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0"/>
  </p:notesMasterIdLst>
  <p:handoutMasterIdLst>
    <p:handoutMasterId r:id="rId11"/>
  </p:handoutMasterIdLst>
  <p:sldIdLst>
    <p:sldId id="258" r:id="rId2"/>
    <p:sldId id="287" r:id="rId3"/>
    <p:sldId id="289" r:id="rId4"/>
    <p:sldId id="288" r:id="rId5"/>
    <p:sldId id="290" r:id="rId6"/>
    <p:sldId id="291" r:id="rId7"/>
    <p:sldId id="292" r:id="rId8"/>
    <p:sldId id="293" r:id="rId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1B1D"/>
    <a:srgbClr val="FFCC01"/>
    <a:srgbClr val="F9FE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4"/>
    <p:restoredTop sz="94675"/>
  </p:normalViewPr>
  <p:slideViewPr>
    <p:cSldViewPr snapToGrid="0" snapToObjects="1">
      <p:cViewPr varScale="1">
        <p:scale>
          <a:sx n="169" d="100"/>
          <a:sy n="169" d="100"/>
        </p:scale>
        <p:origin x="408"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368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2B2A835-D6C1-404A-A359-5C2910E15811}" type="datetimeFigureOut">
              <a:rPr lang="en-US" smtClean="0"/>
              <a:t>2/1/18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7979E9-942C-C04F-8A53-D971FFB2D13E}" type="slidenum">
              <a:rPr lang="en-US" smtClean="0"/>
              <a:t>‹#›</a:t>
            </a:fld>
            <a:endParaRPr lang="en-US"/>
          </a:p>
        </p:txBody>
      </p:sp>
    </p:spTree>
    <p:extLst>
      <p:ext uri="{BB962C8B-B14F-4D97-AF65-F5344CB8AC3E}">
        <p14:creationId xmlns:p14="http://schemas.microsoft.com/office/powerpoint/2010/main" val="1583209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490E92-8FD4-234D-89C0-7595B07D4E75}" type="datetimeFigureOut">
              <a:rPr lang="en-US" smtClean="0"/>
              <a:t>2/1/18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73CCA1-929B-C34C-8D00-2618D2083E74}" type="slidenum">
              <a:rPr lang="en-US" smtClean="0"/>
              <a:t>‹#›</a:t>
            </a:fld>
            <a:endParaRPr lang="en-US"/>
          </a:p>
        </p:txBody>
      </p:sp>
    </p:spTree>
    <p:extLst>
      <p:ext uri="{BB962C8B-B14F-4D97-AF65-F5344CB8AC3E}">
        <p14:creationId xmlns:p14="http://schemas.microsoft.com/office/powerpoint/2010/main" val="157596139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txBox="1">
            <a:spLocks noGrp="1"/>
          </p:cNvSpPr>
          <p:nvPr>
            <p:ph type="body" idx="1"/>
          </p:nvPr>
        </p:nvSpPr>
        <p:spPr>
          <a:xfrm>
            <a:off x="685800" y="4400550"/>
            <a:ext cx="5486400" cy="3600600"/>
          </a:xfrm>
          <a:prstGeom prst="rect">
            <a:avLst/>
          </a:prstGeom>
          <a:noFill/>
          <a:ln>
            <a:noFill/>
          </a:ln>
        </p:spPr>
        <p:txBody>
          <a:bodyPr lIns="91425" tIns="91425" rIns="91425" bIns="91425" anchor="ctr" anchorCtr="0">
            <a:noAutofit/>
          </a:bodyPr>
          <a:lstStyle/>
          <a:p>
            <a:pPr lvl="0" rtl="0">
              <a:spcBef>
                <a:spcPts val="0"/>
              </a:spcBef>
              <a:buNone/>
            </a:pPr>
            <a:r>
              <a:rPr lang="en" sz="1200">
                <a:solidFill>
                  <a:schemeClr val="dk1"/>
                </a:solidFill>
                <a:latin typeface="Calibri"/>
                <a:ea typeface="Calibri"/>
                <a:cs typeface="Calibri"/>
                <a:sym typeface="Calibri"/>
              </a:rPr>
              <a:t>Slides can vary as per your presentation, but header and footer should be consistent</a:t>
            </a:r>
          </a:p>
        </p:txBody>
      </p:sp>
      <p:sp>
        <p:nvSpPr>
          <p:cNvPr id="132" name="Shape 132"/>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8048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b="1"/>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bg1"/>
                </a:solidFill>
              </a:defRPr>
            </a:lvl1pPr>
          </a:lstStyle>
          <a:p>
            <a:endParaRPr lang="en-US"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BDA5F717-12EE-A348-A3FB-CFE8FCC4E8AC}" type="slidenum">
              <a:rPr lang="en-US" smtClean="0"/>
              <a:pPr/>
              <a:t>‹#›</a:t>
            </a:fld>
            <a:endParaRPr lang="en-US" dirty="0"/>
          </a:p>
        </p:txBody>
      </p:sp>
      <p:cxnSp>
        <p:nvCxnSpPr>
          <p:cNvPr id="8" name="Straight Connector 7"/>
          <p:cNvCxnSpPr>
            <a:cxnSpLocks noChangeAspect="1"/>
          </p:cNvCxnSpPr>
          <p:nvPr userDrawn="1"/>
        </p:nvCxnSpPr>
        <p:spPr>
          <a:xfrm>
            <a:off x="0" y="4550228"/>
            <a:ext cx="9144000" cy="0"/>
          </a:xfrm>
          <a:prstGeom prst="line">
            <a:avLst/>
          </a:prstGeom>
          <a:ln w="38100">
            <a:solidFill>
              <a:srgbClr val="FFCC01"/>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75807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1389418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210646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625"/>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r>
              <a:rPr lang="en-US"/>
              <a:t>Click to edit Master title style</a:t>
            </a:r>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pPr lvl="0"/>
            <a:r>
              <a:rPr lang="en-US"/>
              <a:t>Click to edit Master text styles</a:t>
            </a:r>
          </a:p>
        </p:txBody>
      </p:sp>
      <p:sp>
        <p:nvSpPr>
          <p:cNvPr id="19" name="Shape 19"/>
          <p:cNvSpPr txBox="1">
            <a:spLocks noGrp="1"/>
          </p:cNvSpPr>
          <p:nvPr>
            <p:ph type="sldNum" idx="12"/>
          </p:nvPr>
        </p:nvSpPr>
        <p:spPr>
          <a:xfrm>
            <a:off x="8472457" y="4663217"/>
            <a:ext cx="548700" cy="393525"/>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1462491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b="1"/>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53388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20068593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0648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91948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763476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527752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836587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A5F717-12EE-A348-A3FB-CFE8FCC4E8AC}" type="slidenum">
              <a:rPr lang="en-US" smtClean="0"/>
              <a:t>‹#›</a:t>
            </a:fld>
            <a:endParaRPr lang="en-US"/>
          </a:p>
        </p:txBody>
      </p:sp>
    </p:spTree>
    <p:extLst>
      <p:ext uri="{BB962C8B-B14F-4D97-AF65-F5344CB8AC3E}">
        <p14:creationId xmlns:p14="http://schemas.microsoft.com/office/powerpoint/2010/main" val="942793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if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p:cNvSpPr/>
          <p:nvPr userDrawn="1"/>
        </p:nvSpPr>
        <p:spPr>
          <a:xfrm>
            <a:off x="0" y="4587046"/>
            <a:ext cx="9144000" cy="556454"/>
          </a:xfrm>
          <a:prstGeom prst="rect">
            <a:avLst/>
          </a:prstGeom>
          <a:solidFill>
            <a:srgbClr val="991B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04904" y="273844"/>
            <a:ext cx="8110446"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04904" y="1369219"/>
            <a:ext cx="8110446" cy="3230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663520" y="4767263"/>
            <a:ext cx="1304214" cy="273844"/>
          </a:xfrm>
          <a:prstGeom prst="rect">
            <a:avLst/>
          </a:prstGeom>
        </p:spPr>
        <p:txBody>
          <a:bodyPr vert="horz" lIns="91440" tIns="45720" rIns="91440" bIns="45720" rtlCol="0" anchor="ctr"/>
          <a:lstStyle>
            <a:lvl1pPr algn="l">
              <a:defRPr sz="900">
                <a:solidFill>
                  <a:schemeClr val="bg1"/>
                </a:solidFill>
              </a:defRPr>
            </a:lvl1pPr>
          </a:lstStyle>
          <a:p>
            <a:endParaRPr lang="en-US" dirty="0"/>
          </a:p>
        </p:txBody>
      </p:sp>
      <p:sp>
        <p:nvSpPr>
          <p:cNvPr id="5" name="Footer Placeholder 4"/>
          <p:cNvSpPr>
            <a:spLocks noGrp="1"/>
          </p:cNvSpPr>
          <p:nvPr>
            <p:ph type="ftr" sz="quarter" idx="3"/>
          </p:nvPr>
        </p:nvSpPr>
        <p:spPr>
          <a:xfrm>
            <a:off x="3787254" y="4767263"/>
            <a:ext cx="2599898" cy="273844"/>
          </a:xfrm>
          <a:prstGeom prst="rect">
            <a:avLst/>
          </a:prstGeom>
        </p:spPr>
        <p:txBody>
          <a:bodyPr vert="horz" lIns="91440" tIns="45720" rIns="91440" bIns="45720" rtlCol="0" anchor="ctr"/>
          <a:lstStyle>
            <a:lvl1pPr algn="ctr">
              <a:defRPr sz="900">
                <a:solidFill>
                  <a:schemeClr val="bg1"/>
                </a:solidFill>
              </a:defRPr>
            </a:lvl1pPr>
          </a:lstStyle>
          <a:p>
            <a:endParaRPr lang="en-US" dirty="0"/>
          </a:p>
        </p:txBody>
      </p:sp>
      <p:sp>
        <p:nvSpPr>
          <p:cNvPr id="6" name="Slide Number Placeholder 5"/>
          <p:cNvSpPr>
            <a:spLocks noGrp="1"/>
          </p:cNvSpPr>
          <p:nvPr>
            <p:ph type="sldNum" sz="quarter" idx="4"/>
          </p:nvPr>
        </p:nvSpPr>
        <p:spPr>
          <a:xfrm>
            <a:off x="8045355" y="4767263"/>
            <a:ext cx="469995" cy="273844"/>
          </a:xfrm>
          <a:prstGeom prst="rect">
            <a:avLst/>
          </a:prstGeom>
        </p:spPr>
        <p:txBody>
          <a:bodyPr vert="horz" lIns="91440" tIns="45720" rIns="91440" bIns="45720" rtlCol="0" anchor="ctr"/>
          <a:lstStyle>
            <a:lvl1pPr algn="r">
              <a:defRPr sz="900">
                <a:solidFill>
                  <a:schemeClr val="bg1"/>
                </a:solidFill>
              </a:defRPr>
            </a:lvl1pPr>
          </a:lstStyle>
          <a:p>
            <a:fld id="{BDA5F717-12EE-A348-A3FB-CFE8FCC4E8AC}" type="slidenum">
              <a:rPr lang="en-US" smtClean="0"/>
              <a:pPr/>
              <a:t>‹#›</a:t>
            </a:fld>
            <a:endParaRPr lang="en-US" dirty="0"/>
          </a:p>
        </p:txBody>
      </p:sp>
      <p:sp>
        <p:nvSpPr>
          <p:cNvPr id="7" name="Rectangle 6"/>
          <p:cNvSpPr/>
          <p:nvPr userDrawn="1"/>
        </p:nvSpPr>
        <p:spPr>
          <a:xfrm>
            <a:off x="1630004" y="4646693"/>
            <a:ext cx="1640193" cy="461665"/>
          </a:xfrm>
          <a:prstGeom prst="rect">
            <a:avLst/>
          </a:prstGeom>
        </p:spPr>
        <p:txBody>
          <a:bodyPr wrap="none">
            <a:spAutoFit/>
          </a:bodyPr>
          <a:lstStyle/>
          <a:p>
            <a:r>
              <a:rPr lang="en-US" sz="1200" b="0" i="1" dirty="0">
                <a:solidFill>
                  <a:schemeClr val="bg1"/>
                </a:solidFill>
                <a:latin typeface="Helvetica Neue" charset="0"/>
                <a:ea typeface="Helvetica Neue" charset="0"/>
                <a:cs typeface="Helvetica Neue" charset="0"/>
              </a:rPr>
              <a:t>Information Retrieval </a:t>
            </a:r>
          </a:p>
          <a:p>
            <a:r>
              <a:rPr lang="en-US" sz="1200" b="0" i="1" dirty="0">
                <a:solidFill>
                  <a:schemeClr val="bg1"/>
                </a:solidFill>
                <a:latin typeface="Helvetica Neue" charset="0"/>
                <a:ea typeface="Helvetica Neue" charset="0"/>
                <a:cs typeface="Helvetica Neue" charset="0"/>
              </a:rPr>
              <a:t>and</a:t>
            </a:r>
            <a:r>
              <a:rPr lang="en-US" sz="1200" b="0" i="1" baseline="0" dirty="0">
                <a:solidFill>
                  <a:schemeClr val="bg1"/>
                </a:solidFill>
                <a:latin typeface="Helvetica Neue" charset="0"/>
                <a:ea typeface="Helvetica Neue" charset="0"/>
                <a:cs typeface="Helvetica Neue" charset="0"/>
              </a:rPr>
              <a:t> Data Science</a:t>
            </a:r>
            <a:endParaRPr lang="en-US" sz="1050" b="0" i="1" u="none" dirty="0">
              <a:solidFill>
                <a:schemeClr val="bg1"/>
              </a:solidFill>
              <a:latin typeface="Helvetica Neue" charset="0"/>
              <a:ea typeface="Helvetica Neue" charset="0"/>
              <a:cs typeface="Helvetica Neue" charset="0"/>
            </a:endParaRPr>
          </a:p>
        </p:txBody>
      </p:sp>
      <p:pic>
        <p:nvPicPr>
          <p:cNvPr id="8" name="Picture 7"/>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8103561" y="204610"/>
            <a:ext cx="801189" cy="822960"/>
          </a:xfrm>
          <a:prstGeom prst="rect">
            <a:avLst/>
          </a:prstGeom>
        </p:spPr>
      </p:pic>
      <p:cxnSp>
        <p:nvCxnSpPr>
          <p:cNvPr id="10" name="Straight Connector 9"/>
          <p:cNvCxnSpPr/>
          <p:nvPr userDrawn="1"/>
        </p:nvCxnSpPr>
        <p:spPr>
          <a:xfrm>
            <a:off x="0" y="4587046"/>
            <a:ext cx="9144000" cy="0"/>
          </a:xfrm>
          <a:prstGeom prst="line">
            <a:avLst/>
          </a:prstGeom>
          <a:ln w="57150">
            <a:solidFill>
              <a:srgbClr val="FFCC01"/>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404904" y="4646693"/>
            <a:ext cx="1316736" cy="496806"/>
          </a:xfrm>
          <a:prstGeom prst="rect">
            <a:avLst/>
          </a:prstGeom>
        </p:spPr>
      </p:pic>
    </p:spTree>
    <p:extLst>
      <p:ext uri="{BB962C8B-B14F-4D97-AF65-F5344CB8AC3E}">
        <p14:creationId xmlns:p14="http://schemas.microsoft.com/office/powerpoint/2010/main" val="12581721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l" defTabSz="685800" rtl="0" eaLnBrk="1" latinLnBrk="0" hangingPunct="1">
        <a:lnSpc>
          <a:spcPct val="90000"/>
        </a:lnSpc>
        <a:spcBef>
          <a:spcPct val="0"/>
        </a:spcBef>
        <a:buNone/>
        <a:defRPr sz="3300" b="1" kern="1200">
          <a:solidFill>
            <a:srgbClr val="991B1D"/>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3"/>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Jan 30, 2017</a:t>
            </a:r>
          </a:p>
        </p:txBody>
      </p:sp>
      <p:sp>
        <p:nvSpPr>
          <p:cNvPr id="138" name="Shape 138"/>
          <p:cNvSpPr txBox="1">
            <a:spLocks noGrp="1"/>
          </p:cNvSpPr>
          <p:nvPr>
            <p:ph type="sldNum" sz="quarter" idx="12"/>
          </p:nvPr>
        </p:nvSpPr>
        <p:spPr>
          <a:prstGeom prst="rect">
            <a:avLst/>
          </a:prstGeom>
          <a:noFill/>
          <a:ln>
            <a:noFill/>
          </a:ln>
        </p:spPr>
        <p:txBody>
          <a:bodyPr vert="horz" lIns="51431" tIns="25706" rIns="51431" bIns="25706" rtlCol="0" anchor="ctr" anchorCtr="0">
            <a:noAutofit/>
          </a:bodyPr>
          <a:lstStyle/>
          <a:p>
            <a:pPr>
              <a:buSzPct val="25000"/>
            </a:pPr>
            <a:fld id="{00000000-1234-1234-1234-123412341234}" type="slidenum">
              <a:rPr lang="en">
                <a:solidFill>
                  <a:schemeClr val="lt1"/>
                </a:solidFill>
                <a:latin typeface="Calibri"/>
                <a:ea typeface="Calibri"/>
                <a:cs typeface="Calibri"/>
                <a:sym typeface="Calibri"/>
              </a:rPr>
              <a:pPr>
                <a:buSzPct val="25000"/>
              </a:pPr>
              <a:t>1</a:t>
            </a:fld>
            <a:endParaRPr lang="en">
              <a:solidFill>
                <a:schemeClr val="lt1"/>
              </a:solidFill>
              <a:latin typeface="Calibri"/>
              <a:ea typeface="Calibri"/>
              <a:cs typeface="Calibri"/>
              <a:sym typeface="Calibri"/>
            </a:endParaRPr>
          </a:p>
        </p:txBody>
      </p:sp>
      <p:sp>
        <p:nvSpPr>
          <p:cNvPr id="14" name="Title 1"/>
          <p:cNvSpPr>
            <a:spLocks noGrp="1"/>
          </p:cNvSpPr>
          <p:nvPr>
            <p:ph type="ctrTitle"/>
          </p:nvPr>
        </p:nvSpPr>
        <p:spPr>
          <a:xfrm>
            <a:off x="1823873" y="996147"/>
            <a:ext cx="5344183" cy="966460"/>
          </a:xfrm>
        </p:spPr>
        <p:txBody>
          <a:bodyPr/>
          <a:lstStyle/>
          <a:p>
            <a:r>
              <a:rPr lang="en-US" dirty="0"/>
              <a:t>World Wide Web data</a:t>
            </a:r>
          </a:p>
        </p:txBody>
      </p:sp>
      <p:sp>
        <p:nvSpPr>
          <p:cNvPr id="15" name="Subtitle 2"/>
          <p:cNvSpPr txBox="1">
            <a:spLocks/>
          </p:cNvSpPr>
          <p:nvPr/>
        </p:nvSpPr>
        <p:spPr>
          <a:xfrm>
            <a:off x="6801327" y="3390098"/>
            <a:ext cx="1714023" cy="635364"/>
          </a:xfrm>
          <a:prstGeom prst="rect">
            <a:avLst/>
          </a:prstGeom>
        </p:spPr>
        <p:txBody>
          <a:bodyPr vert="horz" lIns="91440" tIns="45720" rIns="91440" bIns="45720" rtlCol="0">
            <a:normAutofit fontScale="55000" lnSpcReduction="20000"/>
          </a:bodyPr>
          <a:lstStyle>
            <a:lvl1pPr marL="0" indent="0" algn="ctr" defTabSz="685800" rtl="0" eaLnBrk="1" latinLnBrk="0" hangingPunct="1">
              <a:lnSpc>
                <a:spcPct val="90000"/>
              </a:lnSpc>
              <a:spcBef>
                <a:spcPts val="750"/>
              </a:spcBef>
              <a:buFont typeface="Arial"/>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a:buNone/>
              <a:defRPr sz="1200" kern="1200">
                <a:solidFill>
                  <a:schemeClr val="tx1"/>
                </a:solidFill>
                <a:latin typeface="+mn-lt"/>
                <a:ea typeface="+mn-ea"/>
                <a:cs typeface="+mn-cs"/>
              </a:defRPr>
            </a:lvl9pPr>
          </a:lstStyle>
          <a:p>
            <a:pPr algn="l"/>
            <a:r>
              <a:rPr lang="en-US" dirty="0"/>
              <a:t>By, </a:t>
            </a:r>
          </a:p>
          <a:p>
            <a:pPr algn="l"/>
            <a:r>
              <a:rPr lang="en-US" dirty="0"/>
              <a:t>Prerana T H M</a:t>
            </a:r>
          </a:p>
          <a:p>
            <a:pPr algn="l"/>
            <a:r>
              <a:rPr lang="en-US" dirty="0"/>
              <a:t>USC ID: 7795750397</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DA5F717-12EE-A348-A3FB-CFE8FCC4E8AC}" type="slidenum">
              <a:rPr lang="en-US" smtClean="0"/>
              <a:t>2</a:t>
            </a:fld>
            <a:endParaRPr lang="en-US"/>
          </a:p>
        </p:txBody>
      </p:sp>
      <p:sp>
        <p:nvSpPr>
          <p:cNvPr id="25" name="Title 1"/>
          <p:cNvSpPr>
            <a:spLocks noGrp="1"/>
          </p:cNvSpPr>
          <p:nvPr>
            <p:ph type="title"/>
          </p:nvPr>
        </p:nvSpPr>
        <p:spPr>
          <a:xfrm>
            <a:off x="773926" y="262383"/>
            <a:ext cx="5396022" cy="1076269"/>
          </a:xfrm>
        </p:spPr>
        <p:txBody>
          <a:bodyPr/>
          <a:lstStyle/>
          <a:p>
            <a:r>
              <a:rPr lang="en-US" dirty="0"/>
              <a:t>Why </a:t>
            </a:r>
            <a:r>
              <a:rPr lang="en-US"/>
              <a:t>is this </a:t>
            </a:r>
            <a:r>
              <a:rPr lang="en-US" dirty="0"/>
              <a:t>Big data?</a:t>
            </a:r>
          </a:p>
        </p:txBody>
      </p:sp>
      <p:sp>
        <p:nvSpPr>
          <p:cNvPr id="28" name="Content Placeholder 2"/>
          <p:cNvSpPr>
            <a:spLocks noGrp="1"/>
          </p:cNvSpPr>
          <p:nvPr>
            <p:ph idx="1"/>
          </p:nvPr>
        </p:nvSpPr>
        <p:spPr>
          <a:xfrm>
            <a:off x="662151" y="1202392"/>
            <a:ext cx="7383203" cy="2836208"/>
          </a:xfrm>
        </p:spPr>
        <p:txBody>
          <a:bodyPr>
            <a:normAutofit/>
          </a:bodyPr>
          <a:lstStyle/>
          <a:p>
            <a:pPr marL="285750" indent="-285750">
              <a:buFont typeface="Arial" charset="0"/>
              <a:buChar char="•"/>
            </a:pPr>
            <a:r>
              <a:rPr lang="en-US" dirty="0"/>
              <a:t>WWW data or Internet data consists of all the URLs and DNS data of the world and also the contents in these URLs.</a:t>
            </a:r>
          </a:p>
          <a:p>
            <a:pPr marL="285750" indent="-285750">
              <a:buFont typeface="Arial" charset="0"/>
              <a:buChar char="•"/>
            </a:pPr>
            <a:endParaRPr lang="en-US" dirty="0"/>
          </a:p>
          <a:p>
            <a:pPr marL="285750" indent="-285750">
              <a:buFont typeface="Arial" charset="0"/>
              <a:buChar char="•"/>
            </a:pPr>
            <a:r>
              <a:rPr lang="en-US" dirty="0"/>
              <a:t>This data is stored on the hard drives of web servers all over the world.</a:t>
            </a:r>
          </a:p>
          <a:p>
            <a:pPr marL="285750" indent="-285750">
              <a:buFont typeface="Arial" charset="0"/>
              <a:buChar char="•"/>
            </a:pPr>
            <a:endParaRPr lang="en-US" dirty="0"/>
          </a:p>
          <a:p>
            <a:pPr marL="285750" indent="-285750">
              <a:buFont typeface="Arial" charset="0"/>
              <a:buChar char="•"/>
            </a:pPr>
            <a:r>
              <a:rPr lang="en-US" dirty="0"/>
              <a:t>The World Wide Web never "runs out of space" because webmasters (people who have websites) are generally willing to pay for a website, and that means that people in the web "hosting" business have the cash to pay for more web servers if they need them.</a:t>
            </a:r>
          </a:p>
        </p:txBody>
      </p:sp>
    </p:spTree>
    <p:extLst>
      <p:ext uri="{BB962C8B-B14F-4D97-AF65-F5344CB8AC3E}">
        <p14:creationId xmlns:p14="http://schemas.microsoft.com/office/powerpoint/2010/main" val="1703578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BDA5F717-12EE-A348-A3FB-CFE8FCC4E8AC}" type="slidenum">
              <a:rPr lang="en-US" smtClean="0"/>
              <a:t>3</a:t>
            </a:fld>
            <a:endParaRPr lang="en-US"/>
          </a:p>
        </p:txBody>
      </p:sp>
      <p:sp>
        <p:nvSpPr>
          <p:cNvPr id="10" name="Title 1"/>
          <p:cNvSpPr txBox="1">
            <a:spLocks/>
          </p:cNvSpPr>
          <p:nvPr/>
        </p:nvSpPr>
        <p:spPr>
          <a:xfrm>
            <a:off x="1012371" y="0"/>
            <a:ext cx="4007530" cy="1268708"/>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b="1" kern="1200">
                <a:solidFill>
                  <a:srgbClr val="991B1D"/>
                </a:solidFill>
                <a:latin typeface="+mj-lt"/>
                <a:ea typeface="+mj-ea"/>
                <a:cs typeface="+mj-cs"/>
              </a:defRPr>
            </a:lvl1pPr>
          </a:lstStyle>
          <a:p>
            <a:r>
              <a:rPr lang="en-US"/>
              <a:t>How big is it really?</a:t>
            </a:r>
          </a:p>
        </p:txBody>
      </p:sp>
      <p:pic>
        <p:nvPicPr>
          <p:cNvPr id="11"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371" y="911382"/>
            <a:ext cx="6150428" cy="2868267"/>
          </a:xfrm>
          <a:prstGeom prst="rect">
            <a:avLst/>
          </a:prstGeom>
        </p:spPr>
      </p:pic>
      <p:sp>
        <p:nvSpPr>
          <p:cNvPr id="12" name="TextBox 11"/>
          <p:cNvSpPr txBox="1"/>
          <p:nvPr/>
        </p:nvSpPr>
        <p:spPr>
          <a:xfrm>
            <a:off x="1012372" y="3873435"/>
            <a:ext cx="6509658" cy="600164"/>
          </a:xfrm>
          <a:prstGeom prst="rect">
            <a:avLst/>
          </a:prstGeom>
          <a:noFill/>
        </p:spPr>
        <p:txBody>
          <a:bodyPr wrap="square" rtlCol="0">
            <a:spAutoFit/>
          </a:bodyPr>
          <a:lstStyle/>
          <a:p>
            <a:r>
              <a:rPr lang="en-US" sz="1100" dirty="0"/>
              <a:t>Cashback site </a:t>
            </a:r>
            <a:r>
              <a:rPr lang="en-US" sz="1100" dirty="0" err="1"/>
              <a:t>Qmee</a:t>
            </a:r>
            <a:r>
              <a:rPr lang="en-US" sz="1100" dirty="0"/>
              <a:t> has created an infographic that shows how many tweets are sent, Facebook posts are liked, Skype calls are made and YouTube videos are viewed in a single minute across the internet. It used information and figures from PC Mag, Business Insider and other sites to create a 60-second snapshot.</a:t>
            </a:r>
          </a:p>
        </p:txBody>
      </p:sp>
    </p:spTree>
    <p:extLst>
      <p:ext uri="{BB962C8B-B14F-4D97-AF65-F5344CB8AC3E}">
        <p14:creationId xmlns:p14="http://schemas.microsoft.com/office/powerpoint/2010/main" val="291238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a:xfrm>
            <a:off x="8043483" y="4790435"/>
            <a:ext cx="459783" cy="275179"/>
          </a:xfrm>
        </p:spPr>
        <p:txBody>
          <a:bodyPr/>
          <a:lstStyle/>
          <a:p>
            <a:fld id="{00000000-1234-1234-1234-123412341234}" type="slidenum">
              <a:rPr lang="en" smtClean="0"/>
              <a:pPr/>
              <a:t>4</a:t>
            </a:fld>
            <a:endParaRPr lang="e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3184" y="892629"/>
            <a:ext cx="6027474" cy="2744459"/>
          </a:xfrm>
          <a:prstGeom prst="rect">
            <a:avLst/>
          </a:prstGeom>
        </p:spPr>
      </p:pic>
      <p:sp>
        <p:nvSpPr>
          <p:cNvPr id="6" name="Rectangle 5"/>
          <p:cNvSpPr/>
          <p:nvPr/>
        </p:nvSpPr>
        <p:spPr>
          <a:xfrm>
            <a:off x="1404257" y="3826863"/>
            <a:ext cx="5382789" cy="600164"/>
          </a:xfrm>
          <a:prstGeom prst="rect">
            <a:avLst/>
          </a:prstGeom>
        </p:spPr>
        <p:txBody>
          <a:bodyPr wrap="square">
            <a:spAutoFit/>
          </a:bodyPr>
          <a:lstStyle/>
          <a:p>
            <a:r>
              <a:rPr lang="en-US" sz="1100" dirty="0"/>
              <a:t>Go-</a:t>
            </a:r>
            <a:r>
              <a:rPr lang="en-US" sz="1100" dirty="0" err="1"/>
              <a:t>Globe.com</a:t>
            </a:r>
            <a:r>
              <a:rPr lang="en-US" sz="1100" dirty="0"/>
              <a:t> designed a similar graphic in June last year. By comparison, the amount of emails sent has increased by 36million a minute. There are almost four times more Google searches than a year ago, and 180,000 more tweets are sent.</a:t>
            </a:r>
          </a:p>
        </p:txBody>
      </p:sp>
      <p:sp>
        <p:nvSpPr>
          <p:cNvPr id="7" name="Title 1"/>
          <p:cNvSpPr>
            <a:spLocks noGrp="1"/>
          </p:cNvSpPr>
          <p:nvPr>
            <p:ph type="title"/>
          </p:nvPr>
        </p:nvSpPr>
        <p:spPr>
          <a:xfrm>
            <a:off x="1163184" y="259185"/>
            <a:ext cx="3738299" cy="774958"/>
          </a:xfrm>
        </p:spPr>
        <p:txBody>
          <a:bodyPr/>
          <a:lstStyle/>
          <a:p>
            <a:r>
              <a:rPr lang="en-US"/>
              <a:t>How big is it really?</a:t>
            </a:r>
          </a:p>
        </p:txBody>
      </p:sp>
    </p:spTree>
    <p:extLst>
      <p:ext uri="{BB962C8B-B14F-4D97-AF65-F5344CB8AC3E}">
        <p14:creationId xmlns:p14="http://schemas.microsoft.com/office/powerpoint/2010/main" val="1126441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81743" y="509660"/>
            <a:ext cx="4399416" cy="814470"/>
          </a:xfrm>
        </p:spPr>
        <p:txBody>
          <a:bodyPr>
            <a:normAutofit/>
          </a:bodyPr>
          <a:lstStyle/>
          <a:p>
            <a:r>
              <a:rPr lang="en-US" dirty="0"/>
              <a:t>What about the 5 v’s?</a:t>
            </a:r>
          </a:p>
        </p:txBody>
      </p:sp>
      <p:sp>
        <p:nvSpPr>
          <p:cNvPr id="6" name="Content Placeholder 2"/>
          <p:cNvSpPr txBox="1">
            <a:spLocks/>
          </p:cNvSpPr>
          <p:nvPr/>
        </p:nvSpPr>
        <p:spPr>
          <a:xfrm>
            <a:off x="881743" y="1324130"/>
            <a:ext cx="7859485" cy="3051927"/>
          </a:xfrm>
          <a:prstGeom prst="rect">
            <a:avLst/>
          </a:prstGeom>
        </p:spPr>
        <p:txBody>
          <a:bodyPr vert="horz" lIns="91425" tIns="91425" rIns="91425" bIns="91425" rtlCol="0" anchor="t" anchorCtr="0">
            <a:normAutofit lnSpcReduction="10000"/>
          </a:bodyPr>
          <a:lstStyle>
            <a:lvl1pPr marL="171450" lvl="0" indent="-171450" algn="l" defTabSz="685800" rtl="0" eaLnBrk="1" latinLnBrk="0" hangingPunct="1">
              <a:lnSpc>
                <a:spcPct val="90000"/>
              </a:lnSpc>
              <a:spcBef>
                <a:spcPts val="0"/>
              </a:spcBef>
              <a:buFont typeface="Arial"/>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9pPr>
          </a:lstStyle>
          <a:p>
            <a:pPr marL="0" indent="0">
              <a:buFont typeface="Arial"/>
              <a:buNone/>
            </a:pPr>
            <a:r>
              <a:rPr lang="en-US" dirty="0"/>
              <a:t>1. Volume </a:t>
            </a:r>
            <a:r>
              <a:rPr lang="mr-IN" dirty="0"/>
              <a:t>–</a:t>
            </a:r>
            <a:r>
              <a:rPr lang="en-US" dirty="0"/>
              <a:t> HIGH</a:t>
            </a:r>
          </a:p>
          <a:p>
            <a:r>
              <a:rPr lang="en-US" dirty="0"/>
              <a:t>Since millions of user websites data is stored, volume is high</a:t>
            </a:r>
          </a:p>
          <a:p>
            <a:endParaRPr lang="en-US" dirty="0"/>
          </a:p>
          <a:p>
            <a:pPr marL="0" indent="0">
              <a:buFont typeface="Arial"/>
              <a:buNone/>
            </a:pPr>
            <a:r>
              <a:rPr lang="en-US" dirty="0"/>
              <a:t>2. Velocity </a:t>
            </a:r>
            <a:r>
              <a:rPr lang="mr-IN" dirty="0"/>
              <a:t>–</a:t>
            </a:r>
            <a:r>
              <a:rPr lang="en-US" dirty="0"/>
              <a:t> HIGH</a:t>
            </a:r>
          </a:p>
          <a:p>
            <a:r>
              <a:rPr lang="en-US" dirty="0"/>
              <a:t>Lot of new websites are created every minute all across the world and lot of data transfer takes place.</a:t>
            </a:r>
          </a:p>
          <a:p>
            <a:endParaRPr lang="en-US" dirty="0"/>
          </a:p>
          <a:p>
            <a:pPr marL="0" indent="0">
              <a:buFont typeface="Arial"/>
              <a:buNone/>
            </a:pPr>
            <a:r>
              <a:rPr lang="en-US" dirty="0"/>
              <a:t>3. Variety </a:t>
            </a:r>
            <a:r>
              <a:rPr lang="mr-IN" dirty="0"/>
              <a:t>–</a:t>
            </a:r>
            <a:r>
              <a:rPr lang="en-US" dirty="0"/>
              <a:t> HIGH </a:t>
            </a:r>
          </a:p>
          <a:p>
            <a:r>
              <a:rPr lang="en-US" dirty="0"/>
              <a:t>Different types of data is stored on the web. The DNS records are stored as CNAMEs and ANAMEs. Websites store data in many formats like HTML, Text, Images, Audio, Video etc. </a:t>
            </a:r>
          </a:p>
        </p:txBody>
      </p:sp>
    </p:spTree>
    <p:extLst>
      <p:ext uri="{BB962C8B-B14F-4D97-AF65-F5344CB8AC3E}">
        <p14:creationId xmlns:p14="http://schemas.microsoft.com/office/powerpoint/2010/main" val="1877797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36613" y="531432"/>
            <a:ext cx="4377644" cy="905482"/>
          </a:xfrm>
        </p:spPr>
        <p:txBody>
          <a:bodyPr/>
          <a:lstStyle/>
          <a:p>
            <a:r>
              <a:rPr lang="en-US" dirty="0"/>
              <a:t>What about the 5 v’s?</a:t>
            </a:r>
          </a:p>
        </p:txBody>
      </p:sp>
      <p:sp>
        <p:nvSpPr>
          <p:cNvPr id="6" name="Content Placeholder 2"/>
          <p:cNvSpPr txBox="1">
            <a:spLocks/>
          </p:cNvSpPr>
          <p:nvPr/>
        </p:nvSpPr>
        <p:spPr>
          <a:xfrm>
            <a:off x="760413" y="1251857"/>
            <a:ext cx="7784874" cy="3541714"/>
          </a:xfrm>
          <a:prstGeom prst="rect">
            <a:avLst/>
          </a:prstGeom>
        </p:spPr>
        <p:txBody>
          <a:bodyPr vert="horz" lIns="91425" tIns="91425" rIns="91425" bIns="91425" rtlCol="0" anchor="t" anchorCtr="0">
            <a:normAutofit/>
          </a:bodyPr>
          <a:lstStyle>
            <a:lvl1pPr marL="171450" lvl="0" indent="-171450" algn="l" defTabSz="685800" rtl="0" eaLnBrk="1" latinLnBrk="0" hangingPunct="1">
              <a:lnSpc>
                <a:spcPct val="90000"/>
              </a:lnSpc>
              <a:spcBef>
                <a:spcPts val="0"/>
              </a:spcBef>
              <a:buFont typeface="Arial"/>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9pPr>
          </a:lstStyle>
          <a:p>
            <a:pPr marL="0" indent="0">
              <a:buFont typeface="Arial"/>
              <a:buNone/>
            </a:pPr>
            <a:r>
              <a:rPr lang="en-US" dirty="0"/>
              <a:t>4. Veracity </a:t>
            </a:r>
            <a:r>
              <a:rPr lang="mr-IN" dirty="0"/>
              <a:t>–</a:t>
            </a:r>
            <a:r>
              <a:rPr lang="en-US" dirty="0"/>
              <a:t> MEDIUM</a:t>
            </a:r>
          </a:p>
          <a:p>
            <a:r>
              <a:rPr lang="en-US" dirty="0"/>
              <a:t>There are both legit and illegal websites out there on the internet and hence veracity is medium</a:t>
            </a:r>
          </a:p>
          <a:p>
            <a:endParaRPr lang="en-US" dirty="0"/>
          </a:p>
          <a:p>
            <a:pPr marL="0" indent="0">
              <a:buFont typeface="Arial"/>
              <a:buNone/>
            </a:pPr>
            <a:r>
              <a:rPr lang="en-US" dirty="0"/>
              <a:t>5. Value </a:t>
            </a:r>
            <a:r>
              <a:rPr lang="mr-IN" dirty="0"/>
              <a:t>–</a:t>
            </a:r>
            <a:r>
              <a:rPr lang="en-US" dirty="0"/>
              <a:t> HIGH</a:t>
            </a:r>
          </a:p>
          <a:p>
            <a:r>
              <a:rPr lang="en-US" dirty="0"/>
              <a:t>Websites can be used for so many different purposes like social networking, banking, ticket booking, shopping, providing medical facilities etc. and therefore value is high</a:t>
            </a:r>
          </a:p>
        </p:txBody>
      </p:sp>
    </p:spTree>
    <p:extLst>
      <p:ext uri="{BB962C8B-B14F-4D97-AF65-F5344CB8AC3E}">
        <p14:creationId xmlns:p14="http://schemas.microsoft.com/office/powerpoint/2010/main" val="6979836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065213" y="618517"/>
            <a:ext cx="4758644" cy="927253"/>
          </a:xfrm>
        </p:spPr>
        <p:txBody>
          <a:bodyPr/>
          <a:lstStyle/>
          <a:p>
            <a:r>
              <a:rPr lang="en-US" dirty="0"/>
              <a:t>Unintended consequences</a:t>
            </a:r>
          </a:p>
        </p:txBody>
      </p:sp>
      <p:sp>
        <p:nvSpPr>
          <p:cNvPr id="6" name="Content Placeholder 2"/>
          <p:cNvSpPr txBox="1">
            <a:spLocks/>
          </p:cNvSpPr>
          <p:nvPr/>
        </p:nvSpPr>
        <p:spPr>
          <a:xfrm>
            <a:off x="967240" y="1378631"/>
            <a:ext cx="6968445" cy="3541714"/>
          </a:xfrm>
          <a:prstGeom prst="rect">
            <a:avLst/>
          </a:prstGeom>
        </p:spPr>
        <p:txBody>
          <a:bodyPr vert="horz" lIns="91425" tIns="91425" rIns="91425" bIns="91425" rtlCol="0" anchor="t" anchorCtr="0">
            <a:normAutofit/>
          </a:bodyPr>
          <a:lstStyle>
            <a:lvl1pPr marL="171450" lvl="0" indent="-171450" algn="l" defTabSz="685800" rtl="0" eaLnBrk="1" latinLnBrk="0" hangingPunct="1">
              <a:lnSpc>
                <a:spcPct val="90000"/>
              </a:lnSpc>
              <a:spcBef>
                <a:spcPts val="0"/>
              </a:spcBef>
              <a:buFont typeface="Arial"/>
              <a:buChar char="•"/>
              <a:defRPr sz="2100" kern="1200">
                <a:solidFill>
                  <a:schemeClr val="tx1"/>
                </a:solidFill>
                <a:latin typeface="+mn-lt"/>
                <a:ea typeface="+mn-ea"/>
                <a:cs typeface="+mn-cs"/>
              </a:defRPr>
            </a:lvl1pPr>
            <a:lvl2pPr marL="514350" lvl="1" indent="-171450" algn="l" defTabSz="685800" rtl="0" eaLnBrk="1" latinLnBrk="0" hangingPunct="1">
              <a:lnSpc>
                <a:spcPct val="90000"/>
              </a:lnSpc>
              <a:spcBef>
                <a:spcPts val="0"/>
              </a:spcBef>
              <a:buFont typeface="Arial"/>
              <a:buChar char="•"/>
              <a:defRPr sz="1800" kern="1200">
                <a:solidFill>
                  <a:schemeClr val="tx1"/>
                </a:solidFill>
                <a:latin typeface="+mn-lt"/>
                <a:ea typeface="+mn-ea"/>
                <a:cs typeface="+mn-cs"/>
              </a:defRPr>
            </a:lvl2pPr>
            <a:lvl3pPr marL="857250" lvl="2" indent="-171450" algn="l" defTabSz="685800" rtl="0" eaLnBrk="1" latinLnBrk="0" hangingPunct="1">
              <a:lnSpc>
                <a:spcPct val="90000"/>
              </a:lnSpc>
              <a:spcBef>
                <a:spcPts val="0"/>
              </a:spcBef>
              <a:buFont typeface="Arial"/>
              <a:buChar char="•"/>
              <a:defRPr sz="1500" kern="1200">
                <a:solidFill>
                  <a:schemeClr val="tx1"/>
                </a:solidFill>
                <a:latin typeface="+mn-lt"/>
                <a:ea typeface="+mn-ea"/>
                <a:cs typeface="+mn-cs"/>
              </a:defRPr>
            </a:lvl3pPr>
            <a:lvl4pPr marL="1200150" lvl="3"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4pPr>
            <a:lvl5pPr marL="1543050" lvl="4"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5pPr>
            <a:lvl6pPr marL="1885950" lvl="5"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6pPr>
            <a:lvl7pPr marL="2228850" lvl="6"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7pPr>
            <a:lvl8pPr marL="2571750" lvl="7"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8pPr>
            <a:lvl9pPr marL="2914650" lvl="8" indent="-171450" algn="l" defTabSz="685800" rtl="0" eaLnBrk="1" latinLnBrk="0" hangingPunct="1">
              <a:lnSpc>
                <a:spcPct val="90000"/>
              </a:lnSpc>
              <a:spcBef>
                <a:spcPts val="0"/>
              </a:spcBef>
              <a:buFont typeface="Arial"/>
              <a:buChar char="•"/>
              <a:defRPr sz="1350" kern="1200">
                <a:solidFill>
                  <a:schemeClr val="tx1"/>
                </a:solidFill>
                <a:latin typeface="+mn-lt"/>
                <a:ea typeface="+mn-ea"/>
                <a:cs typeface="+mn-cs"/>
              </a:defRPr>
            </a:lvl9pPr>
          </a:lstStyle>
          <a:p>
            <a:r>
              <a:rPr lang="en-US" dirty="0"/>
              <a:t>Since Website and domain creation is accessible to anyone and everyone, many people misuse this by creating illegal websites.</a:t>
            </a:r>
          </a:p>
          <a:p>
            <a:endParaRPr lang="en-US" dirty="0"/>
          </a:p>
          <a:p>
            <a:r>
              <a:rPr lang="en-US" dirty="0"/>
              <a:t>Malware is spread through many websites which can affect a network or personal computer and cause financial and information losses.</a:t>
            </a:r>
          </a:p>
          <a:p>
            <a:endParaRPr lang="en-US" dirty="0"/>
          </a:p>
          <a:p>
            <a:r>
              <a:rPr lang="en-US" dirty="0"/>
              <a:t> Phishing, spoofing, spamming can also be considered as one of the unintended consequences. </a:t>
            </a:r>
          </a:p>
        </p:txBody>
      </p:sp>
    </p:spTree>
    <p:extLst>
      <p:ext uri="{BB962C8B-B14F-4D97-AF65-F5344CB8AC3E}">
        <p14:creationId xmlns:p14="http://schemas.microsoft.com/office/powerpoint/2010/main" val="10855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90518" y="2131633"/>
            <a:ext cx="3925262" cy="1478570"/>
          </a:xfrm>
        </p:spPr>
        <p:txBody>
          <a:bodyPr>
            <a:normAutofit/>
          </a:bodyPr>
          <a:lstStyle/>
          <a:p>
            <a:r>
              <a:rPr lang="en-US" sz="5400" dirty="0"/>
              <a:t>Questions?</a:t>
            </a:r>
          </a:p>
        </p:txBody>
      </p:sp>
      <p:sp>
        <p:nvSpPr>
          <p:cNvPr id="6" name="Title 1"/>
          <p:cNvSpPr txBox="1">
            <a:spLocks/>
          </p:cNvSpPr>
          <p:nvPr/>
        </p:nvSpPr>
        <p:spPr>
          <a:xfrm>
            <a:off x="2225862" y="512872"/>
            <a:ext cx="4454575" cy="1478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defTabSz="685800">
              <a:spcBef>
                <a:spcPts val="0"/>
              </a:spcBef>
            </a:pPr>
            <a:r>
              <a:rPr lang="en-US" sz="5400" b="1" dirty="0">
                <a:solidFill>
                  <a:srgbClr val="991B1D"/>
                </a:solidFill>
              </a:rPr>
              <a:t>Thank you!!!</a:t>
            </a:r>
          </a:p>
        </p:txBody>
      </p:sp>
    </p:spTree>
    <p:extLst>
      <p:ext uri="{BB962C8B-B14F-4D97-AF65-F5344CB8AC3E}">
        <p14:creationId xmlns:p14="http://schemas.microsoft.com/office/powerpoint/2010/main" val="53387239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6E97D440-AC0D-2948-B999-F528D41BAAC3}" vid="{FDCB8264-CDDA-C142-BE05-1C172407A78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USC-IRDS-PPT-Template</Template>
  <TotalTime>10073</TotalTime>
  <Words>412</Words>
  <Application>Microsoft Macintosh PowerPoint</Application>
  <PresentationFormat>On-screen Show (16:9)</PresentationFormat>
  <Paragraphs>43</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Helvetica Neue</vt:lpstr>
      <vt:lpstr>Mangal</vt:lpstr>
      <vt:lpstr>Custom Design</vt:lpstr>
      <vt:lpstr>World Wide Web data</vt:lpstr>
      <vt:lpstr>Why is this Big data?</vt:lpstr>
      <vt:lpstr>PowerPoint Presentation</vt:lpstr>
      <vt:lpstr>How big is it really?</vt:lpstr>
      <vt:lpstr>What about the 5 v’s?</vt:lpstr>
      <vt:lpstr>What about the 5 v’s?</vt:lpstr>
      <vt:lpstr>Unintended consequences</vt:lpstr>
      <vt:lpstr>Questions?</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Wide Web data</dc:title>
  <dc:creator>Prerana Teligi Harapanahalli Math</dc:creator>
  <cp:lastModifiedBy>Christian Alan Mattmann</cp:lastModifiedBy>
  <cp:revision>9</cp:revision>
  <dcterms:created xsi:type="dcterms:W3CDTF">2018-01-26T07:24:31Z</dcterms:created>
  <dcterms:modified xsi:type="dcterms:W3CDTF">2018-02-08T22:05:56Z</dcterms:modified>
</cp:coreProperties>
</file>