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5FCE3BA-706A-47B8-8B1F-13C8F7253A85}">
  <a:tblStyle styleId="{C5FCE3BA-706A-47B8-8B1F-13C8F7253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Variety is low because - content is not very different</a:t>
            </a:r>
            <a:endParaRPr/>
          </a:p>
        </p:txBody>
      </p:sp>
      <p:sp>
        <p:nvSpPr>
          <p:cNvPr id="116" name="Shape 116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5207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7747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0287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2827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15494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8034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05740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0" name="Shape 80"/>
          <p:cNvSpPr txBox="1"/>
          <p:nvPr>
            <p:ph idx="10" type="dt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 flipH="1" rot="10800000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52" name="Shape 5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7" y="178596"/>
            <a:ext cx="748500" cy="56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53" name="Shape 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4846523"/>
            <a:ext cx="1821900" cy="1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54" name="Shape 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4603733"/>
            <a:ext cx="1741800" cy="352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/>
        </p:nvSpPr>
        <p:spPr>
          <a:xfrm>
            <a:off x="0" y="4352925"/>
            <a:ext cx="9144000" cy="789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Shape 64"/>
          <p:cNvSpPr/>
          <p:nvPr/>
        </p:nvSpPr>
        <p:spPr>
          <a:xfrm flipH="1" rot="10800000">
            <a:off x="0" y="4333875"/>
            <a:ext cx="9144000" cy="38100"/>
          </a:xfrm>
          <a:prstGeom prst="rect">
            <a:avLst/>
          </a:prstGeom>
          <a:solidFill>
            <a:srgbClr val="FFCC00"/>
          </a:solidFill>
          <a:ln>
            <a:noFill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mall Use Shield_GoldOnTrans.eps" id="65" name="Shape 6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01027" y="178596"/>
            <a:ext cx="748500" cy="56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-lineWordmark_GoldOnCard_NoBG.eps" id="66" name="Shape 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97700" y="4846523"/>
            <a:ext cx="1821900" cy="116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mal_Viterbi_GoldOnCard_NoBG.eps" id="67" name="Shape 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102" y="4603733"/>
            <a:ext cx="1741800" cy="3525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1127194" y="546309"/>
            <a:ext cx="71532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CSCI 599 : Content Detection and Analysis for Big Data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</a:pPr>
            <a:r>
              <a:rPr lang="en" sz="2700">
                <a:latin typeface="Arial"/>
                <a:ea typeface="Arial"/>
                <a:cs typeface="Arial"/>
                <a:sym typeface="Arial"/>
              </a:rPr>
              <a:t>Class Presentation : Group Activity Week #4</a:t>
            </a: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3354475" y="2678100"/>
            <a:ext cx="29730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Prince Chopra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Khyati Ganatra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Renuka Raju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Vaishnavi Kishore Kumar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Hamsa Shwetha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Arathi Mary Sunder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 txBox="1"/>
          <p:nvPr/>
        </p:nvSpPr>
        <p:spPr>
          <a:xfrm>
            <a:off x="402956" y="185981"/>
            <a:ext cx="7862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Real world datasets </a:t>
            </a:r>
            <a:endParaRPr sz="2700"/>
          </a:p>
        </p:txBody>
      </p:sp>
      <p:sp>
        <p:nvSpPr>
          <p:cNvPr id="97" name="Shape 97"/>
          <p:cNvSpPr txBox="1"/>
          <p:nvPr/>
        </p:nvSpPr>
        <p:spPr>
          <a:xfrm>
            <a:off x="464944" y="847238"/>
            <a:ext cx="76767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Satellite data</a:t>
            </a:r>
            <a:endParaRPr sz="2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Flight dataset</a:t>
            </a:r>
            <a:endParaRPr sz="2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Earthquake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402956" y="185981"/>
            <a:ext cx="7862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Satellite Dataset</a:t>
            </a:r>
            <a:endParaRPr sz="2700"/>
          </a:p>
        </p:txBody>
      </p:sp>
      <p:sp>
        <p:nvSpPr>
          <p:cNvPr id="104" name="Shape 104"/>
          <p:cNvSpPr txBox="1"/>
          <p:nvPr/>
        </p:nvSpPr>
        <p:spPr>
          <a:xfrm>
            <a:off x="464944" y="847238"/>
            <a:ext cx="76767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graphicFrame>
        <p:nvGraphicFramePr>
          <p:cNvPr id="105" name="Shape 105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{C5FCE3BA-706A-47B8-8B1F-13C8F7253A85}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5V’s \ Types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Images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Videos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Audios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Volume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Velocity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Veracity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Variety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Applications</a:t>
                      </a:r>
                      <a:endParaRPr b="1"/>
                    </a:p>
                  </a:txBody>
                  <a:tcPr marT="91425" marB="91425" marR="91425" marL="91425"/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Deep Space Network (DSN)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402956" y="185981"/>
            <a:ext cx="7862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Flight Dataset</a:t>
            </a:r>
            <a:endParaRPr sz="2700"/>
          </a:p>
        </p:txBody>
      </p:sp>
      <p:sp>
        <p:nvSpPr>
          <p:cNvPr id="112" name="Shape 112"/>
          <p:cNvSpPr txBox="1"/>
          <p:nvPr/>
        </p:nvSpPr>
        <p:spPr>
          <a:xfrm>
            <a:off x="464944" y="847238"/>
            <a:ext cx="76767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graphicFrame>
        <p:nvGraphicFramePr>
          <p:cNvPr id="113" name="Shape 113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{C5FCE3BA-706A-47B8-8B1F-13C8F7253A85}</a:tableStyleId>
              </a:tblPr>
              <a:tblGrid>
                <a:gridCol w="1309375"/>
                <a:gridCol w="1103625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5V’s \ Types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Image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Text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Video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Audio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Application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Volume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Velocity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Veracity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medium/low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9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Variety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Applications</a:t>
                      </a:r>
                      <a:endParaRPr b="1"/>
                    </a:p>
                  </a:txBody>
                  <a:tcPr marT="91425" marB="91425" marR="91425" marL="91425"/>
                </a:tc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Liquid Studio Large File Editor, </a:t>
                      </a:r>
                      <a:r>
                        <a:rPr lang="en"/>
                        <a:t>TASAR, AeroDocs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02956" y="185981"/>
            <a:ext cx="7862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Earthquake Dataset</a:t>
            </a:r>
            <a:endParaRPr sz="2700"/>
          </a:p>
        </p:txBody>
      </p:sp>
      <p:sp>
        <p:nvSpPr>
          <p:cNvPr id="120" name="Shape 120"/>
          <p:cNvSpPr txBox="1"/>
          <p:nvPr/>
        </p:nvSpPr>
        <p:spPr>
          <a:xfrm>
            <a:off x="464944" y="847238"/>
            <a:ext cx="76767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graphicFrame>
        <p:nvGraphicFramePr>
          <p:cNvPr id="121" name="Shape 121"/>
          <p:cNvGraphicFramePr/>
          <p:nvPr/>
        </p:nvGraphicFramePr>
        <p:xfrm>
          <a:off x="952500" y="880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{C5FCE3BA-706A-47B8-8B1F-13C8F7253A85}</a:tableStyleId>
              </a:tblPr>
              <a:tblGrid>
                <a:gridCol w="1536875"/>
                <a:gridCol w="2082625"/>
                <a:gridCol w="1885950"/>
                <a:gridCol w="1733550"/>
              </a:tblGrid>
              <a:tr h="702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5V’s \ Types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Application (application/xml,</a:t>
                      </a:r>
                      <a:endParaRPr b="1"/>
                    </a:p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application/json)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Text (text/csv, text/html)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 Image (image/jpg, image/png)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Volume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High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Velocity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Veracity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Value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High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Variety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High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Applications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xmlexplorer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geojson.io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Sublime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Delimit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Photoshop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2" type="sldNum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733644" y="727227"/>
            <a:ext cx="76767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sp>
        <p:nvSpPr>
          <p:cNvPr id="128" name="Shape 128"/>
          <p:cNvSpPr txBox="1"/>
          <p:nvPr/>
        </p:nvSpPr>
        <p:spPr>
          <a:xfrm>
            <a:off x="914400" y="1125008"/>
            <a:ext cx="73152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Variety of datasets and types of data in it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More big data comes up and considering the variety and volume of data, we need specialised applications to handle the same</a:t>
            </a:r>
            <a:endParaRPr b="1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9" name="Shape 129"/>
          <p:cNvSpPr txBox="1"/>
          <p:nvPr/>
        </p:nvSpPr>
        <p:spPr>
          <a:xfrm>
            <a:off x="0" y="2347750"/>
            <a:ext cx="6864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 txBox="1"/>
          <p:nvPr/>
        </p:nvSpPr>
        <p:spPr>
          <a:xfrm>
            <a:off x="645850" y="199025"/>
            <a:ext cx="35328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99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28">
      <a:dk1>
        <a:srgbClr val="990000"/>
      </a:dk1>
      <a:lt1>
        <a:srgbClr val="FFCC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