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Amatic SC"/>
      <p:regular r:id="rId16"/>
      <p:bold r:id="rId17"/>
    </p:embeddedFont>
    <p:embeddedFont>
      <p:font typeface="Source Code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slide" Target="slides/slide1.xml"/><Relationship Id="rId19" Type="http://schemas.openxmlformats.org/officeDocument/2006/relationships/font" Target="fonts/SourceCodePro-bold.fntdata"/><Relationship Id="rId6" Type="http://schemas.openxmlformats.org/officeDocument/2006/relationships/slide" Target="slides/slide2.xml"/><Relationship Id="rId18" Type="http://schemas.openxmlformats.org/officeDocument/2006/relationships/font" Target="fonts/SourceCode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hatis.techtarget.com/fileformat/FRM-MySQL-table-formatting-file" TargetMode="External"/><Relationship Id="rId3" Type="http://schemas.openxmlformats.org/officeDocument/2006/relationships/hyperlink" Target="https://www.reviversoft.com/file-extensions/frm" TargetMode="External"/><Relationship Id="rId4" Type="http://schemas.openxmlformats.org/officeDocument/2006/relationships/hyperlink" Target="http://www.file-extension.com/files/FR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keuseof.com/tag/audio-file-format-right-needs/" TargetMode="External"/><Relationship Id="rId3" Type="http://schemas.openxmlformats.org/officeDocument/2006/relationships/hyperlink" Target="https://www.lifewire.com/mp3-vs-aac-iphone-file-types-199946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http://whatis.techtarget.com/fileformat/FRM-MySQL-table-formatting-file</a:t>
            </a:r>
            <a:endParaRPr/>
          </a:p>
          <a:p>
            <a:pPr indent="0" lvl="0" marL="0">
              <a:spcBef>
                <a:spcPts val="0"/>
              </a:spcBef>
              <a:spcAft>
                <a:spcPts val="0"/>
              </a:spcAft>
              <a:buNone/>
            </a:pPr>
            <a:r>
              <a:rPr lang="en" u="sng">
                <a:solidFill>
                  <a:schemeClr val="hlink"/>
                </a:solidFill>
                <a:hlinkClick r:id="rId3"/>
              </a:rPr>
              <a:t>https://www.reviversoft.com/file-extensions/frm</a:t>
            </a:r>
            <a:endParaRPr/>
          </a:p>
          <a:p>
            <a:pPr indent="0" lvl="0" marL="0">
              <a:spcBef>
                <a:spcPts val="0"/>
              </a:spcBef>
              <a:spcAft>
                <a:spcPts val="0"/>
              </a:spcAft>
              <a:buNone/>
            </a:pPr>
            <a:r>
              <a:rPr lang="en" u="sng">
                <a:solidFill>
                  <a:schemeClr val="hlink"/>
                </a:solidFill>
                <a:hlinkClick r:id="rId4"/>
              </a:rPr>
              <a:t>http://www.file-extension.com/files/FRM/</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 sz="1800"/>
              <a:t>This is what makes the problem of building a generic content extraction tools more difficult.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https://www.makeuseof.com/tag/audio-file-format-right-needs/</a:t>
            </a:r>
            <a:endParaRPr/>
          </a:p>
          <a:p>
            <a:pPr indent="0" lvl="0" marL="0" rtl="0">
              <a:spcBef>
                <a:spcPts val="0"/>
              </a:spcBef>
              <a:spcAft>
                <a:spcPts val="0"/>
              </a:spcAft>
              <a:buNone/>
            </a:pPr>
            <a:r>
              <a:rPr lang="en" u="sng">
                <a:solidFill>
                  <a:schemeClr val="hlink"/>
                </a:solidFill>
                <a:hlinkClick r:id="rId3"/>
              </a:rPr>
              <a:t>https://www.lifewire.com/mp3-vs-aac-iphone-file-types-1999464</a:t>
            </a:r>
            <a:endParaRPr/>
          </a:p>
          <a:p>
            <a:pPr indent="0" lvl="0" marL="0" rtl="0">
              <a:spcBef>
                <a:spcPts val="0"/>
              </a:spcBef>
              <a:spcAft>
                <a:spcPts val="0"/>
              </a:spcAft>
              <a:buNone/>
            </a:pPr>
            <a:r>
              <a:t/>
            </a:r>
            <a:endParaRPr/>
          </a:p>
          <a:p>
            <a:pPr indent="0" lvl="0" marL="0" rtl="0">
              <a:spcBef>
                <a:spcPts val="0"/>
              </a:spcBef>
              <a:spcAft>
                <a:spcPts val="0"/>
              </a:spcAft>
              <a:buNone/>
            </a:pPr>
            <a:r>
              <a:rPr lang="en"/>
              <a:t>AIFF: Audio interchange file format</a:t>
            </a:r>
            <a:endParaRPr/>
          </a:p>
          <a:p>
            <a:pPr indent="0" lvl="0" marL="0" rtl="0">
              <a:spcBef>
                <a:spcPts val="0"/>
              </a:spcBef>
              <a:spcAft>
                <a:spcPts val="0"/>
              </a:spcAft>
              <a:buNone/>
            </a:pPr>
            <a:r>
              <a:rPr lang="en"/>
              <a:t>WMA: Windows media audio</a:t>
            </a:r>
            <a:endParaRPr/>
          </a:p>
          <a:p>
            <a:pPr indent="0" lvl="0" marL="0" rtl="0">
              <a:spcBef>
                <a:spcPts val="0"/>
              </a:spcBef>
              <a:spcAft>
                <a:spcPts val="0"/>
              </a:spcAft>
              <a:buNone/>
            </a:pPr>
            <a:r>
              <a:rPr lang="en"/>
              <a:t>MP3: Audio coding format for MPEG(Moving Pictures Expert Group)</a:t>
            </a:r>
            <a:endParaRPr/>
          </a:p>
          <a:p>
            <a:pPr indent="0" lvl="0" marL="0" rtl="0">
              <a:spcBef>
                <a:spcPts val="0"/>
              </a:spcBef>
              <a:spcAft>
                <a:spcPts val="0"/>
              </a:spcAft>
              <a:buNone/>
            </a:pPr>
            <a:r>
              <a:rPr lang="en"/>
              <a:t>AAC: Advanced audio coding</a:t>
            </a:r>
            <a:endParaRPr/>
          </a:p>
          <a:p>
            <a:pPr indent="0" lvl="0" marL="0" rtl="0">
              <a:spcBef>
                <a:spcPts val="0"/>
              </a:spcBef>
              <a:spcAft>
                <a:spcPts val="0"/>
              </a:spcAft>
              <a:buNone/>
            </a:pPr>
            <a:r>
              <a:rPr lang="en"/>
              <a:t>WAV: WAVE or Waveform audio file format</a:t>
            </a:r>
            <a:endParaRPr/>
          </a:p>
          <a:p>
            <a:pPr indent="0" lvl="0" marL="0" rtl="0">
              <a:spcBef>
                <a:spcPts val="0"/>
              </a:spcBef>
              <a:spcAft>
                <a:spcPts val="0"/>
              </a:spcAft>
              <a:buNone/>
            </a:pPr>
            <a:r>
              <a:t/>
            </a:r>
            <a:endParaRPr/>
          </a:p>
          <a:p>
            <a:pPr indent="0" lvl="0" marL="0" rtl="0">
              <a:spcBef>
                <a:spcPts val="0"/>
              </a:spcBef>
              <a:spcAft>
                <a:spcPts val="0"/>
              </a:spcAft>
              <a:buNone/>
            </a:pPr>
            <a:r>
              <a:rPr b="1" lang="en"/>
              <a:t>VBR: Variable bit rate</a:t>
            </a:r>
            <a:endParaRPr b="1"/>
          </a:p>
          <a:p>
            <a:pPr indent="0" lvl="0" marL="0" rtl="0">
              <a:spcBef>
                <a:spcPts val="0"/>
              </a:spcBef>
              <a:spcAft>
                <a:spcPts val="0"/>
              </a:spcAft>
              <a:buNone/>
            </a:pPr>
            <a:r>
              <a:rPr lang="en" sz="1200">
                <a:solidFill>
                  <a:srgbClr val="222222"/>
                </a:solidFill>
                <a:highlight>
                  <a:srgbClr val="FFFFFF"/>
                </a:highlight>
              </a:rPr>
              <a:t>MPEG 1, layer 3 </a:t>
            </a:r>
            <a:r>
              <a:rPr b="1" lang="en" sz="1200">
                <a:solidFill>
                  <a:srgbClr val="222222"/>
                </a:solidFill>
              </a:rPr>
              <a:t>files</a:t>
            </a:r>
            <a:r>
              <a:rPr lang="en" sz="1200">
                <a:solidFill>
                  <a:srgbClr val="222222"/>
                </a:solidFill>
                <a:highlight>
                  <a:srgbClr val="FFFFFF"/>
                </a:highlight>
              </a:rPr>
              <a:t> (.mp3 </a:t>
            </a:r>
            <a:r>
              <a:rPr b="1" lang="en" sz="1200">
                <a:solidFill>
                  <a:srgbClr val="222222"/>
                </a:solidFill>
              </a:rPr>
              <a:t>files</a:t>
            </a:r>
            <a:r>
              <a:rPr lang="en" sz="1200">
                <a:solidFill>
                  <a:srgbClr val="222222"/>
                </a:solidFill>
                <a:highlight>
                  <a:srgbClr val="FFFFFF"/>
                </a:highlight>
              </a:rPr>
              <a:t>) are encoded with a specified bit rate, usually 128 kbps (thousand bits per second) or, sometimes 160 or 192 kbps. Better bit rates generally mean better sound quality and a closer representation of the original sound. VBR might not be compatible with old electronic devices</a:t>
            </a:r>
            <a:endParaRPr sz="1200">
              <a:solidFill>
                <a:srgbClr val="222222"/>
              </a:solidFill>
              <a:highlight>
                <a:srgbClr val="FFFFFF"/>
              </a:highlight>
            </a:endParaRPr>
          </a:p>
          <a:p>
            <a:pPr indent="0" lvl="0" marL="0" rtl="0">
              <a:spcBef>
                <a:spcPts val="0"/>
              </a:spcBef>
              <a:spcAft>
                <a:spcPts val="0"/>
              </a:spcAft>
              <a:buNone/>
            </a:pPr>
            <a:r>
              <a:t/>
            </a:r>
            <a:endParaRPr sz="1200">
              <a:solidFill>
                <a:srgbClr val="222222"/>
              </a:solidFill>
              <a:highlight>
                <a:srgbClr val="FFFFFF"/>
              </a:highlight>
            </a:endParaRPr>
          </a:p>
          <a:p>
            <a:pPr indent="0" lvl="0" marL="0" rtl="0">
              <a:spcBef>
                <a:spcPts val="0"/>
              </a:spcBef>
              <a:spcAft>
                <a:spcPts val="0"/>
              </a:spcAft>
              <a:buNone/>
            </a:pPr>
            <a:r>
              <a:rPr b="1" lang="en" sz="1200">
                <a:solidFill>
                  <a:srgbClr val="222222"/>
                </a:solidFill>
                <a:highlight>
                  <a:srgbClr val="FFFFFF"/>
                </a:highlight>
              </a:rPr>
              <a:t>CBR: Constant bit rate</a:t>
            </a:r>
            <a:endParaRPr b="1" sz="1200">
              <a:solidFill>
                <a:srgbClr val="222222"/>
              </a:solidFill>
              <a:highlight>
                <a:srgbClr val="FFFFFF"/>
              </a:highlight>
            </a:endParaRPr>
          </a:p>
          <a:p>
            <a:pPr indent="0" lvl="0" marL="0" rtl="0">
              <a:spcBef>
                <a:spcPts val="0"/>
              </a:spcBef>
              <a:spcAft>
                <a:spcPts val="0"/>
              </a:spcAft>
              <a:buNone/>
            </a:pPr>
            <a:r>
              <a:rPr lang="en" sz="1200">
                <a:solidFill>
                  <a:srgbClr val="101010"/>
                </a:solidFill>
                <a:highlight>
                  <a:srgbClr val="FFFFFF"/>
                </a:highlight>
              </a:rPr>
              <a:t>The advantage of using the CBR method is that audio data typically processes faster (compared to VBR). However, the files that are created aren't as well optimized for quality versus storage like is the case with VBR.</a:t>
            </a:r>
            <a:endParaRPr sz="120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am going to talk about some of the top level MIME types in our data sets and their influence on the 5Vs. First is, Text, it has  high volume (bills, profile information, ride history), high variety (different regions, different languages), high velocity(way too many rides), high value(credit card details, location details)</a:t>
            </a:r>
            <a:endParaRPr/>
          </a:p>
          <a:p>
            <a:pPr indent="0" lvl="0" marL="0" rtl="0">
              <a:spcBef>
                <a:spcPts val="0"/>
              </a:spcBef>
              <a:spcAft>
                <a:spcPts val="0"/>
              </a:spcAft>
              <a:buNone/>
            </a:pPr>
            <a:r>
              <a:rPr lang="en"/>
              <a:t>high veracity( ride history- data needs to be )</a:t>
            </a:r>
            <a:endParaRPr/>
          </a:p>
          <a:p>
            <a:pPr indent="0" lvl="0" marL="0" rtl="0">
              <a:spcBef>
                <a:spcPts val="0"/>
              </a:spcBef>
              <a:spcAft>
                <a:spcPts val="0"/>
              </a:spcAft>
              <a:buNone/>
            </a:pPr>
            <a:r>
              <a:t/>
            </a:r>
            <a:endParaRPr/>
          </a:p>
          <a:p>
            <a:pPr indent="0" lvl="0" marL="0" rtl="0">
              <a:spcBef>
                <a:spcPts val="0"/>
              </a:spcBef>
              <a:spcAft>
                <a:spcPts val="0"/>
              </a:spcAft>
              <a:buNone/>
            </a:pPr>
            <a:r>
              <a:rPr lang="en"/>
              <a:t>Discuss Deepfakes images/video where someone used CNNs to modify videos, have very accurate replacement of faces -&gt; veracity of images and videos =&gt; We won’t know what is really true and what data is fake</a:t>
            </a:r>
            <a:endParaRPr/>
          </a:p>
          <a:p>
            <a:pPr indent="0" lvl="0" marL="0" rtl="0">
              <a:spcBef>
                <a:spcPts val="0"/>
              </a:spcBef>
              <a:spcAft>
                <a:spcPts val="0"/>
              </a:spcAft>
              <a:buNone/>
            </a:pPr>
            <a:r>
              <a:t/>
            </a:r>
            <a:endParaRPr/>
          </a:p>
          <a:p>
            <a:pPr indent="0" lvl="0" marL="0" rtl="0">
              <a:spcBef>
                <a:spcPts val="0"/>
              </a:spcBef>
              <a:spcAft>
                <a:spcPts val="0"/>
              </a:spcAft>
              <a:buNone/>
            </a:pPr>
            <a:r>
              <a:rPr lang="en"/>
              <a:t>Image - it is for obvious reasons, low variety and low value</a:t>
            </a:r>
            <a:endParaRPr/>
          </a:p>
          <a:p>
            <a:pPr indent="0" lvl="0" marL="0" rtl="0">
              <a:spcBef>
                <a:spcPts val="0"/>
              </a:spcBef>
              <a:spcAft>
                <a:spcPts val="0"/>
              </a:spcAft>
              <a:buNone/>
            </a:pPr>
            <a:r>
              <a:t/>
            </a:r>
            <a:endParaRPr/>
          </a:p>
          <a:p>
            <a:pPr indent="0" lvl="0" marL="0" rtl="0">
              <a:spcBef>
                <a:spcPts val="0"/>
              </a:spcBef>
              <a:spcAft>
                <a:spcPts val="0"/>
              </a:spcAft>
              <a:buNone/>
            </a:pPr>
            <a:r>
              <a:rPr lang="en"/>
              <a:t>Audio - Medium volume, variety and velocity because number of people involved with personal assistant is less but can have (different voices, different languages), high value(personal information, day to day activities), medium veracity(reminders, alarms)</a:t>
            </a:r>
            <a:endParaRPr/>
          </a:p>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52" name="Shape 52"/>
        <p:cNvGrpSpPr/>
        <p:nvPr/>
      </p:nvGrpSpPr>
      <p:grpSpPr>
        <a:xfrm>
          <a:off x="0" y="0"/>
          <a:ext cx="0" cy="0"/>
          <a:chOff x="0" y="0"/>
          <a:chExt cx="0" cy="0"/>
        </a:xfrm>
      </p:grpSpPr>
      <p:sp>
        <p:nvSpPr>
          <p:cNvPr id="53" name="Shape 5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0" y="0"/>
            <a:ext cx="3048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3341300" y="314875"/>
            <a:ext cx="5486400" cy="1134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58" name="Shape 58"/>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59" name="Shape 5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Bef>
                <a:spcPts val="0"/>
              </a:spcBef>
              <a:spcAft>
                <a:spcPts val="0"/>
              </a:spcAft>
              <a:buNone/>
              <a:defRPr sz="1000">
                <a:solidFill>
                  <a:srgbClr val="666666"/>
                </a:solidFill>
              </a:defRPr>
            </a:lvl1pPr>
            <a:lvl2pPr lvl="1" algn="r">
              <a:lnSpc>
                <a:spcPct val="100000"/>
              </a:lnSpc>
              <a:spcBef>
                <a:spcPts val="0"/>
              </a:spcBef>
              <a:spcAft>
                <a:spcPts val="0"/>
              </a:spcAft>
              <a:buNone/>
              <a:defRPr sz="1000">
                <a:solidFill>
                  <a:srgbClr val="666666"/>
                </a:solidFill>
              </a:defRPr>
            </a:lvl2pPr>
            <a:lvl3pPr lvl="2" algn="r">
              <a:lnSpc>
                <a:spcPct val="100000"/>
              </a:lnSpc>
              <a:spcBef>
                <a:spcPts val="0"/>
              </a:spcBef>
              <a:spcAft>
                <a:spcPts val="0"/>
              </a:spcAft>
              <a:buNone/>
              <a:defRPr sz="1000">
                <a:solidFill>
                  <a:srgbClr val="666666"/>
                </a:solidFill>
              </a:defRPr>
            </a:lvl3pPr>
            <a:lvl4pPr lvl="3" algn="r">
              <a:lnSpc>
                <a:spcPct val="100000"/>
              </a:lnSpc>
              <a:spcBef>
                <a:spcPts val="0"/>
              </a:spcBef>
              <a:spcAft>
                <a:spcPts val="0"/>
              </a:spcAft>
              <a:buNone/>
              <a:defRPr sz="1000">
                <a:solidFill>
                  <a:srgbClr val="666666"/>
                </a:solidFill>
              </a:defRPr>
            </a:lvl4pPr>
            <a:lvl5pPr lvl="4" algn="r">
              <a:lnSpc>
                <a:spcPct val="100000"/>
              </a:lnSpc>
              <a:spcBef>
                <a:spcPts val="0"/>
              </a:spcBef>
              <a:spcAft>
                <a:spcPts val="0"/>
              </a:spcAft>
              <a:buNone/>
              <a:defRPr sz="1000">
                <a:solidFill>
                  <a:srgbClr val="666666"/>
                </a:solidFill>
              </a:defRPr>
            </a:lvl5pPr>
            <a:lvl6pPr lvl="5" algn="r">
              <a:lnSpc>
                <a:spcPct val="100000"/>
              </a:lnSpc>
              <a:spcBef>
                <a:spcPts val="0"/>
              </a:spcBef>
              <a:spcAft>
                <a:spcPts val="0"/>
              </a:spcAft>
              <a:buNone/>
              <a:defRPr sz="1000">
                <a:solidFill>
                  <a:srgbClr val="666666"/>
                </a:solidFill>
              </a:defRPr>
            </a:lvl6pPr>
            <a:lvl7pPr lvl="6" algn="r">
              <a:lnSpc>
                <a:spcPct val="100000"/>
              </a:lnSpc>
              <a:spcBef>
                <a:spcPts val="0"/>
              </a:spcBef>
              <a:spcAft>
                <a:spcPts val="0"/>
              </a:spcAft>
              <a:buNone/>
              <a:defRPr sz="1000">
                <a:solidFill>
                  <a:srgbClr val="666666"/>
                </a:solidFill>
              </a:defRPr>
            </a:lvl7pPr>
            <a:lvl8pPr lvl="7" algn="r">
              <a:lnSpc>
                <a:spcPct val="100000"/>
              </a:lnSpc>
              <a:spcBef>
                <a:spcPts val="0"/>
              </a:spcBef>
              <a:spcAft>
                <a:spcPts val="0"/>
              </a:spcAft>
              <a:buNone/>
              <a:defRPr sz="1000">
                <a:solidFill>
                  <a:srgbClr val="666666"/>
                </a:solidFill>
              </a:defRPr>
            </a:lvl8pPr>
            <a:lvl9pPr lvl="8" algn="r">
              <a:lnSpc>
                <a:spcPct val="100000"/>
              </a:lnSpc>
              <a:spcBef>
                <a:spcPts val="0"/>
              </a:spcBef>
              <a:spcAft>
                <a:spcPts val="0"/>
              </a:spcAft>
              <a:buNone/>
              <a:defRPr sz="1000">
                <a:solidFill>
                  <a:srgbClr val="666666"/>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3.jp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github.com/DerWaldi/youtube-video-face-swa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72250" y="392150"/>
            <a:ext cx="89583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4800"/>
              <a:t>CSCI 599 : Content Detection and Analysis for Big Data</a:t>
            </a:r>
            <a:endParaRPr sz="4800"/>
          </a:p>
          <a:p>
            <a:pPr indent="0" lvl="0" marL="0">
              <a:spcBef>
                <a:spcPts val="0"/>
              </a:spcBef>
              <a:spcAft>
                <a:spcPts val="0"/>
              </a:spcAft>
              <a:buNone/>
            </a:pPr>
            <a:r>
              <a:rPr lang="en"/>
              <a:t>M</a:t>
            </a:r>
            <a:r>
              <a:rPr lang="en"/>
              <a:t>ime-Types Around You</a:t>
            </a:r>
            <a:endParaRPr/>
          </a:p>
        </p:txBody>
      </p:sp>
      <p:sp>
        <p:nvSpPr>
          <p:cNvPr id="65" name="Shape 65"/>
          <p:cNvSpPr txBox="1"/>
          <p:nvPr>
            <p:ph idx="1" type="subTitle"/>
          </p:nvPr>
        </p:nvSpPr>
        <p:spPr>
          <a:xfrm>
            <a:off x="311700" y="3745900"/>
            <a:ext cx="8520600" cy="1094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latin typeface="Amatic SC"/>
                <a:ea typeface="Amatic SC"/>
                <a:cs typeface="Amatic SC"/>
                <a:sym typeface="Amatic SC"/>
              </a:rPr>
              <a:t>Aditya Sundaram</a:t>
            </a:r>
            <a:endParaRPr sz="3000">
              <a:latin typeface="Amatic SC"/>
              <a:ea typeface="Amatic SC"/>
              <a:cs typeface="Amatic SC"/>
              <a:sym typeface="Amatic SC"/>
            </a:endParaRPr>
          </a:p>
          <a:p>
            <a:pPr indent="0" lvl="0" marL="0">
              <a:spcBef>
                <a:spcPts val="0"/>
              </a:spcBef>
              <a:spcAft>
                <a:spcPts val="0"/>
              </a:spcAft>
              <a:buNone/>
            </a:pPr>
            <a:r>
              <a:rPr lang="en" sz="3000">
                <a:latin typeface="Amatic SC"/>
                <a:ea typeface="Amatic SC"/>
                <a:cs typeface="Amatic SC"/>
                <a:sym typeface="Amatic SC"/>
              </a:rPr>
              <a:t>Rahul Radhakrishnan</a:t>
            </a:r>
            <a:endParaRPr sz="3000">
              <a:latin typeface="Amatic SC"/>
              <a:ea typeface="Amatic SC"/>
              <a:cs typeface="Amatic SC"/>
              <a:sym typeface="Amatic SC"/>
            </a:endParaRPr>
          </a:p>
          <a:p>
            <a:pPr indent="0" lvl="0" marL="0">
              <a:spcBef>
                <a:spcPts val="0"/>
              </a:spcBef>
              <a:spcAft>
                <a:spcPts val="0"/>
              </a:spcAft>
              <a:buNone/>
            </a:pPr>
            <a:r>
              <a:rPr lang="en" sz="3000">
                <a:latin typeface="Amatic SC"/>
                <a:ea typeface="Amatic SC"/>
                <a:cs typeface="Amatic SC"/>
                <a:sym typeface="Amatic SC"/>
              </a:rPr>
              <a:t>Srinidhi Nandakumar</a:t>
            </a:r>
            <a:endParaRPr sz="3000">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RECAP...</a:t>
            </a:r>
            <a:endParaRPr/>
          </a:p>
        </p:txBody>
      </p:sp>
      <p:sp>
        <p:nvSpPr>
          <p:cNvPr id="71" name="Shape 71"/>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000">
                <a:latin typeface="Arial"/>
                <a:ea typeface="Arial"/>
                <a:cs typeface="Arial"/>
                <a:sym typeface="Arial"/>
              </a:rPr>
              <a:t>Need for knowing MIME Types: </a:t>
            </a:r>
            <a:r>
              <a:rPr lang="en" sz="2000">
                <a:latin typeface="Arial"/>
                <a:ea typeface="Arial"/>
                <a:cs typeface="Arial"/>
                <a:sym typeface="Arial"/>
              </a:rPr>
              <a:t>We are learning Content detection, </a:t>
            </a:r>
            <a:r>
              <a:rPr lang="en" sz="2000">
                <a:latin typeface="Arial"/>
                <a:ea typeface="Arial"/>
                <a:cs typeface="Arial"/>
                <a:sym typeface="Arial"/>
              </a:rPr>
              <a:t>Without knowing MIME types, we cannot extract meaningful information.</a:t>
            </a:r>
            <a:endParaRPr sz="2000">
              <a:latin typeface="Arial"/>
              <a:ea typeface="Arial"/>
              <a:cs typeface="Arial"/>
              <a:sym typeface="Arial"/>
            </a:endParaRPr>
          </a:p>
          <a:p>
            <a:pPr indent="0" lvl="0" marL="0" rtl="0">
              <a:spcBef>
                <a:spcPts val="1600"/>
              </a:spcBef>
              <a:spcAft>
                <a:spcPts val="1600"/>
              </a:spcAft>
              <a:buNone/>
            </a:pPr>
            <a:r>
              <a:rPr b="1" lang="en" sz="2000">
                <a:latin typeface="Arial"/>
                <a:ea typeface="Arial"/>
                <a:cs typeface="Arial"/>
                <a:sym typeface="Arial"/>
              </a:rPr>
              <a:t>Quick Fact</a:t>
            </a:r>
            <a:r>
              <a:rPr b="1" lang="en" sz="2000">
                <a:latin typeface="Arial"/>
                <a:ea typeface="Arial"/>
                <a:cs typeface="Arial"/>
                <a:sym typeface="Arial"/>
              </a:rPr>
              <a:t>:</a:t>
            </a:r>
            <a:r>
              <a:rPr lang="en" sz="2000">
                <a:latin typeface="Arial"/>
                <a:ea typeface="Arial"/>
                <a:cs typeface="Arial"/>
                <a:sym typeface="Arial"/>
              </a:rPr>
              <a:t> Over 1000+ registered MIME-types according to IANA.</a:t>
            </a:r>
            <a:endParaRPr sz="2000">
              <a:latin typeface="Arial"/>
              <a:ea typeface="Arial"/>
              <a:cs typeface="Arial"/>
              <a:sym typeface="Arial"/>
            </a:endParaRPr>
          </a:p>
        </p:txBody>
      </p:sp>
      <p:pic>
        <p:nvPicPr>
          <p:cNvPr descr="Related image" id="72" name="Shape 72"/>
          <p:cNvPicPr preferRelativeResize="0"/>
          <p:nvPr/>
        </p:nvPicPr>
        <p:blipFill>
          <a:blip r:embed="rId3">
            <a:alphaModFix/>
          </a:blip>
          <a:stretch>
            <a:fillRect/>
          </a:stretch>
        </p:blipFill>
        <p:spPr>
          <a:xfrm>
            <a:off x="79063" y="2033700"/>
            <a:ext cx="2889875" cy="216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48300" y="165325"/>
            <a:ext cx="2351400" cy="4606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DATASET 1  </a:t>
            </a:r>
            <a:endParaRPr/>
          </a:p>
          <a:p>
            <a:pPr indent="0" lvl="0" marL="0" algn="ctr">
              <a:spcBef>
                <a:spcPts val="0"/>
              </a:spcBef>
              <a:spcAft>
                <a:spcPts val="0"/>
              </a:spcAft>
              <a:buNone/>
            </a:pPr>
            <a:r>
              <a:rPr lang="en"/>
              <a:t>Uber/Lyft</a:t>
            </a:r>
            <a:endParaRPr/>
          </a:p>
        </p:txBody>
      </p:sp>
      <p:sp>
        <p:nvSpPr>
          <p:cNvPr id="78" name="Shape 78"/>
          <p:cNvSpPr txBox="1"/>
          <p:nvPr>
            <p:ph idx="1" type="body"/>
          </p:nvPr>
        </p:nvSpPr>
        <p:spPr>
          <a:xfrm>
            <a:off x="3559150" y="462625"/>
            <a:ext cx="5090400" cy="401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000">
                <a:latin typeface="Arial"/>
                <a:ea typeface="Arial"/>
                <a:cs typeface="Arial"/>
                <a:sym typeface="Arial"/>
              </a:rPr>
              <a:t>Data stored in databases : MySQL</a:t>
            </a:r>
            <a:endParaRPr b="1" sz="2000">
              <a:latin typeface="Arial"/>
              <a:ea typeface="Arial"/>
              <a:cs typeface="Arial"/>
              <a:sym typeface="Arial"/>
            </a:endParaRPr>
          </a:p>
          <a:p>
            <a:pPr indent="-342900" lvl="0" marL="457200" rtl="0">
              <a:spcBef>
                <a:spcPts val="1600"/>
              </a:spcBef>
              <a:spcAft>
                <a:spcPts val="0"/>
              </a:spcAft>
              <a:buSzPts val="1800"/>
              <a:buChar char="●"/>
            </a:pPr>
            <a:r>
              <a:rPr lang="en" sz="1800">
                <a:latin typeface="Arial"/>
                <a:ea typeface="Arial"/>
                <a:cs typeface="Arial"/>
                <a:sym typeface="Arial"/>
              </a:rPr>
              <a:t>.</a:t>
            </a:r>
            <a:r>
              <a:rPr lang="en" sz="1600">
                <a:latin typeface="Arial"/>
                <a:ea typeface="Arial"/>
                <a:cs typeface="Arial"/>
                <a:sym typeface="Arial"/>
              </a:rPr>
              <a:t>FRM - Stores table definition</a:t>
            </a:r>
            <a:endParaRPr sz="1600">
              <a:latin typeface="Arial"/>
              <a:ea typeface="Arial"/>
              <a:cs typeface="Arial"/>
              <a:sym typeface="Arial"/>
            </a:endParaRPr>
          </a:p>
          <a:p>
            <a:pPr indent="-330200" lvl="0" marL="457200" rtl="0">
              <a:spcBef>
                <a:spcPts val="0"/>
              </a:spcBef>
              <a:spcAft>
                <a:spcPts val="0"/>
              </a:spcAft>
              <a:buSzPts val="1600"/>
              <a:buChar char="●"/>
            </a:pPr>
            <a:r>
              <a:rPr lang="en" sz="1600">
                <a:latin typeface="Arial"/>
                <a:ea typeface="Arial"/>
                <a:cs typeface="Arial"/>
                <a:sym typeface="Arial"/>
              </a:rPr>
              <a:t>.MYD - Data file that stores the tuples in the table.</a:t>
            </a:r>
            <a:endParaRPr sz="1600">
              <a:latin typeface="Arial"/>
              <a:ea typeface="Arial"/>
              <a:cs typeface="Arial"/>
              <a:sym typeface="Arial"/>
            </a:endParaRPr>
          </a:p>
          <a:p>
            <a:pPr indent="-330200" lvl="0" marL="457200" rtl="0">
              <a:spcBef>
                <a:spcPts val="0"/>
              </a:spcBef>
              <a:spcAft>
                <a:spcPts val="0"/>
              </a:spcAft>
              <a:buSzPts val="1600"/>
              <a:buChar char="●"/>
            </a:pPr>
            <a:r>
              <a:rPr lang="en" sz="1600">
                <a:latin typeface="Arial"/>
                <a:ea typeface="Arial"/>
                <a:cs typeface="Arial"/>
                <a:sym typeface="Arial"/>
              </a:rPr>
              <a:t>.MYI - Index files for the tables</a:t>
            </a:r>
            <a:endParaRPr sz="1600">
              <a:latin typeface="Arial"/>
              <a:ea typeface="Arial"/>
              <a:cs typeface="Arial"/>
              <a:sym typeface="Arial"/>
            </a:endParaRPr>
          </a:p>
          <a:p>
            <a:pPr indent="-330200" lvl="0" marL="457200" rtl="0">
              <a:spcBef>
                <a:spcPts val="0"/>
              </a:spcBef>
              <a:spcAft>
                <a:spcPts val="0"/>
              </a:spcAft>
              <a:buSzPts val="1600"/>
              <a:buChar char="●"/>
            </a:pPr>
            <a:r>
              <a:rPr lang="en" sz="1600">
                <a:latin typeface="Arial"/>
                <a:ea typeface="Arial"/>
                <a:cs typeface="Arial"/>
                <a:sym typeface="Arial"/>
              </a:rPr>
              <a:t>.TMD - intermediate data file format before it recreates data file with full data.</a:t>
            </a:r>
            <a:endParaRPr sz="1600">
              <a:latin typeface="Arial"/>
              <a:ea typeface="Arial"/>
              <a:cs typeface="Arial"/>
              <a:sym typeface="Arial"/>
            </a:endParaRPr>
          </a:p>
          <a:p>
            <a:pPr indent="-330200" lvl="0" marL="457200" rtl="0">
              <a:lnSpc>
                <a:spcPct val="100000"/>
              </a:lnSpc>
              <a:spcBef>
                <a:spcPts val="0"/>
              </a:spcBef>
              <a:spcAft>
                <a:spcPts val="0"/>
              </a:spcAft>
              <a:buSzPts val="1600"/>
              <a:buChar char="●"/>
            </a:pPr>
            <a:r>
              <a:rPr lang="en" sz="1600">
                <a:latin typeface="Arial"/>
                <a:ea typeface="Arial"/>
                <a:cs typeface="Arial"/>
                <a:sym typeface="Arial"/>
              </a:rPr>
              <a:t>.TRG, .TRN - Trigger definition files </a:t>
            </a:r>
            <a:endParaRPr sz="1600">
              <a:latin typeface="Arial"/>
              <a:ea typeface="Arial"/>
              <a:cs typeface="Arial"/>
              <a:sym typeface="Arial"/>
            </a:endParaRPr>
          </a:p>
          <a:p>
            <a:pPr indent="0" lvl="0" marL="914400" rtl="0">
              <a:lnSpc>
                <a:spcPct val="100000"/>
              </a:lnSpc>
              <a:spcBef>
                <a:spcPts val="1600"/>
              </a:spcBef>
              <a:spcAft>
                <a:spcPts val="0"/>
              </a:spcAft>
              <a:buNone/>
            </a:pPr>
            <a:r>
              <a:rPr lang="en" sz="1600">
                <a:latin typeface="Arial"/>
                <a:ea typeface="Arial"/>
                <a:cs typeface="Arial"/>
                <a:sym typeface="Arial"/>
              </a:rPr>
              <a:t>They are classified under the major category of Application under the prominent top-level categories.</a:t>
            </a:r>
            <a:endParaRPr sz="1600">
              <a:latin typeface="Arial"/>
              <a:ea typeface="Arial"/>
              <a:cs typeface="Arial"/>
              <a:sym typeface="Arial"/>
            </a:endParaRPr>
          </a:p>
          <a:p>
            <a:pPr indent="-330200" lvl="0" marL="457200" rtl="0">
              <a:spcBef>
                <a:spcPts val="1600"/>
              </a:spcBef>
              <a:spcAft>
                <a:spcPts val="0"/>
              </a:spcAft>
              <a:buSzPts val="1600"/>
              <a:buChar char="●"/>
            </a:pPr>
            <a:r>
              <a:rPr lang="en" sz="1600">
                <a:latin typeface="Arial"/>
                <a:ea typeface="Arial"/>
                <a:cs typeface="Arial"/>
                <a:sym typeface="Arial"/>
              </a:rPr>
              <a:t>Apps that can read/write - MYSQL Server or Visual Basic</a:t>
            </a:r>
            <a:endParaRPr sz="1600">
              <a:latin typeface="Arial"/>
              <a:ea typeface="Arial"/>
              <a:cs typeface="Arial"/>
              <a:sym typeface="Arial"/>
            </a:endParaRPr>
          </a:p>
        </p:txBody>
      </p:sp>
      <p:grpSp>
        <p:nvGrpSpPr>
          <p:cNvPr id="79" name="Shape 79"/>
          <p:cNvGrpSpPr/>
          <p:nvPr/>
        </p:nvGrpSpPr>
        <p:grpSpPr>
          <a:xfrm>
            <a:off x="195896" y="1153291"/>
            <a:ext cx="2893281" cy="2466606"/>
            <a:chOff x="2493646" y="647566"/>
            <a:chExt cx="2893281" cy="2466606"/>
          </a:xfrm>
        </p:grpSpPr>
        <p:sp>
          <p:nvSpPr>
            <p:cNvPr id="80" name="Shape 80"/>
            <p:cNvSpPr/>
            <p:nvPr/>
          </p:nvSpPr>
          <p:spPr>
            <a:xfrm>
              <a:off x="2522091" y="1914771"/>
              <a:ext cx="1199400" cy="1199400"/>
            </a:xfrm>
            <a:prstGeom prst="ellipse">
              <a:avLst/>
            </a:prstGeom>
            <a:solidFill>
              <a:srgbClr val="D686E4"/>
            </a:solidFill>
            <a:ln>
              <a:noFill/>
            </a:ln>
          </p:spPr>
          <p:txBody>
            <a:bodyPr anchorCtr="0" anchor="ctr" bIns="91425" lIns="91425" spcFirstLastPara="1" rIns="91425" wrap="square" tIns="91425">
              <a:noAutofit/>
            </a:bodyPr>
            <a:lstStyle/>
            <a:p>
              <a:pPr indent="0" lvl="0" marL="0">
                <a:spcBef>
                  <a:spcPts val="0"/>
                </a:spcBef>
                <a:spcAft>
                  <a:spcPts val="0"/>
                </a:spcAft>
                <a:buNone/>
              </a:pPr>
              <a:r>
                <a:rPr lang="en"/>
                <a:t>.TRG .TRN</a:t>
              </a:r>
              <a:endParaRPr/>
            </a:p>
          </p:txBody>
        </p:sp>
        <p:sp>
          <p:nvSpPr>
            <p:cNvPr id="81" name="Shape 81"/>
            <p:cNvSpPr/>
            <p:nvPr/>
          </p:nvSpPr>
          <p:spPr>
            <a:xfrm>
              <a:off x="3705127" y="647566"/>
              <a:ext cx="1681800" cy="1681800"/>
            </a:xfrm>
            <a:prstGeom prst="ellipse">
              <a:avLst/>
            </a:prstGeom>
            <a:solidFill>
              <a:srgbClr val="D686E4"/>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.MYI</a:t>
              </a:r>
              <a:endParaRPr/>
            </a:p>
            <a:p>
              <a:pPr indent="0" lvl="0" marL="0" algn="ctr">
                <a:spcBef>
                  <a:spcPts val="0"/>
                </a:spcBef>
                <a:spcAft>
                  <a:spcPts val="0"/>
                </a:spcAft>
                <a:buNone/>
              </a:pPr>
              <a:r>
                <a:rPr lang="en"/>
                <a:t>MYsql Index</a:t>
              </a:r>
              <a:endParaRPr/>
            </a:p>
          </p:txBody>
        </p:sp>
        <p:sp>
          <p:nvSpPr>
            <p:cNvPr id="82" name="Shape 82"/>
            <p:cNvSpPr/>
            <p:nvPr/>
          </p:nvSpPr>
          <p:spPr>
            <a:xfrm>
              <a:off x="2493646" y="920132"/>
              <a:ext cx="1199400" cy="1148400"/>
            </a:xfrm>
            <a:prstGeom prst="ellipse">
              <a:avLst/>
            </a:prstGeom>
            <a:solidFill>
              <a:srgbClr val="701C7F"/>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a:t>.TMD</a:t>
              </a:r>
              <a:endParaRPr/>
            </a:p>
          </p:txBody>
        </p:sp>
      </p:grpSp>
      <p:grpSp>
        <p:nvGrpSpPr>
          <p:cNvPr id="83" name="Shape 83"/>
          <p:cNvGrpSpPr/>
          <p:nvPr/>
        </p:nvGrpSpPr>
        <p:grpSpPr>
          <a:xfrm>
            <a:off x="1101249" y="2854362"/>
            <a:ext cx="2078318" cy="2157381"/>
            <a:chOff x="4447194" y="1815766"/>
            <a:chExt cx="2440200" cy="2440200"/>
          </a:xfrm>
        </p:grpSpPr>
        <p:sp>
          <p:nvSpPr>
            <p:cNvPr id="84" name="Shape 84"/>
            <p:cNvSpPr/>
            <p:nvPr/>
          </p:nvSpPr>
          <p:spPr>
            <a:xfrm>
              <a:off x="4447194" y="1815766"/>
              <a:ext cx="2440200" cy="2440200"/>
            </a:xfrm>
            <a:prstGeom prst="ellipse">
              <a:avLst/>
            </a:prstGeom>
            <a:solidFill>
              <a:srgbClr val="55156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.MYD</a:t>
              </a:r>
              <a:endParaRPr sz="1800">
                <a:solidFill>
                  <a:srgbClr val="FFFFFF"/>
                </a:solidFill>
                <a:latin typeface="Roboto"/>
                <a:ea typeface="Roboto"/>
                <a:cs typeface="Roboto"/>
                <a:sym typeface="Roboto"/>
              </a:endParaRPr>
            </a:p>
            <a:p>
              <a:pPr indent="0" lvl="0" marL="0" algn="ctr">
                <a:spcBef>
                  <a:spcPts val="0"/>
                </a:spcBef>
                <a:spcAft>
                  <a:spcPts val="0"/>
                </a:spcAft>
                <a:buNone/>
              </a:pPr>
              <a:r>
                <a:rPr lang="en" sz="1200">
                  <a:solidFill>
                    <a:srgbClr val="FFFFFF"/>
                  </a:solidFill>
                  <a:latin typeface="Roboto"/>
                  <a:ea typeface="Roboto"/>
                  <a:cs typeface="Roboto"/>
                  <a:sym typeface="Roboto"/>
                </a:rPr>
                <a:t>MYsql Database</a:t>
              </a:r>
              <a:endParaRPr sz="1200">
                <a:solidFill>
                  <a:srgbClr val="FFFFFF"/>
                </a:solidFill>
                <a:latin typeface="Roboto"/>
                <a:ea typeface="Roboto"/>
                <a:cs typeface="Roboto"/>
                <a:sym typeface="Roboto"/>
              </a:endParaRPr>
            </a:p>
          </p:txBody>
        </p:sp>
      </p:grpSp>
      <p:grpSp>
        <p:nvGrpSpPr>
          <p:cNvPr id="86" name="Shape 86"/>
          <p:cNvGrpSpPr/>
          <p:nvPr/>
        </p:nvGrpSpPr>
        <p:grpSpPr>
          <a:xfrm>
            <a:off x="145637" y="3492053"/>
            <a:ext cx="1423800" cy="1423800"/>
            <a:chOff x="3490737" y="1374053"/>
            <a:chExt cx="1423800" cy="1423800"/>
          </a:xfrm>
        </p:grpSpPr>
        <p:sp>
          <p:nvSpPr>
            <p:cNvPr id="87" name="Shape 87"/>
            <p:cNvSpPr/>
            <p:nvPr/>
          </p:nvSpPr>
          <p:spPr>
            <a:xfrm>
              <a:off x="3490737" y="1374053"/>
              <a:ext cx="1423800" cy="1423800"/>
            </a:xfrm>
            <a:prstGeom prst="ellipse">
              <a:avLst/>
            </a:prstGeom>
            <a:solidFill>
              <a:srgbClr val="701C7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.FRM</a:t>
              </a:r>
              <a:endParaRPr sz="1800">
                <a:solidFill>
                  <a:srgbClr val="FFFFFF"/>
                </a:solidFill>
                <a:latin typeface="Roboto"/>
                <a:ea typeface="Roboto"/>
                <a:cs typeface="Roboto"/>
                <a:sym typeface="Roboto"/>
              </a:endParaRPr>
            </a:p>
            <a:p>
              <a:pPr indent="0" lvl="0" marL="0" algn="ctr">
                <a:spcBef>
                  <a:spcPts val="0"/>
                </a:spcBef>
                <a:spcAft>
                  <a:spcPts val="0"/>
                </a:spcAft>
                <a:buNone/>
              </a:pPr>
              <a:r>
                <a:rPr lang="en">
                  <a:solidFill>
                    <a:srgbClr val="FFFFFF"/>
                  </a:solidFill>
                  <a:latin typeface="Roboto"/>
                  <a:ea typeface="Roboto"/>
                  <a:cs typeface="Roboto"/>
                  <a:sym typeface="Roboto"/>
                </a:rPr>
                <a:t>FoRMat</a:t>
              </a:r>
              <a:endParaRPr>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58625" y="159575"/>
            <a:ext cx="2351400" cy="4399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DATASET 1 </a:t>
            </a:r>
            <a:endParaRPr/>
          </a:p>
          <a:p>
            <a:pPr indent="0" lvl="0" marL="0" algn="ctr">
              <a:spcBef>
                <a:spcPts val="0"/>
              </a:spcBef>
              <a:spcAft>
                <a:spcPts val="0"/>
              </a:spcAft>
              <a:buNone/>
            </a:pPr>
            <a:r>
              <a:rPr lang="en"/>
              <a:t>Uber/Lyft</a:t>
            </a:r>
            <a:endParaRPr/>
          </a:p>
        </p:txBody>
      </p:sp>
      <p:sp>
        <p:nvSpPr>
          <p:cNvPr id="94" name="Shape 94"/>
          <p:cNvSpPr txBox="1"/>
          <p:nvPr>
            <p:ph idx="1" type="body"/>
          </p:nvPr>
        </p:nvSpPr>
        <p:spPr>
          <a:xfrm>
            <a:off x="3539325" y="593900"/>
            <a:ext cx="5090400" cy="4128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b="1" lang="en" sz="1800">
                <a:latin typeface="Arial"/>
                <a:ea typeface="Arial"/>
                <a:cs typeface="Arial"/>
                <a:sym typeface="Arial"/>
              </a:rPr>
              <a:t>Beware! </a:t>
            </a:r>
            <a:r>
              <a:rPr lang="en" sz="1800">
                <a:latin typeface="Arial"/>
                <a:ea typeface="Arial"/>
                <a:cs typeface="Arial"/>
                <a:sym typeface="Arial"/>
              </a:rPr>
              <a:t>Same file extensions can be used by different applications to store data that mean different things.</a:t>
            </a:r>
            <a:endParaRPr sz="1800">
              <a:latin typeface="Arial"/>
              <a:ea typeface="Arial"/>
              <a:cs typeface="Arial"/>
              <a:sym typeface="Arial"/>
            </a:endParaRPr>
          </a:p>
          <a:p>
            <a:pPr indent="0" lvl="0" marL="457200" marR="0" rtl="0" algn="l">
              <a:lnSpc>
                <a:spcPct val="115000"/>
              </a:lnSpc>
              <a:spcBef>
                <a:spcPts val="1600"/>
              </a:spcBef>
              <a:spcAft>
                <a:spcPts val="0"/>
              </a:spcAft>
              <a:buNone/>
            </a:pPr>
            <a:r>
              <a:rPr lang="en" sz="1800">
                <a:latin typeface="Arial"/>
                <a:ea typeface="Arial"/>
                <a:cs typeface="Arial"/>
                <a:sym typeface="Arial"/>
              </a:rPr>
              <a:t>Example : Oracle uses .FRM extension as executable! </a:t>
            </a:r>
            <a:endParaRPr sz="1800">
              <a:latin typeface="Arial"/>
              <a:ea typeface="Arial"/>
              <a:cs typeface="Arial"/>
              <a:sym typeface="Arial"/>
            </a:endParaRPr>
          </a:p>
          <a:p>
            <a:pPr indent="-342900" lvl="0" marL="457200" marR="0" rtl="0" algn="l">
              <a:lnSpc>
                <a:spcPct val="115000"/>
              </a:lnSpc>
              <a:spcBef>
                <a:spcPts val="1600"/>
              </a:spcBef>
              <a:spcAft>
                <a:spcPts val="0"/>
              </a:spcAft>
              <a:buSzPts val="1800"/>
              <a:buChar char="●"/>
            </a:pPr>
            <a:r>
              <a:rPr lang="en" sz="1800">
                <a:latin typeface="Arial"/>
                <a:ea typeface="Arial"/>
                <a:cs typeface="Arial"/>
                <a:sym typeface="Arial"/>
              </a:rPr>
              <a:t>That's why we use sophisticated methods such as Byte Frequency Analysis.</a:t>
            </a:r>
            <a:endParaRPr sz="1800">
              <a:latin typeface="Arial"/>
              <a:ea typeface="Arial"/>
              <a:cs typeface="Arial"/>
              <a:sym typeface="Arial"/>
            </a:endParaRPr>
          </a:p>
          <a:p>
            <a:pPr indent="-342900" lvl="0" marL="457200" marR="0" rtl="0" algn="l">
              <a:lnSpc>
                <a:spcPct val="115000"/>
              </a:lnSpc>
              <a:spcBef>
                <a:spcPts val="0"/>
              </a:spcBef>
              <a:spcAft>
                <a:spcPts val="0"/>
              </a:spcAft>
              <a:buSzPts val="1800"/>
              <a:buChar char="●"/>
            </a:pPr>
            <a:r>
              <a:rPr lang="en" sz="1800">
                <a:latin typeface="Arial"/>
                <a:ea typeface="Arial"/>
                <a:cs typeface="Arial"/>
                <a:sym typeface="Arial"/>
              </a:rPr>
              <a:t>Some other MIME-Types associated with Uber/Lyft : text/plain, pdf (Bills)</a:t>
            </a:r>
            <a:endParaRPr sz="1800">
              <a:latin typeface="Arial"/>
              <a:ea typeface="Arial"/>
              <a:cs typeface="Arial"/>
              <a:sym typeface="Arial"/>
            </a:endParaRPr>
          </a:p>
        </p:txBody>
      </p:sp>
      <p:pic>
        <p:nvPicPr>
          <p:cNvPr descr="Image result for lyft travel card" id="95" name="Shape 95"/>
          <p:cNvPicPr preferRelativeResize="0"/>
          <p:nvPr/>
        </p:nvPicPr>
        <p:blipFill>
          <a:blip r:embed="rId3">
            <a:alphaModFix/>
          </a:blip>
          <a:stretch>
            <a:fillRect/>
          </a:stretch>
        </p:blipFill>
        <p:spPr>
          <a:xfrm>
            <a:off x="585875" y="1948075"/>
            <a:ext cx="1996701" cy="1247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2  </a:t>
            </a:r>
            <a:endParaRPr/>
          </a:p>
          <a:p>
            <a:pPr indent="0" lvl="0" marL="0" rtl="0" algn="ctr">
              <a:spcBef>
                <a:spcPts val="0"/>
              </a:spcBef>
              <a:spcAft>
                <a:spcPts val="0"/>
              </a:spcAft>
              <a:buNone/>
            </a:pPr>
            <a:r>
              <a:rPr lang="en"/>
              <a:t>Google MINI </a:t>
            </a:r>
            <a:endParaRPr/>
          </a:p>
          <a:p>
            <a:pPr indent="0" lvl="0" marL="0" rtl="0" algn="ctr">
              <a:spcBef>
                <a:spcPts val="0"/>
              </a:spcBef>
              <a:spcAft>
                <a:spcPts val="0"/>
              </a:spcAft>
              <a:buNone/>
            </a:pPr>
            <a:r>
              <a:rPr lang="en"/>
              <a:t>( Smart ASsistanTS)</a:t>
            </a:r>
            <a:endParaRPr/>
          </a:p>
        </p:txBody>
      </p:sp>
      <p:sp>
        <p:nvSpPr>
          <p:cNvPr id="101" name="Shape 101"/>
          <p:cNvSpPr txBox="1"/>
          <p:nvPr>
            <p:ph idx="1" type="body"/>
          </p:nvPr>
        </p:nvSpPr>
        <p:spPr>
          <a:xfrm>
            <a:off x="3539325" y="428200"/>
            <a:ext cx="5090400" cy="417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000">
                <a:latin typeface="Arial"/>
                <a:ea typeface="Arial"/>
                <a:cs typeface="Arial"/>
                <a:sym typeface="Arial"/>
              </a:rPr>
              <a:t>Audio formats :</a:t>
            </a:r>
            <a:r>
              <a:rPr lang="en" sz="2000">
                <a:latin typeface="Arial"/>
                <a:ea typeface="Arial"/>
                <a:cs typeface="Arial"/>
                <a:sym typeface="Arial"/>
              </a:rPr>
              <a:t> MPEG, AAC, WAV, AIFF, WMA</a:t>
            </a:r>
            <a:endParaRPr sz="2000">
              <a:latin typeface="Arial"/>
              <a:ea typeface="Arial"/>
              <a:cs typeface="Arial"/>
              <a:sym typeface="Arial"/>
            </a:endParaRPr>
          </a:p>
          <a:p>
            <a:pPr indent="-342900" lvl="0" marL="457200" rtl="0">
              <a:spcBef>
                <a:spcPts val="1600"/>
              </a:spcBef>
              <a:spcAft>
                <a:spcPts val="0"/>
              </a:spcAft>
              <a:buSzPts val="1800"/>
              <a:buChar char="●"/>
            </a:pPr>
            <a:r>
              <a:rPr lang="en" sz="1800">
                <a:latin typeface="Arial"/>
                <a:ea typeface="Arial"/>
                <a:cs typeface="Arial"/>
                <a:sym typeface="Arial"/>
              </a:rPr>
              <a:t>MP3 is a lossy compression format that loses some of the original audio in order to compress the file better. </a:t>
            </a:r>
            <a:endParaRPr sz="1800">
              <a:latin typeface="Arial"/>
              <a:ea typeface="Arial"/>
              <a:cs typeface="Arial"/>
              <a:sym typeface="Arial"/>
            </a:endParaRPr>
          </a:p>
          <a:p>
            <a:pPr indent="-342900" lvl="0" marL="457200" rtl="0">
              <a:spcBef>
                <a:spcPts val="0"/>
              </a:spcBef>
              <a:spcAft>
                <a:spcPts val="0"/>
              </a:spcAft>
              <a:buSzPts val="1800"/>
              <a:buChar char="●"/>
            </a:pPr>
            <a:r>
              <a:rPr b="1" lang="en" sz="1800">
                <a:latin typeface="Arial"/>
                <a:ea typeface="Arial"/>
                <a:cs typeface="Arial"/>
                <a:sym typeface="Arial"/>
              </a:rPr>
              <a:t>Encoding - VBR, CBR</a:t>
            </a:r>
            <a:r>
              <a:rPr lang="en" sz="1800">
                <a:latin typeface="Arial"/>
                <a:ea typeface="Arial"/>
                <a:cs typeface="Arial"/>
                <a:sym typeface="Arial"/>
              </a:rPr>
              <a:t>. (128,192,256 kbps)</a:t>
            </a:r>
            <a:endParaRPr sz="1800">
              <a:latin typeface="Arial"/>
              <a:ea typeface="Arial"/>
              <a:cs typeface="Arial"/>
              <a:sym typeface="Arial"/>
            </a:endParaRPr>
          </a:p>
          <a:p>
            <a:pPr indent="-342900" lvl="0" marL="457200" rtl="0">
              <a:spcBef>
                <a:spcPts val="0"/>
              </a:spcBef>
              <a:spcAft>
                <a:spcPts val="0"/>
              </a:spcAft>
              <a:buSzPts val="1800"/>
              <a:buChar char="●"/>
            </a:pPr>
            <a:r>
              <a:rPr lang="en" sz="1800">
                <a:latin typeface="Arial"/>
                <a:ea typeface="Arial"/>
                <a:cs typeface="Arial"/>
                <a:sym typeface="Arial"/>
              </a:rPr>
              <a:t>Top level type is Text and Audio. </a:t>
            </a:r>
            <a:endParaRPr sz="1800">
              <a:latin typeface="Arial"/>
              <a:ea typeface="Arial"/>
              <a:cs typeface="Arial"/>
              <a:sym typeface="Arial"/>
            </a:endParaRPr>
          </a:p>
          <a:p>
            <a:pPr indent="-342900" lvl="0" marL="457200" rtl="0">
              <a:spcBef>
                <a:spcPts val="0"/>
              </a:spcBef>
              <a:spcAft>
                <a:spcPts val="0"/>
              </a:spcAft>
              <a:buSzPts val="1800"/>
              <a:buChar char="●"/>
            </a:pPr>
            <a:r>
              <a:rPr b="1" lang="en" sz="1800">
                <a:latin typeface="Arial"/>
                <a:ea typeface="Arial"/>
                <a:cs typeface="Arial"/>
                <a:sym typeface="Arial"/>
              </a:rPr>
              <a:t>Fun </a:t>
            </a:r>
            <a:r>
              <a:rPr b="1" lang="en" sz="1800">
                <a:latin typeface="Arial"/>
                <a:ea typeface="Arial"/>
                <a:cs typeface="Arial"/>
                <a:sym typeface="Arial"/>
              </a:rPr>
              <a:t>Fact :</a:t>
            </a:r>
            <a:r>
              <a:rPr lang="en" sz="1800">
                <a:latin typeface="Arial"/>
                <a:ea typeface="Arial"/>
                <a:cs typeface="Arial"/>
                <a:sym typeface="Arial"/>
              </a:rPr>
              <a:t> Browsers sniff on data sent across and determine MIME-types by going through content not extension.</a:t>
            </a:r>
            <a:endParaRPr sz="1800">
              <a:latin typeface="Arial"/>
              <a:ea typeface="Arial"/>
              <a:cs typeface="Arial"/>
              <a:sym typeface="Arial"/>
            </a:endParaRPr>
          </a:p>
          <a:p>
            <a:pPr indent="0" lvl="0" marL="0" rtl="0">
              <a:spcBef>
                <a:spcPts val="1600"/>
              </a:spcBef>
              <a:spcAft>
                <a:spcPts val="1600"/>
              </a:spcAft>
              <a:buNone/>
            </a:pPr>
            <a:r>
              <a:rPr i="1" lang="en" sz="1800">
                <a:latin typeface="Arial"/>
                <a:ea typeface="Arial"/>
                <a:cs typeface="Arial"/>
                <a:sym typeface="Arial"/>
              </a:rPr>
              <a:t>`</a:t>
            </a:r>
            <a:r>
              <a:rPr b="1" i="1" lang="en" sz="1800">
                <a:latin typeface="Arial"/>
                <a:ea typeface="Arial"/>
                <a:cs typeface="Arial"/>
                <a:sym typeface="Arial"/>
              </a:rPr>
              <a:t>X-Content-Type-Options=nosniff` </a:t>
            </a:r>
            <a:r>
              <a:rPr b="1" lang="en" sz="1800">
                <a:latin typeface="Arial"/>
                <a:ea typeface="Arial"/>
                <a:cs typeface="Arial"/>
                <a:sym typeface="Arial"/>
              </a:rPr>
              <a:t>to prevent Chrome from doing mime detection </a:t>
            </a:r>
            <a:endParaRPr b="1" sz="1800">
              <a:latin typeface="Arial"/>
              <a:ea typeface="Arial"/>
              <a:cs typeface="Arial"/>
              <a:sym typeface="Arial"/>
            </a:endParaRPr>
          </a:p>
        </p:txBody>
      </p:sp>
      <p:pic>
        <p:nvPicPr>
          <p:cNvPr descr="Image result for mp3" id="102" name="Shape 102"/>
          <p:cNvPicPr preferRelativeResize="0"/>
          <p:nvPr/>
        </p:nvPicPr>
        <p:blipFill>
          <a:blip r:embed="rId3">
            <a:alphaModFix/>
          </a:blip>
          <a:stretch>
            <a:fillRect/>
          </a:stretch>
        </p:blipFill>
        <p:spPr>
          <a:xfrm>
            <a:off x="152425" y="1952775"/>
            <a:ext cx="686025" cy="862950"/>
          </a:xfrm>
          <a:prstGeom prst="rect">
            <a:avLst/>
          </a:prstGeom>
          <a:noFill/>
          <a:ln>
            <a:noFill/>
          </a:ln>
        </p:spPr>
      </p:pic>
      <p:pic>
        <p:nvPicPr>
          <p:cNvPr descr="Image result for aac music" id="103" name="Shape 103"/>
          <p:cNvPicPr preferRelativeResize="0"/>
          <p:nvPr/>
        </p:nvPicPr>
        <p:blipFill rotWithShape="1">
          <a:blip r:embed="rId4">
            <a:alphaModFix/>
          </a:blip>
          <a:srcRect b="4030" l="9903" r="9903" t="0"/>
          <a:stretch/>
        </p:blipFill>
        <p:spPr>
          <a:xfrm>
            <a:off x="982263" y="1952775"/>
            <a:ext cx="623951" cy="862950"/>
          </a:xfrm>
          <a:prstGeom prst="rect">
            <a:avLst/>
          </a:prstGeom>
          <a:noFill/>
          <a:ln>
            <a:noFill/>
          </a:ln>
        </p:spPr>
      </p:pic>
      <p:pic>
        <p:nvPicPr>
          <p:cNvPr descr="Image result for wav file" id="104" name="Shape 104"/>
          <p:cNvPicPr preferRelativeResize="0"/>
          <p:nvPr/>
        </p:nvPicPr>
        <p:blipFill rotWithShape="1">
          <a:blip r:embed="rId5">
            <a:alphaModFix/>
          </a:blip>
          <a:srcRect b="5401" l="14912" r="14778" t="1626"/>
          <a:stretch/>
        </p:blipFill>
        <p:spPr>
          <a:xfrm>
            <a:off x="1750025" y="1952775"/>
            <a:ext cx="686025" cy="895756"/>
          </a:xfrm>
          <a:prstGeom prst="rect">
            <a:avLst/>
          </a:prstGeom>
          <a:noFill/>
          <a:ln>
            <a:noFill/>
          </a:ln>
        </p:spPr>
      </p:pic>
      <p:pic>
        <p:nvPicPr>
          <p:cNvPr descr="Image result for aiff file" id="105" name="Shape 105"/>
          <p:cNvPicPr preferRelativeResize="0"/>
          <p:nvPr/>
        </p:nvPicPr>
        <p:blipFill>
          <a:blip r:embed="rId6">
            <a:alphaModFix/>
          </a:blip>
          <a:stretch>
            <a:fillRect/>
          </a:stretch>
        </p:blipFill>
        <p:spPr>
          <a:xfrm>
            <a:off x="410700" y="3161650"/>
            <a:ext cx="749300" cy="966700"/>
          </a:xfrm>
          <a:prstGeom prst="rect">
            <a:avLst/>
          </a:prstGeom>
          <a:noFill/>
          <a:ln>
            <a:noFill/>
          </a:ln>
        </p:spPr>
      </p:pic>
      <p:pic>
        <p:nvPicPr>
          <p:cNvPr descr="Image result for wav file" id="106" name="Shape 106"/>
          <p:cNvPicPr preferRelativeResize="0"/>
          <p:nvPr/>
        </p:nvPicPr>
        <p:blipFill>
          <a:blip r:embed="rId7">
            <a:alphaModFix/>
          </a:blip>
          <a:stretch>
            <a:fillRect/>
          </a:stretch>
        </p:blipFill>
        <p:spPr>
          <a:xfrm>
            <a:off x="1330250" y="3266667"/>
            <a:ext cx="749300" cy="756671"/>
          </a:xfrm>
          <a:prstGeom prst="rect">
            <a:avLst/>
          </a:prstGeom>
          <a:noFill/>
          <a:ln>
            <a:noFill/>
          </a:ln>
        </p:spPr>
      </p:pic>
      <p:pic>
        <p:nvPicPr>
          <p:cNvPr descr="Image result for google home alexa" id="107" name="Shape 107"/>
          <p:cNvPicPr preferRelativeResize="0"/>
          <p:nvPr/>
        </p:nvPicPr>
        <p:blipFill rotWithShape="1">
          <a:blip r:embed="rId8">
            <a:alphaModFix/>
          </a:blip>
          <a:srcRect b="0" l="14997" r="32911" t="0"/>
          <a:stretch/>
        </p:blipFill>
        <p:spPr>
          <a:xfrm>
            <a:off x="529662" y="3097725"/>
            <a:ext cx="1529174" cy="165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discuss the 5v's and some related applications!</a:t>
            </a:r>
            <a:endParaRPr/>
          </a:p>
        </p:txBody>
      </p:sp>
      <p:sp>
        <p:nvSpPr>
          <p:cNvPr id="113" name="Shape 113"/>
          <p:cNvSpPr txBox="1"/>
          <p:nvPr/>
        </p:nvSpPr>
        <p:spPr>
          <a:xfrm>
            <a:off x="3740050" y="902700"/>
            <a:ext cx="4521900" cy="31983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solidFill>
                  <a:srgbClr val="666666"/>
                </a:solidFill>
              </a:rPr>
              <a:t>Text - High Volume, Variety, Velocity and value, High Veracity </a:t>
            </a:r>
            <a:endParaRPr sz="1600">
              <a:solidFill>
                <a:srgbClr val="666666"/>
              </a:solidFill>
            </a:endParaRPr>
          </a:p>
          <a:p>
            <a:pPr indent="0" lvl="0" marL="457200" rtl="0">
              <a:spcBef>
                <a:spcPts val="0"/>
              </a:spcBef>
              <a:spcAft>
                <a:spcPts val="0"/>
              </a:spcAft>
              <a:buNone/>
            </a:pPr>
            <a:r>
              <a:rPr b="1" lang="en" sz="1600">
                <a:solidFill>
                  <a:srgbClr val="666666"/>
                </a:solidFill>
              </a:rPr>
              <a:t>Applications </a:t>
            </a:r>
            <a:r>
              <a:rPr lang="en" sz="1600">
                <a:solidFill>
                  <a:srgbClr val="666666"/>
                </a:solidFill>
              </a:rPr>
              <a:t> : sublime,wordpad, Notepad, vim...</a:t>
            </a:r>
            <a:endParaRPr sz="1600">
              <a:solidFill>
                <a:srgbClr val="666666"/>
              </a:solidFill>
            </a:endParaRPr>
          </a:p>
          <a:p>
            <a:pPr indent="0" lvl="0" marL="457200" rtl="0">
              <a:spcBef>
                <a:spcPts val="0"/>
              </a:spcBef>
              <a:spcAft>
                <a:spcPts val="0"/>
              </a:spcAft>
              <a:buNone/>
            </a:pPr>
            <a:r>
              <a:t/>
            </a:r>
            <a:endParaRPr sz="1600">
              <a:solidFill>
                <a:srgbClr val="666666"/>
              </a:solidFill>
            </a:endParaRPr>
          </a:p>
          <a:p>
            <a:pPr indent="-330200" lvl="0" marL="457200" rtl="0">
              <a:spcBef>
                <a:spcPts val="0"/>
              </a:spcBef>
              <a:spcAft>
                <a:spcPts val="0"/>
              </a:spcAft>
              <a:buSzPts val="1600"/>
              <a:buChar char="●"/>
            </a:pPr>
            <a:r>
              <a:rPr lang="en" sz="1600">
                <a:solidFill>
                  <a:schemeClr val="dk2"/>
                </a:solidFill>
              </a:rPr>
              <a:t>image -  High Volume, High Velocity, High Variety, Low Value , Low Veracity. </a:t>
            </a:r>
            <a:br>
              <a:rPr lang="en" sz="1600">
                <a:solidFill>
                  <a:schemeClr val="dk2"/>
                </a:solidFill>
              </a:rPr>
            </a:br>
            <a:r>
              <a:rPr b="1" lang="en" sz="1600">
                <a:solidFill>
                  <a:schemeClr val="dk2"/>
                </a:solidFill>
              </a:rPr>
              <a:t>Applications </a:t>
            </a:r>
            <a:r>
              <a:rPr lang="en" sz="1600">
                <a:solidFill>
                  <a:schemeClr val="dk2"/>
                </a:solidFill>
              </a:rPr>
              <a:t>:Google photos, Adobe Ps6..</a:t>
            </a:r>
            <a:endParaRPr sz="1600">
              <a:solidFill>
                <a:schemeClr val="dk2"/>
              </a:solidFill>
            </a:endParaRPr>
          </a:p>
          <a:p>
            <a:pPr indent="0" lvl="0" marL="0" rtl="0">
              <a:spcBef>
                <a:spcPts val="0"/>
              </a:spcBef>
              <a:spcAft>
                <a:spcPts val="0"/>
              </a:spcAft>
              <a:buNone/>
            </a:pPr>
            <a:r>
              <a:t/>
            </a:r>
            <a:endParaRPr sz="1600">
              <a:solidFill>
                <a:srgbClr val="666666"/>
              </a:solidFill>
            </a:endParaRPr>
          </a:p>
          <a:p>
            <a:pPr indent="-330200" lvl="0" marL="457200" rtl="0">
              <a:spcBef>
                <a:spcPts val="0"/>
              </a:spcBef>
              <a:spcAft>
                <a:spcPts val="0"/>
              </a:spcAft>
              <a:buSzPts val="1600"/>
              <a:buChar char="●"/>
            </a:pPr>
            <a:r>
              <a:rPr lang="en" sz="1600">
                <a:solidFill>
                  <a:srgbClr val="666666"/>
                </a:solidFill>
              </a:rPr>
              <a:t>Audio - Medium Volume, Medium Velocity, Medium Variety , High Value, Medium Veracity </a:t>
            </a:r>
            <a:endParaRPr sz="1600">
              <a:solidFill>
                <a:srgbClr val="666666"/>
              </a:solidFill>
            </a:endParaRPr>
          </a:p>
          <a:p>
            <a:pPr indent="0" lvl="0" marL="457200" rtl="0">
              <a:spcBef>
                <a:spcPts val="0"/>
              </a:spcBef>
              <a:spcAft>
                <a:spcPts val="0"/>
              </a:spcAft>
              <a:buNone/>
            </a:pPr>
            <a:r>
              <a:rPr b="1" lang="en" sz="1600">
                <a:solidFill>
                  <a:srgbClr val="666666"/>
                </a:solidFill>
              </a:rPr>
              <a:t>Applications </a:t>
            </a:r>
            <a:r>
              <a:rPr lang="en" sz="1600">
                <a:solidFill>
                  <a:srgbClr val="666666"/>
                </a:solidFill>
              </a:rPr>
              <a:t>: vlc,quicktime, iMovie, Windows movie maker...</a:t>
            </a:r>
            <a:endParaRPr sz="16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discuss the </a:t>
            </a:r>
            <a:r>
              <a:rPr lang="en"/>
              <a:t>5 v's</a:t>
            </a:r>
            <a:r>
              <a:rPr lang="en"/>
              <a:t> and some related applications!</a:t>
            </a:r>
            <a:endParaRPr/>
          </a:p>
        </p:txBody>
      </p:sp>
      <p:sp>
        <p:nvSpPr>
          <p:cNvPr id="119" name="Shape 119"/>
          <p:cNvSpPr txBox="1"/>
          <p:nvPr/>
        </p:nvSpPr>
        <p:spPr>
          <a:xfrm>
            <a:off x="3740050" y="902700"/>
            <a:ext cx="4521900" cy="31983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rPr lang="en" sz="1600">
                <a:solidFill>
                  <a:srgbClr val="666666"/>
                </a:solidFill>
              </a:rPr>
              <a:t>Deepfakes </a:t>
            </a:r>
            <a:r>
              <a:rPr lang="en" sz="1600" u="sng">
                <a:solidFill>
                  <a:schemeClr val="hlink"/>
                </a:solidFill>
                <a:hlinkClick r:id="rId3"/>
              </a:rPr>
              <a:t>https://github.com/DerWaldi/youtube-video-face-swap</a:t>
            </a:r>
            <a:endParaRPr sz="1600">
              <a:solidFill>
                <a:srgbClr val="666666"/>
              </a:solidFill>
            </a:endParaRPr>
          </a:p>
          <a:p>
            <a:pPr indent="0" lvl="0" marL="457200" rtl="0">
              <a:spcBef>
                <a:spcPts val="0"/>
              </a:spcBef>
              <a:spcAft>
                <a:spcPts val="0"/>
              </a:spcAft>
              <a:buNone/>
            </a:pPr>
            <a:r>
              <a:t/>
            </a:r>
            <a:endParaRPr sz="1600">
              <a:solidFill>
                <a:srgbClr val="666666"/>
              </a:solidFill>
            </a:endParaRPr>
          </a:p>
          <a:p>
            <a:pPr indent="0" lvl="0" marL="457200" rtl="0">
              <a:spcBef>
                <a:spcPts val="0"/>
              </a:spcBef>
              <a:spcAft>
                <a:spcPts val="0"/>
              </a:spcAft>
              <a:buNone/>
            </a:pPr>
            <a:r>
              <a:rPr lang="en" sz="1600">
                <a:solidFill>
                  <a:srgbClr val="666666"/>
                </a:solidFill>
              </a:rPr>
              <a:t>Browser and Javascript</a:t>
            </a:r>
            <a:endParaRPr sz="1600">
              <a:solidFill>
                <a:srgbClr val="666666"/>
              </a:solidFill>
            </a:endParaRPr>
          </a:p>
          <a:p>
            <a:pPr indent="0" lvl="0" marL="457200" rtl="0">
              <a:spcBef>
                <a:spcPts val="0"/>
              </a:spcBef>
              <a:spcAft>
                <a:spcPts val="0"/>
              </a:spcAft>
              <a:buNone/>
            </a:pPr>
            <a:r>
              <a:rPr lang="en" sz="1100"/>
              <a:t>People had problems rendering js initially in browsers as they were treated as text/plain. </a:t>
            </a:r>
            <a:endParaRPr sz="1100"/>
          </a:p>
          <a:p>
            <a:pPr indent="0" lvl="0" marL="457200" rtl="0">
              <a:spcBef>
                <a:spcPts val="0"/>
              </a:spcBef>
              <a:spcAft>
                <a:spcPts val="0"/>
              </a:spcAft>
              <a:buClr>
                <a:srgbClr val="000000"/>
              </a:buClr>
              <a:buSzPts val="1100"/>
              <a:buFont typeface="Arial"/>
              <a:buNone/>
            </a:pPr>
            <a:r>
              <a:rPr lang="en" sz="1100"/>
              <a:t>Introduced a new mime type called application/javascript</a:t>
            </a:r>
            <a:endParaRPr sz="1100"/>
          </a:p>
          <a:p>
            <a:pPr indent="0" lvl="0" marL="457200" rtl="0">
              <a:spcBef>
                <a:spcPts val="0"/>
              </a:spcBef>
              <a:spcAft>
                <a:spcPts val="0"/>
              </a:spcAft>
              <a:buClr>
                <a:srgbClr val="000000"/>
              </a:buClr>
              <a:buSzPts val="1100"/>
              <a:buFont typeface="Arial"/>
              <a:buNone/>
            </a:pPr>
            <a:r>
              <a:t/>
            </a:r>
            <a:endParaRPr sz="1100"/>
          </a:p>
          <a:p>
            <a:pPr indent="0" lvl="0" marL="457200" rtl="0">
              <a:spcBef>
                <a:spcPts val="0"/>
              </a:spcBef>
              <a:spcAft>
                <a:spcPts val="0"/>
              </a:spcAft>
              <a:buNone/>
            </a:pPr>
            <a:r>
              <a:t/>
            </a:r>
            <a:endParaRPr sz="16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