
<file path=[Content_Types].xml><?xml version="1.0" encoding="utf-8"?>
<Types xmlns="http://schemas.openxmlformats.org/package/2006/content-types">
  <Default Extension="xml" ContentType="application/xml"/>
  <Default Extension="svg" ContentType="image/svg+xml"/>
  <Default Extension="jpeg" ContentType="image/jpeg"/>
  <Default Extension="jp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60" r:id="rId2"/>
    <p:sldId id="261" r:id="rId3"/>
    <p:sldId id="264" r:id="rId4"/>
    <p:sldId id="262" r:id="rId5"/>
    <p:sldId id="265"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A90204"/>
    <a:srgbClr val="FF3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FC88DBE-AE0E-401B-8BA2-833FE46F5BC7}">
  <a:tblStyle styleId="{6FC88DBE-AE0E-401B-8BA2-833FE46F5BC7}"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41"/>
    <p:restoredTop sz="92121"/>
  </p:normalViewPr>
  <p:slideViewPr>
    <p:cSldViewPr snapToGrid="0" snapToObjects="1">
      <p:cViewPr varScale="1">
        <p:scale>
          <a:sx n="121" d="100"/>
          <a:sy n="121" d="100"/>
        </p:scale>
        <p:origin x="-832" y="-1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3" Type="http://schemas.microsoft.com/office/2015/10/relationships/revisionInfo" Target="revisionInfo.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923900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IBM Watson </a:t>
            </a:r>
          </a:p>
        </p:txBody>
      </p:sp>
    </p:spTree>
    <p:extLst>
      <p:ext uri="{BB962C8B-B14F-4D97-AF65-F5344CB8AC3E}">
        <p14:creationId xmlns:p14="http://schemas.microsoft.com/office/powerpoint/2010/main" val="2547056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6034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7.png"/><Relationship Id="rId20" Type="http://schemas.openxmlformats.org/officeDocument/2006/relationships/image" Target="../media/image18.png"/><Relationship Id="rId21" Type="http://schemas.openxmlformats.org/officeDocument/2006/relationships/image" Target="../media/image19.png"/><Relationship Id="rId22" Type="http://schemas.openxmlformats.org/officeDocument/2006/relationships/image" Target="../media/image20.png"/><Relationship Id="rId23" Type="http://schemas.openxmlformats.org/officeDocument/2006/relationships/image" Target="../media/image21.png"/><Relationship Id="rId24" Type="http://schemas.openxmlformats.org/officeDocument/2006/relationships/image" Target="../media/image22.png"/><Relationship Id="rId25" Type="http://schemas.openxmlformats.org/officeDocument/2006/relationships/image" Target="../media/image23.png"/><Relationship Id="rId26" Type="http://schemas.openxmlformats.org/officeDocument/2006/relationships/image" Target="../media/image24.png"/><Relationship Id="rId27" Type="http://schemas.openxmlformats.org/officeDocument/2006/relationships/image" Target="../media/image25.jp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10.png"/><Relationship Id="rId13" Type="http://schemas.openxmlformats.org/officeDocument/2006/relationships/image" Target="../media/image11.png"/><Relationship Id="rId14" Type="http://schemas.openxmlformats.org/officeDocument/2006/relationships/image" Target="../media/image12.png"/><Relationship Id="rId15" Type="http://schemas.openxmlformats.org/officeDocument/2006/relationships/image" Target="../media/image13.png"/><Relationship Id="rId16" Type="http://schemas.openxmlformats.org/officeDocument/2006/relationships/image" Target="../media/image14.png"/><Relationship Id="rId17" Type="http://schemas.openxmlformats.org/officeDocument/2006/relationships/image" Target="../media/image15.png"/><Relationship Id="rId18" Type="http://schemas.openxmlformats.org/officeDocument/2006/relationships/image" Target="../media/image16.png"/><Relationship Id="rId19" Type="http://schemas.openxmlformats.org/officeDocument/2006/relationships/image" Target="../media/image1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jpe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jpg"/><Relationship Id="rId6" Type="http://schemas.openxmlformats.org/officeDocument/2006/relationships/image" Target="../media/image32.png"/><Relationship Id="rId7" Type="http://schemas.openxmlformats.org/officeDocument/2006/relationships/image" Target="../media/image33.sv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8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D7A8B-A4C5-EA4B-8AEC-0AA03696DFA7}"/>
              </a:ext>
            </a:extLst>
          </p:cNvPr>
          <p:cNvSpPr>
            <a:spLocks noGrp="1"/>
          </p:cNvSpPr>
          <p:nvPr>
            <p:ph type="title"/>
          </p:nvPr>
        </p:nvSpPr>
        <p:spPr>
          <a:xfrm>
            <a:off x="311700" y="259590"/>
            <a:ext cx="8520600" cy="884847"/>
          </a:xfrm>
        </p:spPr>
        <p:txBody>
          <a:bodyPr/>
          <a:lstStyle/>
          <a:p>
            <a:r>
              <a:rPr lang="en-US" sz="2800" u="sng" dirty="0">
                <a:solidFill>
                  <a:schemeClr val="bg1">
                    <a:lumMod val="95000"/>
                  </a:schemeClr>
                </a:solidFill>
              </a:rPr>
              <a:t>CSCI 599: Content Detection and Analysis for Big Data : Class Activity</a:t>
            </a:r>
          </a:p>
        </p:txBody>
      </p:sp>
      <p:pic>
        <p:nvPicPr>
          <p:cNvPr id="5" name="Picture 4">
            <a:extLst>
              <a:ext uri="{FF2B5EF4-FFF2-40B4-BE49-F238E27FC236}">
                <a16:creationId xmlns:a16="http://schemas.microsoft.com/office/drawing/2014/main" xmlns="" id="{1FAE7A7F-BE67-AD49-A9C4-F75DB8075B71}"/>
              </a:ext>
            </a:extLst>
          </p:cNvPr>
          <p:cNvPicPr>
            <a:picLocks noChangeAspect="1"/>
          </p:cNvPicPr>
          <p:nvPr/>
        </p:nvPicPr>
        <p:blipFill>
          <a:blip r:embed="rId2"/>
          <a:stretch>
            <a:fillRect/>
          </a:stretch>
        </p:blipFill>
        <p:spPr>
          <a:xfrm>
            <a:off x="0" y="4111925"/>
            <a:ext cx="9144000" cy="1031575"/>
          </a:xfrm>
          <a:prstGeom prst="rect">
            <a:avLst/>
          </a:prstGeom>
        </p:spPr>
      </p:pic>
      <p:sp>
        <p:nvSpPr>
          <p:cNvPr id="6" name="TextBox 5">
            <a:extLst>
              <a:ext uri="{FF2B5EF4-FFF2-40B4-BE49-F238E27FC236}">
                <a16:creationId xmlns:a16="http://schemas.microsoft.com/office/drawing/2014/main" xmlns="" id="{79FA3A42-E8CE-E14A-8056-D8B39EE1A601}"/>
              </a:ext>
            </a:extLst>
          </p:cNvPr>
          <p:cNvSpPr txBox="1"/>
          <p:nvPr/>
        </p:nvSpPr>
        <p:spPr>
          <a:xfrm>
            <a:off x="3674853" y="2162355"/>
            <a:ext cx="3728154" cy="1384995"/>
          </a:xfrm>
          <a:prstGeom prst="rect">
            <a:avLst/>
          </a:prstGeom>
          <a:noFill/>
        </p:spPr>
        <p:txBody>
          <a:bodyPr wrap="none" rtlCol="0">
            <a:spAutoFit/>
          </a:bodyPr>
          <a:lstStyle/>
          <a:p>
            <a:r>
              <a:rPr lang="en-US" u="sng" dirty="0">
                <a:solidFill>
                  <a:schemeClr val="bg1">
                    <a:lumMod val="95000"/>
                  </a:schemeClr>
                </a:solidFill>
              </a:rPr>
              <a:t>Presentation by: </a:t>
            </a:r>
          </a:p>
          <a:p>
            <a:r>
              <a:rPr lang="en-US" dirty="0">
                <a:solidFill>
                  <a:schemeClr val="bg1">
                    <a:lumMod val="95000"/>
                  </a:schemeClr>
                </a:solidFill>
              </a:rPr>
              <a:t>		</a:t>
            </a:r>
            <a:r>
              <a:rPr lang="en-US" dirty="0" err="1">
                <a:solidFill>
                  <a:schemeClr val="bg1">
                    <a:lumMod val="95000"/>
                  </a:schemeClr>
                </a:solidFill>
              </a:rPr>
              <a:t>Dhairya</a:t>
            </a:r>
            <a:r>
              <a:rPr lang="en-US" dirty="0">
                <a:solidFill>
                  <a:schemeClr val="bg1">
                    <a:lumMod val="95000"/>
                  </a:schemeClr>
                </a:solidFill>
              </a:rPr>
              <a:t> </a:t>
            </a:r>
            <a:r>
              <a:rPr lang="en-US" dirty="0" err="1">
                <a:solidFill>
                  <a:schemeClr val="bg1">
                    <a:lumMod val="95000"/>
                  </a:schemeClr>
                </a:solidFill>
              </a:rPr>
              <a:t>Pujara</a:t>
            </a:r>
            <a:r>
              <a:rPr lang="en-US" dirty="0">
                <a:solidFill>
                  <a:schemeClr val="bg1">
                    <a:lumMod val="95000"/>
                  </a:schemeClr>
                </a:solidFill>
              </a:rPr>
              <a:t> </a:t>
            </a:r>
          </a:p>
          <a:p>
            <a:r>
              <a:rPr lang="en-US" dirty="0">
                <a:solidFill>
                  <a:schemeClr val="bg1">
                    <a:lumMod val="95000"/>
                  </a:schemeClr>
                </a:solidFill>
              </a:rPr>
              <a:t>		</a:t>
            </a:r>
            <a:r>
              <a:rPr lang="en-US" dirty="0" err="1">
                <a:solidFill>
                  <a:schemeClr val="bg1">
                    <a:lumMod val="95000"/>
                  </a:schemeClr>
                </a:solidFill>
              </a:rPr>
              <a:t>Pavneet</a:t>
            </a:r>
            <a:r>
              <a:rPr lang="en-US" dirty="0">
                <a:solidFill>
                  <a:schemeClr val="bg1">
                    <a:lumMod val="95000"/>
                  </a:schemeClr>
                </a:solidFill>
              </a:rPr>
              <a:t> </a:t>
            </a:r>
            <a:r>
              <a:rPr lang="en-US" dirty="0" err="1">
                <a:solidFill>
                  <a:schemeClr val="bg1">
                    <a:lumMod val="95000"/>
                  </a:schemeClr>
                </a:solidFill>
              </a:rPr>
              <a:t>Kaur</a:t>
            </a:r>
            <a:r>
              <a:rPr lang="en-US" dirty="0">
                <a:solidFill>
                  <a:schemeClr val="bg1">
                    <a:lumMod val="95000"/>
                  </a:schemeClr>
                </a:solidFill>
              </a:rPr>
              <a:t> </a:t>
            </a:r>
            <a:r>
              <a:rPr lang="en-US" dirty="0" err="1">
                <a:solidFill>
                  <a:schemeClr val="bg1">
                    <a:lumMod val="95000"/>
                  </a:schemeClr>
                </a:solidFill>
              </a:rPr>
              <a:t>Mukar</a:t>
            </a:r>
            <a:endParaRPr lang="en-US" dirty="0">
              <a:solidFill>
                <a:schemeClr val="bg1">
                  <a:lumMod val="95000"/>
                </a:schemeClr>
              </a:solidFill>
            </a:endParaRPr>
          </a:p>
          <a:p>
            <a:r>
              <a:rPr lang="en-US" dirty="0">
                <a:solidFill>
                  <a:schemeClr val="bg1">
                    <a:lumMod val="95000"/>
                  </a:schemeClr>
                </a:solidFill>
              </a:rPr>
              <a:t>		</a:t>
            </a:r>
            <a:r>
              <a:rPr lang="en-US" dirty="0" err="1">
                <a:solidFill>
                  <a:schemeClr val="bg1">
                    <a:lumMod val="95000"/>
                  </a:schemeClr>
                </a:solidFill>
              </a:rPr>
              <a:t>Sachin</a:t>
            </a:r>
            <a:r>
              <a:rPr lang="en-US" dirty="0">
                <a:solidFill>
                  <a:schemeClr val="bg1">
                    <a:lumMod val="95000"/>
                  </a:schemeClr>
                </a:solidFill>
              </a:rPr>
              <a:t> Kumar GB</a:t>
            </a:r>
          </a:p>
          <a:p>
            <a:r>
              <a:rPr lang="en-US" dirty="0">
                <a:solidFill>
                  <a:schemeClr val="bg1">
                    <a:lumMod val="95000"/>
                  </a:schemeClr>
                </a:solidFill>
              </a:rPr>
              <a:t>		Sanjay Nadhavajhala</a:t>
            </a:r>
          </a:p>
          <a:p>
            <a:r>
              <a:rPr lang="en-US" dirty="0">
                <a:solidFill>
                  <a:schemeClr val="bg1">
                    <a:lumMod val="95000"/>
                  </a:schemeClr>
                </a:solidFill>
              </a:rPr>
              <a:t>		Vinita Thakur</a:t>
            </a:r>
          </a:p>
        </p:txBody>
      </p:sp>
    </p:spTree>
    <p:extLst>
      <p:ext uri="{BB962C8B-B14F-4D97-AF65-F5344CB8AC3E}">
        <p14:creationId xmlns:p14="http://schemas.microsoft.com/office/powerpoint/2010/main" val="214504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D7A8B-A4C5-EA4B-8AEC-0AA03696DFA7}"/>
              </a:ext>
            </a:extLst>
          </p:cNvPr>
          <p:cNvSpPr>
            <a:spLocks noGrp="1"/>
          </p:cNvSpPr>
          <p:nvPr>
            <p:ph type="title"/>
          </p:nvPr>
        </p:nvSpPr>
        <p:spPr>
          <a:xfrm>
            <a:off x="184425" y="160005"/>
            <a:ext cx="1470801" cy="326132"/>
          </a:xfrm>
          <a:prstGeom prst="rect">
            <a:avLst/>
          </a:prstGeom>
        </p:spPr>
        <p:txBody>
          <a:bodyPr/>
          <a:lstStyle/>
          <a:p>
            <a:r>
              <a:rPr lang="en-US" sz="2400" u="sng" dirty="0">
                <a:solidFill>
                  <a:srgbClr val="C00000"/>
                </a:solidFill>
                <a:latin typeface="+mj-lt"/>
              </a:rPr>
              <a:t>SPORTS</a:t>
            </a:r>
          </a:p>
        </p:txBody>
      </p:sp>
      <p:pic>
        <p:nvPicPr>
          <p:cNvPr id="5" name="Picture 4">
            <a:extLst>
              <a:ext uri="{FF2B5EF4-FFF2-40B4-BE49-F238E27FC236}">
                <a16:creationId xmlns:a16="http://schemas.microsoft.com/office/drawing/2014/main" xmlns="" id="{1FAE7A7F-BE67-AD49-A9C4-F75DB8075B71}"/>
              </a:ext>
            </a:extLst>
          </p:cNvPr>
          <p:cNvPicPr>
            <a:picLocks noChangeAspect="1"/>
          </p:cNvPicPr>
          <p:nvPr/>
        </p:nvPicPr>
        <p:blipFill>
          <a:blip r:embed="rId3"/>
          <a:stretch>
            <a:fillRect/>
          </a:stretch>
        </p:blipFill>
        <p:spPr>
          <a:xfrm>
            <a:off x="0" y="4111925"/>
            <a:ext cx="9144000" cy="1031575"/>
          </a:xfrm>
          <a:prstGeom prst="rect">
            <a:avLst/>
          </a:prstGeom>
        </p:spPr>
      </p:pic>
      <p:sp>
        <p:nvSpPr>
          <p:cNvPr id="6" name="TextBox 5">
            <a:extLst>
              <a:ext uri="{FF2B5EF4-FFF2-40B4-BE49-F238E27FC236}">
                <a16:creationId xmlns:a16="http://schemas.microsoft.com/office/drawing/2014/main" xmlns="" id="{1D8A89AC-B075-734A-9D58-90AC5F5D3522}"/>
              </a:ext>
            </a:extLst>
          </p:cNvPr>
          <p:cNvSpPr txBox="1"/>
          <p:nvPr/>
        </p:nvSpPr>
        <p:spPr>
          <a:xfrm>
            <a:off x="659757" y="1365813"/>
            <a:ext cx="184731" cy="307777"/>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xmlns="" id="{FE2029E1-F1AF-3445-BAC8-7215F1557E0E}"/>
              </a:ext>
            </a:extLst>
          </p:cNvPr>
          <p:cNvSpPr txBox="1"/>
          <p:nvPr/>
        </p:nvSpPr>
        <p:spPr>
          <a:xfrm>
            <a:off x="393539" y="1145894"/>
            <a:ext cx="184731" cy="307777"/>
          </a:xfrm>
          <a:prstGeom prst="rect">
            <a:avLst/>
          </a:prstGeom>
          <a:noFill/>
        </p:spPr>
        <p:txBody>
          <a:bodyPr wrap="none" rtlCol="0">
            <a:spAutoFit/>
          </a:bodyPr>
          <a:lstStyle/>
          <a:p>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1072607382"/>
              </p:ext>
            </p:extLst>
          </p:nvPr>
        </p:nvGraphicFramePr>
        <p:xfrm>
          <a:off x="184425" y="670805"/>
          <a:ext cx="8818284" cy="3352229"/>
        </p:xfrm>
        <a:graphic>
          <a:graphicData uri="http://schemas.openxmlformats.org/drawingml/2006/table">
            <a:tbl>
              <a:tblPr firstRow="1" bandRow="1">
                <a:tableStyleId>{EB344D84-9AFB-497E-A393-DC336BA19D2E}</a:tableStyleId>
              </a:tblPr>
              <a:tblGrid>
                <a:gridCol w="953509">
                  <a:extLst>
                    <a:ext uri="{9D8B030D-6E8A-4147-A177-3AD203B41FA5}">
                      <a16:colId xmlns:a16="http://schemas.microsoft.com/office/drawing/2014/main" xmlns="" val="20000"/>
                    </a:ext>
                  </a:extLst>
                </a:gridCol>
                <a:gridCol w="953509">
                  <a:extLst>
                    <a:ext uri="{9D8B030D-6E8A-4147-A177-3AD203B41FA5}">
                      <a16:colId xmlns:a16="http://schemas.microsoft.com/office/drawing/2014/main" xmlns="" val="20001"/>
                    </a:ext>
                  </a:extLst>
                </a:gridCol>
                <a:gridCol w="953509">
                  <a:extLst>
                    <a:ext uri="{9D8B030D-6E8A-4147-A177-3AD203B41FA5}">
                      <a16:colId xmlns:a16="http://schemas.microsoft.com/office/drawing/2014/main" xmlns="" val="20002"/>
                    </a:ext>
                  </a:extLst>
                </a:gridCol>
                <a:gridCol w="953509">
                  <a:extLst>
                    <a:ext uri="{9D8B030D-6E8A-4147-A177-3AD203B41FA5}">
                      <a16:colId xmlns:a16="http://schemas.microsoft.com/office/drawing/2014/main" xmlns="" val="20003"/>
                    </a:ext>
                  </a:extLst>
                </a:gridCol>
                <a:gridCol w="953509">
                  <a:extLst>
                    <a:ext uri="{9D8B030D-6E8A-4147-A177-3AD203B41FA5}">
                      <a16:colId xmlns:a16="http://schemas.microsoft.com/office/drawing/2014/main" xmlns="" val="20004"/>
                    </a:ext>
                  </a:extLst>
                </a:gridCol>
                <a:gridCol w="953509">
                  <a:extLst>
                    <a:ext uri="{9D8B030D-6E8A-4147-A177-3AD203B41FA5}">
                      <a16:colId xmlns:a16="http://schemas.microsoft.com/office/drawing/2014/main" xmlns="" val="20005"/>
                    </a:ext>
                  </a:extLst>
                </a:gridCol>
                <a:gridCol w="1548615">
                  <a:extLst>
                    <a:ext uri="{9D8B030D-6E8A-4147-A177-3AD203B41FA5}">
                      <a16:colId xmlns:a16="http://schemas.microsoft.com/office/drawing/2014/main" xmlns="" val="20006"/>
                    </a:ext>
                  </a:extLst>
                </a:gridCol>
                <a:gridCol w="1548615">
                  <a:extLst>
                    <a:ext uri="{9D8B030D-6E8A-4147-A177-3AD203B41FA5}">
                      <a16:colId xmlns:a16="http://schemas.microsoft.com/office/drawing/2014/main" xmlns="" val="20007"/>
                    </a:ext>
                  </a:extLst>
                </a:gridCol>
              </a:tblGrid>
              <a:tr h="867837">
                <a:tc>
                  <a:txBody>
                    <a:bodyPr/>
                    <a:lstStyle/>
                    <a:p>
                      <a:pPr algn="ctr"/>
                      <a:r>
                        <a:rPr lang="en-US" dirty="0"/>
                        <a:t>Mime type</a:t>
                      </a:r>
                    </a:p>
                  </a:txBody>
                  <a:tcPr anchor="ctr">
                    <a:lnB w="12700" cap="flat" cmpd="sng" algn="ctr">
                      <a:solidFill>
                        <a:srgbClr val="595959">
                          <a:lumMod val="20000"/>
                          <a:lumOff val="80000"/>
                        </a:srgbClr>
                      </a:solidFill>
                      <a:prstDash val="solid"/>
                      <a:round/>
                      <a:headEnd type="none" w="med" len="med"/>
                      <a:tailEnd type="none" w="med" len="med"/>
                    </a:lnB>
                  </a:tcPr>
                </a:tc>
                <a:tc>
                  <a:txBody>
                    <a:bodyPr/>
                    <a:lstStyle/>
                    <a:p>
                      <a:pPr algn="ctr"/>
                      <a:r>
                        <a:rPr lang="en-US" dirty="0"/>
                        <a:t>Volume</a:t>
                      </a:r>
                    </a:p>
                  </a:txBody>
                  <a:tcPr anchor="ctr">
                    <a:lnB w="12700" cap="flat" cmpd="sng" algn="ctr">
                      <a:solidFill>
                        <a:srgbClr val="595959">
                          <a:lumMod val="20000"/>
                          <a:lumOff val="80000"/>
                        </a:srgbClr>
                      </a:solidFill>
                      <a:prstDash val="solid"/>
                      <a:round/>
                      <a:headEnd type="none" w="med" len="med"/>
                      <a:tailEnd type="none" w="med" len="med"/>
                    </a:lnB>
                  </a:tcPr>
                </a:tc>
                <a:tc>
                  <a:txBody>
                    <a:bodyPr/>
                    <a:lstStyle/>
                    <a:p>
                      <a:pPr algn="ctr"/>
                      <a:r>
                        <a:rPr lang="en-US" dirty="0"/>
                        <a:t>Velocity</a:t>
                      </a:r>
                    </a:p>
                  </a:txBody>
                  <a:tcPr anchor="ctr">
                    <a:lnB w="12700" cap="flat" cmpd="sng" algn="ctr">
                      <a:solidFill>
                        <a:srgbClr val="595959">
                          <a:lumMod val="20000"/>
                          <a:lumOff val="80000"/>
                        </a:srgbClr>
                      </a:solidFill>
                      <a:prstDash val="solid"/>
                      <a:round/>
                      <a:headEnd type="none" w="med" len="med"/>
                      <a:tailEnd type="none" w="med" len="med"/>
                    </a:lnB>
                  </a:tcPr>
                </a:tc>
                <a:tc>
                  <a:txBody>
                    <a:bodyPr/>
                    <a:lstStyle/>
                    <a:p>
                      <a:pPr algn="ctr"/>
                      <a:r>
                        <a:rPr lang="en-US" dirty="0"/>
                        <a:t>Variety</a:t>
                      </a:r>
                    </a:p>
                  </a:txBody>
                  <a:tcPr anchor="ctr">
                    <a:lnB w="12700" cap="flat" cmpd="sng" algn="ctr">
                      <a:solidFill>
                        <a:srgbClr val="595959">
                          <a:lumMod val="20000"/>
                          <a:lumOff val="80000"/>
                        </a:srgbClr>
                      </a:solidFill>
                      <a:prstDash val="solid"/>
                      <a:round/>
                      <a:headEnd type="none" w="med" len="med"/>
                      <a:tailEnd type="none" w="med" len="med"/>
                    </a:lnB>
                  </a:tcPr>
                </a:tc>
                <a:tc>
                  <a:txBody>
                    <a:bodyPr/>
                    <a:lstStyle/>
                    <a:p>
                      <a:pPr algn="ctr"/>
                      <a:r>
                        <a:rPr lang="en-US" dirty="0"/>
                        <a:t>Veracity</a:t>
                      </a:r>
                    </a:p>
                  </a:txBody>
                  <a:tcPr anchor="ctr">
                    <a:lnB w="12700" cap="flat" cmpd="sng" algn="ctr">
                      <a:solidFill>
                        <a:srgbClr val="595959">
                          <a:lumMod val="20000"/>
                          <a:lumOff val="80000"/>
                        </a:srgbClr>
                      </a:solidFill>
                      <a:prstDash val="solid"/>
                      <a:round/>
                      <a:headEnd type="none" w="med" len="med"/>
                      <a:tailEnd type="none" w="med" len="med"/>
                    </a:lnB>
                  </a:tcPr>
                </a:tc>
                <a:tc>
                  <a:txBody>
                    <a:bodyPr/>
                    <a:lstStyle/>
                    <a:p>
                      <a:pPr algn="ctr"/>
                      <a:r>
                        <a:rPr lang="en-US" dirty="0"/>
                        <a:t>Value</a:t>
                      </a:r>
                    </a:p>
                  </a:txBody>
                  <a:tcPr anchor="ctr">
                    <a:lnB w="12700" cap="flat" cmpd="sng" algn="ctr">
                      <a:solidFill>
                        <a:srgbClr val="595959">
                          <a:lumMod val="20000"/>
                          <a:lumOff val="80000"/>
                        </a:srgbClr>
                      </a:solidFill>
                      <a:prstDash val="solid"/>
                      <a:round/>
                      <a:headEnd type="none" w="med" len="med"/>
                      <a:tailEnd type="none" w="med" len="med"/>
                    </a:lnB>
                  </a:tcPr>
                </a:tc>
                <a:tc>
                  <a:txBody>
                    <a:bodyPr/>
                    <a:lstStyle/>
                    <a:p>
                      <a:pPr algn="ctr"/>
                      <a:r>
                        <a:rPr lang="en-US" dirty="0"/>
                        <a:t>Applications</a:t>
                      </a:r>
                    </a:p>
                  </a:txBody>
                  <a:tcPr anchor="ctr">
                    <a:lnB w="12700" cap="flat" cmpd="sng" algn="ctr">
                      <a:solidFill>
                        <a:srgbClr val="595959">
                          <a:lumMod val="20000"/>
                          <a:lumOff val="80000"/>
                        </a:srgbClr>
                      </a:solidFill>
                      <a:prstDash val="solid"/>
                      <a:round/>
                      <a:headEnd type="none" w="med" len="med"/>
                      <a:tailEnd type="none" w="med" len="med"/>
                    </a:lnB>
                  </a:tcPr>
                </a:tc>
                <a:tc>
                  <a:txBody>
                    <a:bodyPr/>
                    <a:lstStyle/>
                    <a:p>
                      <a:pPr algn="ctr"/>
                      <a:r>
                        <a:rPr lang="en-US" dirty="0"/>
                        <a:t>Use</a:t>
                      </a:r>
                      <a:r>
                        <a:rPr lang="en-US" baseline="0" dirty="0"/>
                        <a:t> cases</a:t>
                      </a:r>
                      <a:endParaRPr lang="en-US" dirty="0"/>
                    </a:p>
                  </a:txBody>
                  <a:tcPr anchor="ctr">
                    <a:lnB w="12700" cap="flat" cmpd="sng" algn="ctr">
                      <a:solidFill>
                        <a:srgbClr val="595959">
                          <a:lumMod val="20000"/>
                          <a:lumOff val="80000"/>
                        </a:srgbClr>
                      </a:solidFill>
                      <a:prstDash val="solid"/>
                      <a:round/>
                      <a:headEnd type="none" w="med" len="med"/>
                      <a:tailEnd type="none" w="med" len="med"/>
                    </a:lnB>
                  </a:tcPr>
                </a:tc>
                <a:extLst>
                  <a:ext uri="{0D108BD9-81ED-4DB2-BD59-A6C34878D82A}">
                    <a16:rowId xmlns:a16="http://schemas.microsoft.com/office/drawing/2014/main" xmlns="" val="10000"/>
                  </a:ext>
                </a:extLst>
              </a:tr>
              <a:tr h="621098">
                <a:tc>
                  <a:txBody>
                    <a:bodyPr/>
                    <a:lstStyle/>
                    <a:p>
                      <a:pPr algn="ctr"/>
                      <a:r>
                        <a:rPr lang="en-US" dirty="0"/>
                        <a:t>Audio</a:t>
                      </a:r>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r>
                        <a:rPr lang="en-US" sz="1000"/>
                        <a:t>Radio, podcasts</a:t>
                      </a:r>
                      <a:endParaRPr lang="en-US" sz="1000"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extLst>
                  <a:ext uri="{0D108BD9-81ED-4DB2-BD59-A6C34878D82A}">
                    <a16:rowId xmlns:a16="http://schemas.microsoft.com/office/drawing/2014/main" xmlns="" val="10001"/>
                  </a:ext>
                </a:extLst>
              </a:tr>
              <a:tr h="621098">
                <a:tc>
                  <a:txBody>
                    <a:bodyPr/>
                    <a:lstStyle/>
                    <a:p>
                      <a:pPr algn="ctr"/>
                      <a:r>
                        <a:rPr lang="en-US" dirty="0"/>
                        <a:t>Video</a:t>
                      </a:r>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r>
                        <a:rPr lang="en-US" sz="1000" dirty="0"/>
                        <a:t>Game</a:t>
                      </a:r>
                      <a:r>
                        <a:rPr lang="en-US" sz="1000" baseline="0" dirty="0"/>
                        <a:t> film, highlights, live streams, replay</a:t>
                      </a:r>
                      <a:endParaRPr lang="en-US" sz="1000"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extLst>
                  <a:ext uri="{0D108BD9-81ED-4DB2-BD59-A6C34878D82A}">
                    <a16:rowId xmlns:a16="http://schemas.microsoft.com/office/drawing/2014/main" xmlns="" val="10002"/>
                  </a:ext>
                </a:extLst>
              </a:tr>
              <a:tr h="621098">
                <a:tc>
                  <a:txBody>
                    <a:bodyPr/>
                    <a:lstStyle/>
                    <a:p>
                      <a:pPr algn="ctr"/>
                      <a:r>
                        <a:rPr lang="en-US" dirty="0"/>
                        <a:t>Image</a:t>
                      </a:r>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r>
                        <a:rPr lang="en-US" sz="1000" dirty="0"/>
                        <a:t>Media, player identification</a:t>
                      </a:r>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extLst>
                  <a:ext uri="{0D108BD9-81ED-4DB2-BD59-A6C34878D82A}">
                    <a16:rowId xmlns:a16="http://schemas.microsoft.com/office/drawing/2014/main" xmlns="" val="10003"/>
                  </a:ext>
                </a:extLst>
              </a:tr>
              <a:tr h="621098">
                <a:tc>
                  <a:txBody>
                    <a:bodyPr/>
                    <a:lstStyle/>
                    <a:p>
                      <a:pPr algn="ctr"/>
                      <a:r>
                        <a:rPr lang="en-US" dirty="0"/>
                        <a:t>Text</a:t>
                      </a:r>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endParaRPr lang="en-US" dirty="0"/>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tc>
                  <a:txBody>
                    <a:bodyPr/>
                    <a:lstStyle/>
                    <a:p>
                      <a:pPr algn="ctr"/>
                      <a:r>
                        <a:rPr lang="en-US" sz="1000" dirty="0"/>
                        <a:t>Box scores, news, social media, sensor data</a:t>
                      </a:r>
                    </a:p>
                  </a:txBody>
                  <a:tcPr anchor="ctr">
                    <a:lnL w="12700" cap="flat" cmpd="sng" algn="ctr">
                      <a:solidFill>
                        <a:srgbClr val="595959">
                          <a:lumMod val="20000"/>
                          <a:lumOff val="80000"/>
                        </a:srgbClr>
                      </a:solidFill>
                      <a:prstDash val="solid"/>
                      <a:round/>
                      <a:headEnd type="none" w="med" len="med"/>
                      <a:tailEnd type="none" w="med" len="med"/>
                    </a:lnL>
                    <a:lnR w="12700" cap="flat" cmpd="sng" algn="ctr">
                      <a:solidFill>
                        <a:srgbClr val="595959">
                          <a:lumMod val="20000"/>
                          <a:lumOff val="80000"/>
                        </a:srgbClr>
                      </a:solidFill>
                      <a:prstDash val="solid"/>
                      <a:round/>
                      <a:headEnd type="none" w="med" len="med"/>
                      <a:tailEnd type="none" w="med" len="med"/>
                    </a:lnR>
                    <a:lnT w="12700" cap="flat" cmpd="sng" algn="ctr">
                      <a:solidFill>
                        <a:srgbClr val="595959">
                          <a:lumMod val="20000"/>
                          <a:lumOff val="80000"/>
                        </a:srgbClr>
                      </a:solidFill>
                      <a:prstDash val="solid"/>
                      <a:round/>
                      <a:headEnd type="none" w="med" len="med"/>
                      <a:tailEnd type="none" w="med" len="med"/>
                    </a:lnT>
                    <a:lnB w="12700" cap="flat" cmpd="sng" algn="ctr">
                      <a:solidFill>
                        <a:srgbClr val="595959">
                          <a:lumMod val="20000"/>
                          <a:lumOff val="80000"/>
                        </a:srgbClr>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grpSp>
        <p:nvGrpSpPr>
          <p:cNvPr id="161" name="Group 160"/>
          <p:cNvGrpSpPr/>
          <p:nvPr/>
        </p:nvGrpSpPr>
        <p:grpSpPr>
          <a:xfrm>
            <a:off x="1292379" y="1795528"/>
            <a:ext cx="685800" cy="137160"/>
            <a:chOff x="5642338" y="2100297"/>
            <a:chExt cx="1151729" cy="228600"/>
          </a:xfrm>
        </p:grpSpPr>
        <p:sp>
          <p:nvSpPr>
            <p:cNvPr id="162" name="5-Point Star 161"/>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5-Point Star 162"/>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5-Point Star 163"/>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5-Point Star 164"/>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5-Point Star 165"/>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1" name="Group 200"/>
          <p:cNvGrpSpPr/>
          <p:nvPr/>
        </p:nvGrpSpPr>
        <p:grpSpPr>
          <a:xfrm>
            <a:off x="4207572" y="1795528"/>
            <a:ext cx="548640" cy="137160"/>
            <a:chOff x="4744957" y="4407182"/>
            <a:chExt cx="925664" cy="228600"/>
          </a:xfrm>
        </p:grpSpPr>
        <p:sp>
          <p:nvSpPr>
            <p:cNvPr id="202" name="5-Point Star 201"/>
            <p:cNvSpPr/>
            <p:nvPr/>
          </p:nvSpPr>
          <p:spPr>
            <a:xfrm>
              <a:off x="4992426" y="4407182"/>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3" name="5-Point Star 202"/>
            <p:cNvSpPr/>
            <p:nvPr/>
          </p:nvSpPr>
          <p:spPr>
            <a:xfrm>
              <a:off x="4744957" y="4407182"/>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4" name="5-Point Star 203"/>
            <p:cNvSpPr/>
            <p:nvPr/>
          </p:nvSpPr>
          <p:spPr>
            <a:xfrm>
              <a:off x="5218491" y="4407182"/>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 name="5-Point Star 204"/>
            <p:cNvSpPr/>
            <p:nvPr/>
          </p:nvSpPr>
          <p:spPr>
            <a:xfrm>
              <a:off x="5444556" y="4407182"/>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6" name="Group 205"/>
          <p:cNvGrpSpPr/>
          <p:nvPr/>
        </p:nvGrpSpPr>
        <p:grpSpPr>
          <a:xfrm>
            <a:off x="5080886" y="1795528"/>
            <a:ext cx="685800" cy="137160"/>
            <a:chOff x="5642338" y="2100297"/>
            <a:chExt cx="1151729" cy="228600"/>
          </a:xfrm>
        </p:grpSpPr>
        <p:sp>
          <p:nvSpPr>
            <p:cNvPr id="207" name="5-Point Star 206"/>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8" name="5-Point Star 207"/>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9" name="5-Point Star 208"/>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0" name="5-Point Star 209"/>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1" name="5-Point Star 210"/>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2" name="Group 211"/>
          <p:cNvGrpSpPr/>
          <p:nvPr/>
        </p:nvGrpSpPr>
        <p:grpSpPr>
          <a:xfrm>
            <a:off x="1292379" y="2391372"/>
            <a:ext cx="685800" cy="137160"/>
            <a:chOff x="5642338" y="2100297"/>
            <a:chExt cx="1151729" cy="228600"/>
          </a:xfrm>
        </p:grpSpPr>
        <p:sp>
          <p:nvSpPr>
            <p:cNvPr id="213" name="5-Point Star 212"/>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4" name="5-Point Star 213"/>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5" name="5-Point Star 214"/>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6" name="5-Point Star 215"/>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7" name="5-Point Star 216"/>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8" name="Group 217"/>
          <p:cNvGrpSpPr/>
          <p:nvPr/>
        </p:nvGrpSpPr>
        <p:grpSpPr>
          <a:xfrm>
            <a:off x="1292379" y="3031820"/>
            <a:ext cx="685800" cy="137160"/>
            <a:chOff x="5642338" y="2100297"/>
            <a:chExt cx="1151729" cy="228600"/>
          </a:xfrm>
        </p:grpSpPr>
        <p:sp>
          <p:nvSpPr>
            <p:cNvPr id="219" name="5-Point Star 218"/>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0" name="5-Point Star 219"/>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1" name="5-Point Star 220"/>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2" name="5-Point Star 221"/>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3" name="5-Point Star 222"/>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4" name="Group 223"/>
          <p:cNvGrpSpPr/>
          <p:nvPr/>
        </p:nvGrpSpPr>
        <p:grpSpPr>
          <a:xfrm>
            <a:off x="1292379" y="3650237"/>
            <a:ext cx="685800" cy="137160"/>
            <a:chOff x="5642338" y="2100297"/>
            <a:chExt cx="1151729" cy="228600"/>
          </a:xfrm>
        </p:grpSpPr>
        <p:sp>
          <p:nvSpPr>
            <p:cNvPr id="225" name="5-Point Star 224"/>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6" name="5-Point Star 225"/>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7" name="5-Point Star 226"/>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8" name="5-Point Star 227"/>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9" name="5-Point Star 228"/>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0" name="Group 229"/>
          <p:cNvGrpSpPr/>
          <p:nvPr/>
        </p:nvGrpSpPr>
        <p:grpSpPr>
          <a:xfrm>
            <a:off x="2222709" y="2391372"/>
            <a:ext cx="685800" cy="137160"/>
            <a:chOff x="5642338" y="2100297"/>
            <a:chExt cx="1151729" cy="228600"/>
          </a:xfrm>
        </p:grpSpPr>
        <p:sp>
          <p:nvSpPr>
            <p:cNvPr id="231" name="5-Point Star 230"/>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2" name="5-Point Star 231"/>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3" name="5-Point Star 232"/>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4" name="5-Point Star 233"/>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5" name="5-Point Star 234"/>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6" name="Group 235"/>
          <p:cNvGrpSpPr/>
          <p:nvPr/>
        </p:nvGrpSpPr>
        <p:grpSpPr>
          <a:xfrm>
            <a:off x="2222709" y="3031820"/>
            <a:ext cx="685800" cy="137160"/>
            <a:chOff x="5642338" y="2100297"/>
            <a:chExt cx="1151729" cy="228600"/>
          </a:xfrm>
        </p:grpSpPr>
        <p:sp>
          <p:nvSpPr>
            <p:cNvPr id="237" name="5-Point Star 236"/>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8" name="5-Point Star 237"/>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5-Point Star 238"/>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0" name="5-Point Star 239"/>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1" name="5-Point Star 240"/>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2" name="Group 241"/>
          <p:cNvGrpSpPr/>
          <p:nvPr/>
        </p:nvGrpSpPr>
        <p:grpSpPr>
          <a:xfrm>
            <a:off x="2222709" y="3650237"/>
            <a:ext cx="685800" cy="137160"/>
            <a:chOff x="5642338" y="2100297"/>
            <a:chExt cx="1151729" cy="228600"/>
          </a:xfrm>
        </p:grpSpPr>
        <p:sp>
          <p:nvSpPr>
            <p:cNvPr id="243" name="5-Point Star 242"/>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4" name="5-Point Star 243"/>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5" name="5-Point Star 244"/>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5-Point Star 245"/>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5-Point Star 246"/>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48" name="Group 247"/>
          <p:cNvGrpSpPr/>
          <p:nvPr/>
        </p:nvGrpSpPr>
        <p:grpSpPr>
          <a:xfrm>
            <a:off x="3178394" y="2391372"/>
            <a:ext cx="685800" cy="137160"/>
            <a:chOff x="5642338" y="2100297"/>
            <a:chExt cx="1151729" cy="228600"/>
          </a:xfrm>
        </p:grpSpPr>
        <p:sp>
          <p:nvSpPr>
            <p:cNvPr id="249" name="5-Point Star 248"/>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0" name="5-Point Star 249"/>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1" name="5-Point Star 250"/>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2" name="5-Point Star 251"/>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3" name="5-Point Star 252"/>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4" name="Group 253"/>
          <p:cNvGrpSpPr/>
          <p:nvPr/>
        </p:nvGrpSpPr>
        <p:grpSpPr>
          <a:xfrm>
            <a:off x="3178394" y="3031820"/>
            <a:ext cx="685800" cy="137160"/>
            <a:chOff x="5642338" y="2100297"/>
            <a:chExt cx="1151729" cy="228600"/>
          </a:xfrm>
        </p:grpSpPr>
        <p:sp>
          <p:nvSpPr>
            <p:cNvPr id="255" name="5-Point Star 254"/>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6" name="5-Point Star 255"/>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7" name="5-Point Star 256"/>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8" name="5-Point Star 257"/>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9" name="5-Point Star 258"/>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0" name="Group 259"/>
          <p:cNvGrpSpPr/>
          <p:nvPr/>
        </p:nvGrpSpPr>
        <p:grpSpPr>
          <a:xfrm>
            <a:off x="3308652" y="1795528"/>
            <a:ext cx="418521" cy="137160"/>
            <a:chOff x="5642338" y="2100297"/>
            <a:chExt cx="699599" cy="228600"/>
          </a:xfrm>
        </p:grpSpPr>
        <p:sp>
          <p:nvSpPr>
            <p:cNvPr id="261" name="5-Point Star 260"/>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2" name="5-Point Star 261"/>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3" name="5-Point Star 262"/>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64" name="Group 263"/>
          <p:cNvGrpSpPr/>
          <p:nvPr/>
        </p:nvGrpSpPr>
        <p:grpSpPr>
          <a:xfrm>
            <a:off x="3178394" y="3650237"/>
            <a:ext cx="685800" cy="137160"/>
            <a:chOff x="5642338" y="2100297"/>
            <a:chExt cx="1151729" cy="228600"/>
          </a:xfrm>
        </p:grpSpPr>
        <p:sp>
          <p:nvSpPr>
            <p:cNvPr id="265" name="5-Point Star 264"/>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6" name="5-Point Star 265"/>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7" name="5-Point Star 266"/>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8" name="5-Point Star 267"/>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9" name="5-Point Star 268"/>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70" name="Group 269"/>
          <p:cNvGrpSpPr/>
          <p:nvPr/>
        </p:nvGrpSpPr>
        <p:grpSpPr>
          <a:xfrm>
            <a:off x="5080886" y="2391372"/>
            <a:ext cx="685800" cy="137160"/>
            <a:chOff x="5642338" y="2100297"/>
            <a:chExt cx="1151729" cy="228600"/>
          </a:xfrm>
        </p:grpSpPr>
        <p:sp>
          <p:nvSpPr>
            <p:cNvPr id="271" name="5-Point Star 270"/>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2" name="5-Point Star 271"/>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5-Point Star 272"/>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4" name="5-Point Star 273"/>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5" name="5-Point Star 274"/>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76" name="Group 275"/>
          <p:cNvGrpSpPr/>
          <p:nvPr/>
        </p:nvGrpSpPr>
        <p:grpSpPr>
          <a:xfrm>
            <a:off x="5080886" y="3031820"/>
            <a:ext cx="685800" cy="137160"/>
            <a:chOff x="5642338" y="2100297"/>
            <a:chExt cx="1151729" cy="228600"/>
          </a:xfrm>
        </p:grpSpPr>
        <p:sp>
          <p:nvSpPr>
            <p:cNvPr id="277" name="5-Point Star 276"/>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8" name="5-Point Star 277"/>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9" name="5-Point Star 278"/>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0" name="5-Point Star 279"/>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1" name="5-Point Star 280"/>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82" name="Group 281"/>
          <p:cNvGrpSpPr/>
          <p:nvPr/>
        </p:nvGrpSpPr>
        <p:grpSpPr>
          <a:xfrm>
            <a:off x="5080886" y="3650237"/>
            <a:ext cx="685800" cy="137160"/>
            <a:chOff x="5642338" y="2100297"/>
            <a:chExt cx="1151729" cy="228600"/>
          </a:xfrm>
        </p:grpSpPr>
        <p:sp>
          <p:nvSpPr>
            <p:cNvPr id="283" name="5-Point Star 282"/>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4" name="5-Point Star 283"/>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5" name="5-Point Star 284"/>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6" name="5-Point Star 285"/>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7" name="5-Point Star 286"/>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4" name="Group 293"/>
          <p:cNvGrpSpPr/>
          <p:nvPr/>
        </p:nvGrpSpPr>
        <p:grpSpPr>
          <a:xfrm>
            <a:off x="4207572" y="2391372"/>
            <a:ext cx="548640" cy="137160"/>
            <a:chOff x="4744957" y="4407182"/>
            <a:chExt cx="925664" cy="228600"/>
          </a:xfrm>
        </p:grpSpPr>
        <p:sp>
          <p:nvSpPr>
            <p:cNvPr id="295" name="5-Point Star 294"/>
            <p:cNvSpPr/>
            <p:nvPr/>
          </p:nvSpPr>
          <p:spPr>
            <a:xfrm>
              <a:off x="4992426" y="4407182"/>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6" name="5-Point Star 295"/>
            <p:cNvSpPr/>
            <p:nvPr/>
          </p:nvSpPr>
          <p:spPr>
            <a:xfrm>
              <a:off x="4744957" y="4407182"/>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7" name="5-Point Star 296"/>
            <p:cNvSpPr/>
            <p:nvPr/>
          </p:nvSpPr>
          <p:spPr>
            <a:xfrm>
              <a:off x="5218491" y="4407182"/>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8" name="5-Point Star 297"/>
            <p:cNvSpPr/>
            <p:nvPr/>
          </p:nvSpPr>
          <p:spPr>
            <a:xfrm>
              <a:off x="5444556" y="4407182"/>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9" name="Group 298"/>
          <p:cNvGrpSpPr/>
          <p:nvPr/>
        </p:nvGrpSpPr>
        <p:grpSpPr>
          <a:xfrm>
            <a:off x="4278974" y="3031820"/>
            <a:ext cx="418521" cy="137160"/>
            <a:chOff x="5642338" y="2100297"/>
            <a:chExt cx="699599" cy="228600"/>
          </a:xfrm>
        </p:grpSpPr>
        <p:sp>
          <p:nvSpPr>
            <p:cNvPr id="300" name="5-Point Star 299"/>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1" name="5-Point Star 300"/>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2" name="5-Point Star 301"/>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3" name="Group 302"/>
          <p:cNvGrpSpPr/>
          <p:nvPr/>
        </p:nvGrpSpPr>
        <p:grpSpPr>
          <a:xfrm>
            <a:off x="4343049" y="3650237"/>
            <a:ext cx="274320" cy="137160"/>
            <a:chOff x="3920515" y="4407182"/>
            <a:chExt cx="473534" cy="228600"/>
          </a:xfrm>
        </p:grpSpPr>
        <p:sp>
          <p:nvSpPr>
            <p:cNvPr id="304" name="5-Point Star 303"/>
            <p:cNvSpPr/>
            <p:nvPr/>
          </p:nvSpPr>
          <p:spPr>
            <a:xfrm>
              <a:off x="4167984" y="4407182"/>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5" name="5-Point Star 304"/>
            <p:cNvSpPr/>
            <p:nvPr/>
          </p:nvSpPr>
          <p:spPr>
            <a:xfrm>
              <a:off x="3920515" y="4407182"/>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06" name="Group 305"/>
          <p:cNvGrpSpPr/>
          <p:nvPr/>
        </p:nvGrpSpPr>
        <p:grpSpPr>
          <a:xfrm>
            <a:off x="2320746" y="1795528"/>
            <a:ext cx="548640" cy="137160"/>
            <a:chOff x="4744957" y="4407182"/>
            <a:chExt cx="925664" cy="228600"/>
          </a:xfrm>
        </p:grpSpPr>
        <p:sp>
          <p:nvSpPr>
            <p:cNvPr id="307" name="5-Point Star 306"/>
            <p:cNvSpPr/>
            <p:nvPr/>
          </p:nvSpPr>
          <p:spPr>
            <a:xfrm>
              <a:off x="4992426" y="4407182"/>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8" name="5-Point Star 307"/>
            <p:cNvSpPr/>
            <p:nvPr/>
          </p:nvSpPr>
          <p:spPr>
            <a:xfrm>
              <a:off x="4744957" y="4407182"/>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9" name="5-Point Star 308"/>
            <p:cNvSpPr/>
            <p:nvPr/>
          </p:nvSpPr>
          <p:spPr>
            <a:xfrm>
              <a:off x="5218491" y="4407182"/>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0" name="5-Point Star 309"/>
            <p:cNvSpPr/>
            <p:nvPr/>
          </p:nvSpPr>
          <p:spPr>
            <a:xfrm>
              <a:off x="5444556" y="4407182"/>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11" name="Picture 310" descr="if_radio-tower_29885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0896" y="1540479"/>
            <a:ext cx="255049" cy="255049"/>
          </a:xfrm>
          <a:prstGeom prst="rect">
            <a:avLst/>
          </a:prstGeom>
        </p:spPr>
      </p:pic>
      <p:pic>
        <p:nvPicPr>
          <p:cNvPr id="312" name="Picture 311" descr="ESPN_Radi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7796" y="1605035"/>
            <a:ext cx="427132" cy="190493"/>
          </a:xfrm>
          <a:prstGeom prst="rect">
            <a:avLst/>
          </a:prstGeom>
        </p:spPr>
      </p:pic>
      <p:pic>
        <p:nvPicPr>
          <p:cNvPr id="314" name="Picture 313" descr="iheartradio_v1_250x173_2x.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5251" y="1456477"/>
            <a:ext cx="653262" cy="452057"/>
          </a:xfrm>
          <a:prstGeom prst="rect">
            <a:avLst/>
          </a:prstGeom>
        </p:spPr>
      </p:pic>
      <p:pic>
        <p:nvPicPr>
          <p:cNvPr id="315" name="Picture 314" descr="TuneIn_Logo_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98846" y="1799277"/>
            <a:ext cx="792890" cy="305263"/>
          </a:xfrm>
          <a:prstGeom prst="rect">
            <a:avLst/>
          </a:prstGeom>
        </p:spPr>
      </p:pic>
      <p:pic>
        <p:nvPicPr>
          <p:cNvPr id="316" name="Picture 315" descr="podcast.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91736" y="1835425"/>
            <a:ext cx="692404" cy="226363"/>
          </a:xfrm>
          <a:prstGeom prst="rect">
            <a:avLst/>
          </a:prstGeom>
        </p:spPr>
      </p:pic>
      <p:pic>
        <p:nvPicPr>
          <p:cNvPr id="317" name="Picture 316" descr="if_youtube_square_color_107040.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08455" y="2192604"/>
            <a:ext cx="275685" cy="275685"/>
          </a:xfrm>
          <a:prstGeom prst="rect">
            <a:avLst/>
          </a:prstGeom>
        </p:spPr>
      </p:pic>
      <p:pic>
        <p:nvPicPr>
          <p:cNvPr id="318" name="Picture 317" descr="5847f1b0cef1014c0b5e485d.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04434" y="2328709"/>
            <a:ext cx="453792" cy="112026"/>
          </a:xfrm>
          <a:prstGeom prst="rect">
            <a:avLst/>
          </a:prstGeom>
        </p:spPr>
      </p:pic>
      <p:pic>
        <p:nvPicPr>
          <p:cNvPr id="319" name="Picture 318" descr="if_twitch_318551.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55485" y="2229311"/>
            <a:ext cx="262718" cy="262718"/>
          </a:xfrm>
          <a:prstGeom prst="rect">
            <a:avLst/>
          </a:prstGeom>
        </p:spPr>
      </p:pic>
      <p:pic>
        <p:nvPicPr>
          <p:cNvPr id="115" name="Picture 114" descr="if_vine_313077.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67795" y="2457120"/>
            <a:ext cx="327670" cy="327670"/>
          </a:xfrm>
          <a:prstGeom prst="rect">
            <a:avLst/>
          </a:prstGeom>
        </p:spPr>
      </p:pic>
      <p:pic>
        <p:nvPicPr>
          <p:cNvPr id="320" name="Picture 319" descr="if_vinevimeo_386740.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829983" y="2264930"/>
            <a:ext cx="196709" cy="196709"/>
          </a:xfrm>
          <a:prstGeom prst="rect">
            <a:avLst/>
          </a:prstGeom>
        </p:spPr>
      </p:pic>
      <p:pic>
        <p:nvPicPr>
          <p:cNvPr id="321" name="Picture 320" descr="logo-hudl.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911184" y="2528532"/>
            <a:ext cx="620017" cy="202831"/>
          </a:xfrm>
          <a:prstGeom prst="rect">
            <a:avLst/>
          </a:prstGeom>
        </p:spPr>
      </p:pic>
      <p:pic>
        <p:nvPicPr>
          <p:cNvPr id="322" name="Picture 321" descr="krossover-logo-no-taglin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784941" y="2297672"/>
            <a:ext cx="761644" cy="588543"/>
          </a:xfrm>
          <a:prstGeom prst="rect">
            <a:avLst/>
          </a:prstGeom>
        </p:spPr>
      </p:pic>
      <p:pic>
        <p:nvPicPr>
          <p:cNvPr id="323" name="Picture 322" descr="if_square-facebook_317727.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984470" y="2843452"/>
            <a:ext cx="247030" cy="247030"/>
          </a:xfrm>
          <a:prstGeom prst="rect">
            <a:avLst/>
          </a:prstGeom>
        </p:spPr>
      </p:pic>
      <p:pic>
        <p:nvPicPr>
          <p:cNvPr id="325" name="Picture 324" descr="if_Instagram_1298747.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103886" y="3123844"/>
            <a:ext cx="280254" cy="280254"/>
          </a:xfrm>
          <a:prstGeom prst="rect">
            <a:avLst/>
          </a:prstGeom>
        </p:spPr>
      </p:pic>
      <p:pic>
        <p:nvPicPr>
          <p:cNvPr id="326" name="Picture 325" descr="if_twitter_circle_color_107170.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317796" y="2813982"/>
            <a:ext cx="319270" cy="319270"/>
          </a:xfrm>
          <a:prstGeom prst="rect">
            <a:avLst/>
          </a:prstGeom>
        </p:spPr>
      </p:pic>
      <p:pic>
        <p:nvPicPr>
          <p:cNvPr id="327" name="Picture 326" descr="Sports_Illustrated_logo_blue.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758226" y="2956436"/>
            <a:ext cx="586868" cy="176816"/>
          </a:xfrm>
          <a:prstGeom prst="rect">
            <a:avLst/>
          </a:prstGeom>
        </p:spPr>
      </p:pic>
      <p:pic>
        <p:nvPicPr>
          <p:cNvPr id="328" name="Picture 327" descr="Associated_press_logo.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037873" y="2910748"/>
            <a:ext cx="937606" cy="703205"/>
          </a:xfrm>
          <a:prstGeom prst="rect">
            <a:avLst/>
          </a:prstGeom>
        </p:spPr>
      </p:pic>
      <p:pic>
        <p:nvPicPr>
          <p:cNvPr id="329" name="Picture 328" descr="zepp.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795251" y="3892105"/>
            <a:ext cx="647164" cy="130929"/>
          </a:xfrm>
          <a:prstGeom prst="rect">
            <a:avLst/>
          </a:prstGeom>
        </p:spPr>
      </p:pic>
      <p:pic>
        <p:nvPicPr>
          <p:cNvPr id="330" name="Picture 329" descr="5847f1b0cef1014c0b5e485d.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40896" y="3478555"/>
            <a:ext cx="453792" cy="112026"/>
          </a:xfrm>
          <a:prstGeom prst="rect">
            <a:avLst/>
          </a:prstGeom>
        </p:spPr>
      </p:pic>
      <p:pic>
        <p:nvPicPr>
          <p:cNvPr id="331" name="Picture 330" descr="C-WUR-DXgAAzP_3.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506676" y="3452481"/>
            <a:ext cx="646613" cy="197756"/>
          </a:xfrm>
          <a:prstGeom prst="rect">
            <a:avLst/>
          </a:prstGeom>
        </p:spPr>
      </p:pic>
      <p:pic>
        <p:nvPicPr>
          <p:cNvPr id="332" name="Picture 331" descr="if_reddit_1220354.png"/>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913363" y="3650237"/>
            <a:ext cx="328227" cy="328227"/>
          </a:xfrm>
          <a:prstGeom prst="rect">
            <a:avLst/>
          </a:prstGeom>
        </p:spPr>
      </p:pic>
      <p:pic>
        <p:nvPicPr>
          <p:cNvPr id="333" name="Picture 332" descr="if_twitter_circle_color_107170.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129344" y="3430946"/>
            <a:ext cx="319270" cy="319270"/>
          </a:xfrm>
          <a:prstGeom prst="rect">
            <a:avLst/>
          </a:prstGeom>
        </p:spPr>
      </p:pic>
      <p:pic>
        <p:nvPicPr>
          <p:cNvPr id="334" name="Picture 333" descr="5847e96fcef1014c0b5e4823.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218202" y="3498505"/>
            <a:ext cx="438830" cy="438830"/>
          </a:xfrm>
          <a:prstGeom prst="rect">
            <a:avLst/>
          </a:prstGeom>
        </p:spPr>
      </p:pic>
      <p:pic>
        <p:nvPicPr>
          <p:cNvPr id="335" name="Picture 334" descr="FOX_Sports_logo.svg.png"/>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716942" y="3619287"/>
            <a:ext cx="460453" cy="272818"/>
          </a:xfrm>
          <a:prstGeom prst="rect">
            <a:avLst/>
          </a:prstGeom>
        </p:spPr>
      </p:pic>
      <p:pic>
        <p:nvPicPr>
          <p:cNvPr id="336" name="Picture 335" descr="if_square-facebook_317727.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54457" y="3776004"/>
            <a:ext cx="247030" cy="247030"/>
          </a:xfrm>
          <a:prstGeom prst="rect">
            <a:avLst/>
          </a:prstGeom>
        </p:spPr>
      </p:pic>
      <p:pic>
        <p:nvPicPr>
          <p:cNvPr id="337" name="Picture 336" descr="Getty_Images_logo.svg.png"/>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691736" y="2828778"/>
            <a:ext cx="639964" cy="114874"/>
          </a:xfrm>
          <a:prstGeom prst="rect">
            <a:avLst/>
          </a:prstGeom>
        </p:spPr>
      </p:pic>
      <p:pic>
        <p:nvPicPr>
          <p:cNvPr id="3" name="Picture 2" descr="watson-cognitive-highlights.jp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1147288" y="602708"/>
            <a:ext cx="7428363" cy="4364163"/>
          </a:xfrm>
          <a:prstGeom prst="rect">
            <a:avLst/>
          </a:prstGeom>
        </p:spPr>
      </p:pic>
    </p:spTree>
    <p:extLst>
      <p:ext uri="{BB962C8B-B14F-4D97-AF65-F5344CB8AC3E}">
        <p14:creationId xmlns:p14="http://schemas.microsoft.com/office/powerpoint/2010/main" val="42422280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D7A8B-A4C5-EA4B-8AEC-0AA03696DFA7}"/>
              </a:ext>
            </a:extLst>
          </p:cNvPr>
          <p:cNvSpPr>
            <a:spLocks noGrp="1"/>
          </p:cNvSpPr>
          <p:nvPr>
            <p:ph type="title"/>
          </p:nvPr>
        </p:nvSpPr>
        <p:spPr>
          <a:xfrm>
            <a:off x="173678" y="98564"/>
            <a:ext cx="1896662" cy="315503"/>
          </a:xfrm>
        </p:spPr>
        <p:txBody>
          <a:bodyPr/>
          <a:lstStyle/>
          <a:p>
            <a:r>
              <a:rPr lang="en-US" sz="2400" u="sng" dirty="0">
                <a:solidFill>
                  <a:srgbClr val="980000"/>
                </a:solidFill>
                <a:latin typeface="+mj-lt"/>
              </a:rPr>
              <a:t>LOGISTICS</a:t>
            </a:r>
          </a:p>
        </p:txBody>
      </p:sp>
      <p:pic>
        <p:nvPicPr>
          <p:cNvPr id="5" name="Picture 4">
            <a:extLst>
              <a:ext uri="{FF2B5EF4-FFF2-40B4-BE49-F238E27FC236}">
                <a16:creationId xmlns:a16="http://schemas.microsoft.com/office/drawing/2014/main" xmlns="" id="{1FAE7A7F-BE67-AD49-A9C4-F75DB8075B71}"/>
              </a:ext>
            </a:extLst>
          </p:cNvPr>
          <p:cNvPicPr>
            <a:picLocks noChangeAspect="1"/>
          </p:cNvPicPr>
          <p:nvPr/>
        </p:nvPicPr>
        <p:blipFill>
          <a:blip r:embed="rId2"/>
          <a:stretch>
            <a:fillRect/>
          </a:stretch>
        </p:blipFill>
        <p:spPr>
          <a:xfrm>
            <a:off x="0" y="4111925"/>
            <a:ext cx="9144000" cy="1031575"/>
          </a:xfrm>
          <a:prstGeom prst="rect">
            <a:avLst/>
          </a:prstGeom>
        </p:spPr>
      </p:pic>
      <p:sp>
        <p:nvSpPr>
          <p:cNvPr id="3" name="TextBox 2">
            <a:extLst>
              <a:ext uri="{FF2B5EF4-FFF2-40B4-BE49-F238E27FC236}">
                <a16:creationId xmlns:a16="http://schemas.microsoft.com/office/drawing/2014/main" xmlns="" id="{F6BDABA0-DB84-6641-A7F1-64C82EC392BE}"/>
              </a:ext>
            </a:extLst>
          </p:cNvPr>
          <p:cNvSpPr txBox="1"/>
          <p:nvPr/>
        </p:nvSpPr>
        <p:spPr>
          <a:xfrm>
            <a:off x="91076" y="472728"/>
            <a:ext cx="8479182" cy="3908762"/>
          </a:xfrm>
          <a:prstGeom prst="rect">
            <a:avLst/>
          </a:prstGeom>
          <a:noFill/>
        </p:spPr>
        <p:txBody>
          <a:bodyPr wrap="square" rtlCol="0">
            <a:spAutoFit/>
          </a:bodyPr>
          <a:lstStyle/>
          <a:p>
            <a:r>
              <a:rPr lang="en-US" sz="1200" dirty="0">
                <a:latin typeface="+mn-lt"/>
              </a:rPr>
              <a:t>The hugeness of the flows handled every day with all the shipments, their weights, sizes, contact details or returns is generating an incredible amount of data that has to be managed. Big data requires a large amount of high quality information sources to work effectively.</a:t>
            </a:r>
          </a:p>
          <a:p>
            <a:r>
              <a:rPr lang="en-US" sz="1200" b="1" u="sng" dirty="0">
                <a:latin typeface="+mn-lt"/>
              </a:rPr>
              <a:t>Applications</a:t>
            </a:r>
            <a:r>
              <a:rPr lang="en-US" sz="1200" dirty="0">
                <a:latin typeface="+mn-lt"/>
              </a:rPr>
              <a:t> 	</a:t>
            </a:r>
          </a:p>
          <a:p>
            <a:pPr marL="171450" lvl="5" indent="-171450">
              <a:buFont typeface="Arial"/>
              <a:buChar char="•"/>
            </a:pPr>
            <a:r>
              <a:rPr lang="en-US" sz="1200" dirty="0">
                <a:latin typeface="+mn-lt"/>
              </a:rPr>
              <a:t>      UPS</a:t>
            </a:r>
          </a:p>
          <a:p>
            <a:pPr marL="171450" lvl="5" indent="-171450">
              <a:buFont typeface="Arial"/>
              <a:buChar char="•"/>
            </a:pPr>
            <a:r>
              <a:rPr lang="en-US" sz="1200" dirty="0">
                <a:latin typeface="+mn-lt"/>
              </a:rPr>
              <a:t>      </a:t>
            </a:r>
            <a:r>
              <a:rPr lang="en-US" sz="1200" dirty="0" err="1">
                <a:latin typeface="+mn-lt"/>
              </a:rPr>
              <a:t>Fedex</a:t>
            </a:r>
            <a:endParaRPr lang="en-US" sz="1200" dirty="0">
              <a:latin typeface="+mn-lt"/>
            </a:endParaRPr>
          </a:p>
          <a:p>
            <a:pPr marL="171450" lvl="5" indent="-171450">
              <a:buFont typeface="Arial"/>
              <a:buChar char="•"/>
            </a:pPr>
            <a:r>
              <a:rPr lang="en-US" sz="1200" dirty="0">
                <a:latin typeface="+mn-lt"/>
              </a:rPr>
              <a:t>      Amazon </a:t>
            </a:r>
            <a:r>
              <a:rPr lang="en-US" sz="1200" dirty="0" err="1">
                <a:latin typeface="+mn-lt"/>
              </a:rPr>
              <a:t>etc</a:t>
            </a:r>
            <a:endParaRPr lang="en-US" sz="1200" dirty="0">
              <a:latin typeface="+mn-lt"/>
            </a:endParaRPr>
          </a:p>
          <a:p>
            <a:pPr lvl="5"/>
            <a:r>
              <a:rPr lang="en-US" sz="1200" b="1" u="sng" dirty="0">
                <a:latin typeface="+mn-lt"/>
              </a:rPr>
              <a:t>Sources of Data</a:t>
            </a:r>
          </a:p>
          <a:p>
            <a:pPr marL="171450" indent="-171450">
              <a:buFont typeface="Arial" panose="020B0604020202020204" pitchFamily="34" charset="0"/>
              <a:buChar char="•"/>
            </a:pPr>
            <a:r>
              <a:rPr lang="en-US" sz="1200" dirty="0">
                <a:latin typeface="+mn-lt"/>
              </a:rPr>
              <a:t>    Traditional enterprise data from operational systems</a:t>
            </a:r>
          </a:p>
          <a:p>
            <a:pPr marL="285750" indent="-285750">
              <a:buFont typeface="Arial" panose="020B0604020202020204" pitchFamily="34" charset="0"/>
              <a:buChar char="•"/>
            </a:pPr>
            <a:r>
              <a:rPr lang="en-US" sz="1200" dirty="0">
                <a:latin typeface="+mn-lt"/>
              </a:rPr>
              <a:t> Traffic &amp; weather data from sensors, monitors and forecast systems</a:t>
            </a:r>
          </a:p>
          <a:p>
            <a:pPr marL="285750" indent="-285750">
              <a:buFont typeface="Arial" panose="020B0604020202020204" pitchFamily="34" charset="0"/>
              <a:buChar char="•"/>
            </a:pPr>
            <a:r>
              <a:rPr lang="en-US" sz="1200" dirty="0">
                <a:latin typeface="+mn-lt"/>
              </a:rPr>
              <a:t> Vehicle diagnostics, driving patterns, and location information</a:t>
            </a:r>
          </a:p>
          <a:p>
            <a:pPr marL="285750" indent="-285750">
              <a:buFont typeface="Arial" panose="020B0604020202020204" pitchFamily="34" charset="0"/>
              <a:buChar char="•"/>
            </a:pPr>
            <a:r>
              <a:rPr lang="en-US" sz="1200" dirty="0">
                <a:latin typeface="+mn-lt"/>
              </a:rPr>
              <a:t> Financial business forecasts</a:t>
            </a:r>
          </a:p>
          <a:p>
            <a:pPr marL="285750" indent="-285750">
              <a:buFont typeface="Arial" panose="020B0604020202020204" pitchFamily="34" charset="0"/>
              <a:buChar char="•"/>
            </a:pPr>
            <a:r>
              <a:rPr lang="en-US" sz="1200" dirty="0">
                <a:latin typeface="+mn-lt"/>
              </a:rPr>
              <a:t> Website browsing pattern data</a:t>
            </a:r>
          </a:p>
          <a:p>
            <a:pPr marL="285750" indent="-285750">
              <a:buFont typeface="Arial" panose="020B0604020202020204" pitchFamily="34" charset="0"/>
              <a:buChar char="•"/>
            </a:pPr>
            <a:r>
              <a:rPr lang="en-US" sz="1200" dirty="0">
                <a:latin typeface="+mn-lt"/>
              </a:rPr>
              <a:t> Social media data</a:t>
            </a:r>
          </a:p>
          <a:p>
            <a:r>
              <a:rPr lang="en-US" sz="1200" b="1" u="sng" dirty="0">
                <a:latin typeface="+mn-lt"/>
              </a:rPr>
              <a:t>Improvements</a:t>
            </a:r>
          </a:p>
          <a:p>
            <a:pPr marL="171450" lvl="6" indent="-171450">
              <a:buFont typeface="Arial"/>
              <a:buChar char="•"/>
            </a:pPr>
            <a:r>
              <a:rPr lang="en-US" sz="1200" dirty="0">
                <a:latin typeface="+mn-lt"/>
              </a:rPr>
              <a:t>Last mile of shipping can be quickened</a:t>
            </a:r>
          </a:p>
          <a:p>
            <a:pPr marL="171450" lvl="6" indent="-171450">
              <a:buFont typeface="Arial"/>
              <a:buChar char="•"/>
            </a:pPr>
            <a:r>
              <a:rPr lang="en-US" sz="1200" dirty="0">
                <a:latin typeface="+mn-lt"/>
              </a:rPr>
              <a:t>Reliability will be more transparent</a:t>
            </a:r>
          </a:p>
          <a:p>
            <a:pPr marL="171450" lvl="4" indent="-171450">
              <a:buFont typeface="Arial"/>
              <a:buChar char="•"/>
            </a:pPr>
            <a:r>
              <a:rPr lang="en-US" sz="1200" dirty="0">
                <a:latin typeface="+mn-lt"/>
              </a:rPr>
              <a:t>Routes be optimized thus reducing fuel costs</a:t>
            </a:r>
          </a:p>
          <a:p>
            <a:pPr marL="342900" lvl="4" indent="-342900">
              <a:buFont typeface="+mj-lt"/>
              <a:buAutoNum type="arabicPeriod"/>
            </a:pPr>
            <a:endParaRPr lang="en-US" sz="1100" dirty="0">
              <a:latin typeface="+mn-lt"/>
            </a:endParaRPr>
          </a:p>
          <a:p>
            <a:r>
              <a:rPr lang="en-US" sz="1100" dirty="0">
                <a:latin typeface="+mn-lt"/>
              </a:rPr>
              <a:t/>
            </a:r>
            <a:br>
              <a:rPr lang="en-US" sz="1100" dirty="0">
                <a:latin typeface="+mn-lt"/>
              </a:rPr>
            </a:br>
            <a:endParaRPr lang="en-US" sz="1100" dirty="0">
              <a:latin typeface="+mn-lt"/>
            </a:endParaRPr>
          </a:p>
          <a:p>
            <a:pPr marL="285750" lvl="4" indent="-285750">
              <a:buFont typeface="Arial" panose="020B0604020202020204" pitchFamily="34" charset="0"/>
              <a:buChar char="•"/>
            </a:pPr>
            <a:endParaRPr lang="en-US" sz="1100" dirty="0">
              <a:latin typeface="+mn-lt"/>
            </a:endParaRPr>
          </a:p>
        </p:txBody>
      </p:sp>
      <p:pic>
        <p:nvPicPr>
          <p:cNvPr id="12" name="Picture 11">
            <a:extLst>
              <a:ext uri="{FF2B5EF4-FFF2-40B4-BE49-F238E27FC236}">
                <a16:creationId xmlns:a16="http://schemas.microsoft.com/office/drawing/2014/main" xmlns="" id="{EE686E40-F49F-A549-9784-C2AC86A4087A}"/>
              </a:ext>
            </a:extLst>
          </p:cNvPr>
          <p:cNvPicPr>
            <a:picLocks noChangeAspect="1"/>
          </p:cNvPicPr>
          <p:nvPr/>
        </p:nvPicPr>
        <p:blipFill>
          <a:blip r:embed="rId3"/>
          <a:stretch>
            <a:fillRect/>
          </a:stretch>
        </p:blipFill>
        <p:spPr>
          <a:xfrm>
            <a:off x="7731981" y="2781727"/>
            <a:ext cx="1125148" cy="748735"/>
          </a:xfrm>
          <a:prstGeom prst="rect">
            <a:avLst/>
          </a:prstGeom>
        </p:spPr>
      </p:pic>
      <p:pic>
        <p:nvPicPr>
          <p:cNvPr id="14" name="Picture 13">
            <a:extLst>
              <a:ext uri="{FF2B5EF4-FFF2-40B4-BE49-F238E27FC236}">
                <a16:creationId xmlns:a16="http://schemas.microsoft.com/office/drawing/2014/main" xmlns="" id="{DF748296-6178-8349-ACA2-85E4F3A7B545}"/>
              </a:ext>
            </a:extLst>
          </p:cNvPr>
          <p:cNvPicPr>
            <a:picLocks noChangeAspect="1"/>
          </p:cNvPicPr>
          <p:nvPr/>
        </p:nvPicPr>
        <p:blipFill>
          <a:blip r:embed="rId4"/>
          <a:stretch>
            <a:fillRect/>
          </a:stretch>
        </p:blipFill>
        <p:spPr>
          <a:xfrm>
            <a:off x="7390998" y="2154660"/>
            <a:ext cx="1466131" cy="477519"/>
          </a:xfrm>
          <a:prstGeom prst="rect">
            <a:avLst/>
          </a:prstGeom>
        </p:spPr>
      </p:pic>
      <p:pic>
        <p:nvPicPr>
          <p:cNvPr id="16" name="Picture 15">
            <a:extLst>
              <a:ext uri="{FF2B5EF4-FFF2-40B4-BE49-F238E27FC236}">
                <a16:creationId xmlns:a16="http://schemas.microsoft.com/office/drawing/2014/main" xmlns="" id="{16A28502-5C08-E04A-BEEA-A1F08F369F9D}"/>
              </a:ext>
            </a:extLst>
          </p:cNvPr>
          <p:cNvPicPr>
            <a:picLocks noChangeAspect="1"/>
          </p:cNvPicPr>
          <p:nvPr/>
        </p:nvPicPr>
        <p:blipFill>
          <a:blip r:embed="rId5"/>
          <a:stretch>
            <a:fillRect/>
          </a:stretch>
        </p:blipFill>
        <p:spPr>
          <a:xfrm>
            <a:off x="6320689" y="2513479"/>
            <a:ext cx="728589" cy="862989"/>
          </a:xfrm>
          <a:prstGeom prst="rect">
            <a:avLst/>
          </a:prstGeom>
        </p:spPr>
      </p:pic>
    </p:spTree>
    <p:extLst>
      <p:ext uri="{BB962C8B-B14F-4D97-AF65-F5344CB8AC3E}">
        <p14:creationId xmlns:p14="http://schemas.microsoft.com/office/powerpoint/2010/main" val="323027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7D7A8B-A4C5-EA4B-8AEC-0AA03696DFA7}"/>
              </a:ext>
            </a:extLst>
          </p:cNvPr>
          <p:cNvSpPr>
            <a:spLocks noGrp="1"/>
          </p:cNvSpPr>
          <p:nvPr>
            <p:ph type="title"/>
          </p:nvPr>
        </p:nvSpPr>
        <p:spPr>
          <a:xfrm>
            <a:off x="288697" y="173325"/>
            <a:ext cx="1850654" cy="361511"/>
          </a:xfrm>
        </p:spPr>
        <p:txBody>
          <a:bodyPr/>
          <a:lstStyle/>
          <a:p>
            <a:r>
              <a:rPr lang="en-US" sz="2400" u="sng" dirty="0">
                <a:solidFill>
                  <a:srgbClr val="980000"/>
                </a:solidFill>
                <a:latin typeface="+mj-lt"/>
              </a:rPr>
              <a:t>LOGISTICS</a:t>
            </a:r>
          </a:p>
        </p:txBody>
      </p:sp>
      <p:pic>
        <p:nvPicPr>
          <p:cNvPr id="5" name="Picture 4">
            <a:extLst>
              <a:ext uri="{FF2B5EF4-FFF2-40B4-BE49-F238E27FC236}">
                <a16:creationId xmlns:a16="http://schemas.microsoft.com/office/drawing/2014/main" xmlns="" id="{1FAE7A7F-BE67-AD49-A9C4-F75DB8075B71}"/>
              </a:ext>
            </a:extLst>
          </p:cNvPr>
          <p:cNvPicPr>
            <a:picLocks noChangeAspect="1"/>
          </p:cNvPicPr>
          <p:nvPr/>
        </p:nvPicPr>
        <p:blipFill>
          <a:blip r:embed="rId3"/>
          <a:stretch>
            <a:fillRect/>
          </a:stretch>
        </p:blipFill>
        <p:spPr>
          <a:xfrm>
            <a:off x="0" y="4111925"/>
            <a:ext cx="9144000" cy="1031575"/>
          </a:xfrm>
          <a:prstGeom prst="rect">
            <a:avLst/>
          </a:prstGeom>
        </p:spPr>
      </p:pic>
      <p:graphicFrame>
        <p:nvGraphicFramePr>
          <p:cNvPr id="8" name="Table 7">
            <a:extLst>
              <a:ext uri="{FF2B5EF4-FFF2-40B4-BE49-F238E27FC236}">
                <a16:creationId xmlns:a16="http://schemas.microsoft.com/office/drawing/2014/main" xmlns="" id="{5D242A87-1F4C-864B-96E4-A3A7EE883E88}"/>
              </a:ext>
            </a:extLst>
          </p:cNvPr>
          <p:cNvGraphicFramePr>
            <a:graphicFrameLocks noGrp="1"/>
          </p:cNvGraphicFramePr>
          <p:nvPr>
            <p:extLst>
              <p:ext uri="{D42A27DB-BD31-4B8C-83A1-F6EECF244321}">
                <p14:modId xmlns:p14="http://schemas.microsoft.com/office/powerpoint/2010/main" val="1977791580"/>
              </p:ext>
            </p:extLst>
          </p:nvPr>
        </p:nvGraphicFramePr>
        <p:xfrm>
          <a:off x="336428" y="638353"/>
          <a:ext cx="8514270" cy="3329800"/>
        </p:xfrm>
        <a:graphic>
          <a:graphicData uri="http://schemas.openxmlformats.org/drawingml/2006/table">
            <a:tbl>
              <a:tblPr firstRow="1" bandRow="1">
                <a:tableStyleId>{6FC88DBE-AE0E-401B-8BA2-833FE46F5BC7}</a:tableStyleId>
              </a:tblPr>
              <a:tblGrid>
                <a:gridCol w="1419045">
                  <a:extLst>
                    <a:ext uri="{9D8B030D-6E8A-4147-A177-3AD203B41FA5}">
                      <a16:colId xmlns:a16="http://schemas.microsoft.com/office/drawing/2014/main" xmlns="" val="3649943098"/>
                    </a:ext>
                  </a:extLst>
                </a:gridCol>
                <a:gridCol w="1419045">
                  <a:extLst>
                    <a:ext uri="{9D8B030D-6E8A-4147-A177-3AD203B41FA5}">
                      <a16:colId xmlns:a16="http://schemas.microsoft.com/office/drawing/2014/main" xmlns="" val="3128099449"/>
                    </a:ext>
                  </a:extLst>
                </a:gridCol>
                <a:gridCol w="1419045">
                  <a:extLst>
                    <a:ext uri="{9D8B030D-6E8A-4147-A177-3AD203B41FA5}">
                      <a16:colId xmlns:a16="http://schemas.microsoft.com/office/drawing/2014/main" xmlns="" val="980176948"/>
                    </a:ext>
                  </a:extLst>
                </a:gridCol>
                <a:gridCol w="1419045">
                  <a:extLst>
                    <a:ext uri="{9D8B030D-6E8A-4147-A177-3AD203B41FA5}">
                      <a16:colId xmlns:a16="http://schemas.microsoft.com/office/drawing/2014/main" xmlns="" val="393987962"/>
                    </a:ext>
                  </a:extLst>
                </a:gridCol>
                <a:gridCol w="1419045">
                  <a:extLst>
                    <a:ext uri="{9D8B030D-6E8A-4147-A177-3AD203B41FA5}">
                      <a16:colId xmlns:a16="http://schemas.microsoft.com/office/drawing/2014/main" xmlns="" val="4287736331"/>
                    </a:ext>
                  </a:extLst>
                </a:gridCol>
                <a:gridCol w="1419045">
                  <a:extLst>
                    <a:ext uri="{9D8B030D-6E8A-4147-A177-3AD203B41FA5}">
                      <a16:colId xmlns:a16="http://schemas.microsoft.com/office/drawing/2014/main" xmlns="" val="2702512912"/>
                    </a:ext>
                  </a:extLst>
                </a:gridCol>
              </a:tblGrid>
              <a:tr h="832450">
                <a:tc>
                  <a:txBody>
                    <a:bodyPr/>
                    <a:lstStyle/>
                    <a:p>
                      <a:pPr algn="ctr"/>
                      <a:r>
                        <a:rPr lang="en-US" dirty="0">
                          <a:latin typeface="+mn-lt"/>
                        </a:rPr>
                        <a:t>Mime</a:t>
                      </a:r>
                      <a:r>
                        <a:rPr lang="en-US" baseline="0" dirty="0">
                          <a:latin typeface="+mn-lt"/>
                        </a:rPr>
                        <a:t> Type</a:t>
                      </a:r>
                      <a:endParaRPr lang="en-US" dirty="0">
                        <a:latin typeface="+mn-lt"/>
                      </a:endParaRPr>
                    </a:p>
                  </a:txBody>
                  <a:tcPr anchor="ctr"/>
                </a:tc>
                <a:tc>
                  <a:txBody>
                    <a:bodyPr/>
                    <a:lstStyle/>
                    <a:p>
                      <a:pPr algn="ctr"/>
                      <a:r>
                        <a:rPr lang="en-US" dirty="0">
                          <a:latin typeface="+mn-lt"/>
                        </a:rPr>
                        <a:t>Volume</a:t>
                      </a:r>
                    </a:p>
                  </a:txBody>
                  <a:tcPr anchor="ctr"/>
                </a:tc>
                <a:tc>
                  <a:txBody>
                    <a:bodyPr/>
                    <a:lstStyle/>
                    <a:p>
                      <a:pPr algn="ctr"/>
                      <a:r>
                        <a:rPr lang="en-US" dirty="0">
                          <a:latin typeface="+mn-lt"/>
                        </a:rPr>
                        <a:t>Velocity</a:t>
                      </a:r>
                    </a:p>
                  </a:txBody>
                  <a:tcPr anchor="ctr"/>
                </a:tc>
                <a:tc>
                  <a:txBody>
                    <a:bodyPr/>
                    <a:lstStyle/>
                    <a:p>
                      <a:pPr algn="ctr"/>
                      <a:r>
                        <a:rPr lang="en-US" dirty="0">
                          <a:latin typeface="+mn-lt"/>
                        </a:rPr>
                        <a:t>Variety</a:t>
                      </a:r>
                    </a:p>
                  </a:txBody>
                  <a:tcPr anchor="ctr"/>
                </a:tc>
                <a:tc>
                  <a:txBody>
                    <a:bodyPr/>
                    <a:lstStyle/>
                    <a:p>
                      <a:pPr algn="ctr"/>
                      <a:r>
                        <a:rPr lang="en-US" dirty="0">
                          <a:latin typeface="+mn-lt"/>
                        </a:rPr>
                        <a:t>Veracity</a:t>
                      </a:r>
                    </a:p>
                  </a:txBody>
                  <a:tcPr anchor="ctr"/>
                </a:tc>
                <a:tc>
                  <a:txBody>
                    <a:bodyPr/>
                    <a:lstStyle/>
                    <a:p>
                      <a:pPr algn="ctr"/>
                      <a:r>
                        <a:rPr lang="en-US" dirty="0">
                          <a:latin typeface="+mn-lt"/>
                        </a:rPr>
                        <a:t>Value</a:t>
                      </a:r>
                    </a:p>
                  </a:txBody>
                  <a:tcPr anchor="ctr"/>
                </a:tc>
                <a:extLst>
                  <a:ext uri="{0D108BD9-81ED-4DB2-BD59-A6C34878D82A}">
                    <a16:rowId xmlns:a16="http://schemas.microsoft.com/office/drawing/2014/main" xmlns="" val="4265171144"/>
                  </a:ext>
                </a:extLst>
              </a:tr>
              <a:tr h="832450">
                <a:tc>
                  <a:txBody>
                    <a:bodyPr/>
                    <a:lstStyle/>
                    <a:p>
                      <a:pPr algn="ctr"/>
                      <a:r>
                        <a:rPr lang="en-US" dirty="0">
                          <a:latin typeface="+mn-lt"/>
                        </a:rPr>
                        <a:t>Text</a:t>
                      </a:r>
                    </a:p>
                  </a:txBody>
                  <a:tcPr anchor="ctr"/>
                </a:tc>
                <a:tc>
                  <a:txBody>
                    <a:bodyPr/>
                    <a:lstStyle/>
                    <a:p>
                      <a:pPr algn="ctr"/>
                      <a:endParaRPr lang="en-US" dirty="0">
                        <a:latin typeface="+mn-lt"/>
                      </a:endParaRPr>
                    </a:p>
                  </a:txBody>
                  <a:tcPr anchor="ctr"/>
                </a:tc>
                <a:tc>
                  <a:txBody>
                    <a:bodyPr/>
                    <a:lstStyle/>
                    <a:p>
                      <a:pPr algn="ctr"/>
                      <a:endParaRPr lang="en-US" dirty="0">
                        <a:latin typeface="+mn-lt"/>
                      </a:endParaRPr>
                    </a:p>
                  </a:txBody>
                  <a:tcPr anchor="ctr"/>
                </a:tc>
                <a:tc>
                  <a:txBody>
                    <a:bodyPr/>
                    <a:lstStyle/>
                    <a:p>
                      <a:pPr algn="ctr"/>
                      <a:endParaRPr lang="en-US" dirty="0">
                        <a:latin typeface="+mn-lt"/>
                      </a:endParaRPr>
                    </a:p>
                  </a:txBody>
                  <a:tcPr anchor="ctr"/>
                </a:tc>
                <a:tc>
                  <a:txBody>
                    <a:bodyPr/>
                    <a:lstStyle/>
                    <a:p>
                      <a:pPr algn="ctr"/>
                      <a:endParaRPr lang="en-US" dirty="0">
                        <a:latin typeface="+mn-lt"/>
                      </a:endParaRPr>
                    </a:p>
                  </a:txBody>
                  <a:tcPr anchor="ctr"/>
                </a:tc>
                <a:tc>
                  <a:txBody>
                    <a:bodyPr/>
                    <a:lstStyle/>
                    <a:p>
                      <a:pPr algn="ctr"/>
                      <a:endParaRPr lang="en-US" dirty="0">
                        <a:latin typeface="+mn-lt"/>
                      </a:endParaRPr>
                    </a:p>
                  </a:txBody>
                  <a:tcPr anchor="ctr"/>
                </a:tc>
                <a:extLst>
                  <a:ext uri="{0D108BD9-81ED-4DB2-BD59-A6C34878D82A}">
                    <a16:rowId xmlns:a16="http://schemas.microsoft.com/office/drawing/2014/main" xmlns="" val="342458783"/>
                  </a:ext>
                </a:extLst>
              </a:tr>
              <a:tr h="832450">
                <a:tc>
                  <a:txBody>
                    <a:bodyPr/>
                    <a:lstStyle/>
                    <a:p>
                      <a:pPr algn="ctr"/>
                      <a:r>
                        <a:rPr lang="en-US" dirty="0">
                          <a:latin typeface="+mn-lt"/>
                        </a:rPr>
                        <a:t>Multi-part</a:t>
                      </a:r>
                    </a:p>
                  </a:txBody>
                  <a:tcPr anchor="ctr"/>
                </a:tc>
                <a:tc>
                  <a:txBody>
                    <a:bodyPr/>
                    <a:lstStyle/>
                    <a:p>
                      <a:pPr algn="ctr"/>
                      <a:endParaRPr lang="en-US" dirty="0">
                        <a:latin typeface="+mn-lt"/>
                      </a:endParaRPr>
                    </a:p>
                  </a:txBody>
                  <a:tcPr anchor="ctr"/>
                </a:tc>
                <a:tc>
                  <a:txBody>
                    <a:bodyPr/>
                    <a:lstStyle/>
                    <a:p>
                      <a:pPr algn="ctr"/>
                      <a:endParaRPr lang="en-US" dirty="0">
                        <a:latin typeface="+mn-lt"/>
                      </a:endParaRPr>
                    </a:p>
                  </a:txBody>
                  <a:tcPr anchor="ctr"/>
                </a:tc>
                <a:tc>
                  <a:txBody>
                    <a:bodyPr/>
                    <a:lstStyle/>
                    <a:p>
                      <a:pPr algn="ctr"/>
                      <a:endParaRPr lang="en-US" dirty="0">
                        <a:latin typeface="+mn-lt"/>
                      </a:endParaRPr>
                    </a:p>
                  </a:txBody>
                  <a:tcPr anchor="ctr"/>
                </a:tc>
                <a:tc>
                  <a:txBody>
                    <a:bodyPr/>
                    <a:lstStyle/>
                    <a:p>
                      <a:pPr algn="ctr"/>
                      <a:endParaRPr lang="en-US" dirty="0">
                        <a:latin typeface="+mn-lt"/>
                      </a:endParaRPr>
                    </a:p>
                  </a:txBody>
                  <a:tcPr anchor="ctr"/>
                </a:tc>
                <a:tc>
                  <a:txBody>
                    <a:bodyPr/>
                    <a:lstStyle/>
                    <a:p>
                      <a:pPr algn="ctr"/>
                      <a:endParaRPr lang="en-US" dirty="0">
                        <a:latin typeface="+mn-lt"/>
                      </a:endParaRPr>
                    </a:p>
                  </a:txBody>
                  <a:tcPr anchor="ctr"/>
                </a:tc>
                <a:extLst>
                  <a:ext uri="{0D108BD9-81ED-4DB2-BD59-A6C34878D82A}">
                    <a16:rowId xmlns:a16="http://schemas.microsoft.com/office/drawing/2014/main" xmlns="" val="2630885408"/>
                  </a:ext>
                </a:extLst>
              </a:tr>
              <a:tr h="832450">
                <a:tc>
                  <a:txBody>
                    <a:bodyPr/>
                    <a:lstStyle/>
                    <a:p>
                      <a:pPr algn="ctr"/>
                      <a:r>
                        <a:rPr lang="en-US" dirty="0">
                          <a:latin typeface="+mn-lt"/>
                        </a:rPr>
                        <a:t>Application</a:t>
                      </a:r>
                    </a:p>
                  </a:txBody>
                  <a:tcPr anchor="ctr"/>
                </a:tc>
                <a:tc>
                  <a:txBody>
                    <a:bodyPr/>
                    <a:lstStyle/>
                    <a:p>
                      <a:pPr algn="ctr"/>
                      <a:endParaRPr lang="en-US" dirty="0">
                        <a:latin typeface="+mn-lt"/>
                      </a:endParaRPr>
                    </a:p>
                  </a:txBody>
                  <a:tcPr anchor="ctr"/>
                </a:tc>
                <a:tc>
                  <a:txBody>
                    <a:bodyPr/>
                    <a:lstStyle/>
                    <a:p>
                      <a:pPr algn="ctr"/>
                      <a:endParaRPr lang="en-US" dirty="0">
                        <a:latin typeface="+mn-lt"/>
                      </a:endParaRPr>
                    </a:p>
                  </a:txBody>
                  <a:tcPr anchor="ctr"/>
                </a:tc>
                <a:tc>
                  <a:txBody>
                    <a:bodyPr/>
                    <a:lstStyle/>
                    <a:p>
                      <a:pPr algn="ctr"/>
                      <a:endParaRPr lang="en-US" dirty="0">
                        <a:latin typeface="+mn-lt"/>
                      </a:endParaRPr>
                    </a:p>
                  </a:txBody>
                  <a:tcPr anchor="ctr"/>
                </a:tc>
                <a:tc>
                  <a:txBody>
                    <a:bodyPr/>
                    <a:lstStyle/>
                    <a:p>
                      <a:pPr algn="ctr"/>
                      <a:endParaRPr lang="en-US" dirty="0">
                        <a:latin typeface="+mn-lt"/>
                      </a:endParaRPr>
                    </a:p>
                  </a:txBody>
                  <a:tcPr anchor="ctr"/>
                </a:tc>
                <a:tc>
                  <a:txBody>
                    <a:bodyPr/>
                    <a:lstStyle/>
                    <a:p>
                      <a:pPr algn="ctr"/>
                      <a:endParaRPr lang="en-US" dirty="0">
                        <a:latin typeface="+mn-lt"/>
                      </a:endParaRPr>
                    </a:p>
                  </a:txBody>
                  <a:tcPr anchor="ctr"/>
                </a:tc>
                <a:extLst>
                  <a:ext uri="{0D108BD9-81ED-4DB2-BD59-A6C34878D82A}">
                    <a16:rowId xmlns:a16="http://schemas.microsoft.com/office/drawing/2014/main" xmlns="" val="1920259733"/>
                  </a:ext>
                </a:extLst>
              </a:tr>
            </a:tbl>
          </a:graphicData>
        </a:graphic>
      </p:graphicFrame>
      <p:grpSp>
        <p:nvGrpSpPr>
          <p:cNvPr id="6" name="Group 5"/>
          <p:cNvGrpSpPr/>
          <p:nvPr/>
        </p:nvGrpSpPr>
        <p:grpSpPr>
          <a:xfrm>
            <a:off x="2129913" y="1801729"/>
            <a:ext cx="685800" cy="137160"/>
            <a:chOff x="5642338" y="2100297"/>
            <a:chExt cx="1151729" cy="228600"/>
          </a:xfrm>
        </p:grpSpPr>
        <p:sp>
          <p:nvSpPr>
            <p:cNvPr id="7" name="5-Point Star 6"/>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5-Point Star 8"/>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5-Point Star 9"/>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5-Point Star 10"/>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5-Point Star 11"/>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5-Point Star 25"/>
          <p:cNvSpPr/>
          <p:nvPr/>
        </p:nvSpPr>
        <p:spPr>
          <a:xfrm>
            <a:off x="5231045" y="2656705"/>
            <a:ext cx="130960" cy="13716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 name="Group 24"/>
          <p:cNvGrpSpPr/>
          <p:nvPr/>
        </p:nvGrpSpPr>
        <p:grpSpPr>
          <a:xfrm>
            <a:off x="2129913" y="2656705"/>
            <a:ext cx="685800" cy="137160"/>
            <a:chOff x="5642338" y="2100297"/>
            <a:chExt cx="1151729" cy="228600"/>
          </a:xfrm>
        </p:grpSpPr>
        <p:sp>
          <p:nvSpPr>
            <p:cNvPr id="27" name="5-Point Star 26"/>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5-Point Star 27"/>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5-Point Star 28"/>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5-Point Star 29"/>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5-Point Star 30"/>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2129913" y="3501148"/>
            <a:ext cx="685800" cy="137160"/>
            <a:chOff x="5642338" y="2100297"/>
            <a:chExt cx="1151729" cy="228600"/>
          </a:xfrm>
        </p:grpSpPr>
        <p:sp>
          <p:nvSpPr>
            <p:cNvPr id="33" name="5-Point Star 32"/>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5-Point Star 33"/>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5-Point Star 34"/>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5-Point Star 35"/>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5-Point Star 36"/>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3494021" y="2656705"/>
            <a:ext cx="685800" cy="137160"/>
            <a:chOff x="5642338" y="2100297"/>
            <a:chExt cx="1151729" cy="228600"/>
          </a:xfrm>
        </p:grpSpPr>
        <p:sp>
          <p:nvSpPr>
            <p:cNvPr id="39" name="5-Point Star 38"/>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5-Point Star 39"/>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5-Point Star 40"/>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5-Point Star 41"/>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5-Point Star 42"/>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3494021" y="3501148"/>
            <a:ext cx="685800" cy="137160"/>
            <a:chOff x="5642338" y="2100297"/>
            <a:chExt cx="1151729" cy="228600"/>
          </a:xfrm>
        </p:grpSpPr>
        <p:sp>
          <p:nvSpPr>
            <p:cNvPr id="45" name="5-Point Star 44"/>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5-Point Star 45"/>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5-Point Star 46"/>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5-Point Star 47"/>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5-Point Star 48"/>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0" name="Group 49"/>
          <p:cNvGrpSpPr/>
          <p:nvPr/>
        </p:nvGrpSpPr>
        <p:grpSpPr>
          <a:xfrm>
            <a:off x="4943859" y="3501148"/>
            <a:ext cx="685800" cy="137160"/>
            <a:chOff x="5642338" y="2100297"/>
            <a:chExt cx="1151729" cy="228600"/>
          </a:xfrm>
        </p:grpSpPr>
        <p:sp>
          <p:nvSpPr>
            <p:cNvPr id="51" name="5-Point Star 50"/>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5-Point Star 51"/>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5-Point Star 52"/>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5-Point Star 53"/>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5-Point Star 54"/>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6382716" y="1816969"/>
            <a:ext cx="685800" cy="137160"/>
            <a:chOff x="5642338" y="2100297"/>
            <a:chExt cx="1151729" cy="228600"/>
          </a:xfrm>
        </p:grpSpPr>
        <p:sp>
          <p:nvSpPr>
            <p:cNvPr id="57" name="5-Point Star 56"/>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5-Point Star 57"/>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5-Point Star 58"/>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5-Point Star 59"/>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5-Point Star 60"/>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2" name="Group 61"/>
          <p:cNvGrpSpPr/>
          <p:nvPr/>
        </p:nvGrpSpPr>
        <p:grpSpPr>
          <a:xfrm>
            <a:off x="6382716" y="2656705"/>
            <a:ext cx="685800" cy="137160"/>
            <a:chOff x="5642338" y="2100297"/>
            <a:chExt cx="1151729" cy="228600"/>
          </a:xfrm>
        </p:grpSpPr>
        <p:sp>
          <p:nvSpPr>
            <p:cNvPr id="63" name="5-Point Star 62"/>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5-Point Star 63"/>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5-Point Star 64"/>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5-Point Star 65"/>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5-Point Star 66"/>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68" name="Group 67"/>
          <p:cNvGrpSpPr/>
          <p:nvPr/>
        </p:nvGrpSpPr>
        <p:grpSpPr>
          <a:xfrm>
            <a:off x="6382716" y="3501148"/>
            <a:ext cx="685800" cy="137160"/>
            <a:chOff x="5642338" y="2100297"/>
            <a:chExt cx="1151729" cy="228600"/>
          </a:xfrm>
        </p:grpSpPr>
        <p:sp>
          <p:nvSpPr>
            <p:cNvPr id="69" name="5-Point Star 68"/>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5-Point Star 69"/>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5-Point Star 70"/>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5-Point Star 71"/>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5-Point Star 72"/>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4" name="Group 73"/>
          <p:cNvGrpSpPr/>
          <p:nvPr/>
        </p:nvGrpSpPr>
        <p:grpSpPr>
          <a:xfrm>
            <a:off x="7828328" y="1816969"/>
            <a:ext cx="685800" cy="137160"/>
            <a:chOff x="5642338" y="2100297"/>
            <a:chExt cx="1151729" cy="228600"/>
          </a:xfrm>
        </p:grpSpPr>
        <p:sp>
          <p:nvSpPr>
            <p:cNvPr id="75" name="5-Point Star 74"/>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5-Point Star 75"/>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5-Point Star 76"/>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5-Point Star 77"/>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5-Point Star 78"/>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0" name="Group 79"/>
          <p:cNvGrpSpPr/>
          <p:nvPr/>
        </p:nvGrpSpPr>
        <p:grpSpPr>
          <a:xfrm>
            <a:off x="7828328" y="3501148"/>
            <a:ext cx="685800" cy="137160"/>
            <a:chOff x="5642338" y="2100297"/>
            <a:chExt cx="1151729" cy="228600"/>
          </a:xfrm>
        </p:grpSpPr>
        <p:sp>
          <p:nvSpPr>
            <p:cNvPr id="81" name="5-Point Star 80"/>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5-Point Star 81"/>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5-Point Star 82"/>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5-Point Star 83"/>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5-Point Star 84"/>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6" name="Group 85"/>
          <p:cNvGrpSpPr/>
          <p:nvPr/>
        </p:nvGrpSpPr>
        <p:grpSpPr>
          <a:xfrm>
            <a:off x="3623568" y="1816969"/>
            <a:ext cx="418521" cy="137160"/>
            <a:chOff x="5642338" y="2100297"/>
            <a:chExt cx="699599" cy="228600"/>
          </a:xfrm>
        </p:grpSpPr>
        <p:sp>
          <p:nvSpPr>
            <p:cNvPr id="87" name="5-Point Star 86"/>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5-Point Star 87"/>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5-Point Star 88"/>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5095806" y="1816969"/>
            <a:ext cx="418521" cy="137160"/>
            <a:chOff x="5642338" y="2100297"/>
            <a:chExt cx="699599" cy="228600"/>
          </a:xfrm>
        </p:grpSpPr>
        <p:sp>
          <p:nvSpPr>
            <p:cNvPr id="91" name="5-Point Star 90"/>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5-Point Star 91"/>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5-Point Star 92"/>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7945321" y="2656705"/>
            <a:ext cx="418521" cy="137160"/>
            <a:chOff x="5642338" y="2100297"/>
            <a:chExt cx="699599" cy="228600"/>
          </a:xfrm>
        </p:grpSpPr>
        <p:sp>
          <p:nvSpPr>
            <p:cNvPr id="95" name="5-Point Star 94"/>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5-Point Star 95"/>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5-Point Star 96"/>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1180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FAE7A7F-BE67-AD49-A9C4-F75DB8075B71}"/>
              </a:ext>
            </a:extLst>
          </p:cNvPr>
          <p:cNvPicPr>
            <a:picLocks noChangeAspect="1"/>
          </p:cNvPicPr>
          <p:nvPr/>
        </p:nvPicPr>
        <p:blipFill>
          <a:blip r:embed="rId2"/>
          <a:stretch>
            <a:fillRect/>
          </a:stretch>
        </p:blipFill>
        <p:spPr>
          <a:xfrm>
            <a:off x="0" y="4111925"/>
            <a:ext cx="9144000" cy="1031575"/>
          </a:xfrm>
          <a:prstGeom prst="rect">
            <a:avLst/>
          </a:prstGeom>
        </p:spPr>
      </p:pic>
      <p:graphicFrame>
        <p:nvGraphicFramePr>
          <p:cNvPr id="4" name="Shape 61">
            <a:extLst>
              <a:ext uri="{FF2B5EF4-FFF2-40B4-BE49-F238E27FC236}">
                <a16:creationId xmlns:a16="http://schemas.microsoft.com/office/drawing/2014/main" xmlns="" id="{7A868B62-1D0F-4285-A91D-76B0E80F1452}"/>
              </a:ext>
            </a:extLst>
          </p:cNvPr>
          <p:cNvGraphicFramePr/>
          <p:nvPr>
            <p:extLst>
              <p:ext uri="{D42A27DB-BD31-4B8C-83A1-F6EECF244321}">
                <p14:modId xmlns:p14="http://schemas.microsoft.com/office/powerpoint/2010/main" val="3113655644"/>
              </p:ext>
            </p:extLst>
          </p:nvPr>
        </p:nvGraphicFramePr>
        <p:xfrm>
          <a:off x="353179" y="882964"/>
          <a:ext cx="8144937" cy="2629493"/>
        </p:xfrm>
        <a:graphic>
          <a:graphicData uri="http://schemas.openxmlformats.org/drawingml/2006/table">
            <a:tbl>
              <a:tblPr>
                <a:noFill/>
                <a:tableStyleId>{6FC88DBE-AE0E-401B-8BA2-833FE46F5BC7}</a:tableStyleId>
              </a:tblPr>
              <a:tblGrid>
                <a:gridCol w="1085971">
                  <a:extLst>
                    <a:ext uri="{9D8B030D-6E8A-4147-A177-3AD203B41FA5}">
                      <a16:colId xmlns:a16="http://schemas.microsoft.com/office/drawing/2014/main" xmlns="" val="20000"/>
                    </a:ext>
                  </a:extLst>
                </a:gridCol>
                <a:gridCol w="1085971">
                  <a:extLst>
                    <a:ext uri="{9D8B030D-6E8A-4147-A177-3AD203B41FA5}">
                      <a16:colId xmlns:a16="http://schemas.microsoft.com/office/drawing/2014/main" xmlns="" val="20001"/>
                    </a:ext>
                  </a:extLst>
                </a:gridCol>
                <a:gridCol w="1085971">
                  <a:extLst>
                    <a:ext uri="{9D8B030D-6E8A-4147-A177-3AD203B41FA5}">
                      <a16:colId xmlns:a16="http://schemas.microsoft.com/office/drawing/2014/main" xmlns="" val="20002"/>
                    </a:ext>
                  </a:extLst>
                </a:gridCol>
                <a:gridCol w="1085971">
                  <a:extLst>
                    <a:ext uri="{9D8B030D-6E8A-4147-A177-3AD203B41FA5}">
                      <a16:colId xmlns:a16="http://schemas.microsoft.com/office/drawing/2014/main" xmlns="" val="20003"/>
                    </a:ext>
                  </a:extLst>
                </a:gridCol>
                <a:gridCol w="1085971">
                  <a:extLst>
                    <a:ext uri="{9D8B030D-6E8A-4147-A177-3AD203B41FA5}">
                      <a16:colId xmlns:a16="http://schemas.microsoft.com/office/drawing/2014/main" xmlns="" val="20004"/>
                    </a:ext>
                  </a:extLst>
                </a:gridCol>
                <a:gridCol w="1085971">
                  <a:extLst>
                    <a:ext uri="{9D8B030D-6E8A-4147-A177-3AD203B41FA5}">
                      <a16:colId xmlns:a16="http://schemas.microsoft.com/office/drawing/2014/main" xmlns="" val="20005"/>
                    </a:ext>
                  </a:extLst>
                </a:gridCol>
                <a:gridCol w="1629111">
                  <a:extLst>
                    <a:ext uri="{9D8B030D-6E8A-4147-A177-3AD203B41FA5}">
                      <a16:colId xmlns:a16="http://schemas.microsoft.com/office/drawing/2014/main" xmlns="" val="20007"/>
                    </a:ext>
                  </a:extLst>
                </a:gridCol>
              </a:tblGrid>
              <a:tr h="647508">
                <a:tc>
                  <a:txBody>
                    <a:bodyPr/>
                    <a:lstStyle/>
                    <a:p>
                      <a:pPr marL="0" lvl="0" indent="0" algn="ctr">
                        <a:spcBef>
                          <a:spcPts val="0"/>
                        </a:spcBef>
                        <a:spcAft>
                          <a:spcPts val="0"/>
                        </a:spcAft>
                        <a:buNone/>
                      </a:pPr>
                      <a:r>
                        <a:rPr lang="en-US" dirty="0">
                          <a:latin typeface="+mn-lt"/>
                        </a:rPr>
                        <a:t>Mime Type</a:t>
                      </a:r>
                      <a:endParaRPr dirty="0">
                        <a:latin typeface="+mn-lt"/>
                      </a:endParaRPr>
                    </a:p>
                  </a:txBody>
                  <a:tcPr marL="91425" marR="91425" marT="91425" marB="91425" anchor="ctr"/>
                </a:tc>
                <a:tc>
                  <a:txBody>
                    <a:bodyPr/>
                    <a:lstStyle/>
                    <a:p>
                      <a:pPr marL="0" lvl="0" indent="0" algn="ctr">
                        <a:spcBef>
                          <a:spcPts val="0"/>
                        </a:spcBef>
                        <a:spcAft>
                          <a:spcPts val="0"/>
                        </a:spcAft>
                        <a:buNone/>
                      </a:pPr>
                      <a:r>
                        <a:rPr lang="en" dirty="0">
                          <a:latin typeface="+mn-lt"/>
                        </a:rPr>
                        <a:t>Volume</a:t>
                      </a:r>
                      <a:endParaRPr dirty="0">
                        <a:latin typeface="+mn-lt"/>
                      </a:endParaRPr>
                    </a:p>
                  </a:txBody>
                  <a:tcPr marL="91425" marR="91425" marT="91425" marB="91425" anchor="ctr"/>
                </a:tc>
                <a:tc>
                  <a:txBody>
                    <a:bodyPr/>
                    <a:lstStyle/>
                    <a:p>
                      <a:pPr marL="0" lvl="0" indent="0" algn="ctr">
                        <a:spcBef>
                          <a:spcPts val="0"/>
                        </a:spcBef>
                        <a:spcAft>
                          <a:spcPts val="0"/>
                        </a:spcAft>
                        <a:buNone/>
                      </a:pPr>
                      <a:r>
                        <a:rPr lang="en" dirty="0">
                          <a:latin typeface="+mn-lt"/>
                        </a:rPr>
                        <a:t>Velocity</a:t>
                      </a:r>
                      <a:endParaRPr dirty="0">
                        <a:latin typeface="+mn-lt"/>
                      </a:endParaRPr>
                    </a:p>
                  </a:txBody>
                  <a:tcPr marL="91425" marR="91425" marT="91425" marB="91425" anchor="ctr"/>
                </a:tc>
                <a:tc>
                  <a:txBody>
                    <a:bodyPr/>
                    <a:lstStyle/>
                    <a:p>
                      <a:pPr marL="0" lvl="0" indent="0" algn="ctr">
                        <a:spcBef>
                          <a:spcPts val="0"/>
                        </a:spcBef>
                        <a:spcAft>
                          <a:spcPts val="0"/>
                        </a:spcAft>
                        <a:buNone/>
                      </a:pPr>
                      <a:r>
                        <a:rPr lang="en">
                          <a:latin typeface="+mn-lt"/>
                        </a:rPr>
                        <a:t>Variety</a:t>
                      </a:r>
                      <a:endParaRPr>
                        <a:latin typeface="+mn-lt"/>
                      </a:endParaRPr>
                    </a:p>
                  </a:txBody>
                  <a:tcPr marL="91425" marR="91425" marT="91425" marB="91425" anchor="ctr"/>
                </a:tc>
                <a:tc>
                  <a:txBody>
                    <a:bodyPr/>
                    <a:lstStyle/>
                    <a:p>
                      <a:pPr marL="0" lvl="0" indent="0" algn="ctr">
                        <a:spcBef>
                          <a:spcPts val="0"/>
                        </a:spcBef>
                        <a:spcAft>
                          <a:spcPts val="0"/>
                        </a:spcAft>
                        <a:buNone/>
                      </a:pPr>
                      <a:r>
                        <a:rPr lang="en" dirty="0">
                          <a:latin typeface="+mn-lt"/>
                        </a:rPr>
                        <a:t>Veracity</a:t>
                      </a:r>
                      <a:endParaRPr dirty="0">
                        <a:latin typeface="+mn-lt"/>
                      </a:endParaRPr>
                    </a:p>
                  </a:txBody>
                  <a:tcPr marL="91425" marR="91425" marT="91425" marB="91425" anchor="ctr"/>
                </a:tc>
                <a:tc>
                  <a:txBody>
                    <a:bodyPr/>
                    <a:lstStyle/>
                    <a:p>
                      <a:pPr marL="0" lvl="0" indent="0" algn="ctr">
                        <a:spcBef>
                          <a:spcPts val="0"/>
                        </a:spcBef>
                        <a:spcAft>
                          <a:spcPts val="0"/>
                        </a:spcAft>
                        <a:buNone/>
                      </a:pPr>
                      <a:r>
                        <a:rPr lang="en">
                          <a:latin typeface="+mn-lt"/>
                        </a:rPr>
                        <a:t>Value</a:t>
                      </a:r>
                      <a:endParaRPr>
                        <a:latin typeface="+mn-lt"/>
                      </a:endParaRPr>
                    </a:p>
                  </a:txBody>
                  <a:tcPr marL="91425" marR="91425" marT="91425" marB="91425" anchor="ctr"/>
                </a:tc>
                <a:tc>
                  <a:txBody>
                    <a:bodyPr/>
                    <a:lstStyle/>
                    <a:p>
                      <a:pPr marL="0" lvl="0" indent="0" algn="ctr" rtl="0">
                        <a:spcBef>
                          <a:spcPts val="0"/>
                        </a:spcBef>
                        <a:spcAft>
                          <a:spcPts val="0"/>
                        </a:spcAft>
                        <a:buClr>
                          <a:schemeClr val="dk1"/>
                        </a:buClr>
                        <a:buSzPts val="1100"/>
                        <a:buFont typeface="Arial"/>
                        <a:buNone/>
                      </a:pPr>
                      <a:r>
                        <a:rPr lang="en" dirty="0">
                          <a:solidFill>
                            <a:schemeClr val="dk1"/>
                          </a:solidFill>
                          <a:latin typeface="+mn-lt"/>
                        </a:rPr>
                        <a:t>Applications</a:t>
                      </a:r>
                      <a:endParaRPr dirty="0">
                        <a:latin typeface="+mn-lt"/>
                      </a:endParaRPr>
                    </a:p>
                  </a:txBody>
                  <a:tcPr marL="91425" marR="91425" marT="91425" marB="91425" anchor="ctr"/>
                </a:tc>
                <a:extLst>
                  <a:ext uri="{0D108BD9-81ED-4DB2-BD59-A6C34878D82A}">
                    <a16:rowId xmlns:a16="http://schemas.microsoft.com/office/drawing/2014/main" xmlns="" val="10000"/>
                  </a:ext>
                </a:extLst>
              </a:tr>
              <a:tr h="647508">
                <a:tc>
                  <a:txBody>
                    <a:bodyPr/>
                    <a:lstStyle/>
                    <a:p>
                      <a:pPr marL="0" lvl="0" indent="0" algn="ctr">
                        <a:spcBef>
                          <a:spcPts val="0"/>
                        </a:spcBef>
                        <a:spcAft>
                          <a:spcPts val="0"/>
                        </a:spcAft>
                        <a:buNone/>
                      </a:pPr>
                      <a:r>
                        <a:rPr lang="en-US" dirty="0">
                          <a:latin typeface="+mn-lt"/>
                        </a:rPr>
                        <a:t>Text</a:t>
                      </a:r>
                      <a:endParaRPr dirty="0">
                        <a:latin typeface="+mn-lt"/>
                      </a:endParaRPr>
                    </a:p>
                  </a:txBody>
                  <a:tcPr marL="91425" marR="91425" marT="91425" marB="91425" anchor="ctr"/>
                </a:tc>
                <a:tc>
                  <a:txBody>
                    <a:bodyPr/>
                    <a:lstStyle/>
                    <a:p>
                      <a:pPr marL="0" lvl="0" indent="0" algn="ctr">
                        <a:spcBef>
                          <a:spcPts val="0"/>
                        </a:spcBef>
                        <a:spcAft>
                          <a:spcPts val="0"/>
                        </a:spcAft>
                        <a:buNone/>
                      </a:pPr>
                      <a:r>
                        <a:rPr lang="en" dirty="0">
                          <a:latin typeface="+mn-lt"/>
                        </a:rPr>
                        <a:t> </a:t>
                      </a:r>
                      <a:endParaRPr dirty="0">
                        <a:latin typeface="+mn-lt"/>
                      </a:endParaRPr>
                    </a:p>
                  </a:txBody>
                  <a:tcPr marL="91425" marR="91425" marT="91425" marB="91425"/>
                </a:tc>
                <a:tc>
                  <a:txBody>
                    <a:bodyPr/>
                    <a:lstStyle/>
                    <a:p>
                      <a:pPr marL="0" lvl="0" indent="0" algn="ctr">
                        <a:spcBef>
                          <a:spcPts val="0"/>
                        </a:spcBef>
                        <a:spcAft>
                          <a:spcPts val="0"/>
                        </a:spcAft>
                        <a:buNone/>
                      </a:pPr>
                      <a:endParaRPr dirty="0">
                        <a:latin typeface="+mn-lt"/>
                      </a:endParaRPr>
                    </a:p>
                  </a:txBody>
                  <a:tcPr marL="91425" marR="91425" marT="91425" marB="91425"/>
                </a:tc>
                <a:tc>
                  <a:txBody>
                    <a:bodyPr/>
                    <a:lstStyle/>
                    <a:p>
                      <a:pPr marL="0" lvl="0" indent="0" algn="ctr">
                        <a:spcBef>
                          <a:spcPts val="0"/>
                        </a:spcBef>
                        <a:spcAft>
                          <a:spcPts val="0"/>
                        </a:spcAft>
                        <a:buNone/>
                      </a:pPr>
                      <a:endParaRPr dirty="0">
                        <a:latin typeface="+mn-lt"/>
                      </a:endParaRPr>
                    </a:p>
                  </a:txBody>
                  <a:tcPr marL="91425" marR="91425" marT="91425" marB="91425"/>
                </a:tc>
                <a:tc>
                  <a:txBody>
                    <a:bodyPr/>
                    <a:lstStyle/>
                    <a:p>
                      <a:pPr marL="0" lvl="0" indent="0" algn="ctr">
                        <a:spcBef>
                          <a:spcPts val="0"/>
                        </a:spcBef>
                        <a:spcAft>
                          <a:spcPts val="0"/>
                        </a:spcAft>
                        <a:buNone/>
                      </a:pPr>
                      <a:endParaRPr dirty="0">
                        <a:latin typeface="+mn-lt"/>
                      </a:endParaRPr>
                    </a:p>
                  </a:txBody>
                  <a:tcPr marL="91425" marR="91425" marT="91425" marB="91425"/>
                </a:tc>
                <a:tc>
                  <a:txBody>
                    <a:bodyPr/>
                    <a:lstStyle/>
                    <a:p>
                      <a:pPr marL="0" lvl="0" indent="0" algn="ctr">
                        <a:spcBef>
                          <a:spcPts val="0"/>
                        </a:spcBef>
                        <a:spcAft>
                          <a:spcPts val="0"/>
                        </a:spcAft>
                        <a:buNone/>
                      </a:pPr>
                      <a:endParaRPr dirty="0">
                        <a:latin typeface="+mn-lt"/>
                      </a:endParaRPr>
                    </a:p>
                  </a:txBody>
                  <a:tcPr marL="91425" marR="91425" marT="91425" marB="91425"/>
                </a:tc>
                <a:tc>
                  <a:txBody>
                    <a:bodyPr/>
                    <a:lstStyle/>
                    <a:p>
                      <a:pPr marL="0" lvl="0" indent="0" algn="ctr" rtl="0">
                        <a:spcBef>
                          <a:spcPts val="0"/>
                        </a:spcBef>
                        <a:spcAft>
                          <a:spcPts val="0"/>
                        </a:spcAft>
                        <a:buNone/>
                      </a:pPr>
                      <a:endParaRPr dirty="0">
                        <a:latin typeface="+mn-lt"/>
                      </a:endParaRPr>
                    </a:p>
                  </a:txBody>
                  <a:tcPr marL="91425" marR="91425" marT="91425" marB="91425"/>
                </a:tc>
                <a:extLst>
                  <a:ext uri="{0D108BD9-81ED-4DB2-BD59-A6C34878D82A}">
                    <a16:rowId xmlns:a16="http://schemas.microsoft.com/office/drawing/2014/main" xmlns="" val="10001"/>
                  </a:ext>
                </a:extLst>
              </a:tr>
              <a:tr h="659563">
                <a:tc>
                  <a:txBody>
                    <a:bodyPr/>
                    <a:lstStyle/>
                    <a:p>
                      <a:pPr marL="0" lvl="0" indent="0" algn="ctr">
                        <a:spcBef>
                          <a:spcPts val="0"/>
                        </a:spcBef>
                        <a:spcAft>
                          <a:spcPts val="0"/>
                        </a:spcAft>
                        <a:buNone/>
                      </a:pPr>
                      <a:r>
                        <a:rPr lang="en-US" dirty="0">
                          <a:latin typeface="+mn-lt"/>
                        </a:rPr>
                        <a:t>Image</a:t>
                      </a:r>
                      <a:endParaRPr dirty="0">
                        <a:latin typeface="+mn-lt"/>
                      </a:endParaRPr>
                    </a:p>
                  </a:txBody>
                  <a:tcPr marL="91425" marR="91425" marT="91425" marB="91425" anchor="ctr"/>
                </a:tc>
                <a:tc>
                  <a:txBody>
                    <a:bodyPr/>
                    <a:lstStyle/>
                    <a:p>
                      <a:pPr marL="0" lvl="0" indent="0" algn="ctr">
                        <a:spcBef>
                          <a:spcPts val="0"/>
                        </a:spcBef>
                        <a:spcAft>
                          <a:spcPts val="0"/>
                        </a:spcAft>
                        <a:buNone/>
                      </a:pPr>
                      <a:endParaRPr dirty="0">
                        <a:latin typeface="+mn-lt"/>
                      </a:endParaRPr>
                    </a:p>
                  </a:txBody>
                  <a:tcPr marL="91425" marR="91425" marT="91425" marB="91425"/>
                </a:tc>
                <a:tc>
                  <a:txBody>
                    <a:bodyPr/>
                    <a:lstStyle/>
                    <a:p>
                      <a:pPr marL="0" lvl="0" indent="0" algn="ctr">
                        <a:spcBef>
                          <a:spcPts val="0"/>
                        </a:spcBef>
                        <a:spcAft>
                          <a:spcPts val="0"/>
                        </a:spcAft>
                        <a:buNone/>
                      </a:pPr>
                      <a:endParaRPr dirty="0">
                        <a:latin typeface="+mn-lt"/>
                      </a:endParaRPr>
                    </a:p>
                  </a:txBody>
                  <a:tcPr marL="91425" marR="91425" marT="91425" marB="91425"/>
                </a:tc>
                <a:tc>
                  <a:txBody>
                    <a:bodyPr/>
                    <a:lstStyle/>
                    <a:p>
                      <a:pPr marL="0" lvl="0" indent="0" algn="ctr">
                        <a:spcBef>
                          <a:spcPts val="0"/>
                        </a:spcBef>
                        <a:spcAft>
                          <a:spcPts val="0"/>
                        </a:spcAft>
                        <a:buNone/>
                      </a:pPr>
                      <a:endParaRPr dirty="0">
                        <a:latin typeface="+mn-lt"/>
                      </a:endParaRPr>
                    </a:p>
                  </a:txBody>
                  <a:tcPr marL="91425" marR="91425" marT="91425" marB="91425"/>
                </a:tc>
                <a:tc>
                  <a:txBody>
                    <a:bodyPr/>
                    <a:lstStyle/>
                    <a:p>
                      <a:pPr marL="0" lvl="0" indent="0" algn="ctr">
                        <a:spcBef>
                          <a:spcPts val="0"/>
                        </a:spcBef>
                        <a:spcAft>
                          <a:spcPts val="0"/>
                        </a:spcAft>
                        <a:buNone/>
                      </a:pPr>
                      <a:endParaRPr dirty="0">
                        <a:latin typeface="+mn-lt"/>
                      </a:endParaRPr>
                    </a:p>
                  </a:txBody>
                  <a:tcPr marL="91425" marR="91425" marT="91425" marB="91425"/>
                </a:tc>
                <a:tc>
                  <a:txBody>
                    <a:bodyPr/>
                    <a:lstStyle/>
                    <a:p>
                      <a:pPr marL="0" lvl="0" indent="0" algn="ctr">
                        <a:spcBef>
                          <a:spcPts val="0"/>
                        </a:spcBef>
                        <a:spcAft>
                          <a:spcPts val="0"/>
                        </a:spcAft>
                        <a:buNone/>
                      </a:pPr>
                      <a:endParaRPr dirty="0">
                        <a:latin typeface="+mn-lt"/>
                      </a:endParaRPr>
                    </a:p>
                  </a:txBody>
                  <a:tcPr marL="91425" marR="91425" marT="91425" marB="91425"/>
                </a:tc>
                <a:tc>
                  <a:txBody>
                    <a:bodyPr/>
                    <a:lstStyle/>
                    <a:p>
                      <a:pPr marL="0" lvl="0" indent="0" algn="ctr" rtl="0">
                        <a:spcBef>
                          <a:spcPts val="0"/>
                        </a:spcBef>
                        <a:spcAft>
                          <a:spcPts val="0"/>
                        </a:spcAft>
                        <a:buNone/>
                      </a:pPr>
                      <a:endParaRPr dirty="0">
                        <a:latin typeface="+mn-lt"/>
                      </a:endParaRPr>
                    </a:p>
                  </a:txBody>
                  <a:tcPr marL="91425" marR="91425" marT="91425" marB="91425"/>
                </a:tc>
                <a:extLst>
                  <a:ext uri="{0D108BD9-81ED-4DB2-BD59-A6C34878D82A}">
                    <a16:rowId xmlns:a16="http://schemas.microsoft.com/office/drawing/2014/main" xmlns="" val="10002"/>
                  </a:ext>
                </a:extLst>
              </a:tr>
              <a:tr h="674914">
                <a:tc>
                  <a:txBody>
                    <a:bodyPr/>
                    <a:lstStyle/>
                    <a:p>
                      <a:pPr marL="0" lvl="0" indent="0" algn="ctr">
                        <a:spcBef>
                          <a:spcPts val="0"/>
                        </a:spcBef>
                        <a:spcAft>
                          <a:spcPts val="0"/>
                        </a:spcAft>
                        <a:buNone/>
                      </a:pPr>
                      <a:r>
                        <a:rPr lang="en-US" dirty="0">
                          <a:latin typeface="+mn-lt"/>
                        </a:rPr>
                        <a:t>Multi-part</a:t>
                      </a:r>
                      <a:endParaRPr dirty="0">
                        <a:latin typeface="+mn-lt"/>
                      </a:endParaRPr>
                    </a:p>
                  </a:txBody>
                  <a:tcPr marL="91425" marR="91425" marT="91425" marB="91425" anchor="ctr"/>
                </a:tc>
                <a:tc>
                  <a:txBody>
                    <a:bodyPr/>
                    <a:lstStyle/>
                    <a:p>
                      <a:pPr marL="0" lvl="0" indent="0" algn="ctr">
                        <a:spcBef>
                          <a:spcPts val="0"/>
                        </a:spcBef>
                        <a:spcAft>
                          <a:spcPts val="0"/>
                        </a:spcAft>
                        <a:buNone/>
                      </a:pPr>
                      <a:endParaRPr dirty="0">
                        <a:latin typeface="+mn-lt"/>
                      </a:endParaRPr>
                    </a:p>
                  </a:txBody>
                  <a:tcPr marL="91425" marR="91425" marT="91425" marB="91425"/>
                </a:tc>
                <a:tc>
                  <a:txBody>
                    <a:bodyPr/>
                    <a:lstStyle/>
                    <a:p>
                      <a:pPr marL="0" lvl="0" indent="0" algn="ctr">
                        <a:spcBef>
                          <a:spcPts val="0"/>
                        </a:spcBef>
                        <a:spcAft>
                          <a:spcPts val="0"/>
                        </a:spcAft>
                        <a:buNone/>
                      </a:pPr>
                      <a:endParaRPr dirty="0">
                        <a:latin typeface="+mn-lt"/>
                      </a:endParaRPr>
                    </a:p>
                  </a:txBody>
                  <a:tcPr marL="91425" marR="91425" marT="91425" marB="91425"/>
                </a:tc>
                <a:tc>
                  <a:txBody>
                    <a:bodyPr/>
                    <a:lstStyle/>
                    <a:p>
                      <a:pPr marL="0" lvl="0" indent="0" algn="ctr">
                        <a:spcBef>
                          <a:spcPts val="0"/>
                        </a:spcBef>
                        <a:spcAft>
                          <a:spcPts val="0"/>
                        </a:spcAft>
                        <a:buNone/>
                      </a:pPr>
                      <a:endParaRPr dirty="0">
                        <a:latin typeface="+mn-lt"/>
                      </a:endParaRPr>
                    </a:p>
                  </a:txBody>
                  <a:tcPr marL="91425" marR="91425" marT="91425" marB="91425"/>
                </a:tc>
                <a:tc>
                  <a:txBody>
                    <a:bodyPr/>
                    <a:lstStyle/>
                    <a:p>
                      <a:pPr marL="0" lvl="0" indent="0" algn="ctr">
                        <a:spcBef>
                          <a:spcPts val="0"/>
                        </a:spcBef>
                        <a:spcAft>
                          <a:spcPts val="0"/>
                        </a:spcAft>
                        <a:buNone/>
                      </a:pPr>
                      <a:endParaRPr dirty="0">
                        <a:latin typeface="+mn-lt"/>
                      </a:endParaRPr>
                    </a:p>
                  </a:txBody>
                  <a:tcPr marL="91425" marR="91425" marT="91425" marB="91425"/>
                </a:tc>
                <a:tc>
                  <a:txBody>
                    <a:bodyPr/>
                    <a:lstStyle/>
                    <a:p>
                      <a:pPr marL="0" lvl="0" indent="0" algn="ctr">
                        <a:spcBef>
                          <a:spcPts val="0"/>
                        </a:spcBef>
                        <a:spcAft>
                          <a:spcPts val="0"/>
                        </a:spcAft>
                        <a:buNone/>
                      </a:pPr>
                      <a:endParaRPr dirty="0">
                        <a:latin typeface="+mn-lt"/>
                      </a:endParaRPr>
                    </a:p>
                  </a:txBody>
                  <a:tcPr marL="91425" marR="91425" marT="91425" marB="91425"/>
                </a:tc>
                <a:tc>
                  <a:txBody>
                    <a:bodyPr/>
                    <a:lstStyle/>
                    <a:p>
                      <a:pPr marL="0" lvl="0" indent="0" algn="ctr" rtl="0">
                        <a:spcBef>
                          <a:spcPts val="0"/>
                        </a:spcBef>
                        <a:spcAft>
                          <a:spcPts val="0"/>
                        </a:spcAft>
                        <a:buNone/>
                      </a:pPr>
                      <a:endParaRPr dirty="0">
                        <a:latin typeface="+mn-lt"/>
                      </a:endParaRPr>
                    </a:p>
                  </a:txBody>
                  <a:tcPr marL="91425" marR="91425" marT="91425" marB="91425"/>
                </a:tc>
                <a:extLst>
                  <a:ext uri="{0D108BD9-81ED-4DB2-BD59-A6C34878D82A}">
                    <a16:rowId xmlns:a16="http://schemas.microsoft.com/office/drawing/2014/main" xmlns="" val="10003"/>
                  </a:ext>
                </a:extLst>
              </a:tr>
            </a:tbl>
          </a:graphicData>
        </a:graphic>
      </p:graphicFrame>
      <p:pic>
        <p:nvPicPr>
          <p:cNvPr id="6" name="Picture 5">
            <a:extLst>
              <a:ext uri="{FF2B5EF4-FFF2-40B4-BE49-F238E27FC236}">
                <a16:creationId xmlns:a16="http://schemas.microsoft.com/office/drawing/2014/main" xmlns="" id="{B2BC4610-1949-443C-B795-DE7F82349925}"/>
              </a:ext>
            </a:extLst>
          </p:cNvPr>
          <p:cNvPicPr>
            <a:picLocks noChangeAspect="1"/>
          </p:cNvPicPr>
          <p:nvPr/>
        </p:nvPicPr>
        <p:blipFill>
          <a:blip r:embed="rId3"/>
          <a:stretch>
            <a:fillRect/>
          </a:stretch>
        </p:blipFill>
        <p:spPr>
          <a:xfrm>
            <a:off x="6830469" y="1617233"/>
            <a:ext cx="804057" cy="516367"/>
          </a:xfrm>
          <a:prstGeom prst="rect">
            <a:avLst/>
          </a:prstGeom>
        </p:spPr>
      </p:pic>
      <p:pic>
        <p:nvPicPr>
          <p:cNvPr id="8" name="Picture 7">
            <a:extLst>
              <a:ext uri="{FF2B5EF4-FFF2-40B4-BE49-F238E27FC236}">
                <a16:creationId xmlns:a16="http://schemas.microsoft.com/office/drawing/2014/main" xmlns="" id="{4F90A1F7-6E82-4162-9C8B-D2476E002115}"/>
              </a:ext>
            </a:extLst>
          </p:cNvPr>
          <p:cNvPicPr>
            <a:picLocks noChangeAspect="1"/>
          </p:cNvPicPr>
          <p:nvPr/>
        </p:nvPicPr>
        <p:blipFill>
          <a:blip r:embed="rId4"/>
          <a:stretch>
            <a:fillRect/>
          </a:stretch>
        </p:blipFill>
        <p:spPr>
          <a:xfrm>
            <a:off x="7733393" y="1673123"/>
            <a:ext cx="404586" cy="404586"/>
          </a:xfrm>
          <a:prstGeom prst="rect">
            <a:avLst/>
          </a:prstGeom>
        </p:spPr>
      </p:pic>
      <p:pic>
        <p:nvPicPr>
          <p:cNvPr id="10" name="Picture 9">
            <a:extLst>
              <a:ext uri="{FF2B5EF4-FFF2-40B4-BE49-F238E27FC236}">
                <a16:creationId xmlns:a16="http://schemas.microsoft.com/office/drawing/2014/main" xmlns="" id="{51E3984D-F156-4E4B-B836-DB2CB0D1E312}"/>
              </a:ext>
            </a:extLst>
          </p:cNvPr>
          <p:cNvPicPr>
            <a:picLocks noChangeAspect="1"/>
          </p:cNvPicPr>
          <p:nvPr/>
        </p:nvPicPr>
        <p:blipFill>
          <a:blip r:embed="rId5"/>
          <a:stretch>
            <a:fillRect/>
          </a:stretch>
        </p:blipFill>
        <p:spPr>
          <a:xfrm>
            <a:off x="7236494" y="2235686"/>
            <a:ext cx="796063" cy="541232"/>
          </a:xfrm>
          <a:prstGeom prst="rect">
            <a:avLst/>
          </a:prstGeom>
        </p:spPr>
      </p:pic>
      <p:pic>
        <p:nvPicPr>
          <p:cNvPr id="12" name="Graphic 11">
            <a:extLst>
              <a:ext uri="{FF2B5EF4-FFF2-40B4-BE49-F238E27FC236}">
                <a16:creationId xmlns:a16="http://schemas.microsoft.com/office/drawing/2014/main" xmlns="" id="{81DF8469-F9E1-4C89-B173-987456FEAEB4}"/>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7492490" y="2940217"/>
            <a:ext cx="363088" cy="469156"/>
          </a:xfrm>
          <a:prstGeom prst="rect">
            <a:avLst/>
          </a:prstGeom>
        </p:spPr>
      </p:pic>
      <p:sp>
        <p:nvSpPr>
          <p:cNvPr id="11" name="Title 1">
            <a:extLst>
              <a:ext uri="{FF2B5EF4-FFF2-40B4-BE49-F238E27FC236}">
                <a16:creationId xmlns:a16="http://schemas.microsoft.com/office/drawing/2014/main" xmlns="" id="{2D7D7A8B-A4C5-EA4B-8AEC-0AA03696DFA7}"/>
              </a:ext>
            </a:extLst>
          </p:cNvPr>
          <p:cNvSpPr txBox="1">
            <a:spLocks/>
          </p:cNvSpPr>
          <p:nvPr/>
        </p:nvSpPr>
        <p:spPr>
          <a:xfrm>
            <a:off x="288696" y="173325"/>
            <a:ext cx="2643057" cy="361511"/>
          </a:xfrm>
          <a:prstGeom prst="rect">
            <a:avLst/>
          </a:prstGeom>
          <a:noFill/>
          <a:ln>
            <a:noFill/>
          </a:ln>
        </p:spPr>
        <p:txBody>
          <a:bodyPr spcFirstLastPara="1" wrap="square" lIns="91425" tIns="91425" rIns="91425" bIns="91425" anchor="ctr"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9pPr>
          </a:lstStyle>
          <a:p>
            <a:r>
              <a:rPr lang="en-US" sz="2400" u="sng" dirty="0">
                <a:solidFill>
                  <a:srgbClr val="980000"/>
                </a:solidFill>
                <a:latin typeface="+mj-lt"/>
              </a:rPr>
              <a:t>RESTAURANTS</a:t>
            </a:r>
          </a:p>
        </p:txBody>
      </p:sp>
      <p:grpSp>
        <p:nvGrpSpPr>
          <p:cNvPr id="13" name="Group 12"/>
          <p:cNvGrpSpPr/>
          <p:nvPr/>
        </p:nvGrpSpPr>
        <p:grpSpPr>
          <a:xfrm>
            <a:off x="1632276" y="1766929"/>
            <a:ext cx="685800" cy="137160"/>
            <a:chOff x="5642338" y="2100297"/>
            <a:chExt cx="1151729" cy="228600"/>
          </a:xfrm>
        </p:grpSpPr>
        <p:sp>
          <p:nvSpPr>
            <p:cNvPr id="14" name="5-Point Star 13"/>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5-Point Star 14"/>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5-Point Star 15"/>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5-Point Star 16"/>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5-Point Star 17"/>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8"/>
          <p:cNvGrpSpPr/>
          <p:nvPr/>
        </p:nvGrpSpPr>
        <p:grpSpPr>
          <a:xfrm>
            <a:off x="4898857" y="1782169"/>
            <a:ext cx="685800" cy="137160"/>
            <a:chOff x="5642338" y="2100297"/>
            <a:chExt cx="1151729" cy="228600"/>
          </a:xfrm>
        </p:grpSpPr>
        <p:sp>
          <p:nvSpPr>
            <p:cNvPr id="20" name="5-Point Star 19"/>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5-Point Star 20"/>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5-Point Star 21"/>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5-Point Star 22"/>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5-Point Star 23"/>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3804480" y="1766929"/>
            <a:ext cx="685800" cy="137160"/>
            <a:chOff x="5642338" y="2100297"/>
            <a:chExt cx="1151729" cy="228600"/>
          </a:xfrm>
        </p:grpSpPr>
        <p:sp>
          <p:nvSpPr>
            <p:cNvPr id="26" name="5-Point Star 25"/>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5-Point Star 26"/>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5-Point Star 27"/>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5-Point Star 28"/>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5-Point Star 29"/>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2871884" y="1766929"/>
            <a:ext cx="418521" cy="137160"/>
            <a:chOff x="5642338" y="2100297"/>
            <a:chExt cx="699599" cy="228600"/>
          </a:xfrm>
        </p:grpSpPr>
        <p:sp>
          <p:nvSpPr>
            <p:cNvPr id="32" name="5-Point Star 31"/>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5-Point Star 32"/>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5-Point Star 33"/>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9" name="Group 38"/>
          <p:cNvGrpSpPr/>
          <p:nvPr/>
        </p:nvGrpSpPr>
        <p:grpSpPr>
          <a:xfrm>
            <a:off x="6145649" y="2412484"/>
            <a:ext cx="418521" cy="137160"/>
            <a:chOff x="5642338" y="2100297"/>
            <a:chExt cx="699599" cy="228600"/>
          </a:xfrm>
        </p:grpSpPr>
        <p:sp>
          <p:nvSpPr>
            <p:cNvPr id="40" name="5-Point Star 39"/>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5-Point Star 40"/>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5-Point Star 41"/>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3" name="Group 42"/>
          <p:cNvGrpSpPr/>
          <p:nvPr/>
        </p:nvGrpSpPr>
        <p:grpSpPr>
          <a:xfrm>
            <a:off x="2871884" y="3081282"/>
            <a:ext cx="418521" cy="137160"/>
            <a:chOff x="5642338" y="2100297"/>
            <a:chExt cx="699599" cy="228600"/>
          </a:xfrm>
        </p:grpSpPr>
        <p:sp>
          <p:nvSpPr>
            <p:cNvPr id="44" name="5-Point Star 43"/>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5-Point Star 44"/>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5-Point Star 45"/>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5030576" y="3081282"/>
            <a:ext cx="418521" cy="137160"/>
            <a:chOff x="5642338" y="2100297"/>
            <a:chExt cx="699599" cy="228600"/>
          </a:xfrm>
        </p:grpSpPr>
        <p:sp>
          <p:nvSpPr>
            <p:cNvPr id="48" name="5-Point Star 47"/>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5-Point Star 48"/>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5-Point Star 49"/>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1" name="Group 50"/>
          <p:cNvGrpSpPr/>
          <p:nvPr/>
        </p:nvGrpSpPr>
        <p:grpSpPr>
          <a:xfrm>
            <a:off x="6145649" y="3081282"/>
            <a:ext cx="418521" cy="137160"/>
            <a:chOff x="5642338" y="2100297"/>
            <a:chExt cx="699599" cy="228600"/>
          </a:xfrm>
        </p:grpSpPr>
        <p:sp>
          <p:nvSpPr>
            <p:cNvPr id="52" name="5-Point Star 51"/>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5-Point Star 52"/>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5-Point Star 53"/>
            <p:cNvSpPr/>
            <p:nvPr/>
          </p:nvSpPr>
          <p:spPr>
            <a:xfrm>
              <a:off x="611587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5-Point Star 54"/>
          <p:cNvSpPr/>
          <p:nvPr/>
        </p:nvSpPr>
        <p:spPr>
          <a:xfrm>
            <a:off x="1914243" y="2412484"/>
            <a:ext cx="130960" cy="13716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5-Point Star 55"/>
          <p:cNvSpPr/>
          <p:nvPr/>
        </p:nvSpPr>
        <p:spPr>
          <a:xfrm>
            <a:off x="3024206" y="2412484"/>
            <a:ext cx="130960" cy="13716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5-Point Star 56"/>
          <p:cNvSpPr/>
          <p:nvPr/>
        </p:nvSpPr>
        <p:spPr>
          <a:xfrm>
            <a:off x="4090098" y="2412484"/>
            <a:ext cx="130960" cy="13716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5-Point Star 57"/>
          <p:cNvSpPr/>
          <p:nvPr/>
        </p:nvSpPr>
        <p:spPr>
          <a:xfrm>
            <a:off x="5165565" y="2412484"/>
            <a:ext cx="130960" cy="13716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5-Point Star 58"/>
          <p:cNvSpPr/>
          <p:nvPr/>
        </p:nvSpPr>
        <p:spPr>
          <a:xfrm>
            <a:off x="4090098" y="3081282"/>
            <a:ext cx="130960" cy="13716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0" name="Group 59"/>
          <p:cNvGrpSpPr/>
          <p:nvPr/>
        </p:nvGrpSpPr>
        <p:grpSpPr>
          <a:xfrm>
            <a:off x="1833672" y="3081282"/>
            <a:ext cx="274320" cy="137160"/>
            <a:chOff x="3920515" y="4407182"/>
            <a:chExt cx="473534" cy="228600"/>
          </a:xfrm>
        </p:grpSpPr>
        <p:sp>
          <p:nvSpPr>
            <p:cNvPr id="61" name="5-Point Star 60"/>
            <p:cNvSpPr/>
            <p:nvPr/>
          </p:nvSpPr>
          <p:spPr>
            <a:xfrm>
              <a:off x="4167984" y="4407182"/>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5-Point Star 61"/>
            <p:cNvSpPr/>
            <p:nvPr/>
          </p:nvSpPr>
          <p:spPr>
            <a:xfrm>
              <a:off x="3920515" y="4407182"/>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1" name="Group 70">
            <a:extLst>
              <a:ext uri="{FF2B5EF4-FFF2-40B4-BE49-F238E27FC236}">
                <a16:creationId xmlns:a16="http://schemas.microsoft.com/office/drawing/2014/main" xmlns="" id="{65E0C5FD-85B1-4EEC-965B-78D55E5C5759}"/>
              </a:ext>
            </a:extLst>
          </p:cNvPr>
          <p:cNvGrpSpPr/>
          <p:nvPr/>
        </p:nvGrpSpPr>
        <p:grpSpPr>
          <a:xfrm>
            <a:off x="6009452" y="1792499"/>
            <a:ext cx="685800" cy="137161"/>
            <a:chOff x="5642338" y="2100297"/>
            <a:chExt cx="1151729" cy="228602"/>
          </a:xfrm>
        </p:grpSpPr>
        <p:sp>
          <p:nvSpPr>
            <p:cNvPr id="72" name="5-Point Star 19">
              <a:extLst>
                <a:ext uri="{FF2B5EF4-FFF2-40B4-BE49-F238E27FC236}">
                  <a16:creationId xmlns:a16="http://schemas.microsoft.com/office/drawing/2014/main" xmlns="" id="{72625A5D-2580-44A7-9688-3D336256F14F}"/>
                </a:ext>
              </a:extLst>
            </p:cNvPr>
            <p:cNvSpPr/>
            <p:nvPr/>
          </p:nvSpPr>
          <p:spPr>
            <a:xfrm>
              <a:off x="6568002"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 name="5-Point Star 20">
              <a:extLst>
                <a:ext uri="{FF2B5EF4-FFF2-40B4-BE49-F238E27FC236}">
                  <a16:creationId xmlns:a16="http://schemas.microsoft.com/office/drawing/2014/main" xmlns="" id="{D1EF591A-0278-43B5-BF26-B34E57EA8B36}"/>
                </a:ext>
              </a:extLst>
            </p:cNvPr>
            <p:cNvSpPr/>
            <p:nvPr/>
          </p:nvSpPr>
          <p:spPr>
            <a:xfrm>
              <a:off x="588980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5-Point Star 21">
              <a:extLst>
                <a:ext uri="{FF2B5EF4-FFF2-40B4-BE49-F238E27FC236}">
                  <a16:creationId xmlns:a16="http://schemas.microsoft.com/office/drawing/2014/main" xmlns="" id="{7B7BC539-EDFA-4537-A0E1-4649A35EB4B1}"/>
                </a:ext>
              </a:extLst>
            </p:cNvPr>
            <p:cNvSpPr/>
            <p:nvPr/>
          </p:nvSpPr>
          <p:spPr>
            <a:xfrm>
              <a:off x="5642338"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5-Point Star 22">
              <a:extLst>
                <a:ext uri="{FF2B5EF4-FFF2-40B4-BE49-F238E27FC236}">
                  <a16:creationId xmlns:a16="http://schemas.microsoft.com/office/drawing/2014/main" xmlns="" id="{4B2DAF97-C32E-426F-9C04-0AE770C48BBE}"/>
                </a:ext>
              </a:extLst>
            </p:cNvPr>
            <p:cNvSpPr/>
            <p:nvPr/>
          </p:nvSpPr>
          <p:spPr>
            <a:xfrm>
              <a:off x="6115872" y="2100299"/>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5-Point Star 23">
              <a:extLst>
                <a:ext uri="{FF2B5EF4-FFF2-40B4-BE49-F238E27FC236}">
                  <a16:creationId xmlns:a16="http://schemas.microsoft.com/office/drawing/2014/main" xmlns="" id="{16B72E68-8460-4BA8-952B-56E5FB3CE2F4}"/>
                </a:ext>
              </a:extLst>
            </p:cNvPr>
            <p:cNvSpPr/>
            <p:nvPr/>
          </p:nvSpPr>
          <p:spPr>
            <a:xfrm>
              <a:off x="6341937" y="2100297"/>
              <a:ext cx="226065" cy="228600"/>
            </a:xfrm>
            <a:prstGeom prst="star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899098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139</Words>
  <Application>Microsoft Macintosh PowerPoint</Application>
  <PresentationFormat>On-screen Show (16:9)</PresentationFormat>
  <Paragraphs>66</Paragraphs>
  <Slides>5</Slides>
  <Notes>2</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Simple Light</vt:lpstr>
      <vt:lpstr>CSCI 599: Content Detection and Analysis for Big Data : Class Activity</vt:lpstr>
      <vt:lpstr>SPORTS</vt:lpstr>
      <vt:lpstr>LOGISTICS</vt:lpstr>
      <vt:lpstr>LOGISTICS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Dhairya Pujara</cp:lastModifiedBy>
  <cp:revision>63</cp:revision>
  <dcterms:modified xsi:type="dcterms:W3CDTF">2018-02-08T21:26:58Z</dcterms:modified>
</cp:coreProperties>
</file>