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8" r:id="rId2"/>
    <p:sldId id="291" r:id="rId3"/>
    <p:sldId id="289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305" r:id="rId12"/>
    <p:sldId id="304" r:id="rId13"/>
    <p:sldId id="298" r:id="rId14"/>
    <p:sldId id="306" r:id="rId15"/>
    <p:sldId id="299" r:id="rId16"/>
    <p:sldId id="301" r:id="rId17"/>
    <p:sldId id="308" r:id="rId18"/>
    <p:sldId id="302" r:id="rId19"/>
    <p:sldId id="303" r:id="rId20"/>
    <p:sldId id="310" r:id="rId21"/>
    <p:sldId id="307" r:id="rId22"/>
    <p:sldId id="300" r:id="rId23"/>
    <p:sldId id="309" r:id="rId24"/>
    <p:sldId id="288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75"/>
  </p:normalViewPr>
  <p:slideViewPr>
    <p:cSldViewPr snapToGrid="0" snapToObjects="1">
      <p:cViewPr>
        <p:scale>
          <a:sx n="102" d="100"/>
          <a:sy n="102" d="100"/>
        </p:scale>
        <p:origin x="792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87254" y="4767263"/>
            <a:ext cx="2599898" cy="273844"/>
          </a:xfrm>
        </p:spPr>
        <p:txBody>
          <a:bodyPr/>
          <a:lstStyle/>
          <a:p>
            <a:r>
              <a:rPr lang="en-US" dirty="0"/>
              <a:t>CSCI 599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81069" y="63898"/>
            <a:ext cx="7364285" cy="1948298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US" sz="4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RFC 2045: Multipurpose Internet Mail Extensions(MIME) Part 1</a:t>
            </a:r>
            <a:endParaRPr lang="en" sz="4200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995981" y="2241266"/>
            <a:ext cx="2571124" cy="8178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2200" dirty="0">
                <a:solidFill>
                  <a:srgbClr val="427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Sayali Ghaisas</a:t>
            </a:r>
            <a:endParaRPr lang="en" sz="1600" dirty="0">
              <a:solidFill>
                <a:schemeClr val="dk1"/>
              </a:solidFill>
              <a:latin typeface="Calibri"/>
              <a:ea typeface="Helvetica Neue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" sz="1600" dirty="0">
                <a:solidFill>
                  <a:schemeClr val="dk1"/>
                </a:solidFill>
                <a:latin typeface="Calibri"/>
                <a:ea typeface="Helvetica Neue"/>
                <a:cs typeface="Calibri"/>
                <a:sym typeface="Calibri"/>
              </a:rPr>
              <a:t>    sghaisas@usc.edu</a:t>
            </a:r>
            <a:endParaRPr lang="en" sz="2200" dirty="0">
              <a:solidFill>
                <a:srgbClr val="427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types and subtypes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Type=top level media type</a:t>
            </a:r>
          </a:p>
          <a:p>
            <a:r>
              <a:rPr lang="en-US" dirty="0"/>
              <a:t>Subtype=specific format of that type</a:t>
            </a:r>
          </a:p>
          <a:p>
            <a:r>
              <a:rPr lang="en-US" dirty="0"/>
              <a:t>Content/filetype (filext.com)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9D7D6-0652-46BC-80A8-CA558BF5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82" y="2679958"/>
            <a:ext cx="3169144" cy="15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1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Media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1059937"/>
            <a:ext cx="8110446" cy="3230287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Parameters are modifiers of the media subtype.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1900" b="0" dirty="0">
                <a:latin typeface="Consolas" panose="020B0609020204030204" pitchFamily="49" charset="0"/>
              </a:rPr>
              <a:t>Content-Type: text/plain; </a:t>
            </a:r>
            <a:r>
              <a:rPr lang="en-US" sz="1900" b="0" dirty="0">
                <a:solidFill>
                  <a:schemeClr val="accent5"/>
                </a:solidFill>
                <a:latin typeface="Consolas" panose="020B0609020204030204" pitchFamily="49" charset="0"/>
              </a:rPr>
              <a:t>charset=ISO-8859-1</a:t>
            </a:r>
            <a:endParaRPr lang="en-US" sz="1900" b="0" dirty="0">
              <a:solidFill>
                <a:schemeClr val="accent5"/>
              </a:solidFill>
            </a:endParaRPr>
          </a:p>
          <a:p>
            <a:r>
              <a:rPr lang="en-US" b="0" dirty="0"/>
              <a:t>There are 7 top level media types divided as:</a:t>
            </a:r>
          </a:p>
          <a:p>
            <a:r>
              <a:rPr lang="en-US" dirty="0"/>
              <a:t>5 Discrete</a:t>
            </a:r>
            <a:r>
              <a:rPr lang="en-US" b="0" dirty="0"/>
              <a:t>: Content is opaque w.r.t. MIME processors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Text- (Default) specifies text content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Image- Graphic non-moving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Audio- Audio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Video- Moving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Application- Executable or binary code</a:t>
            </a:r>
          </a:p>
          <a:p>
            <a:pPr marL="342900" lvl="1" indent="0">
              <a:buNone/>
            </a:pPr>
            <a:r>
              <a:rPr lang="en-US" b="1" dirty="0"/>
              <a:t>2 Composite: </a:t>
            </a:r>
            <a:r>
              <a:rPr lang="en-US" dirty="0"/>
              <a:t>Content requires additional MIME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Message- Encapsulates message defined by RFC 822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Multipart- Combines several parts of document which have different types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HTTP Response Header: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E85820-CC27-42B1-B28A-AAC83598B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986" y="1502522"/>
            <a:ext cx="3676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 Transfer Encoding Field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Binary files must be packaged as text in order to be sent over the Internet</a:t>
            </a:r>
          </a:p>
          <a:p>
            <a:r>
              <a:rPr lang="en-US" b="0" dirty="0"/>
              <a:t>Encoding transforms binary data into a string (octets)</a:t>
            </a:r>
          </a:p>
          <a:p>
            <a:r>
              <a:rPr lang="en-US" b="0" dirty="0"/>
              <a:t>Decoding changes the data back into its original form</a:t>
            </a:r>
          </a:p>
          <a:p>
            <a:r>
              <a:rPr lang="en-US" b="0" dirty="0"/>
              <a:t>This field specifies the mechanism used for encoding.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Schemes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The field’s value is a single token specifying the type of encoding used</a:t>
            </a:r>
          </a:p>
          <a:p>
            <a:r>
              <a:rPr lang="en-US" b="0" dirty="0"/>
              <a:t>They are not case sensitive</a:t>
            </a:r>
          </a:p>
          <a:p>
            <a:r>
              <a:rPr lang="en-US" b="0" dirty="0"/>
              <a:t>Formally:</a:t>
            </a:r>
          </a:p>
          <a:p>
            <a:pPr lvl="3"/>
            <a:r>
              <a:rPr lang="en-US" sz="2000" b="1" dirty="0"/>
              <a:t>Encoding :=  “Content-Transfer-Encoding”  “:”  mechanism</a:t>
            </a:r>
          </a:p>
          <a:p>
            <a:pPr lvl="3"/>
            <a:endParaRPr lang="en-US" dirty="0"/>
          </a:p>
          <a:p>
            <a:pPr marL="1028700" lvl="3" indent="0">
              <a:buNone/>
            </a:pPr>
            <a:r>
              <a:rPr lang="en-US" sz="1600" dirty="0"/>
              <a:t>Mechanism := “7-bit”</a:t>
            </a:r>
          </a:p>
          <a:p>
            <a:pPr marL="1028700" lvl="3" indent="0">
              <a:buNone/>
            </a:pPr>
            <a:r>
              <a:rPr lang="en-US" sz="1600" dirty="0"/>
              <a:t>		“8-bit”</a:t>
            </a:r>
          </a:p>
          <a:p>
            <a:pPr marL="1028700" lvl="3" indent="0">
              <a:buNone/>
            </a:pPr>
            <a:r>
              <a:rPr lang="en-US" sz="1600" dirty="0"/>
              <a:t>		“binary”</a:t>
            </a:r>
          </a:p>
          <a:p>
            <a:pPr marL="1028700" lvl="3" indent="0">
              <a:buNone/>
            </a:pPr>
            <a:r>
              <a:rPr lang="en-US" sz="1600" dirty="0"/>
              <a:t>		“quoted-printable”</a:t>
            </a:r>
          </a:p>
          <a:p>
            <a:pPr marL="1028700" lvl="3" indent="0">
              <a:buNone/>
            </a:pPr>
            <a:r>
              <a:rPr lang="en-US" sz="1600" dirty="0"/>
              <a:t>		“base-64”</a:t>
            </a:r>
          </a:p>
          <a:p>
            <a:pPr marL="1028700" lvl="3" indent="0">
              <a:buNone/>
            </a:pPr>
            <a:r>
              <a:rPr lang="en-US" dirty="0"/>
              <a:t>		</a:t>
            </a:r>
          </a:p>
          <a:p>
            <a:pPr marL="1028700" lvl="3" indent="0">
              <a:buNone/>
            </a:pPr>
            <a:endParaRPr lang="en-US" dirty="0"/>
          </a:p>
          <a:p>
            <a:pPr marL="1028700" lvl="3" indent="0">
              <a:buNone/>
            </a:pPr>
            <a:endParaRPr lang="en-US" dirty="0"/>
          </a:p>
          <a:p>
            <a:pPr marL="1028700" lvl="3" indent="0">
              <a:buNone/>
            </a:pPr>
            <a:endParaRPr lang="en-US" dirty="0"/>
          </a:p>
          <a:p>
            <a:pPr marL="1028700" lvl="3" indent="0">
              <a:buNone/>
            </a:pPr>
            <a:endParaRPr lang="en-US" dirty="0"/>
          </a:p>
          <a:p>
            <a:pPr marL="1028700" lvl="3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64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0" dirty="0"/>
              <a:t>Used for binary files. </a:t>
            </a:r>
          </a:p>
          <a:p>
            <a:r>
              <a:rPr lang="en-US" b="0" dirty="0"/>
              <a:t>3 bytes(24 bits) are transformed into </a:t>
            </a:r>
          </a:p>
          <a:p>
            <a:pPr marL="0" indent="0">
              <a:buNone/>
            </a:pPr>
            <a:r>
              <a:rPr lang="en-US" b="0" dirty="0"/>
              <a:t>   4 ASCII characters.</a:t>
            </a:r>
          </a:p>
          <a:p>
            <a:r>
              <a:rPr lang="en-US" b="0" dirty="0"/>
              <a:t>Line length limited to 76 characters.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AAE44-1890-4F68-B571-9A27AC74D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92" y="1435773"/>
            <a:ext cx="3691218" cy="21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Normal</a:t>
            </a:r>
            <a:r>
              <a:rPr lang="en-US" sz="2000" b="0" dirty="0"/>
              <a:t>: </a:t>
            </a:r>
            <a:r>
              <a:rPr lang="en-US" sz="2400" b="0" i="1" dirty="0"/>
              <a:t>The quick brown fox jumps over the lazy dog</a:t>
            </a:r>
          </a:p>
          <a:p>
            <a:pPr marL="0" indent="0">
              <a:buNone/>
            </a:pPr>
            <a:r>
              <a:rPr lang="en-US" sz="2000" dirty="0"/>
              <a:t>Encoded</a:t>
            </a:r>
            <a:r>
              <a:rPr lang="en-US" sz="2800" b="0" dirty="0"/>
              <a:t>:</a:t>
            </a:r>
            <a:r>
              <a:rPr lang="en-US" sz="2400" b="0" i="1" dirty="0"/>
              <a:t>VGhlIHF1aWNrIGJyb3duIGZveCBqdW1wcyBvdmVyIHRoZSBsYXp5IGRvZw==   </a:t>
            </a:r>
          </a:p>
          <a:p>
            <a:pPr marL="0" indent="0">
              <a:buNone/>
            </a:pPr>
            <a:r>
              <a:rPr lang="en-US" sz="2800" b="0" dirty="0"/>
              <a:t>Online encoder tools</a:t>
            </a:r>
            <a:r>
              <a:rPr lang="en-US" sz="2400" b="0" i="1" dirty="0"/>
              <a:t>: https://www.base64encode.org/ ; http://www.motobit.com/util/base64-decoder-encoder.asp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Quoted- Printable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Used for ASCII characters.</a:t>
            </a:r>
          </a:p>
          <a:p>
            <a:r>
              <a:rPr lang="en-US" b="0" dirty="0"/>
              <a:t>Line length limited to 76 characters.</a:t>
            </a:r>
          </a:p>
          <a:p>
            <a:r>
              <a:rPr lang="en-US" b="0" dirty="0"/>
              <a:t>If longer lines are to be encoded ‘soft’ line breaks are used with = sign</a:t>
            </a:r>
          </a:p>
          <a:p>
            <a:pPr marL="0" indent="0">
              <a:buNone/>
            </a:pPr>
            <a:r>
              <a:rPr lang="en-US" b="0" dirty="0"/>
              <a:t>Example: </a:t>
            </a:r>
            <a:r>
              <a:rPr lang="en-US" sz="1600" b="0" i="1" dirty="0"/>
              <a:t>Now’s the time =</a:t>
            </a:r>
          </a:p>
          <a:p>
            <a:pPr marL="0" indent="0">
              <a:buNone/>
            </a:pPr>
            <a:r>
              <a:rPr lang="en-US" sz="1600" b="0" i="1" dirty="0"/>
              <a:t>	      for all folk to come =</a:t>
            </a:r>
          </a:p>
          <a:p>
            <a:pPr marL="0" indent="0">
              <a:buNone/>
            </a:pPr>
            <a:r>
              <a:rPr lang="en-US" sz="1600" b="0" i="1" dirty="0"/>
              <a:t>	      for aid of their country.</a:t>
            </a:r>
          </a:p>
          <a:p>
            <a:r>
              <a:rPr lang="en-US" b="0" dirty="0"/>
              <a:t>Tool: </a:t>
            </a:r>
            <a:r>
              <a:rPr lang="en-US" sz="1800" b="0" dirty="0"/>
              <a:t>http://www.motobit.com/util/quoted-printable-encoder.asp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Content ID Header Field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Allows one body of information to make reference to another using the unique ID value.</a:t>
            </a:r>
          </a:p>
          <a:p>
            <a:r>
              <a:rPr lang="en-US" b="0" dirty="0"/>
              <a:t>Is syntactically similar to Message ID header field</a:t>
            </a:r>
          </a:p>
          <a:p>
            <a:pPr marL="685800" lvl="2" indent="0">
              <a:buNone/>
            </a:pPr>
            <a:r>
              <a:rPr lang="en-US" dirty="0"/>
              <a:t>	</a:t>
            </a:r>
          </a:p>
          <a:p>
            <a:pPr marL="685800" lvl="2" indent="0">
              <a:buNone/>
            </a:pPr>
            <a:r>
              <a:rPr lang="en-US" dirty="0"/>
              <a:t>		</a:t>
            </a:r>
            <a:r>
              <a:rPr lang="en-US" sz="2000" b="1" dirty="0"/>
              <a:t>id:=“Content-ID” “:” “</a:t>
            </a:r>
            <a:r>
              <a:rPr lang="en-US" sz="2000" b="1" dirty="0" err="1"/>
              <a:t>msg</a:t>
            </a:r>
            <a:r>
              <a:rPr lang="en-US" sz="2000" b="1" dirty="0"/>
              <a:t>-id”</a:t>
            </a:r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r>
              <a:rPr lang="en-US" sz="2000" dirty="0"/>
              <a:t>Used to uniquely identify MIME entities in several contexts particularly for caching data referenced by the message/ external body mechanism</a:t>
            </a:r>
          </a:p>
          <a:p>
            <a:pPr marL="685800" lvl="2" indent="0">
              <a:buNone/>
            </a:pPr>
            <a:endParaRPr lang="en-US" sz="2000" dirty="0"/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Content Description Header Field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Description for a body of information</a:t>
            </a:r>
          </a:p>
          <a:p>
            <a:r>
              <a:rPr lang="en-US" b="0" dirty="0"/>
              <a:t>In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description:=“ Content- Description””:” *text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Description is to be given in US-ASCII character set</a:t>
            </a:r>
          </a:p>
          <a:p>
            <a:pPr marL="0" indent="0">
              <a:buNone/>
            </a:pPr>
            <a:r>
              <a:rPr lang="en-US" b="0" dirty="0"/>
              <a:t>Additional MIME header fields must have the prefix ‘Content’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Multipurpose Internet Mail Extensions is the Internet protocol that enables the transfer of various types of data over the Internet. </a:t>
            </a:r>
          </a:p>
          <a:p>
            <a:r>
              <a:rPr lang="en-US" dirty="0"/>
              <a:t>MIME messages can contain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Audio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Video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Executables and other Application specific data(like PDF files, Word documents)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D6E6296-DFD6-4BEC-B7F2-60DCE0A7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67" y="1121242"/>
            <a:ext cx="5834827" cy="331872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5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MIME-Header fields it is possible to include arbitrary types of data with RFC 822 conformant mail messages.</a:t>
            </a:r>
          </a:p>
          <a:p>
            <a:r>
              <a:rPr lang="en-US" dirty="0"/>
              <a:t>Does not violate prior RFCs and takes care to avoid problems that may occur due to different data types.</a:t>
            </a:r>
          </a:p>
          <a:p>
            <a:r>
              <a:rPr lang="en-US" dirty="0"/>
              <a:t>Further RFCs would explain the messages format and integration with different media types.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b="0" dirty="0"/>
              <a:t>Details oriented.</a:t>
            </a:r>
          </a:p>
          <a:p>
            <a:r>
              <a:rPr lang="en-US" b="0" dirty="0"/>
              <a:t>Impactful which can be seen from its widespread usage and implementation.</a:t>
            </a:r>
          </a:p>
          <a:p>
            <a:r>
              <a:rPr lang="en-US" b="0" dirty="0"/>
              <a:t>Clear division of ideas and concepts, sub-concepts in hierarchy.</a:t>
            </a:r>
          </a:p>
          <a:p>
            <a:r>
              <a:rPr lang="en-US" b="0" dirty="0"/>
              <a:t>Informal discussion of ideas and concepts to generate formal standards.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b="0" dirty="0"/>
              <a:t>Difficult to comprehend standalone.</a:t>
            </a:r>
          </a:p>
          <a:p>
            <a:r>
              <a:rPr lang="en-US" b="0" dirty="0"/>
              <a:t> Draws many references to prior RFCs and protocols. Hence requires a sound understanding of these.</a:t>
            </a:r>
          </a:p>
          <a:p>
            <a:r>
              <a:rPr lang="en-US" b="0" dirty="0"/>
              <a:t>Simplification of concepts is a challenge.</a:t>
            </a:r>
          </a:p>
          <a:p>
            <a:r>
              <a:rPr lang="en-US" b="0" dirty="0"/>
              <a:t>Has fewer examples.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8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825" y="1766940"/>
            <a:ext cx="3788960" cy="57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68351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855" y="1826901"/>
            <a:ext cx="3788960" cy="57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Request for Comments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History: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RFC is authored by engineers and computer scientists to describe methods, research and innovations applicable to working of Internet.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Invented by Steve Crocker in 1969 to help record notes on ARPANET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They have become standard for specification of Internet protocols and transfer of messages over Internet.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IETF issues Request For Comments (RFC) in the form of memorandum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From 1969-1998 Jon </a:t>
            </a:r>
            <a:r>
              <a:rPr lang="en-US" dirty="0" err="1"/>
              <a:t>Postel</a:t>
            </a:r>
            <a:r>
              <a:rPr lang="en-US" dirty="0"/>
              <a:t> of Information Sciences Institute, USC served as Editor for RFCs on SMTP and administered IANA.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RFCs are the official documents of Internet Specifications and Communication Protocols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Protocols: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chronology of the RFCs in development of MIME: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US" dirty="0"/>
              <a:t>RFC 821- Simple Mail Transfer Protocol (SMTP)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US" dirty="0"/>
              <a:t>RFC 822- Further revision with comprehensive message representation of headers and body in US-ASCII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US" dirty="0"/>
              <a:t>RFC 1341- In June 1992 it was the first draft for extensions for other data types apart from US-ASCII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US" dirty="0"/>
              <a:t>RFC 2045 through RFC 2049- Extensions to original email specification of RFC 822 that define MIME</a:t>
            </a:r>
          </a:p>
          <a:p>
            <a:pPr lvl="1"/>
            <a:r>
              <a:rPr lang="en-US" dirty="0"/>
              <a:t>RFC 2045 was written by Ned Freed and Nathaniel </a:t>
            </a:r>
            <a:r>
              <a:rPr lang="en-US" dirty="0" err="1"/>
              <a:t>Borenstein</a:t>
            </a:r>
            <a:r>
              <a:rPr lang="en-US" dirty="0"/>
              <a:t> of the Network Working Group in November 1996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MIME Extensions to overcome limitations </a:t>
            </a:r>
            <a:br>
              <a:rPr lang="en-US" dirty="0"/>
            </a:br>
            <a:r>
              <a:rPr lang="en-US" dirty="0"/>
              <a:t>of RFC 822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Text in character sets other than US-ASCII</a:t>
            </a:r>
          </a:p>
          <a:p>
            <a:r>
              <a:rPr lang="en-US" b="0" dirty="0"/>
              <a:t>Non text attachments </a:t>
            </a:r>
          </a:p>
          <a:p>
            <a:r>
              <a:rPr lang="en-US" b="0" dirty="0"/>
              <a:t>Multi-part message bodies</a:t>
            </a:r>
          </a:p>
          <a:p>
            <a:r>
              <a:rPr lang="en-US" b="0" dirty="0"/>
              <a:t>Header information in non-ASCII character sets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2045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Headers that are used to define the MIME messages and the types of data contained in the message body.</a:t>
            </a:r>
          </a:p>
          <a:p>
            <a:r>
              <a:rPr lang="en-US" dirty="0"/>
              <a:t>There are 5 header fields namely: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MIME- Version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Content-Type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Content-Transfer Encoding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Content-ID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Content Description</a:t>
            </a:r>
          </a:p>
          <a:p>
            <a:pPr marL="342900" lvl="1" indent="0">
              <a:buNone/>
            </a:pPr>
            <a:r>
              <a:rPr lang="en-US" sz="1100" dirty="0"/>
              <a:t>*1-3 are required while 4-5 are additional fields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1184223"/>
            <a:ext cx="8110446" cy="3415283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 </a:t>
            </a:r>
            <a:r>
              <a:rPr lang="en-US" dirty="0"/>
              <a:t>CRLF: </a:t>
            </a:r>
            <a:r>
              <a:rPr lang="en-US" b="0" dirty="0"/>
              <a:t>Denotes line break. Composed of 2 characters CR and LF</a:t>
            </a:r>
          </a:p>
          <a:p>
            <a:r>
              <a:rPr lang="en-US" dirty="0"/>
              <a:t>Character set: </a:t>
            </a:r>
            <a:r>
              <a:rPr lang="en-US" b="0" dirty="0"/>
              <a:t>method of converting sequence of octets into sequence of characters. </a:t>
            </a:r>
            <a:r>
              <a:rPr lang="en-US" b="0" dirty="0" err="1"/>
              <a:t>Eg</a:t>
            </a:r>
            <a:r>
              <a:rPr lang="en-US" b="0" dirty="0"/>
              <a:t>: US-ASCII.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i="1" dirty="0"/>
              <a:t>http://www.iana.org/assignments/character-sets/character-sets.xhtml</a:t>
            </a:r>
          </a:p>
          <a:p>
            <a:r>
              <a:rPr lang="en-US" dirty="0"/>
              <a:t>Augmented BNF Grammar: </a:t>
            </a:r>
            <a:r>
              <a:rPr lang="en-US" b="0" dirty="0"/>
              <a:t>Is meta-language for RFCs. The formal definition to specify headers and messages. Simplified form by Ken L. </a:t>
            </a:r>
            <a:r>
              <a:rPr lang="en-US" b="0" dirty="0" err="1"/>
              <a:t>Harrenstien</a:t>
            </a:r>
            <a:r>
              <a:rPr lang="en-US" b="0" dirty="0"/>
              <a:t>. </a:t>
            </a:r>
          </a:p>
          <a:p>
            <a:r>
              <a:rPr lang="en-US" dirty="0"/>
              <a:t>7-bit(0-127), 8-bit(0-255), binary data: </a:t>
            </a:r>
            <a:r>
              <a:rPr lang="en-US" b="0" dirty="0"/>
              <a:t>1 line contains 998 octets.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0" dirty="0"/>
              <a:t>Lines separated by CRLF.</a:t>
            </a:r>
          </a:p>
          <a:p>
            <a:r>
              <a:rPr lang="en-US" dirty="0"/>
              <a:t>Each message is composed of</a:t>
            </a:r>
            <a:r>
              <a:rPr lang="en-US" b="0" dirty="0"/>
              <a:t>: Header fields and an optional body separated by an empty line CRLF.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3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MIME Version Header Field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Describes the version of the MIME message format</a:t>
            </a:r>
          </a:p>
          <a:p>
            <a:r>
              <a:rPr lang="en-US" b="0" dirty="0"/>
              <a:t>Declares the version of the Internet Message Body format standard in use</a:t>
            </a:r>
          </a:p>
          <a:p>
            <a:r>
              <a:rPr lang="en-US" b="0" dirty="0"/>
              <a:t>Presence of this header field implies that the message is in compliance with this document</a:t>
            </a:r>
          </a:p>
          <a:p>
            <a:r>
              <a:rPr lang="en-US" b="0" dirty="0"/>
              <a:t>The field can be included in document as follows:</a:t>
            </a:r>
          </a:p>
          <a:p>
            <a:pPr marL="342900" lvl="1" indent="0">
              <a:buNone/>
            </a:pPr>
            <a:r>
              <a:rPr lang="en-US" dirty="0"/>
              <a:t>			</a:t>
            </a:r>
            <a:r>
              <a:rPr lang="en-US" sz="2000" b="1" dirty="0"/>
              <a:t>MIME-Version:1.0</a:t>
            </a:r>
          </a:p>
          <a:p>
            <a:pPr marL="342900" lvl="1" indent="0">
              <a:buNone/>
            </a:pPr>
            <a:r>
              <a:rPr lang="en-US" dirty="0"/>
              <a:t>version:=“MIME-version” “:” 1*DIGIT”.”1*DIGIT</a:t>
            </a:r>
          </a:p>
          <a:p>
            <a:pPr marL="342900" lvl="1" indent="0">
              <a:buNone/>
            </a:pPr>
            <a:r>
              <a:rPr lang="en-US" dirty="0"/>
              <a:t>Originally designed for version control.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Content Type Header Field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Describes the data contained in the body of message</a:t>
            </a:r>
          </a:p>
          <a:p>
            <a:r>
              <a:rPr lang="en-US" b="0" dirty="0"/>
              <a:t>Media type that is MIME content type and subtype identifier</a:t>
            </a:r>
          </a:p>
          <a:p>
            <a:r>
              <a:rPr lang="en-US" b="0" dirty="0"/>
              <a:t>Followed by a set of parameters in the form: attribute=value</a:t>
            </a:r>
          </a:p>
          <a:p>
            <a:pPr marL="685800" lvl="2" indent="0">
              <a:buNone/>
            </a:pPr>
            <a:r>
              <a:rPr lang="en-US" dirty="0"/>
              <a:t>	</a:t>
            </a:r>
            <a:r>
              <a:rPr lang="en-US" sz="2000" b="1" dirty="0"/>
              <a:t>Content-Type: =</a:t>
            </a:r>
            <a:r>
              <a:rPr lang="en-US" sz="20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type "/" subtype *[";" parameter] 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685800" lvl="2" indent="0">
              <a:buNone/>
            </a:pPr>
            <a:r>
              <a:rPr lang="en-US" dirty="0"/>
              <a:t>	</a:t>
            </a:r>
          </a:p>
          <a:p>
            <a:pPr marL="6858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Content-Type: text/plain; charset= us-ascii  (default)</a:t>
            </a:r>
          </a:p>
          <a:p>
            <a:pPr marL="685800" lvl="2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685800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Content-Type: text/html; charset=UTF-8</a:t>
            </a:r>
          </a:p>
          <a:p>
            <a:pPr marL="685800" lvl="2" indent="0">
              <a:buNone/>
            </a:pPr>
            <a:endParaRPr lang="en-US" sz="1800" b="1" dirty="0"/>
          </a:p>
          <a:p>
            <a:pPr marL="685800" lvl="2" indent="0"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Content-Type: multipart/form-data; boundary=something</a:t>
            </a:r>
            <a:r>
              <a:rPr lang="en-US" altLang="en-US" sz="8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685800" lvl="2" indent="0">
              <a:buNone/>
            </a:pPr>
            <a:endParaRPr lang="en-US" sz="1800" b="1" dirty="0"/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25, 2018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599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650B40-3185-413D-9D27-50C36405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2D4C524-4801-4422-A222-435079DB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25"/>
            <a:ext cx="65" cy="373149"/>
          </a:xfrm>
          <a:prstGeom prst="rect">
            <a:avLst/>
          </a:prstGeom>
          <a:solidFill>
            <a:srgbClr val="E4F0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828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28361</TotalTime>
  <Words>1042</Words>
  <Application>Microsoft Office PowerPoint</Application>
  <PresentationFormat>On-screen Show (16:9)</PresentationFormat>
  <Paragraphs>226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Unicode MS</vt:lpstr>
      <vt:lpstr>Abadi MT Condensed Light</vt:lpstr>
      <vt:lpstr>Arial</vt:lpstr>
      <vt:lpstr>Calibri</vt:lpstr>
      <vt:lpstr>Calibri Light</vt:lpstr>
      <vt:lpstr>Consolas</vt:lpstr>
      <vt:lpstr>Helvetica Neue</vt:lpstr>
      <vt:lpstr>Wingdings</vt:lpstr>
      <vt:lpstr>Custom Design</vt:lpstr>
      <vt:lpstr>PowerPoint Presentation</vt:lpstr>
      <vt:lpstr>What is MIME</vt:lpstr>
      <vt:lpstr>Introduction: Request for Comments</vt:lpstr>
      <vt:lpstr>Evolution of Protocols:</vt:lpstr>
      <vt:lpstr>MIME Extensions to overcome limitations  of RFC 822</vt:lpstr>
      <vt:lpstr>RFC 2045</vt:lpstr>
      <vt:lpstr>Basic Terminology</vt:lpstr>
      <vt:lpstr>1. MIME Version Header Field</vt:lpstr>
      <vt:lpstr>2. Content Type Header Field</vt:lpstr>
      <vt:lpstr>Content types and subtypes</vt:lpstr>
      <vt:lpstr>Parameters and Media Types</vt:lpstr>
      <vt:lpstr>Example of HTTP Response Header:</vt:lpstr>
      <vt:lpstr>3. Content Transfer Encoding Field</vt:lpstr>
      <vt:lpstr>Encoding Schemes</vt:lpstr>
      <vt:lpstr>Base 64</vt:lpstr>
      <vt:lpstr>Example</vt:lpstr>
      <vt:lpstr>Quoted- Printable</vt:lpstr>
      <vt:lpstr>4. Content ID Header Field</vt:lpstr>
      <vt:lpstr>5. Content Description Header Field</vt:lpstr>
      <vt:lpstr>MIME Example</vt:lpstr>
      <vt:lpstr>Summary</vt:lpstr>
      <vt:lpstr>Final Remarks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Sayali Ghaisas</dc:creator>
  <cp:lastModifiedBy>Sayali Ghaisas</cp:lastModifiedBy>
  <cp:revision>92</cp:revision>
  <dcterms:created xsi:type="dcterms:W3CDTF">2018-01-21T04:26:01Z</dcterms:created>
  <dcterms:modified xsi:type="dcterms:W3CDTF">2018-02-09T21:46:08Z</dcterms:modified>
</cp:coreProperties>
</file>