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134C378-0AD7-47D0-8AB5-231F9E6588B0}">
  <a:tblStyle styleId="{3134C378-0AD7-47D0-8AB5-231F9E6588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7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Images: GIF, JPEG, and PNG </a:t>
            </a:r>
            <a:endParaRPr sz="1200">
              <a:solidFill>
                <a:srgbClr val="1417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7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Videos: MP4, MOV </a:t>
            </a:r>
            <a:endParaRPr sz="1200">
              <a:solidFill>
                <a:srgbClr val="1417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417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417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4171A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Value detect natural disasters</a:t>
            </a:r>
            <a:endParaRPr sz="1200">
              <a:solidFill>
                <a:srgbClr val="14171A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is very general, simple application like unix command to complex applications like MongoDB.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miner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Application/xhtml+xml: RFC 3236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Application/DICOM</a:t>
            </a:r>
            <a:endParaRPr/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mime type for storing image on EHR is DICOM-Digital Imaging and Communication in Medicine (.dcm), it’s a sub-type(RFC 3240) under Application i.e. Application/dicom (Clunie &amp; Cordonnier, 2002)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Volume: High (generated for CT scan, X-rays etc) (Halamka, 2011)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Veracity: High (chances of errors are low as dicom groups data into data sets, it has a header consisting of patient’s demographics)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 High (Since dicom provides high resolution images, it is of significant value to the industry.)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Volume: (generated for arthroscopy, bronchoscopy, colonoscopy, cystoscopy, endoscopy, gastroscopy, laparoscopy, and microscopic surgery)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Volume:  (Doctors notes, Medical dictation, heart beats etc)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endParaRPr/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CCDA is encoded in XML and XHTML.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  <a:p>
            <a:pPr indent="0" lvl="0" mar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MicroDicom, it’s a DICOM viewer for Windows and allows us to view and convert DICOM to other image formats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Slicer, is open source and allows editing, analysis and visualization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RadiAnt can be used to analyse, convert and edit DICOM and other file formats.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winscribe records and provides editing functionality, it also has an inbuild speech recognition software to convert audio to text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DSSF3: modify to remove noise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4550228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FFCC0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2844900" y="-1070831"/>
            <a:ext cx="3230400" cy="8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1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04904" y="1369219"/>
            <a:ext cx="8110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1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4500"/>
              <a:buFont typeface="Calibri"/>
              <a:buNone/>
              <a:defRPr b="1" i="0" sz="45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587046"/>
            <a:ext cx="9144000" cy="556500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404904" y="273844"/>
            <a:ext cx="8110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1B1D"/>
              </a:buClr>
              <a:buSzPts val="3300"/>
              <a:buFont typeface="Calibri"/>
              <a:buNone/>
              <a:defRPr b="1" i="0" sz="3300" u="none" cap="none" strike="noStrike">
                <a:solidFill>
                  <a:srgbClr val="991B1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04904" y="1369219"/>
            <a:ext cx="81105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6663520" y="4767263"/>
            <a:ext cx="130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787254" y="4767263"/>
            <a:ext cx="2599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Shape 12"/>
          <p:cNvSpPr/>
          <p:nvPr/>
        </p:nvSpPr>
        <p:spPr>
          <a:xfrm>
            <a:off x="1630004" y="4646693"/>
            <a:ext cx="16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Retrieval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Data Science</a:t>
            </a:r>
            <a:endParaRPr b="0" i="1" sz="1050" u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3561" y="204610"/>
            <a:ext cx="801189" cy="8229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0" y="4587046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FFCC0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904" y="4646693"/>
            <a:ext cx="1316736" cy="49680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Financial Social Dataset</a:t>
            </a:r>
            <a:endParaRPr/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61C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1C00"/>
                </a:solidFill>
                <a:latin typeface="Nunito"/>
                <a:ea typeface="Nunito"/>
                <a:cs typeface="Nunito"/>
                <a:sym typeface="Nunito"/>
              </a:rPr>
              <a:t>Dipti Kothari | Sanchit Lodha | Weiwei Duan | Yulong Pei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045355" y="4767263"/>
            <a:ext cx="4701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</a:t>
            </a:r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{3134C378-0AD7-47D0-8AB5-231F9E6588B0}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(GIF, JPEG, PNG)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(MP4, MOV)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Volume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Velocity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Variety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Veracity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5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graphicFrame>
        <p:nvGraphicFramePr>
          <p:cNvPr id="109" name="Shape 109"/>
          <p:cNvGraphicFramePr/>
          <p:nvPr/>
        </p:nvGraphicFramePr>
        <p:xfrm>
          <a:off x="952500" y="133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{3134C378-0AD7-47D0-8AB5-231F9E6588B0}</a:tableStyleId>
              </a:tblPr>
              <a:tblGrid>
                <a:gridCol w="1187050"/>
                <a:gridCol w="1787900"/>
                <a:gridCol w="2137475"/>
                <a:gridCol w="2126575"/>
              </a:tblGrid>
              <a:tr h="4569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(GIF, JPEG, PNG)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Video (MP4, MOV)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783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Editor,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voice-to-text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camera, Instagram, Photoshop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Camera, movie maker applications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78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Editor, unix command,</a:t>
                      </a:r>
                      <a:r>
                        <a:rPr lang="en"/>
                        <a:t> NLP tools, </a:t>
                      </a:r>
                      <a:r>
                        <a:rPr lang="en"/>
                        <a:t>MongoDB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Instagram, image applications, Mathematica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iMovie, windows movie maker, openCV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Data</a:t>
            </a:r>
            <a:endParaRPr/>
          </a:p>
        </p:txBody>
      </p:sp>
      <p:graphicFrame>
        <p:nvGraphicFramePr>
          <p:cNvPr id="116" name="Shape 116"/>
          <p:cNvGraphicFramePr/>
          <p:nvPr/>
        </p:nvGraphicFramePr>
        <p:xfrm>
          <a:off x="1432500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{3134C378-0AD7-47D0-8AB5-231F9E6588B0}</a:tableStyleId>
              </a:tblPr>
              <a:tblGrid>
                <a:gridCol w="3139500"/>
                <a:gridCol w="313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Volume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Velocity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Variety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Veracity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Teradata, Tableau, other BI tools to analyse data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Electronic Health Records (EHR)</a:t>
            </a:r>
            <a:endParaRPr sz="2500"/>
          </a:p>
        </p:txBody>
      </p:sp>
      <p:graphicFrame>
        <p:nvGraphicFramePr>
          <p:cNvPr id="123" name="Shape 123"/>
          <p:cNvGraphicFramePr/>
          <p:nvPr/>
        </p:nvGraphicFramePr>
        <p:xfrm>
          <a:off x="277875" y="10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{3134C378-0AD7-47D0-8AB5-231F9E6588B0}</a:tableStyleId>
              </a:tblPr>
              <a:tblGrid>
                <a:gridCol w="1280650"/>
                <a:gridCol w="1801850"/>
                <a:gridCol w="1782050"/>
                <a:gridCol w="2006050"/>
                <a:gridCol w="1717650"/>
              </a:tblGrid>
              <a:tr h="39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application/xhtml+xml </a:t>
                      </a:r>
                      <a:r>
                        <a:rPr lang="en"/>
                        <a:t>(XML,XHTML)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application/dicom (.dcm)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application(DICOM) or </a:t>
                      </a:r>
                      <a:r>
                        <a:rPr lang="en"/>
                        <a:t>v</a:t>
                      </a:r>
                      <a:r>
                        <a:rPr lang="en"/>
                        <a:t>ideo (AVI, MPEG 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udio (WAV, mp3,aif)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Volume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04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Velocity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6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Variety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6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Veracity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(human errors)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67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Shape 130"/>
          <p:cNvGraphicFramePr/>
          <p:nvPr/>
        </p:nvGraphicFramePr>
        <p:xfrm>
          <a:off x="952500" y="136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{3134C378-0AD7-47D0-8AB5-231F9E6588B0}</a:tableStyleId>
              </a:tblPr>
              <a:tblGrid>
                <a:gridCol w="1236700"/>
                <a:gridCol w="1579600"/>
                <a:gridCol w="1658225"/>
                <a:gridCol w="1538500"/>
                <a:gridCol w="1444500"/>
              </a:tblGrid>
              <a:tr h="596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application/xhtml+xml (XML,XHTML)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application/dicom (.dcm)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application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(DICOM)</a:t>
                      </a:r>
                      <a:r>
                        <a:rPr lang="en"/>
                        <a:t> or </a:t>
                      </a:r>
                      <a:r>
                        <a:rPr lang="en"/>
                        <a:t>video (AVI, MPEG 4)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audio (WAV, mp3, aif)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380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OXYGEN XML, </a:t>
                      </a:r>
                      <a:endParaRPr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EHR tools (drchrono)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X-ray machine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Ultrasounds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Winscribe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172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Modify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XML/XHTML editor, EHR tools (drchrono), unix command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MicroDicom, 3d Slicer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RadiAnt, Mathematica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Winscribe,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DSSF3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Clunie, D., &amp; Cordonnier, E. (2002, February). </a:t>
            </a:r>
            <a:r>
              <a:rPr i="1" lang="en" sz="1100"/>
              <a:t>Digital Imaging and Communications in Medicine (DICOM) - Application/dicom MIME Sub-type Registration</a:t>
            </a:r>
            <a:r>
              <a:rPr lang="en" sz="1100"/>
              <a:t>. Retrieved from https://tools.ietf.org/html/rfc3240</a:t>
            </a:r>
            <a:endParaRPr sz="1200"/>
          </a:p>
          <a:p>
            <a:pPr indent="-457200" lvl="0" marL="45720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/>
              <a:t>Electronic Health Record News </a:t>
            </a:r>
            <a:r>
              <a:rPr lang="en" sz="1100"/>
              <a:t>. (2014, December 6). Retrieved February 4, 2018, from drchrono: https://blog.drchrono.com/exporting-importing-data-electronic-health-record-vendor/</a:t>
            </a:r>
            <a:endParaRPr sz="1100"/>
          </a:p>
          <a:p>
            <a:pPr indent="-457200" lvl="0" marL="45720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Halamka, J. (2011, April 6). </a:t>
            </a:r>
            <a:r>
              <a:rPr i="1" lang="en" sz="1100"/>
              <a:t>The Cost of Storing Patient Records</a:t>
            </a:r>
            <a:r>
              <a:rPr lang="en" sz="1100"/>
              <a:t>. Retrieved February 4, 2018, from http://geekdoctor.blogspot.com/2011/04/cost-of-storing-patient-records.html</a:t>
            </a:r>
            <a:endParaRPr sz="1100"/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Twitter. </a:t>
            </a:r>
            <a:r>
              <a:rPr i="1" lang="en" sz="1100"/>
              <a:t>How to post photos or GIFs on Twitter</a:t>
            </a:r>
            <a:r>
              <a:rPr lang="en" sz="1100"/>
              <a:t>. Retrieved February 5, 2018, from https://help.twitter.com/en/using-twitter/tweeting-gifs-and-pictures</a:t>
            </a:r>
            <a:endParaRPr sz="1100"/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Twitter. </a:t>
            </a:r>
            <a:r>
              <a:rPr i="1" lang="en" sz="1100"/>
              <a:t>How to share and watch videos on Twitter</a:t>
            </a:r>
            <a:r>
              <a:rPr lang="en" sz="1100"/>
              <a:t>. Retrieved February 5, 2018, from https://help.twitter.com/en/using-twitter/twitter-videos</a:t>
            </a:r>
            <a:endParaRPr sz="1100"/>
          </a:p>
          <a:p>
            <a:pPr indent="0" lvl="0" marL="0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7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