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3"/>
  </p:notesMasterIdLst>
  <p:handoutMasterIdLst>
    <p:handoutMasterId r:id="rId24"/>
  </p:handoutMasterIdLst>
  <p:sldIdLst>
    <p:sldId id="297" r:id="rId2"/>
    <p:sldId id="258" r:id="rId3"/>
    <p:sldId id="292" r:id="rId4"/>
    <p:sldId id="301" r:id="rId5"/>
    <p:sldId id="290" r:id="rId6"/>
    <p:sldId id="300" r:id="rId7"/>
    <p:sldId id="302" r:id="rId8"/>
    <p:sldId id="298" r:id="rId9"/>
    <p:sldId id="306" r:id="rId10"/>
    <p:sldId id="303" r:id="rId11"/>
    <p:sldId id="307" r:id="rId12"/>
    <p:sldId id="308" r:id="rId13"/>
    <p:sldId id="304" r:id="rId14"/>
    <p:sldId id="299" r:id="rId15"/>
    <p:sldId id="309" r:id="rId16"/>
    <p:sldId id="305" r:id="rId17"/>
    <p:sldId id="294" r:id="rId18"/>
    <p:sldId id="310" r:id="rId19"/>
    <p:sldId id="295" r:id="rId20"/>
    <p:sldId id="296" r:id="rId21"/>
    <p:sldId id="288" r:id="rId22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1B1D"/>
    <a:srgbClr val="FFCC01"/>
    <a:srgbClr val="F9FE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062"/>
    <p:restoredTop sz="94675"/>
  </p:normalViewPr>
  <p:slideViewPr>
    <p:cSldViewPr snapToGrid="0" snapToObjects="1">
      <p:cViewPr varScale="1">
        <p:scale>
          <a:sx n="167" d="100"/>
          <a:sy n="167" d="100"/>
        </p:scale>
        <p:origin x="192" y="4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7" d="100"/>
          <a:sy n="97" d="100"/>
        </p:scale>
        <p:origin x="3688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handoutMaster" Target="handoutMasters/handout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27B75D-72B4-6B49-835B-6989F397CA57}" type="doc">
      <dgm:prSet loTypeId="urn:microsoft.com/office/officeart/2005/8/layout/vProcess5" loCatId="" qsTypeId="urn:microsoft.com/office/officeart/2005/8/quickstyle/simple4" qsCatId="simple" csTypeId="urn:microsoft.com/office/officeart/2005/8/colors/accent1_2" csCatId="accent1" phldr="1"/>
      <dgm:spPr/>
    </dgm:pt>
    <dgm:pt modelId="{B8F3BF9D-523F-8942-971F-ECF62E65D31A}">
      <dgm:prSet phldrT="[Text]"/>
      <dgm:spPr/>
      <dgm:t>
        <a:bodyPr/>
        <a:lstStyle/>
        <a:p>
          <a:r>
            <a:rPr lang="en-US" dirty="0" smtClean="0"/>
            <a:t>Research</a:t>
          </a:r>
          <a:endParaRPr lang="en-US" dirty="0"/>
        </a:p>
      </dgm:t>
    </dgm:pt>
    <dgm:pt modelId="{94B50C5A-18AA-9A41-9320-3D5FA3E62489}" type="parTrans" cxnId="{1999A6EE-5C87-5942-9B44-0D687F2F03D6}">
      <dgm:prSet/>
      <dgm:spPr/>
      <dgm:t>
        <a:bodyPr/>
        <a:lstStyle/>
        <a:p>
          <a:endParaRPr lang="en-US"/>
        </a:p>
      </dgm:t>
    </dgm:pt>
    <dgm:pt modelId="{00C2A218-48D1-2849-A456-54463A4E3851}" type="sibTrans" cxnId="{1999A6EE-5C87-5942-9B44-0D687F2F03D6}">
      <dgm:prSet/>
      <dgm:spPr/>
      <dgm:t>
        <a:bodyPr/>
        <a:lstStyle/>
        <a:p>
          <a:endParaRPr lang="en-US"/>
        </a:p>
      </dgm:t>
    </dgm:pt>
    <dgm:pt modelId="{D2D99048-F36B-DF42-9DB4-214ED76E844F}">
      <dgm:prSet phldrT="[Text]"/>
      <dgm:spPr/>
      <dgm:t>
        <a:bodyPr/>
        <a:lstStyle/>
        <a:p>
          <a:r>
            <a:rPr lang="en-US" dirty="0" smtClean="0"/>
            <a:t>Annotate</a:t>
          </a:r>
          <a:endParaRPr lang="en-US" dirty="0"/>
        </a:p>
      </dgm:t>
    </dgm:pt>
    <dgm:pt modelId="{A2290036-696D-3647-8FF2-DDE6A1513A56}" type="parTrans" cxnId="{80A43DFB-D82C-F14D-A41A-FF527343BC58}">
      <dgm:prSet/>
      <dgm:spPr/>
      <dgm:t>
        <a:bodyPr/>
        <a:lstStyle/>
        <a:p>
          <a:endParaRPr lang="en-US"/>
        </a:p>
      </dgm:t>
    </dgm:pt>
    <dgm:pt modelId="{BB5E3E8D-1DE2-1843-9898-D50432E790BC}" type="sibTrans" cxnId="{80A43DFB-D82C-F14D-A41A-FF527343BC58}">
      <dgm:prSet/>
      <dgm:spPr/>
      <dgm:t>
        <a:bodyPr/>
        <a:lstStyle/>
        <a:p>
          <a:endParaRPr lang="en-US"/>
        </a:p>
      </dgm:t>
    </dgm:pt>
    <dgm:pt modelId="{90995D07-D3FD-8B4B-9300-C5D2300C3F28}">
      <dgm:prSet/>
      <dgm:spPr/>
      <dgm:t>
        <a:bodyPr/>
        <a:lstStyle/>
        <a:p>
          <a:r>
            <a:rPr lang="en-US" dirty="0" smtClean="0"/>
            <a:t>Properly upload artifacts in public database.	</a:t>
          </a:r>
          <a:endParaRPr lang="en-US" dirty="0"/>
        </a:p>
      </dgm:t>
    </dgm:pt>
    <dgm:pt modelId="{0B6F19A5-B29F-C949-9F37-8CE83CE41F7C}" type="parTrans" cxnId="{DD1D9F1E-5D64-E94F-A585-7A896860E77E}">
      <dgm:prSet/>
      <dgm:spPr/>
      <dgm:t>
        <a:bodyPr/>
        <a:lstStyle/>
        <a:p>
          <a:endParaRPr lang="en-US"/>
        </a:p>
      </dgm:t>
    </dgm:pt>
    <dgm:pt modelId="{0815120F-008B-9A46-8972-59CE7A5935CF}" type="sibTrans" cxnId="{DD1D9F1E-5D64-E94F-A585-7A896860E77E}">
      <dgm:prSet/>
      <dgm:spPr/>
      <dgm:t>
        <a:bodyPr/>
        <a:lstStyle/>
        <a:p>
          <a:endParaRPr lang="en-US"/>
        </a:p>
      </dgm:t>
    </dgm:pt>
    <dgm:pt modelId="{FF7C3468-57F7-B344-B358-2E2C0416345A}">
      <dgm:prSet/>
      <dgm:spPr/>
      <dgm:t>
        <a:bodyPr/>
        <a:lstStyle/>
        <a:p>
          <a:r>
            <a:rPr lang="en-US" dirty="0" smtClean="0"/>
            <a:t>Publish</a:t>
          </a:r>
          <a:endParaRPr lang="en-US" dirty="0"/>
        </a:p>
      </dgm:t>
    </dgm:pt>
    <dgm:pt modelId="{62610276-8235-724C-B16A-C138DB5E7B7E}" type="parTrans" cxnId="{ADCA00E4-2D3B-014F-BD39-032889E64A22}">
      <dgm:prSet/>
      <dgm:spPr/>
      <dgm:t>
        <a:bodyPr/>
        <a:lstStyle/>
        <a:p>
          <a:endParaRPr lang="en-US"/>
        </a:p>
      </dgm:t>
    </dgm:pt>
    <dgm:pt modelId="{FF0A098C-7C85-3E46-8F32-192EA40B85F9}" type="sibTrans" cxnId="{ADCA00E4-2D3B-014F-BD39-032889E64A22}">
      <dgm:prSet/>
      <dgm:spPr/>
      <dgm:t>
        <a:bodyPr/>
        <a:lstStyle/>
        <a:p>
          <a:endParaRPr lang="en-US"/>
        </a:p>
      </dgm:t>
    </dgm:pt>
    <dgm:pt modelId="{1864BCE9-3AD5-8846-9FD9-DCC7C08FB345}" type="pres">
      <dgm:prSet presAssocID="{0F27B75D-72B4-6B49-835B-6989F397CA57}" presName="outerComposite" presStyleCnt="0">
        <dgm:presLayoutVars>
          <dgm:chMax val="5"/>
          <dgm:dir/>
          <dgm:resizeHandles val="exact"/>
        </dgm:presLayoutVars>
      </dgm:prSet>
      <dgm:spPr/>
    </dgm:pt>
    <dgm:pt modelId="{6F5BC00D-0821-5841-913D-D08B6CE6D69E}" type="pres">
      <dgm:prSet presAssocID="{0F27B75D-72B4-6B49-835B-6989F397CA57}" presName="dummyMaxCanvas" presStyleCnt="0">
        <dgm:presLayoutVars/>
      </dgm:prSet>
      <dgm:spPr/>
    </dgm:pt>
    <dgm:pt modelId="{45F4CBD0-F015-F745-A00E-BDCDC925FE0D}" type="pres">
      <dgm:prSet presAssocID="{0F27B75D-72B4-6B49-835B-6989F397CA57}" presName="FourNodes_1" presStyleLbl="node1" presStyleIdx="0" presStyleCnt="4">
        <dgm:presLayoutVars>
          <dgm:bulletEnabled val="1"/>
        </dgm:presLayoutVars>
      </dgm:prSet>
      <dgm:spPr/>
    </dgm:pt>
    <dgm:pt modelId="{B4368051-470A-E34E-8614-1B3B0E3BE030}" type="pres">
      <dgm:prSet presAssocID="{0F27B75D-72B4-6B49-835B-6989F397CA57}" presName="FourNodes_2" presStyleLbl="node1" presStyleIdx="1" presStyleCnt="4">
        <dgm:presLayoutVars>
          <dgm:bulletEnabled val="1"/>
        </dgm:presLayoutVars>
      </dgm:prSet>
      <dgm:spPr/>
    </dgm:pt>
    <dgm:pt modelId="{C8C73424-F1B5-B644-A092-369963CCF6AD}" type="pres">
      <dgm:prSet presAssocID="{0F27B75D-72B4-6B49-835B-6989F397CA57}" presName="FourNodes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1C4E44-F226-934B-BA4F-D5400DE8636B}" type="pres">
      <dgm:prSet presAssocID="{0F27B75D-72B4-6B49-835B-6989F397CA57}" presName="FourNodes_4" presStyleLbl="node1" presStyleIdx="3" presStyleCnt="4">
        <dgm:presLayoutVars>
          <dgm:bulletEnabled val="1"/>
        </dgm:presLayoutVars>
      </dgm:prSet>
      <dgm:spPr/>
    </dgm:pt>
    <dgm:pt modelId="{DB880FBF-9A66-9549-A7F0-6768F180E4A7}" type="pres">
      <dgm:prSet presAssocID="{0F27B75D-72B4-6B49-835B-6989F397CA57}" presName="FourConn_1-2" presStyleLbl="fgAccFollowNode1" presStyleIdx="0" presStyleCnt="3">
        <dgm:presLayoutVars>
          <dgm:bulletEnabled val="1"/>
        </dgm:presLayoutVars>
      </dgm:prSet>
      <dgm:spPr/>
    </dgm:pt>
    <dgm:pt modelId="{8534D8BA-847E-7643-9F40-12619BA903A5}" type="pres">
      <dgm:prSet presAssocID="{0F27B75D-72B4-6B49-835B-6989F397CA57}" presName="FourConn_2-3" presStyleLbl="fgAccFollowNode1" presStyleIdx="1" presStyleCnt="3">
        <dgm:presLayoutVars>
          <dgm:bulletEnabled val="1"/>
        </dgm:presLayoutVars>
      </dgm:prSet>
      <dgm:spPr/>
    </dgm:pt>
    <dgm:pt modelId="{2E62420C-1E03-9043-B5B9-143BFBC7D71C}" type="pres">
      <dgm:prSet presAssocID="{0F27B75D-72B4-6B49-835B-6989F397CA57}" presName="FourConn_3-4" presStyleLbl="fgAccFollowNode1" presStyleIdx="2" presStyleCnt="3">
        <dgm:presLayoutVars>
          <dgm:bulletEnabled val="1"/>
        </dgm:presLayoutVars>
      </dgm:prSet>
      <dgm:spPr/>
    </dgm:pt>
    <dgm:pt modelId="{AD36E5D6-69EC-6342-A6E3-5AB3F1D00686}" type="pres">
      <dgm:prSet presAssocID="{0F27B75D-72B4-6B49-835B-6989F397CA57}" presName="FourNodes_1_text" presStyleLbl="node1" presStyleIdx="3" presStyleCnt="4">
        <dgm:presLayoutVars>
          <dgm:bulletEnabled val="1"/>
        </dgm:presLayoutVars>
      </dgm:prSet>
      <dgm:spPr/>
    </dgm:pt>
    <dgm:pt modelId="{2197E60E-A32B-EB42-9C72-5438DF84303D}" type="pres">
      <dgm:prSet presAssocID="{0F27B75D-72B4-6B49-835B-6989F397CA57}" presName="FourNodes_2_text" presStyleLbl="node1" presStyleIdx="3" presStyleCnt="4">
        <dgm:presLayoutVars>
          <dgm:bulletEnabled val="1"/>
        </dgm:presLayoutVars>
      </dgm:prSet>
      <dgm:spPr/>
    </dgm:pt>
    <dgm:pt modelId="{E7A52128-2A36-5C45-A6F5-B3B3C6E9F5AA}" type="pres">
      <dgm:prSet presAssocID="{0F27B75D-72B4-6B49-835B-6989F397CA57}" presName="FourNodes_3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DEE8C2-7B76-8345-B5F3-987EAA619F15}" type="pres">
      <dgm:prSet presAssocID="{0F27B75D-72B4-6B49-835B-6989F397CA57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3E8C786C-1B2D-864C-A5DD-6078EB816525}" type="presOf" srcId="{00C2A218-48D1-2849-A456-54463A4E3851}" destId="{DB880FBF-9A66-9549-A7F0-6768F180E4A7}" srcOrd="0" destOrd="0" presId="urn:microsoft.com/office/officeart/2005/8/layout/vProcess5"/>
    <dgm:cxn modelId="{ADCA00E4-2D3B-014F-BD39-032889E64A22}" srcId="{0F27B75D-72B4-6B49-835B-6989F397CA57}" destId="{FF7C3468-57F7-B344-B358-2E2C0416345A}" srcOrd="3" destOrd="0" parTransId="{62610276-8235-724C-B16A-C138DB5E7B7E}" sibTransId="{FF0A098C-7C85-3E46-8F32-192EA40B85F9}"/>
    <dgm:cxn modelId="{80A43DFB-D82C-F14D-A41A-FF527343BC58}" srcId="{0F27B75D-72B4-6B49-835B-6989F397CA57}" destId="{D2D99048-F36B-DF42-9DB4-214ED76E844F}" srcOrd="1" destOrd="0" parTransId="{A2290036-696D-3647-8FF2-DDE6A1513A56}" sibTransId="{BB5E3E8D-1DE2-1843-9898-D50432E790BC}"/>
    <dgm:cxn modelId="{99986C1E-94F2-1A43-ADE6-6ED9665EFE26}" type="presOf" srcId="{D2D99048-F36B-DF42-9DB4-214ED76E844F}" destId="{2197E60E-A32B-EB42-9C72-5438DF84303D}" srcOrd="1" destOrd="0" presId="urn:microsoft.com/office/officeart/2005/8/layout/vProcess5"/>
    <dgm:cxn modelId="{C3549F74-919F-2245-A256-5A0E395253D2}" type="presOf" srcId="{D2D99048-F36B-DF42-9DB4-214ED76E844F}" destId="{B4368051-470A-E34E-8614-1B3B0E3BE030}" srcOrd="0" destOrd="0" presId="urn:microsoft.com/office/officeart/2005/8/layout/vProcess5"/>
    <dgm:cxn modelId="{0F0005FA-5DD0-4A4C-A7CD-3263352EC8BC}" type="presOf" srcId="{B8F3BF9D-523F-8942-971F-ECF62E65D31A}" destId="{45F4CBD0-F015-F745-A00E-BDCDC925FE0D}" srcOrd="0" destOrd="0" presId="urn:microsoft.com/office/officeart/2005/8/layout/vProcess5"/>
    <dgm:cxn modelId="{F248B1FD-8366-D549-8A16-D62E437F308C}" type="presOf" srcId="{0F27B75D-72B4-6B49-835B-6989F397CA57}" destId="{1864BCE9-3AD5-8846-9FD9-DCC7C08FB345}" srcOrd="0" destOrd="0" presId="urn:microsoft.com/office/officeart/2005/8/layout/vProcess5"/>
    <dgm:cxn modelId="{6EB8E45D-C9D3-B445-9516-85E5C9C1299D}" type="presOf" srcId="{BB5E3E8D-1DE2-1843-9898-D50432E790BC}" destId="{8534D8BA-847E-7643-9F40-12619BA903A5}" srcOrd="0" destOrd="0" presId="urn:microsoft.com/office/officeart/2005/8/layout/vProcess5"/>
    <dgm:cxn modelId="{D1631D56-0F98-B241-BA17-9869CAC05A4A}" type="presOf" srcId="{B8F3BF9D-523F-8942-971F-ECF62E65D31A}" destId="{AD36E5D6-69EC-6342-A6E3-5AB3F1D00686}" srcOrd="1" destOrd="0" presId="urn:microsoft.com/office/officeart/2005/8/layout/vProcess5"/>
    <dgm:cxn modelId="{472F2266-F2BA-FC43-A73D-1E9555608DF4}" type="presOf" srcId="{90995D07-D3FD-8B4B-9300-C5D2300C3F28}" destId="{E7A52128-2A36-5C45-A6F5-B3B3C6E9F5AA}" srcOrd="1" destOrd="0" presId="urn:microsoft.com/office/officeart/2005/8/layout/vProcess5"/>
    <dgm:cxn modelId="{C8200E93-B2B0-DF42-BBB0-0A1CAFA5FC7B}" type="presOf" srcId="{FF7C3468-57F7-B344-B358-2E2C0416345A}" destId="{611C4E44-F226-934B-BA4F-D5400DE8636B}" srcOrd="0" destOrd="0" presId="urn:microsoft.com/office/officeart/2005/8/layout/vProcess5"/>
    <dgm:cxn modelId="{8DC03FB8-339F-A24E-979C-B0236BAE8871}" type="presOf" srcId="{FF7C3468-57F7-B344-B358-2E2C0416345A}" destId="{40DEE8C2-7B76-8345-B5F3-987EAA619F15}" srcOrd="1" destOrd="0" presId="urn:microsoft.com/office/officeart/2005/8/layout/vProcess5"/>
    <dgm:cxn modelId="{DD1D9F1E-5D64-E94F-A585-7A896860E77E}" srcId="{0F27B75D-72B4-6B49-835B-6989F397CA57}" destId="{90995D07-D3FD-8B4B-9300-C5D2300C3F28}" srcOrd="2" destOrd="0" parTransId="{0B6F19A5-B29F-C949-9F37-8CE83CE41F7C}" sibTransId="{0815120F-008B-9A46-8972-59CE7A5935CF}"/>
    <dgm:cxn modelId="{38434705-C809-8440-A680-3239DD7E9D13}" type="presOf" srcId="{90995D07-D3FD-8B4B-9300-C5D2300C3F28}" destId="{C8C73424-F1B5-B644-A092-369963CCF6AD}" srcOrd="0" destOrd="0" presId="urn:microsoft.com/office/officeart/2005/8/layout/vProcess5"/>
    <dgm:cxn modelId="{2D9FA356-9A04-CA42-8C97-C3A500A2D2FD}" type="presOf" srcId="{0815120F-008B-9A46-8972-59CE7A5935CF}" destId="{2E62420C-1E03-9043-B5B9-143BFBC7D71C}" srcOrd="0" destOrd="0" presId="urn:microsoft.com/office/officeart/2005/8/layout/vProcess5"/>
    <dgm:cxn modelId="{1999A6EE-5C87-5942-9B44-0D687F2F03D6}" srcId="{0F27B75D-72B4-6B49-835B-6989F397CA57}" destId="{B8F3BF9D-523F-8942-971F-ECF62E65D31A}" srcOrd="0" destOrd="0" parTransId="{94B50C5A-18AA-9A41-9320-3D5FA3E62489}" sibTransId="{00C2A218-48D1-2849-A456-54463A4E3851}"/>
    <dgm:cxn modelId="{918B6C16-63F9-8749-A211-5FDA087F85D6}" type="presParOf" srcId="{1864BCE9-3AD5-8846-9FD9-DCC7C08FB345}" destId="{6F5BC00D-0821-5841-913D-D08B6CE6D69E}" srcOrd="0" destOrd="0" presId="urn:microsoft.com/office/officeart/2005/8/layout/vProcess5"/>
    <dgm:cxn modelId="{B56941AF-6E7A-D549-ABE0-7BC1D9B4D825}" type="presParOf" srcId="{1864BCE9-3AD5-8846-9FD9-DCC7C08FB345}" destId="{45F4CBD0-F015-F745-A00E-BDCDC925FE0D}" srcOrd="1" destOrd="0" presId="urn:microsoft.com/office/officeart/2005/8/layout/vProcess5"/>
    <dgm:cxn modelId="{EBC91220-E8F4-2241-99B1-57B37CF3FF98}" type="presParOf" srcId="{1864BCE9-3AD5-8846-9FD9-DCC7C08FB345}" destId="{B4368051-470A-E34E-8614-1B3B0E3BE030}" srcOrd="2" destOrd="0" presId="urn:microsoft.com/office/officeart/2005/8/layout/vProcess5"/>
    <dgm:cxn modelId="{1BE290D9-DAA0-8449-BCD2-5DC3C51FFBAC}" type="presParOf" srcId="{1864BCE9-3AD5-8846-9FD9-DCC7C08FB345}" destId="{C8C73424-F1B5-B644-A092-369963CCF6AD}" srcOrd="3" destOrd="0" presId="urn:microsoft.com/office/officeart/2005/8/layout/vProcess5"/>
    <dgm:cxn modelId="{EE4D7049-393F-9A49-84DA-3B7F31FC5A6A}" type="presParOf" srcId="{1864BCE9-3AD5-8846-9FD9-DCC7C08FB345}" destId="{611C4E44-F226-934B-BA4F-D5400DE8636B}" srcOrd="4" destOrd="0" presId="urn:microsoft.com/office/officeart/2005/8/layout/vProcess5"/>
    <dgm:cxn modelId="{83271115-D5A4-0141-A98D-FC4D0593555A}" type="presParOf" srcId="{1864BCE9-3AD5-8846-9FD9-DCC7C08FB345}" destId="{DB880FBF-9A66-9549-A7F0-6768F180E4A7}" srcOrd="5" destOrd="0" presId="urn:microsoft.com/office/officeart/2005/8/layout/vProcess5"/>
    <dgm:cxn modelId="{CE199C79-6AA4-BB42-884E-EC22CB3B5E4F}" type="presParOf" srcId="{1864BCE9-3AD5-8846-9FD9-DCC7C08FB345}" destId="{8534D8BA-847E-7643-9F40-12619BA903A5}" srcOrd="6" destOrd="0" presId="urn:microsoft.com/office/officeart/2005/8/layout/vProcess5"/>
    <dgm:cxn modelId="{D35DC460-1FD6-244B-B4A1-1D743B2C3E62}" type="presParOf" srcId="{1864BCE9-3AD5-8846-9FD9-DCC7C08FB345}" destId="{2E62420C-1E03-9043-B5B9-143BFBC7D71C}" srcOrd="7" destOrd="0" presId="urn:microsoft.com/office/officeart/2005/8/layout/vProcess5"/>
    <dgm:cxn modelId="{D45D58F1-3E71-A743-A497-4123256AEF43}" type="presParOf" srcId="{1864BCE9-3AD5-8846-9FD9-DCC7C08FB345}" destId="{AD36E5D6-69EC-6342-A6E3-5AB3F1D00686}" srcOrd="8" destOrd="0" presId="urn:microsoft.com/office/officeart/2005/8/layout/vProcess5"/>
    <dgm:cxn modelId="{96D6110A-2FB4-E244-A3B6-38862149B8C0}" type="presParOf" srcId="{1864BCE9-3AD5-8846-9FD9-DCC7C08FB345}" destId="{2197E60E-A32B-EB42-9C72-5438DF84303D}" srcOrd="9" destOrd="0" presId="urn:microsoft.com/office/officeart/2005/8/layout/vProcess5"/>
    <dgm:cxn modelId="{8EAF5D66-B231-DC46-8083-FC6E4903AA97}" type="presParOf" srcId="{1864BCE9-3AD5-8846-9FD9-DCC7C08FB345}" destId="{E7A52128-2A36-5C45-A6F5-B3B3C6E9F5AA}" srcOrd="10" destOrd="0" presId="urn:microsoft.com/office/officeart/2005/8/layout/vProcess5"/>
    <dgm:cxn modelId="{BF0DC2B8-8A2A-4A4D-800D-0044077AB08D}" type="presParOf" srcId="{1864BCE9-3AD5-8846-9FD9-DCC7C08FB345}" destId="{40DEE8C2-7B76-8345-B5F3-987EAA619F15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F4CBD0-F015-F745-A00E-BDCDC925FE0D}">
      <dsp:nvSpPr>
        <dsp:cNvPr id="0" name=""/>
        <dsp:cNvSpPr/>
      </dsp:nvSpPr>
      <dsp:spPr>
        <a:xfrm>
          <a:off x="0" y="0"/>
          <a:ext cx="4876800" cy="89408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Research</a:t>
          </a:r>
          <a:endParaRPr lang="en-US" sz="2300" kern="1200" dirty="0"/>
        </a:p>
      </dsp:txBody>
      <dsp:txXfrm>
        <a:off x="26187" y="26187"/>
        <a:ext cx="3836467" cy="841706"/>
      </dsp:txXfrm>
    </dsp:sp>
    <dsp:sp modelId="{B4368051-470A-E34E-8614-1B3B0E3BE030}">
      <dsp:nvSpPr>
        <dsp:cNvPr id="0" name=""/>
        <dsp:cNvSpPr/>
      </dsp:nvSpPr>
      <dsp:spPr>
        <a:xfrm>
          <a:off x="408432" y="1056640"/>
          <a:ext cx="4876800" cy="89408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Annotate</a:t>
          </a:r>
          <a:endParaRPr lang="en-US" sz="2300" kern="1200" dirty="0"/>
        </a:p>
      </dsp:txBody>
      <dsp:txXfrm>
        <a:off x="434619" y="1082827"/>
        <a:ext cx="3834841" cy="841706"/>
      </dsp:txXfrm>
    </dsp:sp>
    <dsp:sp modelId="{C8C73424-F1B5-B644-A092-369963CCF6AD}">
      <dsp:nvSpPr>
        <dsp:cNvPr id="0" name=""/>
        <dsp:cNvSpPr/>
      </dsp:nvSpPr>
      <dsp:spPr>
        <a:xfrm>
          <a:off x="810768" y="2113280"/>
          <a:ext cx="4876800" cy="89408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Properly upload artifacts in public database.	</a:t>
          </a:r>
          <a:endParaRPr lang="en-US" sz="2300" kern="1200" dirty="0"/>
        </a:p>
      </dsp:txBody>
      <dsp:txXfrm>
        <a:off x="836955" y="2139467"/>
        <a:ext cx="3840937" cy="841706"/>
      </dsp:txXfrm>
    </dsp:sp>
    <dsp:sp modelId="{611C4E44-F226-934B-BA4F-D5400DE8636B}">
      <dsp:nvSpPr>
        <dsp:cNvPr id="0" name=""/>
        <dsp:cNvSpPr/>
      </dsp:nvSpPr>
      <dsp:spPr>
        <a:xfrm>
          <a:off x="1219200" y="3169919"/>
          <a:ext cx="4876800" cy="89408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Publish</a:t>
          </a:r>
          <a:endParaRPr lang="en-US" sz="2300" kern="1200" dirty="0"/>
        </a:p>
      </dsp:txBody>
      <dsp:txXfrm>
        <a:off x="1245387" y="3196106"/>
        <a:ext cx="3834841" cy="841706"/>
      </dsp:txXfrm>
    </dsp:sp>
    <dsp:sp modelId="{DB880FBF-9A66-9549-A7F0-6768F180E4A7}">
      <dsp:nvSpPr>
        <dsp:cNvPr id="0" name=""/>
        <dsp:cNvSpPr/>
      </dsp:nvSpPr>
      <dsp:spPr>
        <a:xfrm>
          <a:off x="4295647" y="684783"/>
          <a:ext cx="581152" cy="58115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600" kern="1200"/>
        </a:p>
      </dsp:txBody>
      <dsp:txXfrm>
        <a:off x="4426406" y="684783"/>
        <a:ext cx="319634" cy="437317"/>
      </dsp:txXfrm>
    </dsp:sp>
    <dsp:sp modelId="{8534D8BA-847E-7643-9F40-12619BA903A5}">
      <dsp:nvSpPr>
        <dsp:cNvPr id="0" name=""/>
        <dsp:cNvSpPr/>
      </dsp:nvSpPr>
      <dsp:spPr>
        <a:xfrm>
          <a:off x="4704080" y="1741423"/>
          <a:ext cx="581152" cy="58115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600" kern="1200"/>
        </a:p>
      </dsp:txBody>
      <dsp:txXfrm>
        <a:off x="4834839" y="1741423"/>
        <a:ext cx="319634" cy="437317"/>
      </dsp:txXfrm>
    </dsp:sp>
    <dsp:sp modelId="{2E62420C-1E03-9043-B5B9-143BFBC7D71C}">
      <dsp:nvSpPr>
        <dsp:cNvPr id="0" name=""/>
        <dsp:cNvSpPr/>
      </dsp:nvSpPr>
      <dsp:spPr>
        <a:xfrm>
          <a:off x="5106415" y="2798064"/>
          <a:ext cx="581152" cy="58115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600" kern="1200"/>
        </a:p>
      </dsp:txBody>
      <dsp:txXfrm>
        <a:off x="5237174" y="2798064"/>
        <a:ext cx="319634" cy="4373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B2A835-D6C1-404A-A359-5C2910E15811}" type="datetimeFigureOut">
              <a:rPr lang="en-US" smtClean="0"/>
              <a:t>1/15/18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7979E9-942C-C04F-8A53-D971FFB2D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2092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490E92-8FD4-234D-89C0-7595B07D4E75}" type="datetimeFigureOut">
              <a:rPr lang="en-US" smtClean="0"/>
              <a:t>1/15/18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73CCA1-929B-C34C-8D00-2618D2083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961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Slides can vary as per your presentation, but header and footer should be consistent</a:t>
            </a:r>
          </a:p>
        </p:txBody>
      </p:sp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88048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DA5F717-12EE-A348-A3FB-CFE8FCC4E8A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>
            <a:cxnSpLocks noChangeAspect="1"/>
          </p:cNvCxnSpPr>
          <p:nvPr userDrawn="1"/>
        </p:nvCxnSpPr>
        <p:spPr>
          <a:xfrm>
            <a:off x="0" y="4550228"/>
            <a:ext cx="9144000" cy="0"/>
          </a:xfrm>
          <a:prstGeom prst="line">
            <a:avLst/>
          </a:prstGeom>
          <a:ln w="38100">
            <a:solidFill>
              <a:srgbClr val="FFCC0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5807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5F717-12EE-A348-A3FB-CFE8FCC4E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4185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5F717-12EE-A348-A3FB-CFE8FCC4E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64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625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7"/>
            <a:ext cx="548700" cy="393525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624911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/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5F717-12EE-A348-A3FB-CFE8FCC4E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3886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5F717-12EE-A348-A3FB-CFE8FCC4E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8593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5F717-12EE-A348-A3FB-CFE8FCC4E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4818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5F717-12EE-A348-A3FB-CFE8FCC4E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9485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5F717-12EE-A348-A3FB-CFE8FCC4E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4760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5F717-12EE-A348-A3FB-CFE8FCC4E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7529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5F717-12EE-A348-A3FB-CFE8FCC4E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5870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5F717-12EE-A348-A3FB-CFE8FCC4E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7931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tiff"/><Relationship Id="rId15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4587046"/>
            <a:ext cx="9144000" cy="556454"/>
          </a:xfrm>
          <a:prstGeom prst="rect">
            <a:avLst/>
          </a:prstGeom>
          <a:solidFill>
            <a:srgbClr val="991B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4904" y="273844"/>
            <a:ext cx="8110446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904" y="1369219"/>
            <a:ext cx="8110446" cy="3230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63520" y="4767263"/>
            <a:ext cx="130421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87254" y="4767263"/>
            <a:ext cx="259989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45355" y="4767263"/>
            <a:ext cx="46999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BDA5F717-12EE-A348-A3FB-CFE8FCC4E8A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630004" y="4646693"/>
            <a:ext cx="16401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0" i="1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Information Retrieval </a:t>
            </a:r>
          </a:p>
          <a:p>
            <a:r>
              <a:rPr lang="en-US" sz="1200" b="0" i="1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and</a:t>
            </a:r>
            <a:r>
              <a:rPr lang="en-US" sz="1200" b="0" i="1" baseline="0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 Data Science</a:t>
            </a:r>
            <a:endParaRPr lang="en-US" sz="1050" b="0" i="1" u="none" dirty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03561" y="204610"/>
            <a:ext cx="801189" cy="822960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0" y="4587046"/>
            <a:ext cx="9144000" cy="0"/>
          </a:xfrm>
          <a:prstGeom prst="line">
            <a:avLst/>
          </a:prstGeom>
          <a:ln w="57150">
            <a:solidFill>
              <a:srgbClr val="FFCC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4904" y="4646693"/>
            <a:ext cx="1316736" cy="496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172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b="1" kern="1200">
          <a:solidFill>
            <a:srgbClr val="991B1D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internationalgenome.org/about#1000G_PROJECT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7744" y="220504"/>
            <a:ext cx="8110446" cy="994172"/>
          </a:xfrm>
        </p:spPr>
        <p:txBody>
          <a:bodyPr/>
          <a:lstStyle/>
          <a:p>
            <a:pPr algn="ctr"/>
            <a:r>
              <a:rPr lang="en-US" dirty="0" smtClean="0"/>
              <a:t>What is the goal of any scientific research?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Jan 18, 2018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599 </a:t>
            </a:r>
            <a:r>
              <a:rPr lang="mr-IN" dirty="0"/>
              <a:t>–</a:t>
            </a:r>
            <a:r>
              <a:rPr lang="en-US" dirty="0"/>
              <a:t> Class </a:t>
            </a:r>
            <a:r>
              <a:rPr lang="en-US" dirty="0" smtClean="0"/>
              <a:t>Presentations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5F717-12EE-A348-A3FB-CFE8FCC4E8AC}" type="slidenum">
              <a:rPr lang="en-US" smtClean="0"/>
              <a:t>1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04904" y="1369219"/>
            <a:ext cx="8110446" cy="3111341"/>
          </a:xfrm>
        </p:spPr>
        <p:txBody>
          <a:bodyPr>
            <a:normAutofit/>
          </a:bodyPr>
          <a:lstStyle/>
          <a:p>
            <a:r>
              <a:rPr lang="en-US" b="0" dirty="0" smtClean="0"/>
              <a:t>Discover new facts.</a:t>
            </a:r>
          </a:p>
          <a:p>
            <a:r>
              <a:rPr lang="en-US" b="0" dirty="0" smtClean="0"/>
              <a:t>Based on existing facts.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b="0" dirty="0"/>
              <a:t>The scientific method is a body of techniques for investigating phenomena, acquiring new </a:t>
            </a:r>
            <a:r>
              <a:rPr lang="en-US" b="0" dirty="0" smtClean="0"/>
              <a:t>knowledge</a:t>
            </a:r>
            <a:r>
              <a:rPr lang="en-US" b="0" dirty="0"/>
              <a:t> </a:t>
            </a:r>
            <a:r>
              <a:rPr lang="en-US" b="0" dirty="0" smtClean="0"/>
              <a:t>by </a:t>
            </a:r>
            <a:r>
              <a:rPr lang="en-US" b="0" dirty="0">
                <a:solidFill>
                  <a:srgbClr val="FF0000"/>
                </a:solidFill>
              </a:rPr>
              <a:t>correcting</a:t>
            </a:r>
            <a:r>
              <a:rPr lang="en-US" b="0" dirty="0"/>
              <a:t> </a:t>
            </a:r>
            <a:r>
              <a:rPr lang="en-US" b="0" dirty="0" smtClean="0"/>
              <a:t>or </a:t>
            </a:r>
            <a:r>
              <a:rPr lang="en-US" b="0" dirty="0" smtClean="0">
                <a:solidFill>
                  <a:srgbClr val="FF0000"/>
                </a:solidFill>
              </a:rPr>
              <a:t>integrating </a:t>
            </a:r>
            <a:r>
              <a:rPr lang="en-US" b="0" dirty="0">
                <a:solidFill>
                  <a:srgbClr val="FF0000"/>
                </a:solidFill>
              </a:rPr>
              <a:t>previous</a:t>
            </a:r>
            <a:r>
              <a:rPr lang="en-US" b="0" dirty="0"/>
              <a:t> </a:t>
            </a:r>
            <a:r>
              <a:rPr lang="en-US" b="0" dirty="0">
                <a:solidFill>
                  <a:srgbClr val="FF0000"/>
                </a:solidFill>
              </a:rPr>
              <a:t>knowledge</a:t>
            </a:r>
            <a:r>
              <a:rPr lang="en-US" b="0" dirty="0" smtClean="0"/>
              <a:t>.    -</a:t>
            </a:r>
            <a:r>
              <a:rPr lang="en-US" sz="1600" b="0" dirty="0" smtClean="0"/>
              <a:t>Wikipedia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92556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04" y="289084"/>
            <a:ext cx="8110446" cy="994172"/>
          </a:xfrm>
        </p:spPr>
        <p:txBody>
          <a:bodyPr/>
          <a:lstStyle/>
          <a:p>
            <a:r>
              <a:rPr lang="en-US" dirty="0" smtClean="0"/>
              <a:t>Summary of the paper: Three action items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0" lvl="1" indent="-342900">
              <a:buFont typeface="+mj-lt"/>
              <a:buAutoNum type="arabicPeriod"/>
            </a:pPr>
            <a:r>
              <a:rPr lang="en-US" sz="1600" b="1" dirty="0" smtClean="0"/>
              <a:t>Information exchange between authors</a:t>
            </a:r>
            <a:r>
              <a:rPr lang="en-US" sz="1600" b="1" dirty="0"/>
              <a:t>, journals and </a:t>
            </a:r>
            <a:r>
              <a:rPr lang="en-US" sz="1600" b="1" dirty="0" smtClean="0"/>
              <a:t>curators.</a:t>
            </a:r>
          </a:p>
          <a:p>
            <a:pPr lvl="1">
              <a:buFont typeface="Courier New" charset="0"/>
              <a:buChar char="o"/>
            </a:pPr>
            <a:r>
              <a:rPr lang="en-US" sz="1600" dirty="0" smtClean="0"/>
              <a:t>Results might </a:t>
            </a:r>
            <a:r>
              <a:rPr lang="en-US" sz="1600" dirty="0"/>
              <a:t>include gene-expression patterns, mutant </a:t>
            </a:r>
            <a:r>
              <a:rPr lang="en-US" sz="1600" dirty="0" smtClean="0"/>
              <a:t>phenotypes etc</a:t>
            </a:r>
            <a:r>
              <a:rPr lang="en-US" sz="1600" dirty="0"/>
              <a:t>.</a:t>
            </a:r>
            <a:endParaRPr lang="en-US" sz="1600" dirty="0" smtClean="0"/>
          </a:p>
          <a:p>
            <a:pPr marL="342900" lvl="1" indent="0">
              <a:buNone/>
            </a:pPr>
            <a:endParaRPr lang="en-US" sz="1600" dirty="0" smtClean="0"/>
          </a:p>
          <a:p>
            <a:pPr lvl="1">
              <a:buFont typeface="Courier New" charset="0"/>
              <a:buChar char="o"/>
            </a:pPr>
            <a:r>
              <a:rPr lang="en-US" sz="1600" b="0" dirty="0" smtClean="0"/>
              <a:t>What about authors inferences?</a:t>
            </a:r>
          </a:p>
          <a:p>
            <a:pPr marL="342900" lvl="1" indent="0">
              <a:buNone/>
            </a:pPr>
            <a:endParaRPr lang="en-US" sz="1600" b="0" dirty="0"/>
          </a:p>
          <a:p>
            <a:pPr lvl="1">
              <a:buFont typeface="Courier New" charset="0"/>
              <a:buChar char="o"/>
            </a:pPr>
            <a:r>
              <a:rPr lang="en-US" sz="1600" dirty="0"/>
              <a:t>How information is presented in the literature greatly affects how fast </a:t>
            </a:r>
            <a:r>
              <a:rPr lang="en-US" sz="1600" dirty="0" err="1"/>
              <a:t>biocurators</a:t>
            </a:r>
            <a:r>
              <a:rPr lang="en-US" sz="1600" dirty="0"/>
              <a:t> can identify and curate </a:t>
            </a:r>
            <a:r>
              <a:rPr lang="en-US" sz="1600" dirty="0" smtClean="0"/>
              <a:t>it.</a:t>
            </a:r>
          </a:p>
          <a:p>
            <a:pPr marL="342900" lvl="1" indent="0">
              <a:buNone/>
            </a:pPr>
            <a:endParaRPr lang="en-US" sz="1600" dirty="0" smtClean="0"/>
          </a:p>
          <a:p>
            <a:pPr lvl="1">
              <a:buFont typeface="Courier New" charset="0"/>
              <a:buChar char="o"/>
            </a:pPr>
            <a:r>
              <a:rPr lang="en-US" sz="1600" dirty="0" smtClean="0"/>
              <a:t>The </a:t>
            </a:r>
            <a:r>
              <a:rPr lang="en-US" sz="1600" dirty="0"/>
              <a:t>vast majority of the peer-reviewed literature does not yet have a reporting-structure standard</a:t>
            </a:r>
            <a:endParaRPr lang="en-US" sz="1600" b="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Jan 18, 2018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599 </a:t>
            </a:r>
            <a:r>
              <a:rPr lang="mr-IN" dirty="0"/>
              <a:t>–</a:t>
            </a:r>
            <a:r>
              <a:rPr lang="en-US" dirty="0"/>
              <a:t> Class </a:t>
            </a:r>
            <a:r>
              <a:rPr lang="en-US" dirty="0" smtClean="0"/>
              <a:t>Presentations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5F717-12EE-A348-A3FB-CFE8FCC4E8A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829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04" y="289084"/>
            <a:ext cx="8110446" cy="994172"/>
          </a:xfrm>
        </p:spPr>
        <p:txBody>
          <a:bodyPr/>
          <a:lstStyle/>
          <a:p>
            <a:r>
              <a:rPr lang="en-US" dirty="0" smtClean="0"/>
              <a:t>Summary of the paper: Three action items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0" lvl="1" indent="-342900">
              <a:buFont typeface="+mj-lt"/>
              <a:buAutoNum type="arabicPeriod"/>
            </a:pPr>
            <a:r>
              <a:rPr lang="en-US" sz="1600" b="1" dirty="0" smtClean="0"/>
              <a:t>Information exchange between authors</a:t>
            </a:r>
            <a:r>
              <a:rPr lang="en-US" sz="1600" b="1" dirty="0"/>
              <a:t>, journals and </a:t>
            </a:r>
            <a:r>
              <a:rPr lang="en-US" sz="1600" b="1" dirty="0" smtClean="0"/>
              <a:t>curators.</a:t>
            </a:r>
          </a:p>
          <a:p>
            <a:pPr marL="685800" lvl="1" indent="-342900">
              <a:buFont typeface="+mj-lt"/>
              <a:buAutoNum type="arabicPeriod"/>
            </a:pPr>
            <a:endParaRPr lang="en-US" sz="1600" b="1" i="1" dirty="0"/>
          </a:p>
          <a:p>
            <a:pPr lvl="1">
              <a:buFont typeface="Courier New" charset="0"/>
              <a:buChar char="o"/>
            </a:pPr>
            <a:r>
              <a:rPr lang="en-US" sz="1600" dirty="0" smtClean="0"/>
              <a:t>Who is responsible ?</a:t>
            </a:r>
          </a:p>
          <a:p>
            <a:pPr lvl="1">
              <a:buFont typeface="Courier New" charset="0"/>
              <a:buChar char="o"/>
            </a:pPr>
            <a:endParaRPr lang="en-US" sz="1600" i="1" dirty="0"/>
          </a:p>
          <a:p>
            <a:pPr lvl="1">
              <a:buFont typeface="Courier New" charset="0"/>
              <a:buChar char="o"/>
            </a:pPr>
            <a:r>
              <a:rPr lang="en-US" sz="1600" dirty="0" smtClean="0"/>
              <a:t>Authors?</a:t>
            </a:r>
          </a:p>
          <a:p>
            <a:pPr lvl="1">
              <a:buFont typeface="Courier New" charset="0"/>
              <a:buChar char="o"/>
            </a:pPr>
            <a:r>
              <a:rPr lang="en-US" sz="1600" dirty="0" smtClean="0"/>
              <a:t>Journals? </a:t>
            </a:r>
          </a:p>
          <a:p>
            <a:pPr lvl="1">
              <a:buFont typeface="Courier New" charset="0"/>
              <a:buChar char="o"/>
            </a:pPr>
            <a:r>
              <a:rPr lang="en-US" sz="1600" dirty="0" smtClean="0"/>
              <a:t>Each publication must have a reference table at the end with all the Database IDs and where the database is.</a:t>
            </a:r>
          </a:p>
          <a:p>
            <a:pPr lvl="1">
              <a:buFont typeface="Courier New" charset="0"/>
              <a:buChar char="o"/>
            </a:pPr>
            <a:endParaRPr lang="en-US" sz="1600" dirty="0"/>
          </a:p>
          <a:p>
            <a:pPr lvl="1">
              <a:buFont typeface="Courier New" charset="0"/>
              <a:buChar char="o"/>
            </a:pPr>
            <a:r>
              <a:rPr lang="en-US" sz="1600" dirty="0" smtClean="0"/>
              <a:t>Both!</a:t>
            </a:r>
            <a:endParaRPr lang="en-US" sz="1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Jan 18, 2018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599 </a:t>
            </a:r>
            <a:r>
              <a:rPr lang="mr-IN" dirty="0"/>
              <a:t>–</a:t>
            </a:r>
            <a:r>
              <a:rPr lang="en-US" dirty="0"/>
              <a:t> Class </a:t>
            </a:r>
            <a:r>
              <a:rPr lang="en-US" dirty="0" smtClean="0"/>
              <a:t>Presentations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5F717-12EE-A348-A3FB-CFE8FCC4E8A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571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04" y="289084"/>
            <a:ext cx="8110446" cy="994172"/>
          </a:xfrm>
        </p:spPr>
        <p:txBody>
          <a:bodyPr/>
          <a:lstStyle/>
          <a:p>
            <a:r>
              <a:rPr lang="en-US" dirty="0" smtClean="0"/>
              <a:t>Summary of the paper: Three action items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0" lvl="1" indent="-342900">
              <a:buFont typeface="+mj-lt"/>
              <a:buAutoNum type="arabicPeriod"/>
            </a:pPr>
            <a:r>
              <a:rPr lang="en-US" sz="1600" b="1" dirty="0" smtClean="0"/>
              <a:t>Information exchange between authors</a:t>
            </a:r>
            <a:r>
              <a:rPr lang="en-US" sz="1600" b="1" dirty="0"/>
              <a:t>, journals and </a:t>
            </a:r>
            <a:r>
              <a:rPr lang="en-US" sz="1600" b="1" dirty="0" smtClean="0"/>
              <a:t>curators.</a:t>
            </a:r>
            <a:endParaRPr lang="en-US" sz="1600" b="1" i="1" dirty="0" smtClean="0"/>
          </a:p>
          <a:p>
            <a:pPr marL="685800" lvl="1" indent="-342900">
              <a:buFont typeface="+mj-lt"/>
              <a:buAutoNum type="arabicPeriod"/>
            </a:pPr>
            <a:endParaRPr lang="en-US" sz="1600" b="1" dirty="0"/>
          </a:p>
          <a:p>
            <a:pPr marL="685800" lvl="1" indent="-342900">
              <a:buFont typeface="+mj-lt"/>
              <a:buAutoNum type="arabicPeriod"/>
            </a:pPr>
            <a:endParaRPr lang="en-US" sz="1600" b="1" i="1" dirty="0" smtClean="0"/>
          </a:p>
          <a:p>
            <a:pPr marL="342900" lvl="1" indent="0">
              <a:buNone/>
            </a:pPr>
            <a:endParaRPr lang="en-US" sz="1600" b="1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Jan 18, 2018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599 </a:t>
            </a:r>
            <a:r>
              <a:rPr lang="mr-IN" dirty="0"/>
              <a:t>–</a:t>
            </a:r>
            <a:r>
              <a:rPr lang="en-US" dirty="0"/>
              <a:t> Class </a:t>
            </a:r>
            <a:r>
              <a:rPr lang="en-US" dirty="0" smtClean="0"/>
              <a:t>Presentations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5F717-12EE-A348-A3FB-CFE8FCC4E8AC}" type="slidenum">
              <a:rPr lang="en-US" smtClean="0"/>
              <a:t>12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7100" y="1665778"/>
            <a:ext cx="3691636" cy="2703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58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04" y="289084"/>
            <a:ext cx="8110446" cy="994172"/>
          </a:xfrm>
        </p:spPr>
        <p:txBody>
          <a:bodyPr/>
          <a:lstStyle/>
          <a:p>
            <a:r>
              <a:rPr lang="en-US" dirty="0"/>
              <a:t>Summary of the paper: Three action items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0">
              <a:buNone/>
            </a:pPr>
            <a:r>
              <a:rPr lang="en-US" sz="1600" b="1" dirty="0" smtClean="0"/>
              <a:t>2. in the next </a:t>
            </a:r>
            <a:r>
              <a:rPr lang="en-US" sz="1600" b="1" dirty="0" smtClean="0">
                <a:solidFill>
                  <a:srgbClr val="FF0000"/>
                </a:solidFill>
              </a:rPr>
              <a:t>five years</a:t>
            </a:r>
            <a:r>
              <a:rPr lang="en-US" sz="1600" b="1" dirty="0" smtClean="0"/>
              <a:t>, curators, researchers and university administrations develop an accepted recognition structure to facilitate community-based curation efforts. </a:t>
            </a:r>
          </a:p>
          <a:p>
            <a:pPr marL="342900" lvl="1" indent="0">
              <a:buNone/>
            </a:pPr>
            <a:endParaRPr lang="en-US" sz="1600" b="1" dirty="0"/>
          </a:p>
          <a:p>
            <a:pPr lvl="1">
              <a:buFont typeface="Courier New" charset="0"/>
              <a:buChar char="o"/>
            </a:pPr>
            <a:r>
              <a:rPr lang="en-US" sz="1600" dirty="0" smtClean="0"/>
              <a:t>Researchers do not roll up their sleeves and contribute to curation efforts so there is </a:t>
            </a:r>
            <a:r>
              <a:rPr lang="en-US" sz="1600" b="1" dirty="0" smtClean="0"/>
              <a:t>no incentives.</a:t>
            </a:r>
          </a:p>
          <a:p>
            <a:pPr lvl="1">
              <a:buFont typeface="Courier New" charset="0"/>
              <a:buChar char="o"/>
            </a:pPr>
            <a:endParaRPr lang="en-US" sz="1600" b="1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Jan 18, 2018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599 </a:t>
            </a:r>
            <a:r>
              <a:rPr lang="mr-IN" dirty="0"/>
              <a:t>–</a:t>
            </a:r>
            <a:r>
              <a:rPr lang="en-US" dirty="0"/>
              <a:t> Class </a:t>
            </a:r>
            <a:r>
              <a:rPr lang="en-US" dirty="0" smtClean="0"/>
              <a:t>Presentations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5F717-12EE-A348-A3FB-CFE8FCC4E8A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197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04" y="289084"/>
            <a:ext cx="8110446" cy="994172"/>
          </a:xfrm>
        </p:spPr>
        <p:txBody>
          <a:bodyPr/>
          <a:lstStyle/>
          <a:p>
            <a:r>
              <a:rPr lang="en-US" dirty="0"/>
              <a:t>Summary of the paper: Three action items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1" indent="0">
              <a:spcBef>
                <a:spcPts val="750"/>
              </a:spcBef>
              <a:buNone/>
            </a:pPr>
            <a:r>
              <a:rPr lang="en-US" sz="1600" b="1" dirty="0"/>
              <a:t>2. in the next </a:t>
            </a:r>
            <a:r>
              <a:rPr lang="en-US" sz="1600" b="1" dirty="0">
                <a:solidFill>
                  <a:srgbClr val="FF0000"/>
                </a:solidFill>
              </a:rPr>
              <a:t>five years</a:t>
            </a:r>
            <a:r>
              <a:rPr lang="en-US" sz="1600" b="1" dirty="0"/>
              <a:t>, curators, researchers and university administrations develop an accepted recognition structure to facilitate community-based curation efforts. </a:t>
            </a:r>
            <a:endParaRPr lang="en-US" dirty="0"/>
          </a:p>
          <a:p>
            <a:pPr marL="0" lvl="1" indent="0">
              <a:spcBef>
                <a:spcPts val="750"/>
              </a:spcBef>
              <a:buNone/>
            </a:pPr>
            <a:endParaRPr lang="en-US" b="0" dirty="0"/>
          </a:p>
          <a:p>
            <a:r>
              <a:rPr lang="en-US" b="0" dirty="0" smtClean="0"/>
              <a:t>Incentives the researchers to include:</a:t>
            </a:r>
          </a:p>
          <a:p>
            <a:pPr lvl="1">
              <a:buFont typeface="Courier New" charset="0"/>
              <a:buChar char="o"/>
            </a:pPr>
            <a:r>
              <a:rPr lang="en-US" dirty="0"/>
              <a:t>N</a:t>
            </a:r>
            <a:r>
              <a:rPr lang="en-US" dirty="0" smtClean="0"/>
              <a:t>ew </a:t>
            </a:r>
            <a:r>
              <a:rPr lang="en-US" dirty="0"/>
              <a:t>information or insight for their </a:t>
            </a:r>
            <a:r>
              <a:rPr lang="en-US" b="1" dirty="0"/>
              <a:t>research </a:t>
            </a:r>
            <a:r>
              <a:rPr lang="en-US" b="1" dirty="0" smtClean="0"/>
              <a:t>interests</a:t>
            </a:r>
            <a:r>
              <a:rPr lang="en-US" dirty="0" smtClean="0"/>
              <a:t>. </a:t>
            </a:r>
          </a:p>
          <a:p>
            <a:pPr lvl="1">
              <a:buFont typeface="Courier New" charset="0"/>
              <a:buChar char="o"/>
            </a:pPr>
            <a:r>
              <a:rPr lang="en-US" dirty="0"/>
              <a:t>I</a:t>
            </a:r>
            <a:r>
              <a:rPr lang="en-US" dirty="0" smtClean="0"/>
              <a:t>mprovement </a:t>
            </a:r>
            <a:r>
              <a:rPr lang="en-US" dirty="0"/>
              <a:t>in </a:t>
            </a:r>
            <a:r>
              <a:rPr lang="en-US" b="1" dirty="0"/>
              <a:t>academic reputation</a:t>
            </a:r>
            <a:r>
              <a:rPr lang="en-US" dirty="0"/>
              <a:t> or </a:t>
            </a:r>
            <a:r>
              <a:rPr lang="en-US" dirty="0" smtClean="0"/>
              <a:t>impact. </a:t>
            </a:r>
          </a:p>
          <a:p>
            <a:pPr lvl="1">
              <a:buFont typeface="Courier New" charset="0"/>
              <a:buChar char="o"/>
            </a:pPr>
            <a:r>
              <a:rPr lang="en-US" dirty="0"/>
              <a:t>C</a:t>
            </a:r>
            <a:r>
              <a:rPr lang="en-US" dirty="0" smtClean="0"/>
              <a:t>areer </a:t>
            </a:r>
            <a:r>
              <a:rPr lang="en-US" dirty="0"/>
              <a:t>advancement and better </a:t>
            </a:r>
            <a:r>
              <a:rPr lang="en-US" b="1" dirty="0"/>
              <a:t>funding chances</a:t>
            </a:r>
            <a:r>
              <a:rPr lang="en-US" dirty="0"/>
              <a:t>. </a:t>
            </a:r>
            <a:endParaRPr lang="en-US" dirty="0" smtClean="0"/>
          </a:p>
          <a:p>
            <a:pPr lvl="1">
              <a:buFont typeface="Courier New" charset="0"/>
              <a:buChar char="o"/>
            </a:pPr>
            <a:r>
              <a:rPr lang="en-US" dirty="0" smtClean="0"/>
              <a:t>Academic </a:t>
            </a:r>
            <a:r>
              <a:rPr lang="en-US" dirty="0"/>
              <a:t>departments and funding agencies should consider community annotation as a productive contribution to the scientific research corpus and a </a:t>
            </a:r>
            <a:r>
              <a:rPr lang="en-US" b="1" dirty="0"/>
              <a:t>natural extension of the publication process</a:t>
            </a:r>
            <a:r>
              <a:rPr lang="en-US" dirty="0"/>
              <a:t>.</a:t>
            </a:r>
            <a:endParaRPr lang="en-US" b="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Jan 18, 2018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599 </a:t>
            </a:r>
            <a:r>
              <a:rPr lang="mr-IN" dirty="0"/>
              <a:t>–</a:t>
            </a:r>
            <a:r>
              <a:rPr lang="en-US" dirty="0"/>
              <a:t> Class </a:t>
            </a:r>
            <a:r>
              <a:rPr lang="en-US" dirty="0" smtClean="0"/>
              <a:t>Presentations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5F717-12EE-A348-A3FB-CFE8FCC4E8A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489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Jan 18, 2018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599 </a:t>
            </a:r>
            <a:r>
              <a:rPr lang="mr-IN" dirty="0"/>
              <a:t>–</a:t>
            </a:r>
            <a:r>
              <a:rPr lang="en-US" dirty="0"/>
              <a:t> Class </a:t>
            </a:r>
            <a:r>
              <a:rPr lang="en-US" dirty="0" smtClean="0"/>
              <a:t>Presentations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5F717-12EE-A348-A3FB-CFE8FCC4E8AC}" type="slidenum">
              <a:rPr lang="en-US" smtClean="0"/>
              <a:t>15</a:t>
            </a:fld>
            <a:endParaRPr lang="en-US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715139888"/>
              </p:ext>
            </p:extLst>
          </p:nvPr>
        </p:nvGraphicFramePr>
        <p:xfrm>
          <a:off x="942753" y="211112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75287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04" y="289084"/>
            <a:ext cx="8110446" cy="994172"/>
          </a:xfrm>
        </p:spPr>
        <p:txBody>
          <a:bodyPr/>
          <a:lstStyle/>
          <a:p>
            <a:r>
              <a:rPr lang="en-US" dirty="0"/>
              <a:t>Summary of the paper: Three action items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0">
              <a:buNone/>
            </a:pPr>
            <a:r>
              <a:rPr lang="en-US" sz="1600" b="1" dirty="0"/>
              <a:t>3</a:t>
            </a:r>
            <a:r>
              <a:rPr lang="en-US" sz="1600" b="1" dirty="0" smtClean="0"/>
              <a:t>. The </a:t>
            </a:r>
            <a:r>
              <a:rPr lang="en-US" sz="1600" b="1" dirty="0"/>
              <a:t>whole community must promote scientific curation as a professional career option</a:t>
            </a:r>
            <a:r>
              <a:rPr lang="en-US" sz="1600" b="1" dirty="0" smtClean="0"/>
              <a:t>.</a:t>
            </a:r>
          </a:p>
          <a:p>
            <a:pPr marL="342900" lvl="1" indent="0">
              <a:buNone/>
            </a:pPr>
            <a:endParaRPr lang="en-US" sz="1600" b="1" dirty="0"/>
          </a:p>
          <a:p>
            <a:pPr lvl="1">
              <a:buFont typeface="Courier New" charset="0"/>
              <a:buChar char="o"/>
            </a:pPr>
            <a:r>
              <a:rPr lang="en-US" sz="1600" dirty="0" smtClean="0"/>
              <a:t>Schools should offer formal education in </a:t>
            </a:r>
            <a:r>
              <a:rPr lang="en-US" sz="1600" dirty="0" err="1" smtClean="0"/>
              <a:t>Biocuration</a:t>
            </a:r>
            <a:r>
              <a:rPr lang="en-US" sz="1600" dirty="0" smtClean="0"/>
              <a:t>.</a:t>
            </a:r>
          </a:p>
          <a:p>
            <a:pPr lvl="1">
              <a:buFont typeface="Courier New" charset="0"/>
              <a:buChar char="o"/>
            </a:pPr>
            <a:r>
              <a:rPr lang="en-US" sz="1600" dirty="0" smtClean="0"/>
              <a:t>It has become an interdisciplinary field.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Jan 18, 2018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599 </a:t>
            </a:r>
            <a:r>
              <a:rPr lang="mr-IN" dirty="0"/>
              <a:t>–</a:t>
            </a:r>
            <a:r>
              <a:rPr lang="en-US" dirty="0"/>
              <a:t> Class </a:t>
            </a:r>
            <a:r>
              <a:rPr lang="en-US" dirty="0" smtClean="0"/>
              <a:t>Presentations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5F717-12EE-A348-A3FB-CFE8FCC4E8A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027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Then</a:t>
            </a:r>
            <a:r>
              <a:rPr lang="mr-IN" dirty="0" smtClean="0"/>
              <a:t>…</a:t>
            </a:r>
            <a:r>
              <a:rPr lang="en-US" dirty="0" smtClean="0"/>
              <a:t>.and 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success of the 1000 genomes project</a:t>
            </a:r>
          </a:p>
          <a:p>
            <a:r>
              <a:rPr lang="en-US" b="0" dirty="0"/>
              <a:t>The </a:t>
            </a:r>
            <a:r>
              <a:rPr lang="en-US" b="0" dirty="0">
                <a:hlinkClick r:id="rId2"/>
              </a:rPr>
              <a:t>1000 Genomes Project</a:t>
            </a:r>
            <a:r>
              <a:rPr lang="en-US" b="0" dirty="0"/>
              <a:t> ran between 2008 and </a:t>
            </a:r>
            <a:r>
              <a:rPr lang="en-US" b="0" dirty="0" smtClean="0"/>
              <a:t>2015.</a:t>
            </a:r>
          </a:p>
          <a:p>
            <a:r>
              <a:rPr lang="en-US" b="0" dirty="0" smtClean="0"/>
              <a:t> Created the </a:t>
            </a:r>
            <a:r>
              <a:rPr lang="en-US" b="0" dirty="0"/>
              <a:t>largest public catalogue of human variation and genotype </a:t>
            </a:r>
            <a:r>
              <a:rPr lang="en-US" b="0" dirty="0" smtClean="0"/>
              <a:t>data.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Jan 18, 2018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599 </a:t>
            </a:r>
            <a:r>
              <a:rPr lang="mr-IN" dirty="0"/>
              <a:t>–</a:t>
            </a:r>
            <a:r>
              <a:rPr lang="en-US" dirty="0"/>
              <a:t> Class </a:t>
            </a:r>
            <a:r>
              <a:rPr lang="en-US" dirty="0" smtClean="0"/>
              <a:t>Presentations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5F717-12EE-A348-A3FB-CFE8FCC4E8A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46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Then</a:t>
            </a:r>
            <a:r>
              <a:rPr lang="mr-IN" dirty="0" smtClean="0"/>
              <a:t>…</a:t>
            </a:r>
            <a:r>
              <a:rPr lang="en-US" dirty="0" smtClean="0"/>
              <a:t>.and 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DATABASE journal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Jan 18, 2018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599 </a:t>
            </a:r>
            <a:r>
              <a:rPr lang="mr-IN" dirty="0"/>
              <a:t>–</a:t>
            </a:r>
            <a:r>
              <a:rPr lang="en-US" dirty="0"/>
              <a:t> Class </a:t>
            </a:r>
            <a:r>
              <a:rPr lang="en-US" dirty="0" smtClean="0"/>
              <a:t>Presentations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5F717-12EE-A348-A3FB-CFE8FCC4E8AC}" type="slidenum">
              <a:rPr lang="en-US" smtClean="0"/>
              <a:t>18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022" y="1082512"/>
            <a:ext cx="6125321" cy="2999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573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Then</a:t>
            </a:r>
            <a:r>
              <a:rPr lang="mr-IN" dirty="0"/>
              <a:t>…</a:t>
            </a:r>
            <a:r>
              <a:rPr lang="en-US" dirty="0"/>
              <a:t>.and Now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Bio Curation as a career.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Jan 18, 2018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599 </a:t>
            </a:r>
            <a:r>
              <a:rPr lang="mr-IN" dirty="0"/>
              <a:t>–</a:t>
            </a:r>
            <a:r>
              <a:rPr lang="en-US" dirty="0"/>
              <a:t> Class </a:t>
            </a:r>
            <a:r>
              <a:rPr lang="en-US" dirty="0" smtClean="0"/>
              <a:t>Presentations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5F717-12EE-A348-A3FB-CFE8FCC4E8AC}" type="slidenum">
              <a:rPr lang="en-US" smtClean="0"/>
              <a:t>19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209" y="1707030"/>
            <a:ext cx="3750615" cy="2554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248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/>
        </p:nvSpPr>
        <p:spPr>
          <a:xfrm>
            <a:off x="2584242" y="2825325"/>
            <a:ext cx="3019864" cy="724275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t" anchorCtr="0">
            <a:noAutofit/>
          </a:bodyPr>
          <a:lstStyle/>
          <a:p>
            <a:pPr algn="ctr">
              <a:buSzPct val="25000"/>
            </a:pPr>
            <a:r>
              <a:rPr lang="en-US" sz="2200" dirty="0" smtClean="0">
                <a:solidFill>
                  <a:srgbClr val="42719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Anurag Mantripragada</a:t>
            </a:r>
            <a:endParaRPr lang="en" sz="2200" dirty="0" smtClean="0">
              <a:solidFill>
                <a:srgbClr val="42719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ctr">
              <a:buSzPct val="25000"/>
            </a:pPr>
            <a:r>
              <a:rPr lang="en-US" sz="16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mantripr@usc.edu</a:t>
            </a:r>
            <a:endParaRPr sz="1013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4" name="Shape 144"/>
          <p:cNvSpPr txBox="1">
            <a:spLocks noGrp="1"/>
          </p:cNvSpPr>
          <p:nvPr>
            <p:ph type="subTitle" idx="1"/>
          </p:nvPr>
        </p:nvSpPr>
        <p:spPr>
          <a:xfrm>
            <a:off x="823985" y="1252014"/>
            <a:ext cx="6540378" cy="711295"/>
          </a:xfrm>
          <a:prstGeom prst="rect">
            <a:avLst/>
          </a:prstGeom>
        </p:spPr>
        <p:txBody>
          <a:bodyPr vert="horz" lIns="51431" tIns="51431" rIns="51431" bIns="51431" rtlCol="0" anchor="t" anchorCtr="0">
            <a:noAutofit/>
          </a:bodyPr>
          <a:lstStyle/>
          <a:p>
            <a:pPr algn="l">
              <a:spcBef>
                <a:spcPts val="0"/>
              </a:spcBef>
            </a:pPr>
            <a:r>
              <a:rPr lang="en-US" sz="2800" b="1" i="1" dirty="0" smtClean="0">
                <a:solidFill>
                  <a:srgbClr val="FFCC01"/>
                </a:solidFill>
              </a:rPr>
              <a:t>A study of the paper on urgent need for bio-curation</a:t>
            </a:r>
            <a:endParaRPr lang="en" sz="2800" b="1" i="1" dirty="0">
              <a:solidFill>
                <a:srgbClr val="FFCC01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Jan 18, 2018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CSCI 599 </a:t>
            </a:r>
            <a:r>
              <a:rPr lang="mr-IN" dirty="0" smtClean="0"/>
              <a:t>–</a:t>
            </a:r>
            <a:r>
              <a:rPr lang="en-US" dirty="0" smtClean="0"/>
              <a:t> Class Presentations</a:t>
            </a:r>
            <a:endParaRPr lang="en-US" dirty="0"/>
          </a:p>
        </p:txBody>
      </p:sp>
      <p:sp>
        <p:nvSpPr>
          <p:cNvPr id="138" name="Shape 13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51431" tIns="25706" rIns="51431" bIns="25706" rtlCol="0" anchor="ctr" anchorCtr="0">
            <a:noAutofit/>
          </a:bodyPr>
          <a:lstStyle/>
          <a:p>
            <a:pPr>
              <a:buSzPct val="25000"/>
            </a:pPr>
            <a:fld id="{00000000-1234-1234-1234-123412341234}" type="slidenum"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pPr>
                <a:buSzPct val="25000"/>
              </a:pPr>
              <a:t>2</a:t>
            </a:fld>
            <a:endParaRPr lang="en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Shape 139"/>
          <p:cNvSpPr/>
          <p:nvPr/>
        </p:nvSpPr>
        <p:spPr>
          <a:xfrm>
            <a:off x="412511" y="486795"/>
            <a:ext cx="7363327" cy="814182"/>
          </a:xfrm>
          <a:prstGeom prst="rect">
            <a:avLst/>
          </a:prstGeom>
          <a:noFill/>
          <a:ln>
            <a:noFill/>
          </a:ln>
        </p:spPr>
        <p:txBody>
          <a:bodyPr lIns="51431" tIns="25706" rIns="51431" bIns="25706" anchor="t" anchorCtr="0">
            <a:noAutofit/>
          </a:bodyPr>
          <a:lstStyle/>
          <a:p>
            <a:pPr algn="ctr">
              <a:buSzPct val="25000"/>
            </a:pPr>
            <a:r>
              <a:rPr lang="en-US" sz="3600" b="1" dirty="0" smtClean="0">
                <a:solidFill>
                  <a:srgbClr val="991200"/>
                </a:solidFill>
                <a:ea typeface="Abadi MT Condensed Light" charset="0"/>
                <a:cs typeface="Abadi MT Condensed Light" charset="0"/>
                <a:sym typeface="Helvetica Neue"/>
              </a:rPr>
              <a:t>Big Data: The Future of Bio Curation</a:t>
            </a:r>
            <a:endParaRPr lang="en" sz="3600" b="1" dirty="0">
              <a:solidFill>
                <a:srgbClr val="991200"/>
              </a:solidFill>
              <a:ea typeface="Abadi MT Condensed Light" charset="0"/>
              <a:cs typeface="Abadi MT Condensed Light" charset="0"/>
              <a:sym typeface="Helvetica Neu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good:</a:t>
            </a:r>
          </a:p>
          <a:p>
            <a:r>
              <a:rPr lang="en-US" b="0" dirty="0" smtClean="0"/>
              <a:t>Excellent paper indicating the need for there pressing issues at the time.</a:t>
            </a:r>
          </a:p>
          <a:p>
            <a:r>
              <a:rPr lang="en-US" b="0" dirty="0" smtClean="0"/>
              <a:t>Formed a basis for the functions of a bio curator.</a:t>
            </a:r>
          </a:p>
          <a:p>
            <a:pPr marL="0" indent="0">
              <a:buNone/>
            </a:pPr>
            <a:r>
              <a:rPr lang="en-US" dirty="0" smtClean="0"/>
              <a:t>Not so good:</a:t>
            </a:r>
          </a:p>
          <a:p>
            <a:r>
              <a:rPr lang="en-US" b="0" dirty="0" smtClean="0"/>
              <a:t>Paper was very abstract.</a:t>
            </a:r>
            <a:endParaRPr lang="en-US" b="0" dirty="0"/>
          </a:p>
          <a:p>
            <a:endParaRPr lang="en-US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Jan 18, 2018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599 </a:t>
            </a:r>
            <a:r>
              <a:rPr lang="mr-IN" dirty="0"/>
              <a:t>–</a:t>
            </a:r>
            <a:r>
              <a:rPr lang="en-US" dirty="0"/>
              <a:t> Class </a:t>
            </a:r>
            <a:r>
              <a:rPr lang="en-US" dirty="0" smtClean="0"/>
              <a:t>Presentations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5F717-12EE-A348-A3FB-CFE8FCC4E8A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790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3242" y="897511"/>
            <a:ext cx="3788960" cy="57262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>
          <a:xfrm>
            <a:off x="8043483" y="4790435"/>
            <a:ext cx="459783" cy="275179"/>
          </a:xfrm>
        </p:spPr>
        <p:txBody>
          <a:bodyPr/>
          <a:lstStyle/>
          <a:p>
            <a:fld id="{00000000-1234-1234-1234-123412341234}" type="slidenum">
              <a:rPr lang="en" smtClean="0"/>
              <a:pPr/>
              <a:t>21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126441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Biomedical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dirty="0" smtClean="0"/>
              <a:t>Utilizing </a:t>
            </a:r>
            <a:r>
              <a:rPr lang="en-US" b="0" dirty="0"/>
              <a:t>biotechnology techniques, biomedical researchers study </a:t>
            </a:r>
            <a:r>
              <a:rPr lang="en-US" b="0" dirty="0">
                <a:solidFill>
                  <a:srgbClr val="FF0000"/>
                </a:solidFill>
              </a:rPr>
              <a:t>biological processes and diseases </a:t>
            </a:r>
            <a:r>
              <a:rPr lang="en-US" b="0" dirty="0"/>
              <a:t>with the ultimate goal of developing effective treatments and cures. </a:t>
            </a:r>
            <a:endParaRPr lang="en-US" b="0" dirty="0" smtClean="0"/>
          </a:p>
          <a:p>
            <a:pPr marL="0" indent="0">
              <a:buNone/>
            </a:pPr>
            <a:r>
              <a:rPr lang="en-US" b="0" i="1" dirty="0" smtClean="0"/>
              <a:t>-</a:t>
            </a:r>
            <a:r>
              <a:rPr lang="en-US" b="0" i="1" dirty="0"/>
              <a:t>New Jersey Association for Biomedical Research</a:t>
            </a:r>
            <a:endParaRPr lang="en-US" sz="1600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Jan 18, 2018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599 </a:t>
            </a:r>
            <a:r>
              <a:rPr lang="mr-IN" dirty="0"/>
              <a:t>–</a:t>
            </a:r>
            <a:r>
              <a:rPr lang="en-US" dirty="0"/>
              <a:t> Class </a:t>
            </a:r>
            <a:r>
              <a:rPr lang="en-US" dirty="0" smtClean="0"/>
              <a:t>Presentations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5F717-12EE-A348-A3FB-CFE8FCC4E8A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225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should we care about biomedical research?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/>
              <a:t>Biomedical research provides:	</a:t>
            </a:r>
          </a:p>
          <a:p>
            <a:pPr lvl="1">
              <a:buFont typeface="Courier New" charset="0"/>
              <a:buChar char="o"/>
            </a:pPr>
            <a:r>
              <a:rPr lang="en-US" sz="1600" dirty="0"/>
              <a:t>I</a:t>
            </a:r>
            <a:r>
              <a:rPr lang="en-US" sz="1600" b="0" dirty="0" smtClean="0"/>
              <a:t>nformation </a:t>
            </a:r>
            <a:r>
              <a:rPr lang="en-US" sz="1600" b="0" dirty="0"/>
              <a:t>about disease trends </a:t>
            </a:r>
            <a:r>
              <a:rPr lang="en-US" sz="1600" b="0" dirty="0" smtClean="0"/>
              <a:t>and </a:t>
            </a:r>
            <a:r>
              <a:rPr lang="en-US" sz="1600" b="0" dirty="0"/>
              <a:t>risk </a:t>
            </a:r>
            <a:r>
              <a:rPr lang="en-US" sz="1600" b="0" dirty="0" smtClean="0"/>
              <a:t>factors.</a:t>
            </a:r>
          </a:p>
          <a:p>
            <a:pPr lvl="1">
              <a:buFont typeface="Courier New" charset="0"/>
              <a:buChar char="o"/>
            </a:pPr>
            <a:r>
              <a:rPr lang="en-US" sz="1600" dirty="0" smtClean="0"/>
              <a:t>O</a:t>
            </a:r>
            <a:r>
              <a:rPr lang="en-US" sz="1600" b="0" dirty="0" smtClean="0"/>
              <a:t>utcomes </a:t>
            </a:r>
            <a:r>
              <a:rPr lang="en-US" sz="1600" b="0" dirty="0"/>
              <a:t>of </a:t>
            </a:r>
            <a:r>
              <a:rPr lang="en-US" sz="1600" b="0" dirty="0" smtClean="0"/>
              <a:t>treatment </a:t>
            </a:r>
          </a:p>
          <a:p>
            <a:pPr lvl="1">
              <a:buFont typeface="Courier New" charset="0"/>
              <a:buChar char="o"/>
            </a:pPr>
            <a:r>
              <a:rPr lang="en-US" sz="1600" dirty="0"/>
              <a:t>P</a:t>
            </a:r>
            <a:r>
              <a:rPr lang="en-US" sz="1600" b="0" dirty="0" smtClean="0"/>
              <a:t>atterns </a:t>
            </a:r>
            <a:r>
              <a:rPr lang="en-US" sz="1600" b="0" dirty="0"/>
              <a:t>of </a:t>
            </a:r>
            <a:r>
              <a:rPr lang="en-US" sz="1600" b="0" dirty="0" smtClean="0"/>
              <a:t>care and</a:t>
            </a:r>
          </a:p>
          <a:p>
            <a:pPr lvl="1">
              <a:buFont typeface="Courier New" charset="0"/>
              <a:buChar char="o"/>
            </a:pPr>
            <a:r>
              <a:rPr lang="en-US" sz="1600" dirty="0"/>
              <a:t>H</a:t>
            </a:r>
            <a:r>
              <a:rPr lang="en-US" sz="1600" b="0" dirty="0" smtClean="0"/>
              <a:t>ealth </a:t>
            </a:r>
            <a:r>
              <a:rPr lang="en-US" sz="1600" b="0" dirty="0"/>
              <a:t>care costs and </a:t>
            </a:r>
            <a:r>
              <a:rPr lang="en-US" sz="1600" b="0" dirty="0" smtClean="0"/>
              <a:t>use.</a:t>
            </a:r>
            <a:endParaRPr lang="en-US" sz="1600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Jan 18, 2018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599 </a:t>
            </a:r>
            <a:r>
              <a:rPr lang="mr-IN" dirty="0"/>
              <a:t>–</a:t>
            </a:r>
            <a:r>
              <a:rPr lang="en-US" dirty="0"/>
              <a:t> Class </a:t>
            </a:r>
            <a:r>
              <a:rPr lang="en-US" dirty="0" smtClean="0"/>
              <a:t>Presentations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5F717-12EE-A348-A3FB-CFE8FCC4E8A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067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Biomedical Research: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b="0" dirty="0" smtClean="0"/>
              <a:t>Significant part of research lifecycle : Literature Review</a:t>
            </a:r>
          </a:p>
          <a:p>
            <a:endParaRPr lang="en-US" b="0" dirty="0"/>
          </a:p>
          <a:p>
            <a:r>
              <a:rPr lang="en-US" b="0" dirty="0" smtClean="0"/>
              <a:t>Also true for any kind of research.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Jan 18, 2018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599 </a:t>
            </a:r>
            <a:r>
              <a:rPr lang="mr-IN" dirty="0"/>
              <a:t>–</a:t>
            </a:r>
            <a:r>
              <a:rPr lang="en-US" dirty="0"/>
              <a:t> Class Presentations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5F717-12EE-A348-A3FB-CFE8FCC4E8A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610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Explosion in Bio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/>
              <a:t>Biological data from research is growing as fast as any other kind of data.</a:t>
            </a:r>
          </a:p>
          <a:p>
            <a:r>
              <a:rPr lang="en-US" b="0" dirty="0" smtClean="0"/>
              <a:t>Exponential growth in data should ideally lead to exponential growth in knowledge.</a:t>
            </a:r>
          </a:p>
          <a:p>
            <a:r>
              <a:rPr lang="en-US" b="0" dirty="0" smtClean="0"/>
              <a:t>Quick access to accurate data accelerates biomedical research.</a:t>
            </a:r>
          </a:p>
          <a:p>
            <a:endParaRPr lang="en-US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Jan 18, 2018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599 </a:t>
            </a:r>
            <a:r>
              <a:rPr lang="mr-IN" dirty="0"/>
              <a:t>–</a:t>
            </a:r>
            <a:r>
              <a:rPr lang="en-US" dirty="0"/>
              <a:t> Class Presentations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5F717-12EE-A348-A3FB-CFE8FCC4E8A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048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/>
              <a:t>Efforts to consolidate information from various sources have been very slow</a:t>
            </a:r>
          </a:p>
          <a:p>
            <a:endParaRPr lang="en-US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Jan 18, 2018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599 </a:t>
            </a:r>
            <a:r>
              <a:rPr lang="mr-IN" dirty="0"/>
              <a:t>–</a:t>
            </a:r>
            <a:r>
              <a:rPr lang="en-US" dirty="0"/>
              <a:t> Class Presentations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5F717-12EE-A348-A3FB-CFE8FCC4E8A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640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Bio Curators: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/>
              <a:t>Biologists who:</a:t>
            </a:r>
          </a:p>
          <a:p>
            <a:pPr lvl="1">
              <a:buFont typeface="Courier New" charset="0"/>
              <a:buChar char="o"/>
            </a:pPr>
            <a:r>
              <a:rPr lang="en-US" dirty="0"/>
              <a:t>E</a:t>
            </a:r>
            <a:r>
              <a:rPr lang="en-US" b="0" dirty="0" smtClean="0"/>
              <a:t>xtract </a:t>
            </a:r>
            <a:r>
              <a:rPr lang="en-US" b="0" dirty="0"/>
              <a:t>information from published </a:t>
            </a:r>
            <a:r>
              <a:rPr lang="en-US" b="0" dirty="0" smtClean="0"/>
              <a:t>literature </a:t>
            </a:r>
          </a:p>
          <a:p>
            <a:pPr lvl="1">
              <a:buFont typeface="Courier New" charset="0"/>
              <a:buChar char="o"/>
            </a:pPr>
            <a:r>
              <a:rPr lang="en-US" dirty="0"/>
              <a:t>D</a:t>
            </a:r>
            <a:r>
              <a:rPr lang="en-US" b="0" dirty="0" smtClean="0"/>
              <a:t>evelop </a:t>
            </a:r>
            <a:r>
              <a:rPr lang="en-US" b="0" dirty="0"/>
              <a:t>structured vocabularies to tag data and </a:t>
            </a:r>
            <a:endParaRPr lang="en-US" b="0" dirty="0" smtClean="0"/>
          </a:p>
          <a:p>
            <a:pPr lvl="1">
              <a:buFont typeface="Courier New" charset="0"/>
              <a:buChar char="o"/>
            </a:pPr>
            <a:r>
              <a:rPr lang="en-US" dirty="0"/>
              <a:t>M</a:t>
            </a:r>
            <a:r>
              <a:rPr lang="en-US" b="0" dirty="0" smtClean="0"/>
              <a:t>ake </a:t>
            </a:r>
            <a:r>
              <a:rPr lang="en-US" b="0" dirty="0"/>
              <a:t>the information available </a:t>
            </a:r>
            <a:r>
              <a:rPr lang="en-US" b="0" dirty="0" smtClean="0"/>
              <a:t>online.</a:t>
            </a:r>
            <a:endParaRPr lang="en-US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Jan 18, 2018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599 </a:t>
            </a:r>
            <a:r>
              <a:rPr lang="mr-IN" dirty="0"/>
              <a:t>–</a:t>
            </a:r>
            <a:r>
              <a:rPr lang="en-US" dirty="0"/>
              <a:t> Class </a:t>
            </a:r>
            <a:r>
              <a:rPr lang="en-US" dirty="0" smtClean="0"/>
              <a:t>Presentations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5F717-12EE-A348-A3FB-CFE8FCC4E8A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82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04" y="289084"/>
            <a:ext cx="8110446" cy="994172"/>
          </a:xfrm>
        </p:spPr>
        <p:txBody>
          <a:bodyPr/>
          <a:lstStyle/>
          <a:p>
            <a:r>
              <a:rPr lang="en-US" dirty="0" smtClean="0"/>
              <a:t>Summary of the paper: Three action items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0" lvl="1" indent="-342900">
              <a:buFont typeface="+mj-lt"/>
              <a:buAutoNum type="arabicPeriod"/>
            </a:pPr>
            <a:r>
              <a:rPr lang="en-US" sz="1600" b="1" dirty="0" smtClean="0"/>
              <a:t>Information exchange between authors</a:t>
            </a:r>
            <a:r>
              <a:rPr lang="en-US" sz="1600" b="1" dirty="0"/>
              <a:t>, journals and </a:t>
            </a:r>
            <a:r>
              <a:rPr lang="en-US" sz="1600" b="1" dirty="0" smtClean="0"/>
              <a:t>curators.</a:t>
            </a:r>
          </a:p>
          <a:p>
            <a:pPr marL="342900" lvl="1" indent="0">
              <a:buNone/>
            </a:pPr>
            <a:endParaRPr lang="en-US" sz="1600" b="1" dirty="0" smtClean="0"/>
          </a:p>
          <a:p>
            <a:pPr lvl="1">
              <a:buFont typeface="Courier New" charset="0"/>
              <a:buChar char="o"/>
            </a:pPr>
            <a:r>
              <a:rPr lang="en-US" sz="1600" i="1" dirty="0" smtClean="0"/>
              <a:t>Suppose you read a paper and see a gene name CDKN2A </a:t>
            </a:r>
          </a:p>
          <a:p>
            <a:pPr lvl="1">
              <a:buFont typeface="Courier New" charset="0"/>
              <a:buChar char="o"/>
            </a:pPr>
            <a:endParaRPr lang="en-US" sz="1600" i="1" dirty="0"/>
          </a:p>
          <a:p>
            <a:pPr lvl="1">
              <a:buFont typeface="Courier New" charset="0"/>
              <a:buChar char="o"/>
            </a:pPr>
            <a:r>
              <a:rPr lang="en-US" sz="1600" dirty="0" smtClean="0"/>
              <a:t>It has </a:t>
            </a:r>
            <a:r>
              <a:rPr lang="en-US" sz="1600" dirty="0"/>
              <a:t>ten literature-based synonyms. One of those, </a:t>
            </a:r>
            <a:r>
              <a:rPr lang="en-US" sz="1600" i="1" dirty="0"/>
              <a:t>p14</a:t>
            </a:r>
            <a:r>
              <a:rPr lang="en-US" sz="1600" dirty="0"/>
              <a:t>, is also a synonym for five other genes: </a:t>
            </a:r>
            <a:r>
              <a:rPr lang="en-US" sz="1600" i="1" dirty="0"/>
              <a:t>CDK2AP2</a:t>
            </a:r>
            <a:r>
              <a:rPr lang="en-US" sz="1600" dirty="0"/>
              <a:t>, </a:t>
            </a:r>
            <a:r>
              <a:rPr lang="en-US" sz="1600" i="1" dirty="0"/>
              <a:t>CTNNBL1</a:t>
            </a:r>
            <a:r>
              <a:rPr lang="en-US" sz="1600" dirty="0"/>
              <a:t>, </a:t>
            </a:r>
            <a:r>
              <a:rPr lang="en-US" sz="1600" i="1" dirty="0"/>
              <a:t>RPP14</a:t>
            </a:r>
            <a:r>
              <a:rPr lang="en-US" sz="1600" dirty="0"/>
              <a:t>, </a:t>
            </a:r>
            <a:r>
              <a:rPr lang="en-US" sz="1600" i="1" dirty="0"/>
              <a:t>S100A9</a:t>
            </a:r>
            <a:r>
              <a:rPr lang="en-US" sz="1600" dirty="0"/>
              <a:t> and </a:t>
            </a:r>
            <a:r>
              <a:rPr lang="en-US" sz="1600" i="1" dirty="0"/>
              <a:t>SUB1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Jan 18, 2018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599 </a:t>
            </a:r>
            <a:r>
              <a:rPr lang="mr-IN" dirty="0"/>
              <a:t>–</a:t>
            </a:r>
            <a:r>
              <a:rPr lang="en-US" dirty="0"/>
              <a:t> Class </a:t>
            </a:r>
            <a:r>
              <a:rPr lang="en-US" dirty="0" smtClean="0"/>
              <a:t>Presentations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5F717-12EE-A348-A3FB-CFE8FCC4E8A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805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6E97D440-AC0D-2948-B999-F528D41BAAC3}" vid="{FDCB8264-CDDA-C142-BE05-1C172407A78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USC-IRDS-PPT-Template</Template>
  <TotalTime>5357</TotalTime>
  <Words>847</Words>
  <Application>Microsoft Macintosh PowerPoint</Application>
  <PresentationFormat>On-screen Show (16:9)</PresentationFormat>
  <Paragraphs>161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Abadi MT Condensed Light</vt:lpstr>
      <vt:lpstr>Calibri</vt:lpstr>
      <vt:lpstr>Calibri Light</vt:lpstr>
      <vt:lpstr>Courier New</vt:lpstr>
      <vt:lpstr>Helvetica Neue</vt:lpstr>
      <vt:lpstr>Mangal</vt:lpstr>
      <vt:lpstr>Arial</vt:lpstr>
      <vt:lpstr>Custom Design</vt:lpstr>
      <vt:lpstr>What is the goal of any scientific research?</vt:lpstr>
      <vt:lpstr>PowerPoint Presentation</vt:lpstr>
      <vt:lpstr>What is Biomedical Research</vt:lpstr>
      <vt:lpstr>Why should we care about biomedical research?</vt:lpstr>
      <vt:lpstr>Biomedical Research:</vt:lpstr>
      <vt:lpstr>Data Explosion in Bio Research</vt:lpstr>
      <vt:lpstr>Background</vt:lpstr>
      <vt:lpstr>Bio Curators:</vt:lpstr>
      <vt:lpstr>Summary of the paper: Three action items</vt:lpstr>
      <vt:lpstr>Summary of the paper: Three action items</vt:lpstr>
      <vt:lpstr>Summary of the paper: Three action items</vt:lpstr>
      <vt:lpstr>Summary of the paper: Three action items</vt:lpstr>
      <vt:lpstr>Summary of the paper: Three action items</vt:lpstr>
      <vt:lpstr>Summary of the paper: Three action items</vt:lpstr>
      <vt:lpstr>PowerPoint Presentation</vt:lpstr>
      <vt:lpstr>Summary of the paper: Three action items</vt:lpstr>
      <vt:lpstr>Then….and Now</vt:lpstr>
      <vt:lpstr>Then….and Now</vt:lpstr>
      <vt:lpstr>Then….and Now</vt:lpstr>
      <vt:lpstr>Conclusion</vt:lpstr>
      <vt:lpstr>THANK YOU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Anurag Sai Raghav Krishna Mantripragada</dc:creator>
  <cp:lastModifiedBy>Anurag Sai Raghav Krishna Mantripragada</cp:lastModifiedBy>
  <cp:revision>30</cp:revision>
  <dcterms:created xsi:type="dcterms:W3CDTF">2018-01-16T01:13:50Z</dcterms:created>
  <dcterms:modified xsi:type="dcterms:W3CDTF">2018-01-19T18:31:10Z</dcterms:modified>
</cp:coreProperties>
</file>