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22"/>
  </p:notesMasterIdLst>
  <p:sldIdLst>
    <p:sldId id="277" r:id="rId2"/>
    <p:sldId id="257" r:id="rId3"/>
    <p:sldId id="275" r:id="rId4"/>
    <p:sldId id="259" r:id="rId5"/>
    <p:sldId id="261" r:id="rId6"/>
    <p:sldId id="262" r:id="rId7"/>
    <p:sldId id="263" r:id="rId8"/>
    <p:sldId id="264" r:id="rId9"/>
    <p:sldId id="265" r:id="rId10"/>
    <p:sldId id="266" r:id="rId11"/>
    <p:sldId id="282" r:id="rId12"/>
    <p:sldId id="278" r:id="rId13"/>
    <p:sldId id="279" r:id="rId14"/>
    <p:sldId id="280" r:id="rId15"/>
    <p:sldId id="281" r:id="rId16"/>
    <p:sldId id="269" r:id="rId17"/>
    <p:sldId id="271" r:id="rId18"/>
    <p:sldId id="272" r:id="rId19"/>
    <p:sldId id="273" r:id="rId20"/>
    <p:sldId id="274" r:id="rId2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EFC45D-19CE-4DCD-BEBE-DF04C756E4E2}">
          <p14:sldIdLst>
            <p14:sldId id="277"/>
            <p14:sldId id="257"/>
            <p14:sldId id="275"/>
            <p14:sldId id="259"/>
            <p14:sldId id="261"/>
            <p14:sldId id="262"/>
            <p14:sldId id="263"/>
            <p14:sldId id="264"/>
            <p14:sldId id="265"/>
            <p14:sldId id="266"/>
            <p14:sldId id="282"/>
            <p14:sldId id="278"/>
            <p14:sldId id="279"/>
            <p14:sldId id="280"/>
            <p14:sldId id="281"/>
            <p14:sldId id="269"/>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B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2" autoAdjust="0"/>
    <p:restoredTop sz="77984" autoAdjust="0"/>
  </p:normalViewPr>
  <p:slideViewPr>
    <p:cSldViewPr snapToGrid="0">
      <p:cViewPr varScale="1">
        <p:scale>
          <a:sx n="70" d="100"/>
          <a:sy n="70" d="100"/>
        </p:scale>
        <p:origin x="11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1366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171450" lvl="0" indent="-171450">
              <a:spcBef>
                <a:spcPts val="0"/>
              </a:spcBef>
              <a:spcAft>
                <a:spcPts val="0"/>
              </a:spcAft>
            </a:pPr>
            <a:r>
              <a:rPr lang="en-US" dirty="0"/>
              <a:t>Mission sets requirement at system level and component must be integrated properly to meet these needs</a:t>
            </a:r>
          </a:p>
          <a:p>
            <a:pPr marL="171450" lvl="0" indent="-171450">
              <a:spcBef>
                <a:spcPts val="0"/>
              </a:spcBef>
              <a:spcAft>
                <a:spcPts val="0"/>
              </a:spcAft>
            </a:pPr>
            <a:r>
              <a:rPr lang="en-US" dirty="0"/>
              <a:t>Mission defines task</a:t>
            </a:r>
          </a:p>
          <a:p>
            <a:pPr marL="171450" lvl="0" indent="-171450">
              <a:spcBef>
                <a:spcPts val="0"/>
              </a:spcBef>
              <a:spcAft>
                <a:spcPts val="0"/>
              </a:spcAft>
            </a:pPr>
            <a:r>
              <a:rPr lang="en-US" dirty="0"/>
              <a:t>Neglecting hardware malfunction; user brings dynamic force to the BDES</a:t>
            </a:r>
          </a:p>
          <a:p>
            <a:pPr marL="171450" lvl="0" indent="-171450">
              <a:spcBef>
                <a:spcPts val="0"/>
              </a:spcBef>
              <a:spcAft>
                <a:spcPts val="0"/>
              </a:spcAft>
            </a:pPr>
            <a:r>
              <a:rPr lang="en-US" dirty="0"/>
              <a:t>User insights can result in emergent behavior (unexpected system states)</a:t>
            </a:r>
            <a:endParaRPr dirty="0"/>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Tx/>
              <a:buSzPts val="1100"/>
              <a:buFontTx/>
              <a:buChar char="●"/>
              <a:tabLst/>
              <a:defRPr/>
            </a:pPr>
            <a:r>
              <a:rPr lang="en-US" dirty="0"/>
              <a:t>The whole is greater than sum of its parts For </a:t>
            </a:r>
            <a:r>
              <a:rPr lang="en-US" dirty="0" err="1"/>
              <a:t>eg</a:t>
            </a:r>
            <a:r>
              <a:rPr lang="en-US" dirty="0"/>
              <a:t> if something has worked well together previously (may be inadequate for meeting demands-&gt;new mission)</a:t>
            </a:r>
          </a:p>
          <a:p>
            <a:endParaRPr lang="en-US" dirty="0"/>
          </a:p>
        </p:txBody>
      </p:sp>
    </p:spTree>
    <p:extLst>
      <p:ext uri="{BB962C8B-B14F-4D97-AF65-F5344CB8AC3E}">
        <p14:creationId xmlns:p14="http://schemas.microsoft.com/office/powerpoint/2010/main" val="3593336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whole is greater than sum of its parts For </a:t>
            </a:r>
            <a:r>
              <a:rPr lang="en-US" dirty="0" err="1"/>
              <a:t>eg</a:t>
            </a:r>
            <a:r>
              <a:rPr lang="en-US" dirty="0"/>
              <a:t> if something has worked well together previously (may be inadequate for meeting demands-&gt;new mission)</a:t>
            </a:r>
          </a:p>
          <a:p>
            <a:pPr marL="457200" marR="0" lvl="0" indent="-298450" algn="l" defTabSz="914400" rtl="0" eaLnBrk="1" fontAlgn="auto" latinLnBrk="0" hangingPunct="1">
              <a:lnSpc>
                <a:spcPct val="100000"/>
              </a:lnSpc>
              <a:spcBef>
                <a:spcPts val="0"/>
              </a:spcBef>
              <a:spcAft>
                <a:spcPts val="0"/>
              </a:spcAft>
              <a:buClrTx/>
              <a:buSzPts val="1100"/>
              <a:buFontTx/>
              <a:buChar char="●"/>
              <a:tabLst/>
              <a:defRPr/>
            </a:pPr>
            <a:r>
              <a:rPr lang="en-US" dirty="0"/>
              <a:t>For example CAD</a:t>
            </a:r>
          </a:p>
        </p:txBody>
      </p:sp>
    </p:spTree>
    <p:extLst>
      <p:ext uri="{BB962C8B-B14F-4D97-AF65-F5344CB8AC3E}">
        <p14:creationId xmlns:p14="http://schemas.microsoft.com/office/powerpoint/2010/main" val="747868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Tx/>
              <a:buSzPts val="1100"/>
              <a:buFontTx/>
              <a:buChar char="●"/>
              <a:tabLst/>
              <a:defRPr/>
            </a:pPr>
            <a:r>
              <a:rPr lang="en" dirty="0"/>
              <a:t>CAD tool</a:t>
            </a:r>
            <a:r>
              <a:rPr lang="en-US" dirty="0"/>
              <a:t>s</a:t>
            </a:r>
            <a:r>
              <a:rPr lang="en" dirty="0"/>
              <a:t> which is both blessing and curse: it makes possible calculations once beyond the reach of human endurance while at the same time also making them virtually beyond the hope of human verifcation. Such failure may be tolerable in BDES commerce or entertainment market but become critical in areas including defence, intelligence an</a:t>
            </a:r>
            <a:r>
              <a:rPr lang="en-US" dirty="0"/>
              <a:t>d</a:t>
            </a:r>
            <a:r>
              <a:rPr lang="en" dirty="0"/>
              <a:t> clinical (failure can cost lives)</a:t>
            </a:r>
          </a:p>
        </p:txBody>
      </p:sp>
    </p:spTree>
    <p:extLst>
      <p:ext uri="{BB962C8B-B14F-4D97-AF65-F5344CB8AC3E}">
        <p14:creationId xmlns:p14="http://schemas.microsoft.com/office/powerpoint/2010/main" val="358176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(User frame of reference) challenge in user experience is to imagine this</a:t>
            </a:r>
          </a:p>
          <a:p>
            <a:r>
              <a:rPr lang="en-US" dirty="0"/>
              <a:t>How do we make use of user behavior within the BDES</a:t>
            </a:r>
          </a:p>
          <a:p>
            <a:r>
              <a:rPr lang="en-US" dirty="0"/>
              <a:t>Each component provides its own context </a:t>
            </a:r>
            <a:r>
              <a:rPr lang="en-US" dirty="0" err="1"/>
              <a:t>becoz</a:t>
            </a:r>
            <a:r>
              <a:rPr lang="en-US" dirty="0"/>
              <a:t> each component has different purpose, input and output</a:t>
            </a:r>
          </a:p>
          <a:p>
            <a:r>
              <a:rPr lang="en-US" dirty="0"/>
              <a:t>But these ultimately transform the same data into different views that result in net system output</a:t>
            </a:r>
          </a:p>
          <a:p>
            <a:endParaRPr lang="en-US" dirty="0"/>
          </a:p>
          <a:p>
            <a:endParaRPr lang="en-US" dirty="0"/>
          </a:p>
        </p:txBody>
      </p:sp>
    </p:spTree>
    <p:extLst>
      <p:ext uri="{BB962C8B-B14F-4D97-AF65-F5344CB8AC3E}">
        <p14:creationId xmlns:p14="http://schemas.microsoft.com/office/powerpoint/2010/main" val="654730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7800" lvl="0" indent="-127000" rtl="0">
              <a:spcBef>
                <a:spcPts val="0"/>
              </a:spcBef>
              <a:spcAft>
                <a:spcPts val="0"/>
              </a:spcAft>
              <a:buSzPts val="1400"/>
              <a:buChar char="•"/>
            </a:pPr>
            <a:r>
              <a:rPr lang="en-US" dirty="0"/>
              <a:t>user behaviors (e.g., mouse clicks, keystrokes, gestures)</a:t>
            </a:r>
          </a:p>
          <a:p>
            <a:pPr marL="177800" lvl="0" indent="-127000" rtl="0">
              <a:spcBef>
                <a:spcPts val="0"/>
              </a:spcBef>
              <a:spcAft>
                <a:spcPts val="0"/>
              </a:spcAft>
              <a:buSzPts val="1400"/>
              <a:buChar char="•"/>
            </a:pPr>
            <a:r>
              <a:rPr lang="en-US" dirty="0"/>
              <a:t>hierarchy of activities (e.g., query, filter, pan/zoom/rotate)</a:t>
            </a:r>
          </a:p>
          <a:p>
            <a:pPr marL="177800" lvl="0" indent="-127000" rtl="0">
              <a:spcBef>
                <a:spcPts val="0"/>
              </a:spcBef>
              <a:spcAft>
                <a:spcPts val="0"/>
              </a:spcAft>
              <a:buSzPts val="1400"/>
              <a:buChar char="•"/>
            </a:pPr>
            <a:r>
              <a:rPr lang="en-US" dirty="0"/>
              <a:t>workﬂow states (e.g., plan, search, view, organize)</a:t>
            </a:r>
          </a:p>
          <a:p>
            <a:pPr marL="177800" lvl="0" indent="-127000" rtl="0">
              <a:spcBef>
                <a:spcPts val="0"/>
              </a:spcBef>
              <a:spcAft>
                <a:spcPts val="0"/>
              </a:spcAft>
              <a:buSzPts val="1400"/>
              <a:buChar char="•"/>
            </a:pPr>
            <a:endParaRPr lang="en-US" dirty="0"/>
          </a:p>
          <a:p>
            <a:pPr marL="177800" lvl="0" indent="-127000" rtl="0">
              <a:spcBef>
                <a:spcPts val="0"/>
              </a:spcBef>
              <a:spcAft>
                <a:spcPts val="0"/>
              </a:spcAft>
              <a:buSzPts val="1400"/>
              <a:buChar char="•"/>
            </a:pPr>
            <a:r>
              <a:rPr lang="en" dirty="0"/>
              <a:t>Result is Context Map</a:t>
            </a:r>
          </a:p>
          <a:p>
            <a:pPr marL="177800" lvl="0" indent="-127000" rtl="0">
              <a:spcBef>
                <a:spcPts val="0"/>
              </a:spcBef>
              <a:spcAft>
                <a:spcPts val="0"/>
              </a:spcAft>
              <a:buSzPts val="1400"/>
              <a:buChar char="•"/>
            </a:pPr>
            <a:r>
              <a:rPr lang="en" dirty="0"/>
              <a:t>This provides means of sampling user beha</a:t>
            </a:r>
            <a:r>
              <a:rPr lang="en-US" dirty="0" err="1"/>
              <a:t>viors</a:t>
            </a:r>
            <a:r>
              <a:rPr lang="en-US" dirty="0"/>
              <a:t> directly</a:t>
            </a:r>
          </a:p>
          <a:p>
            <a:pPr marL="177800" lvl="0" indent="-127000" rtl="0">
              <a:spcBef>
                <a:spcPts val="0"/>
              </a:spcBef>
              <a:spcAft>
                <a:spcPts val="0"/>
              </a:spcAft>
              <a:buSzPts val="1400"/>
              <a:buChar char="•"/>
            </a:pPr>
            <a:r>
              <a:rPr lang="en-US" dirty="0"/>
              <a:t>Context Mapping provides relevant data about the user</a:t>
            </a:r>
          </a:p>
          <a:p>
            <a:pPr marL="177800" lvl="0" indent="-127000" rtl="0">
              <a:spcBef>
                <a:spcPts val="0"/>
              </a:spcBef>
              <a:spcAft>
                <a:spcPts val="0"/>
              </a:spcAft>
              <a:buSzPts val="1400"/>
              <a:buChar char="•"/>
            </a:pPr>
            <a:endParaRPr lang="en" dirty="0"/>
          </a:p>
          <a:p>
            <a:pPr marL="177800" lvl="0" indent="-127000" rtl="0">
              <a:spcBef>
                <a:spcPts val="0"/>
              </a:spcBef>
              <a:spcAft>
                <a:spcPts val="0"/>
              </a:spcAft>
              <a:buSzPts val="1400"/>
              <a:buChar char="•"/>
            </a:pPr>
            <a:r>
              <a:rPr lang="en-US" dirty="0"/>
              <a:t>This mapping will help us test number of hypotheses: period of inactivity means the user is the thinking about the information he is looking at or he is distracted</a:t>
            </a:r>
            <a:endParaRPr lang="en" dirty="0"/>
          </a:p>
          <a:p>
            <a:pPr marL="177800" lvl="0" indent="-127000" rtl="0">
              <a:spcBef>
                <a:spcPts val="0"/>
              </a:spcBef>
              <a:spcAft>
                <a:spcPts val="0"/>
              </a:spcAft>
              <a:buSzPts val="1400"/>
              <a:buChar char="•"/>
            </a:pPr>
            <a:endParaRPr lang="en-US" dirty="0"/>
          </a:p>
        </p:txBody>
      </p:sp>
    </p:spTree>
    <p:extLst>
      <p:ext uri="{BB962C8B-B14F-4D97-AF65-F5344CB8AC3E}">
        <p14:creationId xmlns:p14="http://schemas.microsoft.com/office/powerpoint/2010/main" val="4163328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BDES Value -&gt; ratio of </a:t>
            </a:r>
            <a:r>
              <a:rPr lang="en-US" sz="1100" b="0" i="0" kern="1200" dirty="0">
                <a:solidFill>
                  <a:schemeClr val="tx1"/>
                </a:solidFill>
                <a:effectLst/>
                <a:latin typeface="+mn-lt"/>
                <a:ea typeface="+mn-ea"/>
                <a:cs typeface="+mn-cs"/>
              </a:rPr>
              <a:t>“how good” is the answer, moderated by “how hard” was it to obtain</a:t>
            </a:r>
          </a:p>
          <a:p>
            <a:pPr marL="0" lvl="0" indent="0">
              <a:spcBef>
                <a:spcPts val="0"/>
              </a:spcBef>
              <a:spcAft>
                <a:spcPts val="0"/>
              </a:spcAft>
              <a:buNone/>
            </a:pPr>
            <a:r>
              <a:rPr lang="en-US" sz="1100" b="0" i="0" kern="1200" dirty="0">
                <a:solidFill>
                  <a:schemeClr val="tx1"/>
                </a:solidFill>
                <a:effectLst/>
                <a:latin typeface="+mn-lt"/>
                <a:ea typeface="+mn-ea"/>
                <a:cs typeface="+mn-cs"/>
              </a:rPr>
              <a:t>Enables selection among the system level solutions that meet the necessary condition</a:t>
            </a:r>
          </a:p>
          <a:p>
            <a:pPr marL="0" lvl="0" indent="0">
              <a:spcBef>
                <a:spcPts val="0"/>
              </a:spcBef>
              <a:spcAft>
                <a:spcPts val="0"/>
              </a:spcAft>
              <a:buNone/>
            </a:pPr>
            <a:r>
              <a:rPr lang="en-US" sz="1100" b="0" i="0" kern="1200" dirty="0">
                <a:solidFill>
                  <a:schemeClr val="tx1"/>
                </a:solidFill>
                <a:effectLst/>
                <a:latin typeface="+mn-lt"/>
                <a:ea typeface="+mn-ea"/>
                <a:cs typeface="+mn-cs"/>
              </a:rPr>
              <a:t>Necessary condition comes from mission</a:t>
            </a:r>
          </a:p>
          <a:p>
            <a:pPr marL="0" lvl="0" indent="0">
              <a:spcBef>
                <a:spcPts val="0"/>
              </a:spcBef>
              <a:spcAft>
                <a:spcPts val="0"/>
              </a:spcAft>
              <a:buNone/>
            </a:pPr>
            <a:endParaRPr lang="en-US" sz="1100" b="0" i="0" kern="1200" dirty="0">
              <a:solidFill>
                <a:schemeClr val="tx1"/>
              </a:solidFill>
              <a:effectLst/>
              <a:latin typeface="+mn-lt"/>
              <a:ea typeface="+mn-ea"/>
              <a:cs typeface="+mn-cs"/>
            </a:endParaRPr>
          </a:p>
          <a:p>
            <a:pPr marL="171450" lvl="0" indent="-171450">
              <a:spcBef>
                <a:spcPts val="0"/>
              </a:spcBef>
              <a:spcAft>
                <a:spcPts val="0"/>
              </a:spcAft>
            </a:pPr>
            <a:r>
              <a:rPr lang="en-US" sz="1100" b="0" i="0" kern="1200" dirty="0">
                <a:solidFill>
                  <a:schemeClr val="tx1"/>
                </a:solidFill>
                <a:effectLst/>
                <a:latin typeface="+mn-lt"/>
                <a:ea typeface="+mn-ea"/>
                <a:cs typeface="+mn-cs"/>
              </a:rPr>
              <a:t>Analytic Activity Logging API for instrumenting software component. API is designed to support behavioral and physiological assessment (including eye tracking) of users as they interact with XDATA tools, in service of building a better understanding of how analysts make use of these tools</a:t>
            </a:r>
          </a:p>
          <a:p>
            <a:pPr marL="171450" lvl="0" indent="-171450">
              <a:spcBef>
                <a:spcPts val="0"/>
              </a:spcBef>
              <a:spcAft>
                <a:spcPts val="0"/>
              </a:spcAft>
            </a:pPr>
            <a:r>
              <a:rPr lang="en-US" dirty="0"/>
              <a:t>Challenge in capturing users activities with enough data to </a:t>
            </a:r>
            <a:r>
              <a:rPr lang="en-US" sz="1100" b="0" i="0" kern="1200" dirty="0">
                <a:solidFill>
                  <a:schemeClr val="tx1"/>
                </a:solidFill>
                <a:effectLst/>
                <a:latin typeface="+mn-lt"/>
                <a:ea typeface="+mn-ea"/>
                <a:cs typeface="+mn-cs"/>
              </a:rPr>
              <a:t>characterize the </a:t>
            </a:r>
            <a:r>
              <a:rPr lang="en-US" sz="1100" b="0" i="0" kern="1200" dirty="0" err="1">
                <a:solidFill>
                  <a:schemeClr val="tx1"/>
                </a:solidFill>
                <a:effectLst/>
                <a:latin typeface="+mn-lt"/>
                <a:ea typeface="+mn-ea"/>
                <a:cs typeface="+mn-cs"/>
              </a:rPr>
              <a:t>specifc</a:t>
            </a:r>
            <a:r>
              <a:rPr lang="en-US" sz="1100" b="0" i="0" kern="1200" dirty="0">
                <a:solidFill>
                  <a:schemeClr val="tx1"/>
                </a:solidFill>
                <a:effectLst/>
                <a:latin typeface="+mn-lt"/>
                <a:ea typeface="+mn-ea"/>
                <a:cs typeface="+mn-cs"/>
              </a:rPr>
              <a:t> action within an application,</a:t>
            </a:r>
            <a:r>
              <a:rPr lang="en-US" dirty="0"/>
              <a:t> </a:t>
            </a:r>
            <a:r>
              <a:rPr lang="en-US" sz="1100" b="0" i="0" kern="1200" dirty="0">
                <a:solidFill>
                  <a:schemeClr val="tx1"/>
                </a:solidFill>
                <a:effectLst/>
                <a:latin typeface="+mn-lt"/>
                <a:ea typeface="+mn-ea"/>
                <a:cs typeface="+mn-cs"/>
              </a:rPr>
              <a:t>while also describing the behavior in a general way so that user activity logs can be compared across applications</a:t>
            </a:r>
          </a:p>
          <a:p>
            <a:pPr marL="171450" lvl="0" indent="-171450">
              <a:spcBef>
                <a:spcPts val="0"/>
              </a:spcBef>
              <a:spcAft>
                <a:spcPts val="0"/>
              </a:spcAft>
            </a:pPr>
            <a:r>
              <a:rPr lang="en-US" sz="1100" b="0" i="0" kern="1200" dirty="0">
                <a:solidFill>
                  <a:schemeClr val="tx1"/>
                </a:solidFill>
                <a:effectLst/>
                <a:latin typeface="+mn-lt"/>
                <a:ea typeface="+mn-ea"/>
                <a:cs typeface="+mn-cs"/>
              </a:rPr>
              <a:t>To accomplish this user actions are described at 3 levels</a:t>
            </a:r>
          </a:p>
          <a:p>
            <a:pPr marL="628650" lvl="1" indent="-171450">
              <a:spcBef>
                <a:spcPts val="0"/>
              </a:spcBef>
              <a:spcAft>
                <a:spcPts val="0"/>
              </a:spcAft>
            </a:pPr>
            <a:r>
              <a:rPr lang="en-US" sz="1100" b="0" i="0" kern="1200" dirty="0">
                <a:solidFill>
                  <a:schemeClr val="tx1"/>
                </a:solidFill>
                <a:effectLst/>
                <a:latin typeface="+mn-lt"/>
                <a:ea typeface="+mn-ea"/>
                <a:cs typeface="+mn-cs"/>
              </a:rPr>
              <a:t>action description (detail of action)</a:t>
            </a:r>
          </a:p>
          <a:p>
            <a:pPr marL="628650" lvl="1" indent="-171450">
              <a:spcBef>
                <a:spcPts val="0"/>
              </a:spcBef>
              <a:spcAft>
                <a:spcPts val="0"/>
              </a:spcAft>
            </a:pPr>
            <a:r>
              <a:rPr lang="en-US" sz="1100" b="0" i="0" kern="1200" dirty="0">
                <a:solidFill>
                  <a:schemeClr val="tx1"/>
                </a:solidFill>
                <a:effectLst/>
                <a:latin typeface="+mn-lt"/>
                <a:ea typeface="+mn-ea"/>
                <a:cs typeface="+mn-cs"/>
              </a:rPr>
              <a:t>Activity (provide </a:t>
            </a:r>
            <a:r>
              <a:rPr lang="en-US" sz="1100" b="0" i="0" kern="1200" dirty="0" err="1">
                <a:solidFill>
                  <a:schemeClr val="tx1"/>
                </a:solidFill>
                <a:effectLst/>
                <a:latin typeface="+mn-lt"/>
                <a:ea typeface="+mn-ea"/>
                <a:cs typeface="+mn-cs"/>
              </a:rPr>
              <a:t>measn</a:t>
            </a:r>
            <a:r>
              <a:rPr lang="en-US" sz="1100" b="0" i="0" kern="1200" dirty="0">
                <a:solidFill>
                  <a:schemeClr val="tx1"/>
                </a:solidFill>
                <a:effectLst/>
                <a:latin typeface="+mn-lt"/>
                <a:ea typeface="+mn-ea"/>
                <a:cs typeface="+mn-cs"/>
              </a:rPr>
              <a:t> to group application)</a:t>
            </a:r>
          </a:p>
          <a:p>
            <a:pPr marL="628650" lvl="1" indent="-171450">
              <a:spcBef>
                <a:spcPts val="0"/>
              </a:spcBef>
              <a:spcAft>
                <a:spcPts val="0"/>
              </a:spcAft>
            </a:pPr>
            <a:r>
              <a:rPr lang="en-US" sz="1100" b="0" i="0" kern="1200" dirty="0">
                <a:solidFill>
                  <a:schemeClr val="tx1"/>
                </a:solidFill>
                <a:effectLst/>
                <a:latin typeface="+mn-lt"/>
                <a:ea typeface="+mn-ea"/>
                <a:cs typeface="+mn-cs"/>
              </a:rPr>
              <a:t>workﬂow state (grouping actions)</a:t>
            </a:r>
          </a:p>
          <a:p>
            <a:pPr marL="171450" lvl="0" indent="-171450">
              <a:spcBef>
                <a:spcPts val="0"/>
              </a:spcBef>
              <a:spcAft>
                <a:spcPts val="0"/>
              </a:spcAft>
            </a:pPr>
            <a:r>
              <a:rPr lang="en-US" sz="1100" b="0" i="0" kern="1200" dirty="0">
                <a:solidFill>
                  <a:schemeClr val="tx1"/>
                </a:solidFill>
                <a:effectLst/>
                <a:latin typeface="+mn-lt"/>
                <a:ea typeface="+mn-ea"/>
                <a:cs typeface="+mn-cs"/>
              </a:rPr>
              <a:t>Server is written in </a:t>
            </a:r>
            <a:r>
              <a:rPr lang="en-US" sz="1100" b="0" i="0" kern="1200" dirty="0" err="1">
                <a:solidFill>
                  <a:schemeClr val="tx1"/>
                </a:solidFill>
                <a:effectLst/>
                <a:latin typeface="+mn-lt"/>
                <a:ea typeface="+mn-ea"/>
                <a:cs typeface="+mn-cs"/>
              </a:rPr>
              <a:t>Javascript</a:t>
            </a:r>
            <a:br>
              <a:rPr lang="en-US" dirty="0"/>
            </a:br>
            <a:endParaRPr dirty="0"/>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We have to ensure that what is being designed and tested is a system of interdependent components not just components themselves</a:t>
            </a:r>
          </a:p>
          <a:p>
            <a:pPr marL="171450" lvl="0" indent="-171450">
              <a:spcBef>
                <a:spcPts val="0"/>
              </a:spcBef>
              <a:spcAft>
                <a:spcPts val="0"/>
              </a:spcAft>
            </a:pPr>
            <a:r>
              <a:rPr lang="en-US" sz="1100" b="0" i="0" kern="1200" dirty="0">
                <a:solidFill>
                  <a:schemeClr val="tx1"/>
                </a:solidFill>
                <a:effectLst/>
                <a:latin typeface="+mn-lt"/>
                <a:ea typeface="+mn-ea"/>
                <a:cs typeface="+mn-cs"/>
              </a:rPr>
              <a:t>If the user and their mission are not well integrated with the rest of the BDES, the user may be led to erroneous conclusion or down paths of inquiry without end</a:t>
            </a:r>
          </a:p>
          <a:p>
            <a:pPr marL="171450" lvl="0" indent="-171450">
              <a:spcBef>
                <a:spcPts val="0"/>
              </a:spcBef>
              <a:spcAft>
                <a:spcPts val="0"/>
              </a:spcAft>
            </a:pPr>
            <a:endParaRPr lang="en-US" sz="1100" b="0" i="0" kern="1200" dirty="0">
              <a:solidFill>
                <a:schemeClr val="tx1"/>
              </a:solidFill>
              <a:effectLst/>
              <a:latin typeface="+mn-lt"/>
              <a:ea typeface="+mn-ea"/>
              <a:cs typeface="+mn-cs"/>
            </a:endParaRPr>
          </a:p>
          <a:p>
            <a:pPr marL="171450" lvl="0" indent="-171450">
              <a:spcBef>
                <a:spcPts val="0"/>
              </a:spcBef>
              <a:spcAft>
                <a:spcPts val="0"/>
              </a:spcAft>
            </a:pPr>
            <a:r>
              <a:rPr lang="en-US" sz="1100" b="0" i="0" kern="1200" dirty="0">
                <a:solidFill>
                  <a:schemeClr val="tx1"/>
                </a:solidFill>
                <a:effectLst/>
                <a:latin typeface="+mn-lt"/>
                <a:ea typeface="+mn-ea"/>
                <a:cs typeface="+mn-cs"/>
              </a:rPr>
              <a:t>There are risks of working with the big data but if all the components of BDES fit together elegantly, the user just might get that glimpse of the big picture that is only possible with big data, and makes the emerging use of BDES so exciting</a:t>
            </a:r>
            <a:endParaRPr dirty="0"/>
          </a:p>
        </p:txBody>
      </p:sp>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dirty="0"/>
              <a:t>Failure example: CAD tool which is both blessing and curse. Such failure may be tolerable in BDES commerce or entertainment market but become critical in areas including defence, intelligence adn clinical (failure can cost lives)</a:t>
            </a:r>
          </a:p>
          <a:p>
            <a:pPr marL="0" lvl="0" indent="0">
              <a:spcBef>
                <a:spcPts val="0"/>
              </a:spcBef>
              <a:spcAft>
                <a:spcPts val="0"/>
              </a:spcAft>
              <a:buNone/>
            </a:pPr>
            <a:endParaRPr lang="en" dirty="0"/>
          </a:p>
          <a:p>
            <a:pPr marL="0" lvl="0" indent="0">
              <a:spcBef>
                <a:spcPts val="0"/>
              </a:spcBef>
              <a:spcAft>
                <a:spcPts val="0"/>
              </a:spcAft>
              <a:buNone/>
            </a:pPr>
            <a:r>
              <a:rPr lang="en-US" dirty="0"/>
              <a:t>As user knows the mission better than anyone else the user's decision will direct each component's output towards the mission and has lesser chances that whole system will be a failure</a:t>
            </a:r>
            <a:endParaRPr dirty="0"/>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23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Data Sets: the data we produce</a:t>
            </a:r>
          </a:p>
          <a:p>
            <a:pPr marL="0" lvl="0" indent="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err="1"/>
              <a:t>Visualisation</a:t>
            </a:r>
            <a:r>
              <a:rPr lang="en-US" dirty="0"/>
              <a:t>: Ways: bases spanned continuously, number of points drawn, level of </a:t>
            </a:r>
            <a:r>
              <a:rPr lang="en-US" dirty="0" err="1"/>
              <a:t>overplot</a:t>
            </a:r>
            <a:r>
              <a:rPr lang="en-US" dirty="0"/>
              <a:t>, and precision/correctness</a:t>
            </a:r>
          </a:p>
          <a:p>
            <a:pPr marL="0" lvl="0" indent="0">
              <a:spcBef>
                <a:spcPts val="0"/>
              </a:spcBef>
              <a:spcAft>
                <a:spcPts val="0"/>
              </a:spcAft>
              <a:buNone/>
            </a:pPr>
            <a:endParaRPr lang="en-US" dirty="0"/>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Big Data require one or more data sets to operate upon</a:t>
            </a:r>
          </a:p>
          <a:p>
            <a:pPr marL="0" lvl="0" indent="0">
              <a:spcBef>
                <a:spcPts val="0"/>
              </a:spcBef>
              <a:spcAft>
                <a:spcPts val="0"/>
              </a:spcAft>
              <a:buNone/>
            </a:pPr>
            <a:endParaRPr lang="en-US" dirty="0"/>
          </a:p>
          <a:p>
            <a:pPr marL="0" lvl="0" indent="0">
              <a:spcBef>
                <a:spcPts val="0"/>
              </a:spcBef>
              <a:spcAft>
                <a:spcPts val="0"/>
              </a:spcAft>
              <a:buNone/>
            </a:pPr>
            <a:r>
              <a:rPr lang="en-US" dirty="0" err="1"/>
              <a:t>Jaccard</a:t>
            </a:r>
            <a:r>
              <a:rPr lang="en-US" dirty="0"/>
              <a:t>/edit/cosine</a:t>
            </a:r>
          </a:p>
          <a:p>
            <a:pPr marL="0" lvl="0" indent="0">
              <a:spcBef>
                <a:spcPts val="0"/>
              </a:spcBef>
              <a:spcAft>
                <a:spcPts val="0"/>
              </a:spcAft>
              <a:buNone/>
            </a:pPr>
            <a:r>
              <a:rPr lang="en-US" dirty="0"/>
              <a:t>Unstructured Data Sets: Images, audio and video data</a:t>
            </a:r>
          </a:p>
          <a:p>
            <a:pPr marL="0" lvl="0" indent="0">
              <a:spcBef>
                <a:spcPts val="0"/>
              </a:spcBef>
              <a:spcAft>
                <a:spcPts val="0"/>
              </a:spcAft>
              <a:buNone/>
            </a:pPr>
            <a:r>
              <a:rPr lang="en-US" dirty="0"/>
              <a:t>Pre processed: text data -&gt; translated across languages &amp; searched for content</a:t>
            </a:r>
          </a:p>
          <a:p>
            <a:pPr marL="0" lvl="0" indent="0">
              <a:spcBef>
                <a:spcPts val="0"/>
              </a:spcBef>
              <a:spcAft>
                <a:spcPts val="0"/>
              </a:spcAft>
              <a:buNone/>
            </a:pPr>
            <a:r>
              <a:rPr lang="en-US" dirty="0"/>
              <a:t>Images -&gt; searched for content</a:t>
            </a:r>
          </a:p>
          <a:p>
            <a:pPr marL="0" lvl="0" indent="0">
              <a:spcBef>
                <a:spcPts val="0"/>
              </a:spcBef>
              <a:spcAft>
                <a:spcPts val="0"/>
              </a:spcAft>
              <a:buNone/>
            </a:pPr>
            <a:r>
              <a:rPr lang="en-US" dirty="0"/>
              <a:t>Audio -&gt; speech content</a:t>
            </a:r>
          </a:p>
          <a:p>
            <a:pPr marL="0" lvl="0" indent="0">
              <a:spcBef>
                <a:spcPts val="0"/>
              </a:spcBef>
              <a:spcAft>
                <a:spcPts val="0"/>
              </a:spcAft>
              <a:buNone/>
            </a:pPr>
            <a:r>
              <a:rPr lang="en-US" dirty="0"/>
              <a:t>Video -&gt; Audio + Imagery -&gt; track moving objects</a:t>
            </a:r>
          </a:p>
          <a:p>
            <a:pPr marL="0" lvl="0" indent="0">
              <a:spcBef>
                <a:spcPts val="0"/>
              </a:spcBef>
              <a:spcAft>
                <a:spcPts val="0"/>
              </a:spcAft>
              <a:buNone/>
            </a:pPr>
            <a:endParaRPr lang="en-US" dirty="0"/>
          </a:p>
          <a:p>
            <a:pPr marL="0" lvl="0" indent="0">
              <a:spcBef>
                <a:spcPts val="0"/>
              </a:spcBef>
              <a:spcAft>
                <a:spcPts val="0"/>
              </a:spcAft>
              <a:buNone/>
            </a:pPr>
            <a:endParaRPr lang="en-US" dirty="0"/>
          </a:p>
          <a:p>
            <a:pPr marL="177800" marR="0" lvl="0" indent="-171450" algn="l" rtl="0">
              <a:lnSpc>
                <a:spcPct val="90000"/>
              </a:lnSpc>
              <a:spcBef>
                <a:spcPts val="800"/>
              </a:spcBef>
              <a:spcAft>
                <a:spcPts val="0"/>
              </a:spcAft>
              <a:buClr>
                <a:schemeClr val="dk1"/>
              </a:buClr>
              <a:buSzPts val="2100"/>
              <a:buFont typeface="Arial"/>
              <a:buChar char="•"/>
            </a:pPr>
            <a:endParaRPr lang="en-US" sz="800" dirty="0"/>
          </a:p>
          <a:p>
            <a:pPr marL="177800" marR="0" lvl="0" indent="-171450" algn="l" rtl="0">
              <a:lnSpc>
                <a:spcPct val="90000"/>
              </a:lnSpc>
              <a:spcBef>
                <a:spcPts val="800"/>
              </a:spcBef>
              <a:spcAft>
                <a:spcPts val="0"/>
              </a:spcAft>
              <a:buClr>
                <a:schemeClr val="dk1"/>
              </a:buClr>
              <a:buSzPts val="2100"/>
              <a:buFont typeface="Arial"/>
              <a:buChar char="•"/>
            </a:pPr>
            <a:r>
              <a:rPr lang="en-US" sz="1100" b="0" i="0" u="none" strike="noStrike" cap="none" dirty="0">
                <a:solidFill>
                  <a:schemeClr val="dk1"/>
                </a:solidFill>
                <a:latin typeface="Calibri"/>
                <a:ea typeface="Calibri"/>
                <a:cs typeface="Calibri"/>
                <a:sym typeface="Calibri"/>
              </a:rPr>
              <a:t>High velocity and large volume data may stress the capabilities of the infrastructure. High variety and veracity data sets may require innovation in the development of and integration with analytic and visualization components</a:t>
            </a:r>
            <a:endParaRPr lang="en-US" sz="800" dirty="0"/>
          </a:p>
          <a:p>
            <a:pPr marL="0" lvl="0" indent="0">
              <a:spcBef>
                <a:spcPts val="0"/>
              </a:spcBef>
              <a:spcAft>
                <a:spcPts val="0"/>
              </a:spcAft>
              <a:buNone/>
            </a:pPr>
            <a:endParaRPr lang="en-US" dirty="0"/>
          </a:p>
          <a:p>
            <a:pPr marL="0" lvl="0" indent="0">
              <a:spcBef>
                <a:spcPts val="0"/>
              </a:spcBef>
              <a:spcAft>
                <a:spcPts val="0"/>
              </a:spcAft>
              <a:buNone/>
            </a:pPr>
            <a:endParaRPr lang="en-US" dirty="0"/>
          </a:p>
        </p:txBody>
      </p:sp>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Real time -&gt; streaming data</a:t>
            </a:r>
            <a:endParaRPr dirty="0"/>
          </a:p>
        </p:txBody>
      </p:sp>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Ways: bases spanned continuously, number of points drawn, level of </a:t>
            </a:r>
            <a:r>
              <a:rPr lang="en-US" dirty="0" err="1"/>
              <a:t>overplot</a:t>
            </a:r>
            <a:r>
              <a:rPr lang="en-US" dirty="0"/>
              <a:t>, and precision/correctness</a:t>
            </a:r>
            <a:endParaRPr dirty="0"/>
          </a:p>
        </p:txBody>
      </p:sp>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2.Acts as physical interface b/w virtual components of BDES and the user</a:t>
            </a:r>
          </a:p>
          <a:p>
            <a:pPr marL="0" lvl="0" indent="0">
              <a:spcBef>
                <a:spcPts val="0"/>
              </a:spcBef>
              <a:spcAft>
                <a:spcPts val="0"/>
              </a:spcAft>
              <a:buNone/>
            </a:pPr>
            <a:endParaRPr dirty="0"/>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171450" lvl="0" indent="-171450">
              <a:spcBef>
                <a:spcPts val="0"/>
              </a:spcBef>
              <a:spcAft>
                <a:spcPts val="0"/>
              </a:spcAft>
            </a:pPr>
            <a:r>
              <a:rPr lang="en-US" dirty="0"/>
              <a:t>User interacts with rest of the BDES system and make perception and control system; uses its assets like knowledge, experience, expertise, style to control the system; and there is limitation with needs, gaps and constraints</a:t>
            </a:r>
          </a:p>
          <a:p>
            <a:pPr marL="171450" lvl="0" indent="-171450">
              <a:spcBef>
                <a:spcPts val="0"/>
              </a:spcBef>
              <a:spcAft>
                <a:spcPts val="0"/>
              </a:spcAft>
            </a:pPr>
            <a:r>
              <a:rPr lang="en-US" dirty="0"/>
              <a:t>HSI</a:t>
            </a:r>
          </a:p>
          <a:p>
            <a:pPr marL="171450" lvl="0" indent="-171450">
              <a:spcBef>
                <a:spcPts val="0"/>
              </a:spcBef>
              <a:spcAft>
                <a:spcPts val="0"/>
              </a:spcAft>
            </a:pPr>
            <a:r>
              <a:rPr lang="en-US" dirty="0"/>
              <a:t>Treating user as a component, we can describe her in a number of dimensions</a:t>
            </a:r>
          </a:p>
          <a:p>
            <a:pPr marL="171450" lvl="0" indent="-171450">
              <a:spcBef>
                <a:spcPts val="0"/>
              </a:spcBef>
              <a:spcAft>
                <a:spcPts val="0"/>
              </a:spcAft>
            </a:pPr>
            <a:endParaRPr lang="en-US" dirty="0"/>
          </a:p>
          <a:p>
            <a:pPr marL="171450" lvl="0" indent="-171450">
              <a:spcBef>
                <a:spcPts val="0"/>
              </a:spcBef>
              <a:spcAft>
                <a:spcPts val="0"/>
              </a:spcAft>
            </a:pPr>
            <a:r>
              <a:rPr lang="en-US" sz="1100" b="0" i="0" kern="1200" dirty="0">
                <a:solidFill>
                  <a:schemeClr val="tx1"/>
                </a:solidFill>
                <a:effectLst/>
                <a:latin typeface="+mn-lt"/>
                <a:ea typeface="+mn-ea"/>
                <a:cs typeface="+mn-cs"/>
              </a:rPr>
              <a:t>thinking of and measuring users in the same way as other components is very new territory with few best-practices for guidance</a:t>
            </a:r>
            <a:br>
              <a:rPr lang="en-US" dirty="0"/>
            </a:br>
            <a:r>
              <a:rPr lang="en-US" dirty="0"/>
              <a:t> </a:t>
            </a:r>
            <a:br>
              <a:rPr lang="en-US" dirty="0"/>
            </a:br>
            <a:endParaRPr lang="en-US" dirty="0"/>
          </a:p>
          <a:p>
            <a:pPr marL="0" lvl="0" indent="0">
              <a:spcBef>
                <a:spcPts val="0"/>
              </a:spcBef>
              <a:spcAft>
                <a:spcPts val="0"/>
              </a:spcAft>
              <a:buNone/>
            </a:pPr>
            <a:endParaRPr dirty="0"/>
          </a:p>
        </p:txBody>
      </p:sp>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1"/>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A5F717-12EE-A348-A3FB-CFE8FCC4E8AC}" type="slidenum">
              <a:rPr lang="en-US" smtClean="0"/>
              <a:pPr/>
              <a:t>‹#›</a:t>
            </a:fld>
            <a:endParaRPr lang="en-US" dirty="0"/>
          </a:p>
        </p:txBody>
      </p:sp>
      <p:cxnSp>
        <p:nvCxnSpPr>
          <p:cNvPr id="8" name="Straight Connector 7"/>
          <p:cNvCxnSpPr>
            <a:cxnSpLocks noChangeAspect="1"/>
          </p:cNvCxnSpPr>
          <p:nvPr/>
        </p:nvCxnSpPr>
        <p:spPr>
          <a:xfrm>
            <a:off x="0" y="4550228"/>
            <a:ext cx="9144000" cy="0"/>
          </a:xfrm>
          <a:prstGeom prst="line">
            <a:avLst/>
          </a:prstGeom>
          <a:ln w="38100">
            <a:solidFill>
              <a:srgbClr val="FFCC0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9714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389933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3889632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62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19" name="Shape 19"/>
          <p:cNvSpPr txBox="1">
            <a:spLocks noGrp="1"/>
          </p:cNvSpPr>
          <p:nvPr>
            <p:ph type="sldNum" idx="12"/>
          </p:nvPr>
        </p:nvSpPr>
        <p:spPr>
          <a:xfrm>
            <a:off x="8472457" y="4663217"/>
            <a:ext cx="548700" cy="393525"/>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2918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l" rtl="0">
              <a:spcBef>
                <a:spcPts val="0"/>
              </a:spcBef>
              <a:spcAft>
                <a:spcPts val="0"/>
              </a:spcAft>
              <a:buNone/>
            </a:pPr>
            <a:fld id="{00000000-1234-1234-1234-123412341234}" type="slidenum">
              <a:rPr lang="en" sz="1400" smtClean="0">
                <a:solidFill>
                  <a:schemeClr val="dk1"/>
                </a:solidFill>
                <a:latin typeface="Calibri"/>
                <a:ea typeface="Calibri"/>
                <a:cs typeface="Calibri"/>
                <a:sym typeface="Calibri"/>
              </a:rPr>
              <a:t>‹#›</a:t>
            </a:fld>
            <a:endParaRPr lang="en"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695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421490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35672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152545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l" rtl="0">
              <a:spcBef>
                <a:spcPts val="0"/>
              </a:spcBef>
              <a:spcAft>
                <a:spcPts val="0"/>
              </a:spcAft>
              <a:buNone/>
            </a:pPr>
            <a:fld id="{00000000-1234-1234-1234-123412341234}" type="slidenum">
              <a:rPr lang="en" sz="1400" smtClean="0">
                <a:solidFill>
                  <a:schemeClr val="dk1"/>
                </a:solidFill>
                <a:latin typeface="Calibri"/>
                <a:ea typeface="Calibri"/>
                <a:cs typeface="Calibri"/>
                <a:sym typeface="Calibri"/>
              </a:rPr>
              <a:t>‹#›</a:t>
            </a:fld>
            <a:endParaRPr lang="en"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460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l" rtl="0">
              <a:spcBef>
                <a:spcPts val="0"/>
              </a:spcBef>
              <a:spcAft>
                <a:spcPts val="0"/>
              </a:spcAft>
              <a:buNone/>
            </a:pPr>
            <a:fld id="{00000000-1234-1234-1234-123412341234}" type="slidenum">
              <a:rPr lang="en" sz="1400" smtClean="0">
                <a:solidFill>
                  <a:schemeClr val="dk1"/>
                </a:solidFill>
                <a:latin typeface="Calibri"/>
                <a:ea typeface="Calibri"/>
                <a:cs typeface="Calibri"/>
                <a:sym typeface="Calibri"/>
              </a:rPr>
              <a:t>‹#›</a:t>
            </a:fld>
            <a:endParaRPr lang="en"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456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78404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391773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4587046"/>
            <a:ext cx="9144000" cy="556454"/>
          </a:xfrm>
          <a:prstGeom prst="rect">
            <a:avLst/>
          </a:prstGeom>
          <a:solidFill>
            <a:srgbClr val="99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4904" y="273844"/>
            <a:ext cx="8110446"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4904" y="1369219"/>
            <a:ext cx="8110446" cy="3230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63520" y="4767263"/>
            <a:ext cx="1304214" cy="273844"/>
          </a:xfrm>
          <a:prstGeom prst="rect">
            <a:avLst/>
          </a:prstGeom>
        </p:spPr>
        <p:txBody>
          <a:bodyPr vert="horz" lIns="91440" tIns="45720" rIns="91440" bIns="45720" rtlCol="0" anchor="ctr"/>
          <a:lstStyle>
            <a:lvl1pPr algn="l">
              <a:defRPr sz="900">
                <a:solidFill>
                  <a:schemeClr val="bg1"/>
                </a:solidFill>
              </a:defRPr>
            </a:lvl1pPr>
          </a:lstStyle>
          <a:p>
            <a:endParaRPr lang="en-US" dirty="0"/>
          </a:p>
        </p:txBody>
      </p:sp>
      <p:sp>
        <p:nvSpPr>
          <p:cNvPr id="5" name="Footer Placeholder 4"/>
          <p:cNvSpPr>
            <a:spLocks noGrp="1"/>
          </p:cNvSpPr>
          <p:nvPr>
            <p:ph type="ftr" sz="quarter" idx="3"/>
          </p:nvPr>
        </p:nvSpPr>
        <p:spPr>
          <a:xfrm>
            <a:off x="3787254" y="4767263"/>
            <a:ext cx="2599898" cy="273844"/>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p:cNvSpPr>
            <a:spLocks noGrp="1"/>
          </p:cNvSpPr>
          <p:nvPr>
            <p:ph type="sldNum" sz="quarter" idx="4"/>
          </p:nvPr>
        </p:nvSpPr>
        <p:spPr>
          <a:xfrm>
            <a:off x="8045355" y="4767263"/>
            <a:ext cx="469995" cy="273844"/>
          </a:xfrm>
          <a:prstGeom prst="rect">
            <a:avLst/>
          </a:prstGeom>
        </p:spPr>
        <p:txBody>
          <a:bodyPr vert="horz" lIns="91440" tIns="45720" rIns="91440" bIns="45720" rtlCol="0" anchor="ctr"/>
          <a:lstStyle>
            <a:lvl1pPr algn="r">
              <a:defRPr sz="900">
                <a:solidFill>
                  <a:schemeClr val="bg1"/>
                </a:solidFill>
              </a:defRPr>
            </a:lvl1pPr>
          </a:lstStyle>
          <a:p>
            <a:fld id="{BDA5F717-12EE-A348-A3FB-CFE8FCC4E8AC}" type="slidenum">
              <a:rPr lang="en-US" smtClean="0"/>
              <a:pPr/>
              <a:t>‹#›</a:t>
            </a:fld>
            <a:endParaRPr lang="en-US" dirty="0"/>
          </a:p>
        </p:txBody>
      </p:sp>
      <p:sp>
        <p:nvSpPr>
          <p:cNvPr id="7" name="Rectangle 6"/>
          <p:cNvSpPr/>
          <p:nvPr/>
        </p:nvSpPr>
        <p:spPr>
          <a:xfrm>
            <a:off x="1630004" y="4646693"/>
            <a:ext cx="1640193" cy="461665"/>
          </a:xfrm>
          <a:prstGeom prst="rect">
            <a:avLst/>
          </a:prstGeom>
        </p:spPr>
        <p:txBody>
          <a:bodyPr wrap="none">
            <a:spAutoFit/>
          </a:bodyPr>
          <a:lstStyle/>
          <a:p>
            <a:r>
              <a:rPr lang="en-US" sz="1200" b="0" i="1" dirty="0">
                <a:solidFill>
                  <a:schemeClr val="bg1"/>
                </a:solidFill>
                <a:latin typeface="Helvetica Neue" charset="0"/>
                <a:ea typeface="Helvetica Neue" charset="0"/>
                <a:cs typeface="Helvetica Neue" charset="0"/>
              </a:rPr>
              <a:t>Information Retrieval </a:t>
            </a:r>
          </a:p>
          <a:p>
            <a:r>
              <a:rPr lang="en-US" sz="1200" b="0" i="1" dirty="0">
                <a:solidFill>
                  <a:schemeClr val="bg1"/>
                </a:solidFill>
                <a:latin typeface="Helvetica Neue" charset="0"/>
                <a:ea typeface="Helvetica Neue" charset="0"/>
                <a:cs typeface="Helvetica Neue" charset="0"/>
              </a:rPr>
              <a:t>and</a:t>
            </a:r>
            <a:r>
              <a:rPr lang="en-US" sz="1200" b="0" i="1" baseline="0" dirty="0">
                <a:solidFill>
                  <a:schemeClr val="bg1"/>
                </a:solidFill>
                <a:latin typeface="Helvetica Neue" charset="0"/>
                <a:ea typeface="Helvetica Neue" charset="0"/>
                <a:cs typeface="Helvetica Neue" charset="0"/>
              </a:rPr>
              <a:t> Data Science</a:t>
            </a:r>
            <a:endParaRPr lang="en-US" sz="1050" b="0" i="1" u="none" dirty="0">
              <a:solidFill>
                <a:schemeClr val="bg1"/>
              </a:solidFill>
              <a:latin typeface="Helvetica Neue" charset="0"/>
              <a:ea typeface="Helvetica Neue" charset="0"/>
              <a:cs typeface="Helvetica Neue" charset="0"/>
            </a:endParaRPr>
          </a:p>
        </p:txBody>
      </p:sp>
      <p:pic>
        <p:nvPicPr>
          <p:cNvPr id="8" name="Picture 7"/>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8103561" y="204610"/>
            <a:ext cx="801189" cy="822960"/>
          </a:xfrm>
          <a:prstGeom prst="rect">
            <a:avLst/>
          </a:prstGeom>
        </p:spPr>
      </p:pic>
      <p:cxnSp>
        <p:nvCxnSpPr>
          <p:cNvPr id="10" name="Straight Connector 9"/>
          <p:cNvCxnSpPr/>
          <p:nvPr/>
        </p:nvCxnSpPr>
        <p:spPr>
          <a:xfrm>
            <a:off x="0" y="4587046"/>
            <a:ext cx="9144000" cy="0"/>
          </a:xfrm>
          <a:prstGeom prst="line">
            <a:avLst/>
          </a:prstGeom>
          <a:ln w="57150">
            <a:solidFill>
              <a:srgbClr val="FFCC0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404904" y="4646693"/>
            <a:ext cx="1316736" cy="496806"/>
          </a:xfrm>
          <a:prstGeom prst="rect">
            <a:avLst/>
          </a:prstGeom>
        </p:spPr>
      </p:pic>
    </p:spTree>
    <p:extLst>
      <p:ext uri="{BB962C8B-B14F-4D97-AF65-F5344CB8AC3E}">
        <p14:creationId xmlns:p14="http://schemas.microsoft.com/office/powerpoint/2010/main" val="64174473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hdr="0" ftr="0" dt="0"/>
  <p:txStyles>
    <p:titleStyle>
      <a:lvl1pPr algn="l" defTabSz="685800" rtl="0" eaLnBrk="1" latinLnBrk="0" hangingPunct="1">
        <a:lnSpc>
          <a:spcPct val="90000"/>
        </a:lnSpc>
        <a:spcBef>
          <a:spcPct val="0"/>
        </a:spcBef>
        <a:buNone/>
        <a:defRPr sz="3300" b="1" kern="1200">
          <a:solidFill>
            <a:srgbClr val="991B1D"/>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bit.ly/2rnWrd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pdfs.semanticscholar.org/22d5/d2e6d3c003791ae4d2126b65669304e49dda.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64C7-9A18-48D2-A43A-931D688DF212}"/>
              </a:ext>
            </a:extLst>
          </p:cNvPr>
          <p:cNvSpPr>
            <a:spLocks noGrp="1"/>
          </p:cNvSpPr>
          <p:nvPr>
            <p:ph type="ctrTitle"/>
          </p:nvPr>
        </p:nvSpPr>
        <p:spPr>
          <a:xfrm>
            <a:off x="975434" y="841773"/>
            <a:ext cx="7193132" cy="1790700"/>
          </a:xfrm>
        </p:spPr>
        <p:txBody>
          <a:bodyPr>
            <a:noAutofit/>
          </a:bodyPr>
          <a:lstStyle/>
          <a:p>
            <a:r>
              <a:rPr lang="en-US" sz="3500" dirty="0"/>
              <a:t>Measurement of Big Data Exploitation System: Quantitative, Non-Subjective Metrics with a User as the Key Component</a:t>
            </a:r>
          </a:p>
        </p:txBody>
      </p:sp>
      <p:sp>
        <p:nvSpPr>
          <p:cNvPr id="3" name="Subtitle 2">
            <a:extLst>
              <a:ext uri="{FF2B5EF4-FFF2-40B4-BE49-F238E27FC236}">
                <a16:creationId xmlns:a16="http://schemas.microsoft.com/office/drawing/2014/main" id="{A3B6000E-EA4F-4392-83CF-4EE57330E0C3}"/>
              </a:ext>
            </a:extLst>
          </p:cNvPr>
          <p:cNvSpPr>
            <a:spLocks noGrp="1"/>
          </p:cNvSpPr>
          <p:nvPr>
            <p:ph type="subTitle" idx="1"/>
          </p:nvPr>
        </p:nvSpPr>
        <p:spPr/>
        <p:txBody>
          <a:bodyPr/>
          <a:lstStyle/>
          <a:p>
            <a:endParaRPr lang="en-US" dirty="0"/>
          </a:p>
          <a:p>
            <a:r>
              <a:rPr lang="en-US" dirty="0"/>
              <a:t>Prince Chopra</a:t>
            </a:r>
          </a:p>
          <a:p>
            <a:r>
              <a:rPr lang="en-US" dirty="0"/>
              <a:t>prince@usc.edu</a:t>
            </a:r>
          </a:p>
        </p:txBody>
      </p:sp>
    </p:spTree>
    <p:extLst>
      <p:ext uri="{BB962C8B-B14F-4D97-AF65-F5344CB8AC3E}">
        <p14:creationId xmlns:p14="http://schemas.microsoft.com/office/powerpoint/2010/main" val="7121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Mission of BDES</a:t>
            </a:r>
            <a:endParaRPr sz="1100" dirty="0"/>
          </a:p>
        </p:txBody>
      </p:sp>
      <p:sp>
        <p:nvSpPr>
          <p:cNvPr id="104" name="Shape 104"/>
          <p:cNvSpPr txBox="1">
            <a:spLocks noGrp="1"/>
          </p:cNvSpPr>
          <p:nvPr>
            <p:ph idx="1"/>
          </p:nvPr>
        </p:nvSpPr>
        <p:spPr>
          <a:xfrm>
            <a:off x="628650" y="1140619"/>
            <a:ext cx="7886700" cy="3263400"/>
          </a:xfrm>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Mission set requirements on the BDES at system level, and components must be integrated properly to meet those needs</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Defines task:</a:t>
            </a:r>
            <a:endParaRPr sz="1100" dirty="0"/>
          </a:p>
          <a:p>
            <a:pPr marL="520700" marR="0" lvl="1" indent="-177800" algn="l" rtl="0">
              <a:lnSpc>
                <a:spcPct val="90000"/>
              </a:lnSpc>
              <a:spcBef>
                <a:spcPts val="4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Data to be exploited</a:t>
            </a:r>
            <a:endParaRPr sz="1100" dirty="0"/>
          </a:p>
          <a:p>
            <a:pPr marL="520700" marR="0" lvl="1" indent="-177800" algn="l" rtl="0">
              <a:lnSpc>
                <a:spcPct val="90000"/>
              </a:lnSpc>
              <a:spcBef>
                <a:spcPts val="4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Hypothesis to be tested</a:t>
            </a:r>
            <a:endParaRPr sz="1100" dirty="0"/>
          </a:p>
          <a:p>
            <a:pPr marL="520700" marR="0" lvl="1" indent="-177800" algn="l" rtl="0">
              <a:lnSpc>
                <a:spcPct val="90000"/>
              </a:lnSpc>
              <a:spcBef>
                <a:spcPts val="4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Desired precision of the final answer</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Data, analytics, visualizations, and infrastructure can be expected to perform according to specification, neglecting hardware malfunction</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User </a:t>
            </a:r>
            <a:r>
              <a:rPr lang="en-US" sz="2100" b="0" i="0" u="none" strike="noStrike" cap="none" dirty="0">
                <a:solidFill>
                  <a:schemeClr val="dk1"/>
                </a:solidFill>
                <a:latin typeface="Calibri"/>
                <a:ea typeface="Calibri"/>
                <a:cs typeface="Calibri"/>
                <a:sym typeface="Calibri"/>
              </a:rPr>
              <a:t>Insights results in</a:t>
            </a:r>
            <a:r>
              <a:rPr lang="en" sz="2100" b="0" i="0" u="none" strike="noStrike" cap="none" dirty="0">
                <a:solidFill>
                  <a:schemeClr val="dk1"/>
                </a:solidFill>
                <a:latin typeface="Calibri"/>
                <a:ea typeface="Calibri"/>
                <a:cs typeface="Calibri"/>
                <a:sym typeface="Calibri"/>
              </a:rPr>
              <a:t> emergent behavior</a:t>
            </a:r>
            <a:endParaRPr sz="2100" b="0" i="0" u="none" strike="noStrike" cap="none"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2F2F485-4E9F-4939-9B97-ED79391CE5FA}"/>
              </a:ext>
            </a:extLst>
          </p:cNvPr>
          <p:cNvSpPr>
            <a:spLocks noGrp="1"/>
          </p:cNvSpPr>
          <p:nvPr>
            <p:ph type="sldNum" sz="quarter" idx="12"/>
          </p:nvPr>
        </p:nvSpPr>
        <p:spPr>
          <a:xfrm>
            <a:off x="8045355" y="4802773"/>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10</a:t>
            </a:fld>
            <a:endParaRPr lang="en" sz="1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A863-54E0-4F49-8E4A-8DCBAEBC11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073EB4-9368-441D-86EB-D0346424AEE8}"/>
              </a:ext>
            </a:extLst>
          </p:cNvPr>
          <p:cNvSpPr>
            <a:spLocks noGrp="1"/>
          </p:cNvSpPr>
          <p:nvPr>
            <p:ph idx="1"/>
          </p:nvPr>
        </p:nvSpPr>
        <p:spPr/>
        <p:txBody>
          <a:bodyPr/>
          <a:lstStyle/>
          <a:p>
            <a:r>
              <a:rPr lang="en-US" b="0" dirty="0"/>
              <a:t>Do you think component-level measurement is sufficient for describing system performance?</a:t>
            </a:r>
          </a:p>
        </p:txBody>
      </p:sp>
      <p:sp>
        <p:nvSpPr>
          <p:cNvPr id="4" name="Slide Number Placeholder 3">
            <a:extLst>
              <a:ext uri="{FF2B5EF4-FFF2-40B4-BE49-F238E27FC236}">
                <a16:creationId xmlns:a16="http://schemas.microsoft.com/office/drawing/2014/main" id="{E3C5E72A-32C5-4A9B-A83D-D763ADC35AF9}"/>
              </a:ext>
            </a:extLst>
          </p:cNvPr>
          <p:cNvSpPr>
            <a:spLocks noGrp="1"/>
          </p:cNvSpPr>
          <p:nvPr>
            <p:ph type="sldNum" sz="quarter" idx="12"/>
          </p:nvPr>
        </p:nvSpPr>
        <p:spPr>
          <a:xfrm>
            <a:off x="8045355" y="4802774"/>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11</a:t>
            </a:fld>
            <a:endParaRPr lang="en" sz="1400">
              <a:latin typeface="Calibri"/>
              <a:ea typeface="Calibri"/>
              <a:cs typeface="Calibri"/>
              <a:sym typeface="Calibri"/>
            </a:endParaRPr>
          </a:p>
        </p:txBody>
      </p:sp>
    </p:spTree>
    <p:extLst>
      <p:ext uri="{BB962C8B-B14F-4D97-AF65-F5344CB8AC3E}">
        <p14:creationId xmlns:p14="http://schemas.microsoft.com/office/powerpoint/2010/main" val="413789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D748-4251-4608-A161-E45DF71F5224}"/>
              </a:ext>
            </a:extLst>
          </p:cNvPr>
          <p:cNvSpPr>
            <a:spLocks noGrp="1"/>
          </p:cNvSpPr>
          <p:nvPr>
            <p:ph type="title"/>
          </p:nvPr>
        </p:nvSpPr>
        <p:spPr/>
        <p:txBody>
          <a:bodyPr>
            <a:normAutofit fontScale="90000"/>
          </a:bodyPr>
          <a:lstStyle/>
          <a:p>
            <a:r>
              <a:rPr lang="en-US" dirty="0"/>
              <a:t>Component-Level Measurement is Not Sufficient</a:t>
            </a:r>
          </a:p>
        </p:txBody>
      </p:sp>
      <p:sp>
        <p:nvSpPr>
          <p:cNvPr id="3" name="Content Placeholder 2">
            <a:extLst>
              <a:ext uri="{FF2B5EF4-FFF2-40B4-BE49-F238E27FC236}">
                <a16:creationId xmlns:a16="http://schemas.microsoft.com/office/drawing/2014/main" id="{210DC47D-5420-493A-A417-51D68BF13290}"/>
              </a:ext>
            </a:extLst>
          </p:cNvPr>
          <p:cNvSpPr>
            <a:spLocks noGrp="1"/>
          </p:cNvSpPr>
          <p:nvPr>
            <p:ph idx="1"/>
          </p:nvPr>
        </p:nvSpPr>
        <p:spPr>
          <a:xfrm>
            <a:off x="404904" y="1333707"/>
            <a:ext cx="8110446" cy="3230287"/>
          </a:xfrm>
        </p:spPr>
        <p:txBody>
          <a:bodyPr>
            <a:normAutofit lnSpcReduction="10000"/>
          </a:bodyPr>
          <a:lstStyle/>
          <a:p>
            <a:r>
              <a:rPr lang="en-US" b="0" dirty="0"/>
              <a:t>Measurement at component level is insufficient to describe system performance</a:t>
            </a:r>
          </a:p>
          <a:p>
            <a:r>
              <a:rPr lang="en-US" b="0" dirty="0"/>
              <a:t>User has no grounds truth for assessing and may not have skillset for questioning, the plausibility of a result</a:t>
            </a:r>
          </a:p>
          <a:p>
            <a:r>
              <a:rPr lang="en-US" b="0" dirty="0"/>
              <a:t>Combinations of component Integration that leads to failure:</a:t>
            </a:r>
          </a:p>
          <a:p>
            <a:pPr lvl="1"/>
            <a:r>
              <a:rPr lang="en-US" dirty="0"/>
              <a:t>mission-capable experts, but with new data</a:t>
            </a:r>
          </a:p>
          <a:p>
            <a:pPr lvl="1"/>
            <a:r>
              <a:rPr lang="en-US" dirty="0"/>
              <a:t>experts with a data set, but viewing it against diﬀerent bases</a:t>
            </a:r>
          </a:p>
          <a:p>
            <a:pPr lvl="1"/>
            <a:r>
              <a:rPr lang="en-US" dirty="0"/>
              <a:t>a user with deep understanding of an algorithm, but inexperienced in its mission application </a:t>
            </a:r>
          </a:p>
          <a:p>
            <a:r>
              <a:rPr lang="en-US" b="0" dirty="0"/>
              <a:t>Without measurement at system level there is no way of predicting whether states result in faulty conclusion or mission failure </a:t>
            </a:r>
          </a:p>
        </p:txBody>
      </p:sp>
      <p:sp>
        <p:nvSpPr>
          <p:cNvPr id="4" name="Slide Number Placeholder 3">
            <a:extLst>
              <a:ext uri="{FF2B5EF4-FFF2-40B4-BE49-F238E27FC236}">
                <a16:creationId xmlns:a16="http://schemas.microsoft.com/office/drawing/2014/main" id="{E2A29BCF-449E-4E4F-A1F1-2DF561795DD8}"/>
              </a:ext>
            </a:extLst>
          </p:cNvPr>
          <p:cNvSpPr>
            <a:spLocks noGrp="1"/>
          </p:cNvSpPr>
          <p:nvPr>
            <p:ph type="sldNum" sz="quarter" idx="12"/>
          </p:nvPr>
        </p:nvSpPr>
        <p:spPr>
          <a:xfrm>
            <a:off x="8045355" y="4802773"/>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12</a:t>
            </a:fld>
            <a:endParaRPr lang="en" sz="1400">
              <a:latin typeface="Calibri"/>
              <a:ea typeface="Calibri"/>
              <a:cs typeface="Calibri"/>
              <a:sym typeface="Calibri"/>
            </a:endParaRPr>
          </a:p>
        </p:txBody>
      </p:sp>
    </p:spTree>
    <p:extLst>
      <p:ext uri="{BB962C8B-B14F-4D97-AF65-F5344CB8AC3E}">
        <p14:creationId xmlns:p14="http://schemas.microsoft.com/office/powerpoint/2010/main" val="212197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5B42-BF38-41B0-AD99-D9B8008AB3AC}"/>
              </a:ext>
            </a:extLst>
          </p:cNvPr>
          <p:cNvSpPr>
            <a:spLocks noGrp="1"/>
          </p:cNvSpPr>
          <p:nvPr>
            <p:ph type="title"/>
          </p:nvPr>
        </p:nvSpPr>
        <p:spPr/>
        <p:txBody>
          <a:bodyPr>
            <a:normAutofit fontScale="90000"/>
          </a:bodyPr>
          <a:lstStyle/>
          <a:p>
            <a:r>
              <a:rPr lang="en-US" dirty="0"/>
              <a:t>Component-Level Measurement is Not Sufficient</a:t>
            </a:r>
          </a:p>
        </p:txBody>
      </p:sp>
      <p:sp>
        <p:nvSpPr>
          <p:cNvPr id="3" name="Content Placeholder 2">
            <a:extLst>
              <a:ext uri="{FF2B5EF4-FFF2-40B4-BE49-F238E27FC236}">
                <a16:creationId xmlns:a16="http://schemas.microsoft.com/office/drawing/2014/main" id="{23999665-9146-4AF5-9A0A-0D7AD56BB0D6}"/>
              </a:ext>
            </a:extLst>
          </p:cNvPr>
          <p:cNvSpPr>
            <a:spLocks noGrp="1"/>
          </p:cNvSpPr>
          <p:nvPr>
            <p:ph idx="1"/>
          </p:nvPr>
        </p:nvSpPr>
        <p:spPr/>
        <p:txBody>
          <a:bodyPr/>
          <a:lstStyle/>
          <a:p>
            <a:r>
              <a:rPr lang="en-US" b="0" dirty="0"/>
              <a:t>Example: Computer-Assisted Design (CAD) tools used by mechanical engineers</a:t>
            </a:r>
          </a:p>
          <a:p>
            <a:endParaRPr lang="en-US" b="0" dirty="0"/>
          </a:p>
          <a:p>
            <a:r>
              <a:rPr lang="en-US" b="0" dirty="0"/>
              <a:t>Failure occurred by neglecting the user and the mission</a:t>
            </a:r>
          </a:p>
          <a:p>
            <a:r>
              <a:rPr lang="en-US" b="0" dirty="0"/>
              <a:t>Places burden on the user to understand what their own behaviors mean in context with the BDES and mission</a:t>
            </a:r>
          </a:p>
          <a:p>
            <a:r>
              <a:rPr lang="en-US" b="0" dirty="0"/>
              <a:t>Results in Development of User Frame of Reference</a:t>
            </a:r>
          </a:p>
        </p:txBody>
      </p:sp>
      <p:sp>
        <p:nvSpPr>
          <p:cNvPr id="4" name="Slide Number Placeholder 3">
            <a:extLst>
              <a:ext uri="{FF2B5EF4-FFF2-40B4-BE49-F238E27FC236}">
                <a16:creationId xmlns:a16="http://schemas.microsoft.com/office/drawing/2014/main" id="{A6DFDB48-D6A1-455D-8FB4-750BBF26D94F}"/>
              </a:ext>
            </a:extLst>
          </p:cNvPr>
          <p:cNvSpPr>
            <a:spLocks noGrp="1"/>
          </p:cNvSpPr>
          <p:nvPr>
            <p:ph type="sldNum" sz="quarter" idx="12"/>
          </p:nvPr>
        </p:nvSpPr>
        <p:spPr>
          <a:xfrm>
            <a:off x="8045355" y="4802774"/>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13</a:t>
            </a:fld>
            <a:endParaRPr lang="en" sz="1400">
              <a:latin typeface="Calibri"/>
              <a:ea typeface="Calibri"/>
              <a:cs typeface="Calibri"/>
              <a:sym typeface="Calibri"/>
            </a:endParaRPr>
          </a:p>
        </p:txBody>
      </p:sp>
    </p:spTree>
    <p:extLst>
      <p:ext uri="{BB962C8B-B14F-4D97-AF65-F5344CB8AC3E}">
        <p14:creationId xmlns:p14="http://schemas.microsoft.com/office/powerpoint/2010/main" val="172375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8052-8441-4E56-B50E-62208CEDA8B0}"/>
              </a:ext>
            </a:extLst>
          </p:cNvPr>
          <p:cNvSpPr>
            <a:spLocks noGrp="1"/>
          </p:cNvSpPr>
          <p:nvPr>
            <p:ph type="title"/>
          </p:nvPr>
        </p:nvSpPr>
        <p:spPr/>
        <p:txBody>
          <a:bodyPr/>
          <a:lstStyle/>
          <a:p>
            <a:r>
              <a:rPr lang="en-US" dirty="0"/>
              <a:t>Developing User Frame of Reference</a:t>
            </a:r>
          </a:p>
        </p:txBody>
      </p:sp>
      <p:sp>
        <p:nvSpPr>
          <p:cNvPr id="3" name="Content Placeholder 2">
            <a:extLst>
              <a:ext uri="{FF2B5EF4-FFF2-40B4-BE49-F238E27FC236}">
                <a16:creationId xmlns:a16="http://schemas.microsoft.com/office/drawing/2014/main" id="{FBC6FB1C-4747-4C11-8B10-C0F957AE7D85}"/>
              </a:ext>
            </a:extLst>
          </p:cNvPr>
          <p:cNvSpPr>
            <a:spLocks noGrp="1"/>
          </p:cNvSpPr>
          <p:nvPr>
            <p:ph idx="1"/>
          </p:nvPr>
        </p:nvSpPr>
        <p:spPr/>
        <p:txBody>
          <a:bodyPr/>
          <a:lstStyle/>
          <a:p>
            <a:r>
              <a:rPr lang="en-US" b="0" dirty="0"/>
              <a:t>Users’ frame of reference: how the data and views are interpreted by the user</a:t>
            </a:r>
          </a:p>
          <a:p>
            <a:r>
              <a:rPr lang="en-US" b="0" dirty="0"/>
              <a:t>How do we make use of user behavior within the BDES?</a:t>
            </a:r>
          </a:p>
          <a:p>
            <a:r>
              <a:rPr lang="en-US" dirty="0"/>
              <a:t>Context</a:t>
            </a:r>
            <a:r>
              <a:rPr lang="en-US" b="0" dirty="0"/>
              <a:t>: frame of reference for describing user behavior within a system</a:t>
            </a:r>
          </a:p>
          <a:p>
            <a:r>
              <a:rPr lang="en-US" b="0" dirty="0"/>
              <a:t>Rule for User:</a:t>
            </a:r>
          </a:p>
          <a:p>
            <a:pPr lvl="1"/>
            <a:r>
              <a:rPr lang="en-US" b="0" dirty="0"/>
              <a:t>Explore new set without constraining their innovation</a:t>
            </a:r>
          </a:p>
        </p:txBody>
      </p:sp>
      <p:sp>
        <p:nvSpPr>
          <p:cNvPr id="4" name="Slide Number Placeholder 3">
            <a:extLst>
              <a:ext uri="{FF2B5EF4-FFF2-40B4-BE49-F238E27FC236}">
                <a16:creationId xmlns:a16="http://schemas.microsoft.com/office/drawing/2014/main" id="{C81F3B88-BECC-48D3-B210-B716E790B014}"/>
              </a:ext>
            </a:extLst>
          </p:cNvPr>
          <p:cNvSpPr>
            <a:spLocks noGrp="1"/>
          </p:cNvSpPr>
          <p:nvPr>
            <p:ph type="sldNum" sz="quarter" idx="12"/>
          </p:nvPr>
        </p:nvSpPr>
        <p:spPr>
          <a:xfrm>
            <a:off x="8045355" y="4802774"/>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14</a:t>
            </a:fld>
            <a:endParaRPr lang="en" sz="1400">
              <a:latin typeface="Calibri"/>
              <a:ea typeface="Calibri"/>
              <a:cs typeface="Calibri"/>
              <a:sym typeface="Calibri"/>
            </a:endParaRPr>
          </a:p>
        </p:txBody>
      </p:sp>
    </p:spTree>
    <p:extLst>
      <p:ext uri="{BB962C8B-B14F-4D97-AF65-F5344CB8AC3E}">
        <p14:creationId xmlns:p14="http://schemas.microsoft.com/office/powerpoint/2010/main" val="205418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596B-9692-4245-B60A-19D05ACF7C33}"/>
              </a:ext>
            </a:extLst>
          </p:cNvPr>
          <p:cNvSpPr>
            <a:spLocks noGrp="1"/>
          </p:cNvSpPr>
          <p:nvPr>
            <p:ph type="title"/>
          </p:nvPr>
        </p:nvSpPr>
        <p:spPr/>
        <p:txBody>
          <a:bodyPr>
            <a:normAutofit fontScale="90000"/>
          </a:bodyPr>
          <a:lstStyle/>
          <a:p>
            <a:r>
              <a:rPr lang="en-US" dirty="0"/>
              <a:t>Applying User Frame of Reference within Context</a:t>
            </a:r>
          </a:p>
        </p:txBody>
      </p:sp>
      <p:sp>
        <p:nvSpPr>
          <p:cNvPr id="3" name="Content Placeholder 2">
            <a:extLst>
              <a:ext uri="{FF2B5EF4-FFF2-40B4-BE49-F238E27FC236}">
                <a16:creationId xmlns:a16="http://schemas.microsoft.com/office/drawing/2014/main" id="{B8A84C02-A3FF-401C-822C-46D80AC3E1E1}"/>
              </a:ext>
            </a:extLst>
          </p:cNvPr>
          <p:cNvSpPr>
            <a:spLocks noGrp="1"/>
          </p:cNvSpPr>
          <p:nvPr>
            <p:ph idx="1"/>
          </p:nvPr>
        </p:nvSpPr>
        <p:spPr/>
        <p:txBody>
          <a:bodyPr/>
          <a:lstStyle/>
          <a:p>
            <a:r>
              <a:rPr lang="en" b="0" dirty="0"/>
              <a:t>Capturing context requires thoughtful consideration on how user behaviors map to a hierarchy of activities within BDES and mission workﬂow states</a:t>
            </a:r>
          </a:p>
          <a:p>
            <a:r>
              <a:rPr lang="en-US" b="0" dirty="0"/>
              <a:t>Context Map: interprets what a user does in context of the BDES and mission across time</a:t>
            </a:r>
          </a:p>
          <a:p>
            <a:r>
              <a:rPr lang="en-US" b="0" dirty="0"/>
              <a:t>Data Provided by context mapping exercise gives means of interpreting resulting metrics in the context of system performance</a:t>
            </a:r>
          </a:p>
          <a:p>
            <a:endParaRPr lang="en-US" b="0" dirty="0"/>
          </a:p>
        </p:txBody>
      </p:sp>
      <p:sp>
        <p:nvSpPr>
          <p:cNvPr id="4" name="Slide Number Placeholder 3">
            <a:extLst>
              <a:ext uri="{FF2B5EF4-FFF2-40B4-BE49-F238E27FC236}">
                <a16:creationId xmlns:a16="http://schemas.microsoft.com/office/drawing/2014/main" id="{29D12E87-A5FF-4DC1-AE75-C6C064C719BB}"/>
              </a:ext>
            </a:extLst>
          </p:cNvPr>
          <p:cNvSpPr>
            <a:spLocks noGrp="1"/>
          </p:cNvSpPr>
          <p:nvPr>
            <p:ph type="sldNum" sz="quarter" idx="12"/>
          </p:nvPr>
        </p:nvSpPr>
        <p:spPr>
          <a:xfrm>
            <a:off x="8045355" y="4802774"/>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15</a:t>
            </a:fld>
            <a:endParaRPr lang="en" sz="1400">
              <a:latin typeface="Calibri"/>
              <a:ea typeface="Calibri"/>
              <a:cs typeface="Calibri"/>
              <a:sym typeface="Calibri"/>
            </a:endParaRPr>
          </a:p>
        </p:txBody>
      </p:sp>
    </p:spTree>
    <p:extLst>
      <p:ext uri="{BB962C8B-B14F-4D97-AF65-F5344CB8AC3E}">
        <p14:creationId xmlns:p14="http://schemas.microsoft.com/office/powerpoint/2010/main" val="228807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Application </a:t>
            </a:r>
            <a:r>
              <a:rPr lang="en-US" sz="3300" b="0" i="0" u="none" strike="noStrike" cap="none" dirty="0">
                <a:latin typeface="Calibri"/>
                <a:ea typeface="Calibri"/>
                <a:cs typeface="Calibri"/>
                <a:sym typeface="Calibri"/>
              </a:rPr>
              <a:t>on the DARPA XDATA Program</a:t>
            </a:r>
            <a:endParaRPr sz="1100" dirty="0"/>
          </a:p>
        </p:txBody>
      </p:sp>
      <p:sp>
        <p:nvSpPr>
          <p:cNvPr id="122" name="Shape 122"/>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177800" lvl="0" indent="-171450">
              <a:lnSpc>
                <a:spcPct val="90000"/>
              </a:lnSpc>
              <a:spcBef>
                <a:spcPts val="0"/>
              </a:spcBef>
              <a:buSzPts val="2100"/>
            </a:pPr>
            <a:r>
              <a:rPr lang="en-US" sz="2100" b="0" dirty="0"/>
              <a:t>As part of DARPA Information Innovation Office (I2O) XDATA program, Draper is currently developing broadly applicable metrics for assessing system-level value in the context of BDES</a:t>
            </a:r>
          </a:p>
          <a:p>
            <a:pPr marL="635000" lvl="1" indent="-171450">
              <a:lnSpc>
                <a:spcPct val="90000"/>
              </a:lnSpc>
              <a:spcBef>
                <a:spcPts val="0"/>
              </a:spcBef>
            </a:pPr>
            <a:r>
              <a:rPr lang="en-US" sz="1800" dirty="0"/>
              <a:t>BDES Value</a:t>
            </a:r>
          </a:p>
          <a:p>
            <a:pPr marL="635000" lvl="1" indent="-171450">
              <a:lnSpc>
                <a:spcPct val="90000"/>
              </a:lnSpc>
              <a:spcBef>
                <a:spcPts val="0"/>
              </a:spcBef>
            </a:pPr>
            <a:r>
              <a:rPr lang="en-US" sz="1800" dirty="0"/>
              <a:t>Analytic Activity Logging API</a:t>
            </a:r>
          </a:p>
          <a:p>
            <a:pPr marL="635000" lvl="1" indent="-171450">
              <a:lnSpc>
                <a:spcPct val="90000"/>
              </a:lnSpc>
              <a:spcBef>
                <a:spcPts val="0"/>
              </a:spcBef>
            </a:pPr>
            <a:r>
              <a:rPr lang="en-US" sz="1800" dirty="0"/>
              <a:t>User actions levels</a:t>
            </a:r>
          </a:p>
          <a:p>
            <a:pPr marL="1092200" lvl="2" indent="-171450">
              <a:lnSpc>
                <a:spcPct val="90000"/>
              </a:lnSpc>
              <a:spcBef>
                <a:spcPts val="0"/>
              </a:spcBef>
            </a:pPr>
            <a:r>
              <a:rPr lang="en-US" sz="1500" dirty="0"/>
              <a:t>Action Description</a:t>
            </a:r>
          </a:p>
          <a:p>
            <a:pPr marL="1092200" lvl="2" indent="-171450">
              <a:lnSpc>
                <a:spcPct val="90000"/>
              </a:lnSpc>
              <a:spcBef>
                <a:spcPts val="0"/>
              </a:spcBef>
            </a:pPr>
            <a:r>
              <a:rPr lang="en-US" sz="1500" dirty="0"/>
              <a:t>Activity</a:t>
            </a:r>
          </a:p>
          <a:p>
            <a:pPr marL="1092200" lvl="2" indent="-171450">
              <a:lnSpc>
                <a:spcPct val="90000"/>
              </a:lnSpc>
              <a:spcBef>
                <a:spcPts val="0"/>
              </a:spcBef>
            </a:pPr>
            <a:r>
              <a:rPr lang="en-US" sz="1500" dirty="0"/>
              <a:t>Workflow state</a:t>
            </a:r>
          </a:p>
          <a:p>
            <a:pPr marL="635000" lvl="1" indent="-171450">
              <a:lnSpc>
                <a:spcPct val="90000"/>
              </a:lnSpc>
              <a:spcBef>
                <a:spcPts val="0"/>
              </a:spcBef>
            </a:pPr>
            <a:endParaRPr sz="1800" dirty="0"/>
          </a:p>
        </p:txBody>
      </p:sp>
      <p:sp>
        <p:nvSpPr>
          <p:cNvPr id="2" name="Slide Number Placeholder 1">
            <a:extLst>
              <a:ext uri="{FF2B5EF4-FFF2-40B4-BE49-F238E27FC236}">
                <a16:creationId xmlns:a16="http://schemas.microsoft.com/office/drawing/2014/main" id="{FB760309-ACE3-49E4-A011-0AFFA3BCEC12}"/>
              </a:ext>
            </a:extLst>
          </p:cNvPr>
          <p:cNvSpPr>
            <a:spLocks noGrp="1"/>
          </p:cNvSpPr>
          <p:nvPr>
            <p:ph type="sldNum" sz="quarter" idx="12"/>
          </p:nvPr>
        </p:nvSpPr>
        <p:spPr>
          <a:xfrm>
            <a:off x="8045355" y="4802774"/>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16</a:t>
            </a:fld>
            <a:endParaRPr lang="en" sz="1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Conclusion</a:t>
            </a:r>
            <a:endParaRPr sz="1100" dirty="0"/>
          </a:p>
        </p:txBody>
      </p:sp>
      <p:sp>
        <p:nvSpPr>
          <p:cNvPr id="134" name="Shape 134"/>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177800" lvl="0" indent="-171450">
              <a:spcBef>
                <a:spcPts val="0"/>
              </a:spcBef>
              <a:buSzPts val="2100"/>
            </a:pPr>
            <a:r>
              <a:rPr lang="en-US" sz="2100" b="0" dirty="0"/>
              <a:t>What is being designed and tested is a system of interdependent components</a:t>
            </a:r>
          </a:p>
          <a:p>
            <a:pPr marL="177800" indent="-171450">
              <a:spcBef>
                <a:spcPts val="0"/>
              </a:spcBef>
              <a:buSzPts val="2100"/>
            </a:pPr>
            <a:r>
              <a:rPr lang="en-US" sz="2100" b="0" dirty="0"/>
              <a:t>Even the most thoughtful developer may be unwitting of the roadmap of an evolving mission such as is enabled by big data</a:t>
            </a:r>
          </a:p>
          <a:p>
            <a:pPr marL="177800" lvl="0" indent="-171450">
              <a:spcBef>
                <a:spcPts val="0"/>
              </a:spcBef>
              <a:buSzPts val="2100"/>
            </a:pPr>
            <a:r>
              <a:rPr lang="en-US" sz="2100" b="0" dirty="0"/>
              <a:t>BDES require user-centered design processes and thoughtful integration </a:t>
            </a:r>
          </a:p>
          <a:p>
            <a:pPr marL="177800" lvl="0" indent="-171450">
              <a:spcBef>
                <a:spcPts val="0"/>
              </a:spcBef>
              <a:buSzPts val="2100"/>
            </a:pPr>
            <a:r>
              <a:rPr lang="en-US" sz="2100" b="0" dirty="0"/>
              <a:t>User and mission should be well integrated</a:t>
            </a:r>
          </a:p>
        </p:txBody>
      </p:sp>
      <p:sp>
        <p:nvSpPr>
          <p:cNvPr id="2" name="Slide Number Placeholder 1">
            <a:extLst>
              <a:ext uri="{FF2B5EF4-FFF2-40B4-BE49-F238E27FC236}">
                <a16:creationId xmlns:a16="http://schemas.microsoft.com/office/drawing/2014/main" id="{7D76A3BA-EE02-4674-B11E-A453515387EA}"/>
              </a:ext>
            </a:extLst>
          </p:cNvPr>
          <p:cNvSpPr>
            <a:spLocks noGrp="1"/>
          </p:cNvSpPr>
          <p:nvPr>
            <p:ph type="sldNum" sz="quarter" idx="12"/>
          </p:nvPr>
        </p:nvSpPr>
        <p:spPr>
          <a:xfrm>
            <a:off x="8045355" y="4802774"/>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17</a:t>
            </a:fld>
            <a:endParaRPr lang="en" sz="1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Pros</a:t>
            </a:r>
            <a:endParaRPr sz="1100" dirty="0"/>
          </a:p>
        </p:txBody>
      </p:sp>
      <p:sp>
        <p:nvSpPr>
          <p:cNvPr id="140" name="Shape 140"/>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177800" lvl="0" indent="-171450">
              <a:spcBef>
                <a:spcPts val="0"/>
              </a:spcBef>
              <a:buSzPts val="2100"/>
            </a:pPr>
            <a:r>
              <a:rPr lang="en-US" sz="2100" b="0" dirty="0"/>
              <a:t>As user is part of the system in each phase, the user is able to see the progress and output of each component and is able to provide early feedback. Thus leading to better system and less rework</a:t>
            </a:r>
          </a:p>
          <a:p>
            <a:pPr marL="177800" lvl="0" indent="-171450">
              <a:spcBef>
                <a:spcPts val="0"/>
              </a:spcBef>
              <a:buSzPts val="2100"/>
            </a:pPr>
            <a:r>
              <a:rPr lang="en" sz="2100" b="0" dirty="0"/>
              <a:t>Neglecting the user and the mission results in failure</a:t>
            </a:r>
            <a:endParaRPr sz="2100" b="0" dirty="0"/>
          </a:p>
        </p:txBody>
      </p:sp>
      <p:sp>
        <p:nvSpPr>
          <p:cNvPr id="2" name="Slide Number Placeholder 1">
            <a:extLst>
              <a:ext uri="{FF2B5EF4-FFF2-40B4-BE49-F238E27FC236}">
                <a16:creationId xmlns:a16="http://schemas.microsoft.com/office/drawing/2014/main" id="{5BA0E7D5-5B61-4B28-AA96-300906CCE165}"/>
              </a:ext>
            </a:extLst>
          </p:cNvPr>
          <p:cNvSpPr>
            <a:spLocks noGrp="1"/>
          </p:cNvSpPr>
          <p:nvPr>
            <p:ph type="sldNum" sz="quarter" idx="12"/>
          </p:nvPr>
        </p:nvSpPr>
        <p:spPr>
          <a:xfrm>
            <a:off x="8045355" y="4802774"/>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18</a:t>
            </a:fld>
            <a:endParaRPr lang="en" sz="1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Cons</a:t>
            </a:r>
            <a:endParaRPr sz="1100" dirty="0"/>
          </a:p>
        </p:txBody>
      </p:sp>
      <p:sp>
        <p:nvSpPr>
          <p:cNvPr id="146" name="Shape 146"/>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177800" lvl="0" indent="-171450">
              <a:spcBef>
                <a:spcPts val="0"/>
              </a:spcBef>
              <a:buSzPts val="2100"/>
            </a:pPr>
            <a:r>
              <a:rPr lang="en-US" sz="2100" b="0" dirty="0"/>
              <a:t>If the user and their mission are not well integrated with the rest of the BDES, the user may be led to erroneous conclusion</a:t>
            </a:r>
            <a:r>
              <a:rPr lang="en-US" sz="2100" b="0" i="0" u="none" strike="noStrike" cap="none" dirty="0">
                <a:solidFill>
                  <a:schemeClr val="dk1"/>
                </a:solidFill>
                <a:latin typeface="Calibri"/>
                <a:ea typeface="Calibri"/>
                <a:cs typeface="Calibri"/>
                <a:sym typeface="Calibri"/>
              </a:rPr>
              <a:t> </a:t>
            </a:r>
          </a:p>
          <a:p>
            <a:pPr marL="177800" indent="-171450">
              <a:spcBef>
                <a:spcPts val="0"/>
              </a:spcBef>
              <a:buSzPts val="2100"/>
            </a:pPr>
            <a:r>
              <a:rPr lang="en-US" sz="2100" b="0" dirty="0"/>
              <a:t>Even the most thoughtful developer may be unwitting of the roadmap of an evolving mission such as is enabled by big data</a:t>
            </a:r>
          </a:p>
          <a:p>
            <a:pPr marL="177800" indent="-171450">
              <a:spcBef>
                <a:spcPts val="0"/>
              </a:spcBef>
              <a:buSzPts val="2100"/>
            </a:pPr>
            <a:r>
              <a:rPr lang="en-US" sz="2100" b="0" dirty="0"/>
              <a:t>User feedback is subjective to individual</a:t>
            </a:r>
          </a:p>
        </p:txBody>
      </p:sp>
      <p:sp>
        <p:nvSpPr>
          <p:cNvPr id="2" name="Slide Number Placeholder 1">
            <a:extLst>
              <a:ext uri="{FF2B5EF4-FFF2-40B4-BE49-F238E27FC236}">
                <a16:creationId xmlns:a16="http://schemas.microsoft.com/office/drawing/2014/main" id="{D4661CA7-0110-43C3-9C3A-71992D4FB322}"/>
              </a:ext>
            </a:extLst>
          </p:cNvPr>
          <p:cNvSpPr>
            <a:spLocks noGrp="1"/>
          </p:cNvSpPr>
          <p:nvPr>
            <p:ph type="sldNum" sz="quarter" idx="12"/>
          </p:nvPr>
        </p:nvSpPr>
        <p:spPr>
          <a:xfrm>
            <a:off x="8045355" y="4802773"/>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19</a:t>
            </a:fld>
            <a:endParaRPr lang="en" sz="1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28650" y="83821"/>
            <a:ext cx="7886700" cy="98298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US" sz="3300" b="0" i="0" u="none" strike="noStrike" cap="none" dirty="0">
                <a:latin typeface="Calibri"/>
                <a:ea typeface="Calibri"/>
                <a:cs typeface="Calibri"/>
                <a:sym typeface="Calibri"/>
              </a:rPr>
              <a:t>Content</a:t>
            </a:r>
            <a:endParaRPr sz="1100" dirty="0"/>
          </a:p>
        </p:txBody>
      </p:sp>
      <p:sp>
        <p:nvSpPr>
          <p:cNvPr id="42" name="Shape 42"/>
          <p:cNvSpPr txBox="1">
            <a:spLocks noGrp="1"/>
          </p:cNvSpPr>
          <p:nvPr>
            <p:ph idx="1"/>
          </p:nvPr>
        </p:nvSpPr>
        <p:spPr>
          <a:xfrm>
            <a:off x="628650" y="999334"/>
            <a:ext cx="7886700" cy="3439874"/>
          </a:xfrm>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chemeClr val="dk1"/>
              </a:buClr>
              <a:buSzPts val="2100"/>
              <a:buFont typeface="Arial"/>
              <a:buChar char="•"/>
            </a:pPr>
            <a:r>
              <a:rPr lang="en-US" b="0" dirty="0"/>
              <a:t>Big Data Exploitation System (BDES)</a:t>
            </a:r>
            <a:endParaRPr lang="en" b="0" i="0" u="none" strike="noStrike" cap="none" dirty="0">
              <a:solidFill>
                <a:schemeClr val="dk1"/>
              </a:solidFill>
              <a:ea typeface="Calibri"/>
              <a:cs typeface="Calibri"/>
              <a:sym typeface="Calibri"/>
            </a:endParaRPr>
          </a:p>
          <a:p>
            <a:pPr marL="177800" marR="0" lvl="0" indent="-171450" algn="l" rtl="0">
              <a:lnSpc>
                <a:spcPct val="90000"/>
              </a:lnSpc>
              <a:spcBef>
                <a:spcPts val="800"/>
              </a:spcBef>
              <a:spcAft>
                <a:spcPts val="0"/>
              </a:spcAft>
              <a:buClr>
                <a:schemeClr val="dk1"/>
              </a:buClr>
              <a:buSzPts val="2100"/>
              <a:buFont typeface="Arial"/>
              <a:buChar char="•"/>
            </a:pPr>
            <a:r>
              <a:rPr lang="en" b="0" i="0" u="none" strike="noStrike" cap="none" dirty="0">
                <a:solidFill>
                  <a:schemeClr val="dk1"/>
                </a:solidFill>
                <a:ea typeface="Calibri"/>
                <a:cs typeface="Calibri"/>
                <a:sym typeface="Calibri"/>
              </a:rPr>
              <a:t>Components of BDES</a:t>
            </a:r>
            <a:endParaRPr dirty="0"/>
          </a:p>
          <a:p>
            <a:pPr marL="177800" marR="0" lvl="0" indent="-171450" algn="l" rtl="0">
              <a:lnSpc>
                <a:spcPct val="90000"/>
              </a:lnSpc>
              <a:spcBef>
                <a:spcPts val="800"/>
              </a:spcBef>
              <a:spcAft>
                <a:spcPts val="0"/>
              </a:spcAft>
              <a:buClr>
                <a:schemeClr val="dk1"/>
              </a:buClr>
              <a:buSzPts val="2100"/>
              <a:buFont typeface="Arial"/>
              <a:buChar char="•"/>
            </a:pPr>
            <a:r>
              <a:rPr lang="en-US" b="0" i="0" u="none" strike="noStrike" cap="none" dirty="0">
                <a:solidFill>
                  <a:schemeClr val="dk1"/>
                </a:solidFill>
                <a:ea typeface="Calibri"/>
                <a:cs typeface="Calibri"/>
                <a:sym typeface="Calibri"/>
              </a:rPr>
              <a:t>Mission</a:t>
            </a:r>
            <a:r>
              <a:rPr lang="en" b="0" i="0" u="none" strike="noStrike" cap="none" dirty="0">
                <a:solidFill>
                  <a:schemeClr val="dk1"/>
                </a:solidFill>
                <a:ea typeface="Calibri"/>
                <a:cs typeface="Calibri"/>
                <a:sym typeface="Calibri"/>
              </a:rPr>
              <a:t> of BDES</a:t>
            </a:r>
            <a:endParaRPr dirty="0"/>
          </a:p>
          <a:p>
            <a:pPr marL="177800" marR="0" lvl="0" indent="-171450" algn="l" rtl="0">
              <a:lnSpc>
                <a:spcPct val="90000"/>
              </a:lnSpc>
              <a:spcBef>
                <a:spcPts val="800"/>
              </a:spcBef>
              <a:spcAft>
                <a:spcPts val="0"/>
              </a:spcAft>
              <a:buClr>
                <a:schemeClr val="dk1"/>
              </a:buClr>
              <a:buSzPts val="2100"/>
              <a:buFont typeface="Arial"/>
              <a:buChar char="•"/>
            </a:pPr>
            <a:r>
              <a:rPr lang="en-US" b="0" i="0" u="none" strike="noStrike" cap="none" dirty="0">
                <a:solidFill>
                  <a:schemeClr val="dk1"/>
                </a:solidFill>
                <a:ea typeface="Calibri"/>
                <a:cs typeface="Calibri"/>
                <a:sym typeface="Calibri"/>
              </a:rPr>
              <a:t>Developing User Frame of Reference</a:t>
            </a:r>
            <a:endParaRPr lang="en" b="0" i="0" u="none" strike="noStrike" cap="none" dirty="0">
              <a:solidFill>
                <a:schemeClr val="dk1"/>
              </a:solidFill>
              <a:ea typeface="Calibri"/>
              <a:cs typeface="Calibri"/>
              <a:sym typeface="Calibri"/>
            </a:endParaRPr>
          </a:p>
          <a:p>
            <a:pPr marL="177800" marR="0" lvl="0" indent="-171450" algn="l" rtl="0">
              <a:lnSpc>
                <a:spcPct val="90000"/>
              </a:lnSpc>
              <a:spcBef>
                <a:spcPts val="800"/>
              </a:spcBef>
              <a:spcAft>
                <a:spcPts val="0"/>
              </a:spcAft>
              <a:buClr>
                <a:schemeClr val="dk1"/>
              </a:buClr>
              <a:buSzPts val="2100"/>
              <a:buFont typeface="Arial"/>
              <a:buChar char="•"/>
            </a:pPr>
            <a:r>
              <a:rPr lang="en" b="0" i="0" u="none" strike="noStrike" cap="none" dirty="0">
                <a:solidFill>
                  <a:schemeClr val="dk1"/>
                </a:solidFill>
                <a:ea typeface="Calibri"/>
                <a:cs typeface="Calibri"/>
                <a:sym typeface="Calibri"/>
              </a:rPr>
              <a:t>Applying User </a:t>
            </a:r>
            <a:r>
              <a:rPr lang="en-US" b="0" i="0" u="none" strike="noStrike" cap="none" dirty="0">
                <a:solidFill>
                  <a:schemeClr val="dk1"/>
                </a:solidFill>
                <a:ea typeface="Calibri"/>
                <a:cs typeface="Calibri"/>
                <a:sym typeface="Calibri"/>
              </a:rPr>
              <a:t>F</a:t>
            </a:r>
            <a:r>
              <a:rPr lang="en" b="0" i="0" u="none" strike="noStrike" cap="none" dirty="0">
                <a:solidFill>
                  <a:schemeClr val="dk1"/>
                </a:solidFill>
                <a:ea typeface="Calibri"/>
                <a:cs typeface="Calibri"/>
                <a:sym typeface="Calibri"/>
              </a:rPr>
              <a:t>rame of </a:t>
            </a:r>
            <a:r>
              <a:rPr lang="en-US" b="0" i="0" u="none" strike="noStrike" cap="none" dirty="0">
                <a:solidFill>
                  <a:schemeClr val="dk1"/>
                </a:solidFill>
                <a:ea typeface="Calibri"/>
                <a:cs typeface="Calibri"/>
                <a:sym typeface="Calibri"/>
              </a:rPr>
              <a:t>R</a:t>
            </a:r>
            <a:r>
              <a:rPr lang="en" b="0" i="0" u="none" strike="noStrike" cap="none" dirty="0">
                <a:solidFill>
                  <a:schemeClr val="dk1"/>
                </a:solidFill>
                <a:ea typeface="Calibri"/>
                <a:cs typeface="Calibri"/>
                <a:sym typeface="Calibri"/>
              </a:rPr>
              <a:t>eference within Context of BDES</a:t>
            </a:r>
            <a:endParaRPr dirty="0"/>
          </a:p>
          <a:p>
            <a:pPr marL="177800" marR="0" lvl="0" indent="-171450" algn="l" rtl="0">
              <a:lnSpc>
                <a:spcPct val="90000"/>
              </a:lnSpc>
              <a:spcBef>
                <a:spcPts val="800"/>
              </a:spcBef>
              <a:spcAft>
                <a:spcPts val="0"/>
              </a:spcAft>
              <a:buClr>
                <a:schemeClr val="dk1"/>
              </a:buClr>
              <a:buSzPts val="2100"/>
              <a:buFont typeface="Arial"/>
              <a:buChar char="•"/>
            </a:pPr>
            <a:r>
              <a:rPr lang="en" b="0" i="0" u="none" strike="noStrike" cap="none" dirty="0">
                <a:solidFill>
                  <a:schemeClr val="dk1"/>
                </a:solidFill>
                <a:ea typeface="Calibri"/>
                <a:cs typeface="Calibri"/>
                <a:sym typeface="Calibri"/>
              </a:rPr>
              <a:t>Application </a:t>
            </a:r>
            <a:r>
              <a:rPr lang="en-US" b="0" i="0" u="none" strike="noStrike" cap="none" dirty="0">
                <a:solidFill>
                  <a:schemeClr val="dk1"/>
                </a:solidFill>
                <a:ea typeface="Calibri"/>
                <a:cs typeface="Calibri"/>
                <a:sym typeface="Calibri"/>
              </a:rPr>
              <a:t>on DARPA XDATA Program</a:t>
            </a:r>
            <a:endParaRPr dirty="0"/>
          </a:p>
          <a:p>
            <a:pPr marL="177800" marR="0" lvl="0" indent="-171450" algn="l" rtl="0">
              <a:lnSpc>
                <a:spcPct val="90000"/>
              </a:lnSpc>
              <a:spcBef>
                <a:spcPts val="800"/>
              </a:spcBef>
              <a:spcAft>
                <a:spcPts val="0"/>
              </a:spcAft>
              <a:buClr>
                <a:schemeClr val="dk1"/>
              </a:buClr>
              <a:buSzPts val="2100"/>
              <a:buFont typeface="Arial"/>
              <a:buChar char="•"/>
            </a:pPr>
            <a:r>
              <a:rPr lang="en" b="0" i="0" u="none" strike="noStrike" cap="none" dirty="0">
                <a:solidFill>
                  <a:schemeClr val="dk1"/>
                </a:solidFill>
                <a:ea typeface="Calibri"/>
                <a:cs typeface="Calibri"/>
                <a:sym typeface="Calibri"/>
              </a:rPr>
              <a:t>Conclusion</a:t>
            </a:r>
            <a:endParaRPr dirty="0"/>
          </a:p>
          <a:p>
            <a:pPr marL="177800" marR="0" lvl="0" indent="-171450" algn="l" rtl="0">
              <a:lnSpc>
                <a:spcPct val="90000"/>
              </a:lnSpc>
              <a:spcBef>
                <a:spcPts val="800"/>
              </a:spcBef>
              <a:spcAft>
                <a:spcPts val="0"/>
              </a:spcAft>
              <a:buClr>
                <a:schemeClr val="dk1"/>
              </a:buClr>
              <a:buSzPts val="2100"/>
              <a:buFont typeface="Arial"/>
              <a:buChar char="•"/>
            </a:pPr>
            <a:r>
              <a:rPr lang="en" b="0" i="0" u="none" strike="noStrike" cap="none" dirty="0">
                <a:solidFill>
                  <a:schemeClr val="dk1"/>
                </a:solidFill>
                <a:ea typeface="Calibri"/>
                <a:cs typeface="Calibri"/>
                <a:sym typeface="Calibri"/>
              </a:rPr>
              <a:t>Pros and Cons</a:t>
            </a:r>
            <a:endParaRPr dirty="0"/>
          </a:p>
        </p:txBody>
      </p:sp>
      <p:sp>
        <p:nvSpPr>
          <p:cNvPr id="2" name="Slide Number Placeholder 1">
            <a:extLst>
              <a:ext uri="{FF2B5EF4-FFF2-40B4-BE49-F238E27FC236}">
                <a16:creationId xmlns:a16="http://schemas.microsoft.com/office/drawing/2014/main" id="{A254F9A2-2527-48AE-94B0-C7DAB3E2A0BA}"/>
              </a:ext>
            </a:extLst>
          </p:cNvPr>
          <p:cNvSpPr>
            <a:spLocks noGrp="1"/>
          </p:cNvSpPr>
          <p:nvPr>
            <p:ph type="sldNum" sz="quarter" idx="12"/>
          </p:nvPr>
        </p:nvSpPr>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2</a:t>
            </a:fld>
            <a:endParaRPr lang="en" sz="1400"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How to get slide?</a:t>
            </a:r>
            <a:endParaRPr sz="1100" dirty="0"/>
          </a:p>
        </p:txBody>
      </p:sp>
      <p:sp>
        <p:nvSpPr>
          <p:cNvPr id="152" name="Shape 152"/>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177800">
              <a:spcBef>
                <a:spcPts val="0"/>
              </a:spcBef>
              <a:buSzPts val="2100"/>
            </a:pPr>
            <a:r>
              <a:rPr lang="en-US" b="0" dirty="0"/>
              <a:t>Link to presentation: </a:t>
            </a:r>
            <a:r>
              <a:rPr lang="en-US" dirty="0">
                <a:hlinkClick r:id="rId3"/>
              </a:rPr>
              <a:t>http://bit.ly/2rnWrdS</a:t>
            </a:r>
            <a:endParaRPr lang="en-US" dirty="0"/>
          </a:p>
          <a:p>
            <a:pPr marL="177800">
              <a:spcBef>
                <a:spcPts val="0"/>
              </a:spcBef>
              <a:buSzPts val="2100"/>
            </a:pPr>
            <a:r>
              <a:rPr lang="en-US" b="0" dirty="0"/>
              <a:t>Link to Research Paper: </a:t>
            </a:r>
            <a:r>
              <a:rPr lang="en-US" b="0" dirty="0">
                <a:hlinkClick r:id="rId4"/>
              </a:rPr>
              <a:t>https://pdfs.semanticscholar.org/22d5/d2e6d3c003791ae4d2126b65669304e49dda.pdf</a:t>
            </a:r>
            <a:endParaRPr lang="en-US" b="0" dirty="0"/>
          </a:p>
          <a:p>
            <a:pPr marL="177800" lvl="0" indent="-171450">
              <a:lnSpc>
                <a:spcPct val="90000"/>
              </a:lnSpc>
              <a:spcBef>
                <a:spcPts val="0"/>
              </a:spcBef>
              <a:buSzPts val="2100"/>
            </a:pPr>
            <a:endParaRPr lang="en-US" sz="1100" dirty="0"/>
          </a:p>
          <a:p>
            <a:pPr marL="6350" lvl="0" indent="0">
              <a:lnSpc>
                <a:spcPct val="90000"/>
              </a:lnSpc>
              <a:spcBef>
                <a:spcPts val="0"/>
              </a:spcBef>
              <a:buSzPts val="2100"/>
              <a:buNone/>
            </a:pPr>
            <a:endParaRPr lang="en-US" sz="1100" dirty="0"/>
          </a:p>
          <a:p>
            <a:pPr marL="177800" lvl="0" indent="-171450">
              <a:lnSpc>
                <a:spcPct val="90000"/>
              </a:lnSpc>
              <a:spcBef>
                <a:spcPts val="0"/>
              </a:spcBef>
              <a:buSzPts val="2100"/>
            </a:pPr>
            <a:endParaRPr lang="en-US" sz="1100" dirty="0"/>
          </a:p>
          <a:p>
            <a:pPr marL="635000" lvl="1" indent="-171450">
              <a:lnSpc>
                <a:spcPct val="90000"/>
              </a:lnSpc>
              <a:spcBef>
                <a:spcPts val="0"/>
              </a:spcBef>
            </a:pPr>
            <a:r>
              <a:rPr lang="en-US" sz="1800" dirty="0"/>
              <a:t>Email: princec@usc.edu</a:t>
            </a:r>
            <a:endParaRPr sz="1800" dirty="0"/>
          </a:p>
        </p:txBody>
      </p:sp>
      <p:sp>
        <p:nvSpPr>
          <p:cNvPr id="2" name="Slide Number Placeholder 1">
            <a:extLst>
              <a:ext uri="{FF2B5EF4-FFF2-40B4-BE49-F238E27FC236}">
                <a16:creationId xmlns:a16="http://schemas.microsoft.com/office/drawing/2014/main" id="{A5B35B47-5C72-43BF-86B0-9472A57B46EB}"/>
              </a:ext>
            </a:extLst>
          </p:cNvPr>
          <p:cNvSpPr>
            <a:spLocks noGrp="1"/>
          </p:cNvSpPr>
          <p:nvPr>
            <p:ph type="sldNum" sz="quarter" idx="12"/>
          </p:nvPr>
        </p:nvSpPr>
        <p:spPr>
          <a:xfrm>
            <a:off x="8045355" y="4802773"/>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20</a:t>
            </a:fld>
            <a:endParaRPr lang="en" sz="1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Big Data Exploitation Systems (BDES)</a:t>
            </a:r>
            <a:endParaRPr sz="1100" dirty="0"/>
          </a:p>
        </p:txBody>
      </p:sp>
      <p:sp>
        <p:nvSpPr>
          <p:cNvPr id="48" name="Shape 48"/>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177800" marR="0" lvl="0" indent="-171450" algn="l" rtl="0">
              <a:spcBef>
                <a:spcPts val="0"/>
              </a:spcBef>
              <a:spcAft>
                <a:spcPts val="0"/>
              </a:spcAft>
              <a:buClr>
                <a:schemeClr val="dk1"/>
              </a:buClr>
              <a:buSzPts val="2100"/>
              <a:buFont typeface="Arial"/>
              <a:buChar char="•"/>
            </a:pPr>
            <a:r>
              <a:rPr lang="en-US" sz="2100" b="0" dirty="0"/>
              <a:t>Big Data?</a:t>
            </a:r>
          </a:p>
          <a:p>
            <a:pPr marL="177800" marR="0" lvl="0" indent="-171450" algn="l" rtl="0">
              <a:spcBef>
                <a:spcPts val="0"/>
              </a:spcBef>
              <a:spcAft>
                <a:spcPts val="0"/>
              </a:spcAft>
              <a:buClr>
                <a:schemeClr val="dk1"/>
              </a:buClr>
              <a:buSzPts val="2100"/>
              <a:buFont typeface="Arial"/>
              <a:buChar char="•"/>
            </a:pPr>
            <a:r>
              <a:rPr lang="en-US" b="0" dirty="0"/>
              <a:t>Exploitation? </a:t>
            </a:r>
            <a:r>
              <a:rPr lang="en" sz="2100" b="0" dirty="0"/>
              <a:t>It is finding exciting opportunity within big data to discover new questions and answers </a:t>
            </a:r>
            <a:r>
              <a:rPr lang="en-US" sz="2100" b="0" dirty="0"/>
              <a:t>in</a:t>
            </a:r>
            <a:r>
              <a:rPr lang="en" sz="2100" b="0" dirty="0"/>
              <a:t> data sets</a:t>
            </a:r>
            <a:endParaRPr sz="2100" b="0" dirty="0"/>
          </a:p>
          <a:p>
            <a:pPr marL="177800" marR="0" lvl="0" indent="-171450" algn="l" rtl="0">
              <a:spcBef>
                <a:spcPts val="0"/>
              </a:spcBef>
              <a:spcAft>
                <a:spcPts val="0"/>
              </a:spcAft>
              <a:buClr>
                <a:schemeClr val="dk1"/>
              </a:buClr>
              <a:buSzPts val="2100"/>
              <a:buFont typeface="Arial"/>
              <a:buChar char="•"/>
            </a:pPr>
            <a:r>
              <a:rPr lang="en-US" sz="2100" b="0" i="0" u="none" strike="noStrike" cap="none" dirty="0">
                <a:solidFill>
                  <a:schemeClr val="dk1"/>
                </a:solidFill>
                <a:latin typeface="Calibri"/>
                <a:ea typeface="Calibri"/>
                <a:cs typeface="Calibri"/>
                <a:sym typeface="Calibri"/>
              </a:rPr>
              <a:t>System? </a:t>
            </a:r>
            <a:r>
              <a:rPr lang="en" sz="2100" b="0" i="0" u="none" strike="noStrike" cap="none" dirty="0">
                <a:solidFill>
                  <a:schemeClr val="dk1"/>
                </a:solidFill>
                <a:latin typeface="Calibri"/>
                <a:ea typeface="Calibri"/>
                <a:cs typeface="Calibri"/>
                <a:sym typeface="Calibri"/>
              </a:rPr>
              <a:t>Components:-</a:t>
            </a:r>
            <a:endParaRPr sz="1100" dirty="0"/>
          </a:p>
          <a:p>
            <a:pPr marL="520700" marR="0" lvl="1" indent="-177800" algn="l" rtl="0">
              <a:spcBef>
                <a:spcPts val="4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Data Sets</a:t>
            </a:r>
            <a:endParaRPr sz="1100" dirty="0"/>
          </a:p>
          <a:p>
            <a:pPr marL="520700" marR="0" lvl="1" indent="-177800" algn="l" rtl="0">
              <a:spcBef>
                <a:spcPts val="4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Analytics</a:t>
            </a:r>
            <a:endParaRPr sz="1100" dirty="0"/>
          </a:p>
          <a:p>
            <a:pPr marL="520700" marR="0" lvl="1" indent="-177800" algn="l" rtl="0">
              <a:spcBef>
                <a:spcPts val="4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Visualization</a:t>
            </a:r>
            <a:endParaRPr sz="1100" dirty="0"/>
          </a:p>
          <a:p>
            <a:pPr marL="520700" marR="0" lvl="1" indent="-177800" algn="l" rtl="0">
              <a:spcBef>
                <a:spcPts val="4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Infrastructure</a:t>
            </a:r>
            <a:endParaRPr sz="1100" dirty="0"/>
          </a:p>
          <a:p>
            <a:pPr marL="520700" marR="0" lvl="1" indent="-177800" algn="l" rtl="0">
              <a:spcBef>
                <a:spcPts val="400"/>
              </a:spcBef>
              <a:spcAft>
                <a:spcPts val="0"/>
              </a:spcAft>
              <a:buClr>
                <a:schemeClr val="dk1"/>
              </a:buClr>
              <a:buSzPts val="1800"/>
              <a:buFont typeface="Arial"/>
              <a:buChar char="•"/>
            </a:pPr>
            <a:r>
              <a:rPr lang="en" sz="1800" b="1" i="0" u="none" strike="noStrike" cap="none" dirty="0">
                <a:solidFill>
                  <a:schemeClr val="dk1"/>
                </a:solidFill>
                <a:latin typeface="Calibri"/>
                <a:ea typeface="Calibri"/>
                <a:cs typeface="Calibri"/>
                <a:sym typeface="Calibri"/>
              </a:rPr>
              <a:t>User</a:t>
            </a:r>
            <a:r>
              <a:rPr lang="en" sz="1800" b="0" i="0" u="none" strike="noStrike" cap="none" dirty="0">
                <a:solidFill>
                  <a:schemeClr val="dk1"/>
                </a:solidFill>
                <a:latin typeface="Calibri"/>
                <a:ea typeface="Calibri"/>
                <a:cs typeface="Calibri"/>
                <a:sym typeface="Calibri"/>
              </a:rPr>
              <a:t> (Innovative Component)</a:t>
            </a:r>
            <a:endParaRPr sz="1800" b="1" i="0" u="none" strike="noStrike" cap="none"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F3370C30-D0F8-4323-A26A-3897E3B779C2}"/>
              </a:ext>
            </a:extLst>
          </p:cNvPr>
          <p:cNvSpPr>
            <a:spLocks noGrp="1"/>
          </p:cNvSpPr>
          <p:nvPr>
            <p:ph type="sldNum" sz="quarter" idx="12"/>
          </p:nvPr>
        </p:nvSpPr>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3</a:t>
            </a:fld>
            <a:endParaRPr lang="en" sz="1400" dirty="0">
              <a:latin typeface="Calibri"/>
              <a:ea typeface="Calibri"/>
              <a:cs typeface="Calibri"/>
              <a:sym typeface="Calibri"/>
            </a:endParaRPr>
          </a:p>
        </p:txBody>
      </p:sp>
    </p:spTree>
    <p:extLst>
      <p:ext uri="{BB962C8B-B14F-4D97-AF65-F5344CB8AC3E}">
        <p14:creationId xmlns:p14="http://schemas.microsoft.com/office/powerpoint/2010/main" val="192668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fade">
                                      <p:cBhvr>
                                        <p:cTn id="17" dur="500"/>
                                        <p:tgtEl>
                                          <p:spTgt spid="4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8">
                                            <p:txEl>
                                              <p:pRg st="3" end="3"/>
                                            </p:txEl>
                                          </p:spTgt>
                                        </p:tgtEl>
                                        <p:attrNameLst>
                                          <p:attrName>style.visibility</p:attrName>
                                        </p:attrNameLst>
                                      </p:cBhvr>
                                      <p:to>
                                        <p:strVal val="visible"/>
                                      </p:to>
                                    </p:set>
                                    <p:animEffect transition="in" filter="fade">
                                      <p:cBhvr>
                                        <p:cTn id="20" dur="500"/>
                                        <p:tgtEl>
                                          <p:spTgt spid="4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
                                            <p:txEl>
                                              <p:pRg st="4" end="4"/>
                                            </p:txEl>
                                          </p:spTgt>
                                        </p:tgtEl>
                                        <p:attrNameLst>
                                          <p:attrName>style.visibility</p:attrName>
                                        </p:attrNameLst>
                                      </p:cBhvr>
                                      <p:to>
                                        <p:strVal val="visible"/>
                                      </p:to>
                                    </p:set>
                                    <p:animEffect transition="in" filter="fade">
                                      <p:cBhvr>
                                        <p:cTn id="23" dur="500"/>
                                        <p:tgtEl>
                                          <p:spTgt spid="48">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xEl>
                                              <p:pRg st="5" end="5"/>
                                            </p:txEl>
                                          </p:spTgt>
                                        </p:tgtEl>
                                        <p:attrNameLst>
                                          <p:attrName>style.visibility</p:attrName>
                                        </p:attrNameLst>
                                      </p:cBhvr>
                                      <p:to>
                                        <p:strVal val="visible"/>
                                      </p:to>
                                    </p:set>
                                    <p:animEffect transition="in" filter="fade">
                                      <p:cBhvr>
                                        <p:cTn id="26" dur="500"/>
                                        <p:tgtEl>
                                          <p:spTgt spid="48">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8">
                                            <p:txEl>
                                              <p:pRg st="6" end="6"/>
                                            </p:txEl>
                                          </p:spTgt>
                                        </p:tgtEl>
                                        <p:attrNameLst>
                                          <p:attrName>style.visibility</p:attrName>
                                        </p:attrNameLst>
                                      </p:cBhvr>
                                      <p:to>
                                        <p:strVal val="visible"/>
                                      </p:to>
                                    </p:set>
                                    <p:animEffect transition="in" filter="fade">
                                      <p:cBhvr>
                                        <p:cTn id="29" dur="500"/>
                                        <p:tgtEl>
                                          <p:spTgt spid="48">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8">
                                            <p:txEl>
                                              <p:pRg st="7" end="7"/>
                                            </p:txEl>
                                          </p:spTgt>
                                        </p:tgtEl>
                                        <p:attrNameLst>
                                          <p:attrName>style.visibility</p:attrName>
                                        </p:attrNameLst>
                                      </p:cBhvr>
                                      <p:to>
                                        <p:strVal val="visible"/>
                                      </p:to>
                                    </p:set>
                                    <p:animEffect transition="in" filter="fade">
                                      <p:cBhvr>
                                        <p:cTn id="32" dur="500"/>
                                        <p:tgtEl>
                                          <p:spTgt spid="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Shape 53"/>
          <p:cNvSpPr/>
          <p:nvPr/>
        </p:nvSpPr>
        <p:spPr>
          <a:xfrm>
            <a:off x="0" y="488814"/>
            <a:ext cx="9144000" cy="552413"/>
          </a:xfrm>
          <a:prstGeom prst="rect">
            <a:avLst/>
          </a:prstGeom>
          <a:solidFill>
            <a:schemeClr val="dk1">
              <a:alpha val="74901"/>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5" name="Shape 55"/>
          <p:cNvSpPr txBox="1">
            <a:spLocks noGrp="1"/>
          </p:cNvSpPr>
          <p:nvPr>
            <p:ph type="title"/>
          </p:nvPr>
        </p:nvSpPr>
        <p:spPr>
          <a:xfrm>
            <a:off x="417399" y="482600"/>
            <a:ext cx="8408194" cy="558627"/>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 sz="2400" b="0" i="0" u="none" strike="noStrike" cap="none" dirty="0">
                <a:solidFill>
                  <a:schemeClr val="lt1"/>
                </a:solidFill>
                <a:latin typeface="Calibri"/>
                <a:ea typeface="Calibri"/>
                <a:cs typeface="Calibri"/>
                <a:sym typeface="Calibri"/>
              </a:rPr>
              <a:t>Components of BDES</a:t>
            </a:r>
            <a:endParaRPr sz="1100" dirty="0"/>
          </a:p>
        </p:txBody>
      </p:sp>
      <p:pic>
        <p:nvPicPr>
          <p:cNvPr id="54" name="Shape 54"/>
          <p:cNvPicPr preferRelativeResize="0">
            <a:picLocks noGrp="1"/>
          </p:cNvPicPr>
          <p:nvPr>
            <p:ph idx="1"/>
          </p:nvPr>
        </p:nvPicPr>
        <p:blipFill rotWithShape="1">
          <a:blip r:embed="rId3">
            <a:alphaModFix/>
          </a:blip>
          <a:srcRect/>
          <a:stretch/>
        </p:blipFill>
        <p:spPr>
          <a:xfrm>
            <a:off x="482600" y="1570554"/>
            <a:ext cx="8178900" cy="2514900"/>
          </a:xfrm>
          <a:prstGeom prst="rect">
            <a:avLst/>
          </a:prstGeom>
          <a:noFill/>
          <a:ln>
            <a:noFill/>
          </a:ln>
        </p:spPr>
      </p:pic>
      <p:sp>
        <p:nvSpPr>
          <p:cNvPr id="56" name="Shape 56"/>
          <p:cNvSpPr txBox="1"/>
          <p:nvPr/>
        </p:nvSpPr>
        <p:spPr>
          <a:xfrm flipH="1">
            <a:off x="1540250" y="1945848"/>
            <a:ext cx="11676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0" i="0" u="none" strike="noStrike" cap="none" dirty="0">
                <a:solidFill>
                  <a:schemeClr val="dk1"/>
                </a:solidFill>
                <a:latin typeface="Calibri"/>
                <a:ea typeface="Calibri"/>
                <a:cs typeface="Calibri"/>
                <a:sym typeface="Calibri"/>
              </a:rPr>
              <a:t>Data Sets</a:t>
            </a:r>
            <a:endParaRPr sz="1100" dirty="0"/>
          </a:p>
        </p:txBody>
      </p:sp>
      <p:sp>
        <p:nvSpPr>
          <p:cNvPr id="57" name="Shape 57"/>
          <p:cNvSpPr txBox="1"/>
          <p:nvPr/>
        </p:nvSpPr>
        <p:spPr>
          <a:xfrm flipH="1">
            <a:off x="3181686" y="1945848"/>
            <a:ext cx="11676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dirty="0">
                <a:solidFill>
                  <a:schemeClr val="dk1"/>
                </a:solidFill>
                <a:latin typeface="Calibri"/>
                <a:ea typeface="Calibri"/>
                <a:cs typeface="Calibri"/>
                <a:sym typeface="Calibri"/>
              </a:rPr>
              <a:t>Analytics</a:t>
            </a:r>
            <a:endParaRPr sz="1100" dirty="0"/>
          </a:p>
        </p:txBody>
      </p:sp>
      <p:sp>
        <p:nvSpPr>
          <p:cNvPr id="58" name="Shape 58"/>
          <p:cNvSpPr txBox="1"/>
          <p:nvPr/>
        </p:nvSpPr>
        <p:spPr>
          <a:xfrm flipH="1">
            <a:off x="5004601" y="1945848"/>
            <a:ext cx="11676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dirty="0">
                <a:solidFill>
                  <a:schemeClr val="dk1"/>
                </a:solidFill>
                <a:latin typeface="Calibri"/>
                <a:ea typeface="Calibri"/>
                <a:cs typeface="Calibri"/>
                <a:sym typeface="Calibri"/>
              </a:rPr>
              <a:t>Vi</a:t>
            </a:r>
            <a:r>
              <a:rPr lang="en-US" sz="1400" dirty="0">
                <a:solidFill>
                  <a:schemeClr val="dk1"/>
                </a:solidFill>
                <a:latin typeface="Calibri"/>
                <a:ea typeface="Calibri"/>
                <a:cs typeface="Calibri"/>
                <a:sym typeface="Calibri"/>
              </a:rPr>
              <a:t>s</a:t>
            </a:r>
            <a:r>
              <a:rPr lang="en" sz="1400" dirty="0">
                <a:solidFill>
                  <a:schemeClr val="dk1"/>
                </a:solidFill>
                <a:latin typeface="Calibri"/>
                <a:ea typeface="Calibri"/>
                <a:cs typeface="Calibri"/>
                <a:sym typeface="Calibri"/>
              </a:rPr>
              <a:t>ualization </a:t>
            </a:r>
            <a:endParaRPr sz="1100" dirty="0"/>
          </a:p>
        </p:txBody>
      </p:sp>
      <p:sp>
        <p:nvSpPr>
          <p:cNvPr id="59" name="Shape 59"/>
          <p:cNvSpPr txBox="1"/>
          <p:nvPr/>
        </p:nvSpPr>
        <p:spPr>
          <a:xfrm flipH="1">
            <a:off x="5640911" y="3808536"/>
            <a:ext cx="11676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Infrastructure</a:t>
            </a:r>
            <a:endParaRPr sz="1100"/>
          </a:p>
        </p:txBody>
      </p:sp>
      <p:sp>
        <p:nvSpPr>
          <p:cNvPr id="60" name="Shape 60"/>
          <p:cNvSpPr txBox="1"/>
          <p:nvPr/>
        </p:nvSpPr>
        <p:spPr>
          <a:xfrm flipH="1">
            <a:off x="7309454" y="2293619"/>
            <a:ext cx="11676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dirty="0">
                <a:solidFill>
                  <a:schemeClr val="dk1"/>
                </a:solidFill>
                <a:latin typeface="Calibri"/>
                <a:ea typeface="Calibri"/>
                <a:cs typeface="Calibri"/>
                <a:sym typeface="Calibri"/>
              </a:rPr>
              <a:t>User</a:t>
            </a:r>
            <a:endParaRPr sz="1100" dirty="0"/>
          </a:p>
        </p:txBody>
      </p:sp>
      <p:sp>
        <p:nvSpPr>
          <p:cNvPr id="61" name="Shape 61"/>
          <p:cNvSpPr txBox="1"/>
          <p:nvPr/>
        </p:nvSpPr>
        <p:spPr>
          <a:xfrm>
            <a:off x="2676446" y="4122655"/>
            <a:ext cx="3890100" cy="20238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300" i="1" dirty="0">
                <a:solidFill>
                  <a:schemeClr val="dk1"/>
                </a:solidFill>
                <a:latin typeface="Calibri"/>
                <a:ea typeface="Calibri"/>
                <a:cs typeface="Calibri"/>
                <a:sym typeface="Calibri"/>
              </a:rPr>
              <a:t>Figure 1: The components of Big Data Analytics Systems</a:t>
            </a:r>
            <a:endParaRPr sz="1100" dirty="0"/>
          </a:p>
        </p:txBody>
      </p:sp>
      <p:sp>
        <p:nvSpPr>
          <p:cNvPr id="2" name="Slide Number Placeholder 1">
            <a:extLst>
              <a:ext uri="{FF2B5EF4-FFF2-40B4-BE49-F238E27FC236}">
                <a16:creationId xmlns:a16="http://schemas.microsoft.com/office/drawing/2014/main" id="{0FE28E42-2113-4C96-9A83-D44566818E2D}"/>
              </a:ext>
            </a:extLst>
          </p:cNvPr>
          <p:cNvSpPr>
            <a:spLocks noGrp="1"/>
          </p:cNvSpPr>
          <p:nvPr>
            <p:ph type="sldNum" sz="quarter" idx="12"/>
          </p:nvPr>
        </p:nvSpPr>
        <p:spPr>
          <a:xfrm>
            <a:off x="8045355" y="4838285"/>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4</a:t>
            </a:fld>
            <a:endParaRPr lang="en" sz="14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down)">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down)">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down)">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Data (a)</a:t>
            </a:r>
            <a:endParaRPr sz="1100" dirty="0"/>
          </a:p>
        </p:txBody>
      </p:sp>
      <p:sp>
        <p:nvSpPr>
          <p:cNvPr id="74" name="Shape 74"/>
          <p:cNvSpPr txBox="1">
            <a:spLocks noGrp="1"/>
          </p:cNvSpPr>
          <p:nvPr>
            <p:ph idx="1"/>
          </p:nvPr>
        </p:nvSpPr>
        <p:spPr>
          <a:xfrm>
            <a:off x="628650" y="1364095"/>
            <a:ext cx="7886700" cy="3263400"/>
          </a:xfrm>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Require one or more data sets to operate upon</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Most common data set to exploit is time-series data</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Unstructured data sets present an additional level of challenge</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So, it is pre processed with some algorithm which converts it into structured data</a:t>
            </a:r>
          </a:p>
          <a:p>
            <a:pPr marL="177800" marR="0" lvl="0" indent="-171450" algn="l" rtl="0">
              <a:lnSpc>
                <a:spcPct val="90000"/>
              </a:lnSpc>
              <a:spcBef>
                <a:spcPts val="800"/>
              </a:spcBef>
              <a:spcAft>
                <a:spcPts val="0"/>
              </a:spcAft>
              <a:buClr>
                <a:schemeClr val="dk1"/>
              </a:buClr>
              <a:buSzPts val="2100"/>
              <a:buFont typeface="Arial"/>
              <a:buChar char="•"/>
            </a:pPr>
            <a:r>
              <a:rPr lang="en" b="0" dirty="0">
                <a:solidFill>
                  <a:schemeClr val="dk1"/>
                </a:solidFill>
                <a:latin typeface="Calibri"/>
                <a:cs typeface="Calibri"/>
                <a:sym typeface="Calibri"/>
              </a:rPr>
              <a:t>Performance is measured using 5 Vs</a:t>
            </a:r>
            <a:endParaRPr lang="en-US" sz="1100" dirty="0"/>
          </a:p>
        </p:txBody>
      </p:sp>
      <p:sp>
        <p:nvSpPr>
          <p:cNvPr id="2" name="Slide Number Placeholder 1">
            <a:extLst>
              <a:ext uri="{FF2B5EF4-FFF2-40B4-BE49-F238E27FC236}">
                <a16:creationId xmlns:a16="http://schemas.microsoft.com/office/drawing/2014/main" id="{1AFD13CA-E33E-4B1B-89EF-BCF5C1FA3326}"/>
              </a:ext>
            </a:extLst>
          </p:cNvPr>
          <p:cNvSpPr>
            <a:spLocks noGrp="1"/>
          </p:cNvSpPr>
          <p:nvPr>
            <p:ph type="sldNum" sz="quarter" idx="12"/>
          </p:nvPr>
        </p:nvSpPr>
        <p:spPr>
          <a:xfrm>
            <a:off x="8045355" y="4802774"/>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5</a:t>
            </a:fld>
            <a:endParaRPr lang="en" sz="1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Analytic(s) (b)</a:t>
            </a:r>
            <a:endParaRPr sz="1100" dirty="0"/>
          </a:p>
        </p:txBody>
      </p:sp>
      <p:sp>
        <p:nvSpPr>
          <p:cNvPr id="80" name="Shape 80"/>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Convert raw data into more useful form</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Performance measured in time to convergence and error at convergence</a:t>
            </a:r>
            <a:endParaRPr sz="1100" dirty="0"/>
          </a:p>
        </p:txBody>
      </p:sp>
      <p:sp>
        <p:nvSpPr>
          <p:cNvPr id="2" name="Slide Number Placeholder 1">
            <a:extLst>
              <a:ext uri="{FF2B5EF4-FFF2-40B4-BE49-F238E27FC236}">
                <a16:creationId xmlns:a16="http://schemas.microsoft.com/office/drawing/2014/main" id="{1D540F9B-9D13-482D-A591-CD35AE1801B8}"/>
              </a:ext>
            </a:extLst>
          </p:cNvPr>
          <p:cNvSpPr>
            <a:spLocks noGrp="1"/>
          </p:cNvSpPr>
          <p:nvPr>
            <p:ph type="sldNum" sz="quarter" idx="12"/>
          </p:nvPr>
        </p:nvSpPr>
        <p:spPr>
          <a:xfrm>
            <a:off x="8045355" y="4802773"/>
            <a:ext cx="469995" cy="273844"/>
          </a:xfrm>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6</a:t>
            </a:fld>
            <a:endParaRPr lang="en" sz="1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Visualization (c)</a:t>
            </a:r>
            <a:endParaRPr sz="1100" b="0" dirty="0"/>
          </a:p>
        </p:txBody>
      </p:sp>
      <p:sp>
        <p:nvSpPr>
          <p:cNvPr id="86" name="Shape 86"/>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User’s only window into the raw data and output of analytics</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US" sz="2100" b="0" i="0" u="none" strike="noStrike" cap="none" dirty="0">
                <a:solidFill>
                  <a:schemeClr val="dk1"/>
                </a:solidFill>
                <a:latin typeface="Calibri"/>
                <a:ea typeface="Calibri"/>
                <a:cs typeface="Calibri"/>
                <a:sym typeface="Calibri"/>
              </a:rPr>
              <a:t>Measured in many ways</a:t>
            </a:r>
            <a:endParaRPr sz="1100" dirty="0"/>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dirty="0">
              <a:solidFill>
                <a:schemeClr val="dk1"/>
              </a:solidFill>
              <a:latin typeface="Calibri"/>
              <a:ea typeface="Calibri"/>
              <a:cs typeface="Calibri"/>
              <a:sym typeface="Calibri"/>
            </a:endParaRPr>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9B46FD99-A1FB-4C9C-AE0C-B98C37CF77E2}"/>
              </a:ext>
            </a:extLst>
          </p:cNvPr>
          <p:cNvSpPr>
            <a:spLocks noGrp="1"/>
          </p:cNvSpPr>
          <p:nvPr>
            <p:ph type="sldNum" sz="quarter" idx="12"/>
          </p:nvPr>
        </p:nvSpPr>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7</a:t>
            </a:fld>
            <a:endParaRPr lang="en" sz="14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Infrastructure (d)</a:t>
            </a:r>
            <a:endParaRPr sz="1100" dirty="0"/>
          </a:p>
        </p:txBody>
      </p:sp>
      <p:sp>
        <p:nvSpPr>
          <p:cNvPr id="92" name="Shape 92"/>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Host the data, support processing of analytics and support rendering of visualization</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Physical Interface between virtual components of BDES and the user</a:t>
            </a:r>
            <a:endParaRPr sz="1100" dirty="0"/>
          </a:p>
          <a:p>
            <a:pPr marL="1778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This interface informs how the user will physically interact with the rest of the BDES. It informs and constrains the users’ behaviors, and the way they make sense both the interface and the data.</a:t>
            </a:r>
            <a:br>
              <a:rPr lang="en" sz="2100" b="0" i="0" u="none" strike="noStrike" cap="none" dirty="0">
                <a:solidFill>
                  <a:schemeClr val="dk1"/>
                </a:solidFill>
                <a:latin typeface="Calibri"/>
                <a:ea typeface="Calibri"/>
                <a:cs typeface="Calibri"/>
                <a:sym typeface="Calibri"/>
              </a:rPr>
            </a:br>
            <a:endParaRPr sz="2100" b="0" i="0" u="none" strike="noStrike" cap="none"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0190B20-B2E6-43BF-B988-E5DAD11C9E28}"/>
              </a:ext>
            </a:extLst>
          </p:cNvPr>
          <p:cNvSpPr>
            <a:spLocks noGrp="1"/>
          </p:cNvSpPr>
          <p:nvPr>
            <p:ph type="sldNum" sz="quarter" idx="12"/>
          </p:nvPr>
        </p:nvSpPr>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8</a:t>
            </a:fld>
            <a:endParaRPr lang="en" sz="14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dirty="0">
                <a:latin typeface="Calibri"/>
                <a:ea typeface="Calibri"/>
                <a:cs typeface="Calibri"/>
                <a:sym typeface="Calibri"/>
              </a:rPr>
              <a:t>User (e)</a:t>
            </a:r>
            <a:endParaRPr sz="1100" dirty="0"/>
          </a:p>
        </p:txBody>
      </p:sp>
      <p:sp>
        <p:nvSpPr>
          <p:cNvPr id="98" name="Shape 98"/>
          <p:cNvSpPr txBox="1">
            <a:spLocks noGrp="1"/>
          </p:cNvSpPr>
          <p:nvPr>
            <p:ph idx="1"/>
          </p:nvPr>
        </p:nvSpPr>
        <p:spPr>
          <a:xfrm>
            <a:off x="628650" y="1032609"/>
            <a:ext cx="7886700" cy="3263400"/>
          </a:xfrm>
          <a:prstGeom prst="rect">
            <a:avLst/>
          </a:prstGeom>
          <a:noFill/>
          <a:ln>
            <a:noFill/>
          </a:ln>
        </p:spPr>
        <p:txBody>
          <a:bodyPr spcFirstLastPara="1" wrap="square" lIns="68575" tIns="34275" rIns="68575" bIns="34275" anchor="t" anchorCtr="0">
            <a:noAutofit/>
          </a:bodyPr>
          <a:lstStyle/>
          <a:p>
            <a:pPr marL="177800" marR="0" lvl="0" indent="-171450" algn="l" rtl="0">
              <a:lnSpc>
                <a:spcPct val="80000"/>
              </a:lnSpc>
              <a:spcBef>
                <a:spcPts val="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Inter</a:t>
            </a:r>
            <a:r>
              <a:rPr lang="en-US" sz="1900" b="0" i="0" u="none" strike="noStrike" cap="none" dirty="0">
                <a:solidFill>
                  <a:schemeClr val="dk1"/>
                </a:solidFill>
                <a:latin typeface="Calibri"/>
                <a:ea typeface="Calibri"/>
                <a:cs typeface="Calibri"/>
                <a:sym typeface="Calibri"/>
              </a:rPr>
              <a:t>act</a:t>
            </a:r>
            <a:r>
              <a:rPr lang="en" sz="1900" b="0" i="0" u="none" strike="noStrike" cap="none" dirty="0">
                <a:solidFill>
                  <a:schemeClr val="dk1"/>
                </a:solidFill>
                <a:latin typeface="Calibri"/>
                <a:ea typeface="Calibri"/>
                <a:cs typeface="Calibri"/>
                <a:sym typeface="Calibri"/>
              </a:rPr>
              <a:t> </a:t>
            </a:r>
            <a:r>
              <a:rPr lang="en-US" sz="1900" b="0" i="0" u="none" strike="noStrike" cap="none" dirty="0">
                <a:solidFill>
                  <a:schemeClr val="dk1"/>
                </a:solidFill>
                <a:latin typeface="Calibri"/>
                <a:ea typeface="Calibri"/>
                <a:cs typeface="Calibri"/>
                <a:sym typeface="Calibri"/>
              </a:rPr>
              <a:t>with</a:t>
            </a:r>
            <a:r>
              <a:rPr lang="en" sz="1900" b="0" i="0" u="none" strike="noStrike" cap="none" dirty="0">
                <a:solidFill>
                  <a:schemeClr val="dk1"/>
                </a:solidFill>
                <a:latin typeface="Calibri"/>
                <a:ea typeface="Calibri"/>
                <a:cs typeface="Calibri"/>
                <a:sym typeface="Calibri"/>
              </a:rPr>
              <a:t> the rest of the BDES system (perception, control</a:t>
            </a:r>
            <a:r>
              <a:rPr lang="en" sz="1900" b="0" i="0" u="none" strike="noStrike" cap="none">
                <a:solidFill>
                  <a:schemeClr val="dk1"/>
                </a:solidFill>
                <a:latin typeface="Calibri"/>
                <a:ea typeface="Calibri"/>
                <a:cs typeface="Calibri"/>
                <a:sym typeface="Calibri"/>
              </a:rPr>
              <a:t>), h</a:t>
            </a:r>
            <a:r>
              <a:rPr lang="en-US" sz="1900" b="0" i="0" u="none" strike="noStrike" cap="none">
                <a:solidFill>
                  <a:schemeClr val="dk1"/>
                </a:solidFill>
                <a:latin typeface="Calibri"/>
                <a:ea typeface="Calibri"/>
                <a:cs typeface="Calibri"/>
                <a:sym typeface="Calibri"/>
              </a:rPr>
              <a:t>as</a:t>
            </a:r>
            <a:r>
              <a:rPr lang="en" sz="1900" b="0" i="0" u="none" strike="noStrike" cap="none">
                <a:solidFill>
                  <a:schemeClr val="dk1"/>
                </a:solidFill>
                <a:latin typeface="Calibri"/>
                <a:ea typeface="Calibri"/>
                <a:cs typeface="Calibri"/>
                <a:sym typeface="Calibri"/>
              </a:rPr>
              <a:t> </a:t>
            </a:r>
            <a:r>
              <a:rPr lang="en" sz="1900" b="0" i="0" u="none" strike="noStrike" cap="none" dirty="0">
                <a:solidFill>
                  <a:schemeClr val="dk1"/>
                </a:solidFill>
                <a:latin typeface="Calibri"/>
                <a:ea typeface="Calibri"/>
                <a:cs typeface="Calibri"/>
                <a:sym typeface="Calibri"/>
              </a:rPr>
              <a:t>assets (e.g., knowledge, experience, expertise, style), </a:t>
            </a:r>
            <a:r>
              <a:rPr lang="en" sz="1900" b="0" i="0" u="none" strike="noStrike" cap="none">
                <a:solidFill>
                  <a:schemeClr val="dk1"/>
                </a:solidFill>
                <a:latin typeface="Calibri"/>
                <a:ea typeface="Calibri"/>
                <a:cs typeface="Calibri"/>
                <a:sym typeface="Calibri"/>
              </a:rPr>
              <a:t>and h</a:t>
            </a:r>
            <a:r>
              <a:rPr lang="en-US" sz="1900" b="0" i="0" u="none" strike="noStrike" cap="none">
                <a:solidFill>
                  <a:schemeClr val="dk1"/>
                </a:solidFill>
                <a:latin typeface="Calibri"/>
                <a:ea typeface="Calibri"/>
                <a:cs typeface="Calibri"/>
                <a:sym typeface="Calibri"/>
              </a:rPr>
              <a:t>a</a:t>
            </a:r>
            <a:r>
              <a:rPr lang="en" sz="1900" b="0" i="0" u="none" strike="noStrike" cap="none">
                <a:solidFill>
                  <a:schemeClr val="dk1"/>
                </a:solidFill>
                <a:latin typeface="Calibri"/>
                <a:ea typeface="Calibri"/>
                <a:cs typeface="Calibri"/>
                <a:sym typeface="Calibri"/>
              </a:rPr>
              <a:t>s </a:t>
            </a:r>
            <a:r>
              <a:rPr lang="en" sz="1900" b="0" i="0" u="none" strike="noStrike" cap="none" dirty="0">
                <a:solidFill>
                  <a:schemeClr val="dk1"/>
                </a:solidFill>
                <a:latin typeface="Calibri"/>
                <a:ea typeface="Calibri"/>
                <a:cs typeface="Calibri"/>
                <a:sym typeface="Calibri"/>
              </a:rPr>
              <a:t>limitations (needs, gaps, constraints)</a:t>
            </a:r>
            <a:endParaRPr sz="1100" dirty="0"/>
          </a:p>
          <a:p>
            <a:pPr marL="177800" marR="0" lvl="0" indent="-171450" algn="l" rtl="0">
              <a:lnSpc>
                <a:spcPct val="80000"/>
              </a:lnSpc>
              <a:spcBef>
                <a:spcPts val="80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Human-System Integration (H</a:t>
            </a:r>
            <a:r>
              <a:rPr lang="en-US" sz="1900" b="0" i="0" u="none" strike="noStrike" cap="none" dirty="0">
                <a:solidFill>
                  <a:schemeClr val="dk1"/>
                </a:solidFill>
                <a:latin typeface="Calibri"/>
                <a:ea typeface="Calibri"/>
                <a:cs typeface="Calibri"/>
                <a:sym typeface="Calibri"/>
              </a:rPr>
              <a:t>SI</a:t>
            </a:r>
            <a:r>
              <a:rPr lang="en" sz="1900" b="0" i="0" u="none" strike="noStrike" cap="none" dirty="0">
                <a:solidFill>
                  <a:schemeClr val="dk1"/>
                </a:solidFill>
                <a:latin typeface="Calibri"/>
                <a:ea typeface="Calibri"/>
                <a:cs typeface="Calibri"/>
                <a:sym typeface="Calibri"/>
              </a:rPr>
              <a:t>) now </a:t>
            </a:r>
            <a:r>
              <a:rPr lang="en" sz="1900" b="0" dirty="0">
                <a:solidFill>
                  <a:schemeClr val="dk1"/>
                </a:solidFill>
                <a:latin typeface="Calibri"/>
                <a:ea typeface="Calibri"/>
                <a:cs typeface="Calibri"/>
                <a:sym typeface="Calibri"/>
              </a:rPr>
              <a:t>focuses</a:t>
            </a:r>
            <a:r>
              <a:rPr lang="en" sz="1900" b="0" i="0" u="none" strike="noStrike" cap="none" dirty="0">
                <a:solidFill>
                  <a:schemeClr val="dk1"/>
                </a:solidFill>
                <a:latin typeface="Calibri"/>
                <a:ea typeface="Calibri"/>
                <a:cs typeface="Calibri"/>
                <a:sym typeface="Calibri"/>
              </a:rPr>
              <a:t> on inclusion of user throughout the system engineering design process (user selection, training, performance and safety)</a:t>
            </a:r>
            <a:endParaRPr sz="1100" dirty="0"/>
          </a:p>
          <a:p>
            <a:pPr marL="177800" marR="0" lvl="0" indent="-171450" algn="l" rtl="0">
              <a:lnSpc>
                <a:spcPct val="80000"/>
              </a:lnSpc>
              <a:spcBef>
                <a:spcPts val="80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Descriptive dimensions are typically measured prior to an evaluation of the user working with a tool</a:t>
            </a:r>
            <a:endParaRPr sz="1100" dirty="0"/>
          </a:p>
          <a:p>
            <a:pPr marL="177800" marR="0" lvl="0" indent="-171450" algn="l" rtl="0">
              <a:lnSpc>
                <a:spcPct val="80000"/>
              </a:lnSpc>
              <a:spcBef>
                <a:spcPts val="800"/>
              </a:spcBef>
              <a:spcAft>
                <a:spcPts val="0"/>
              </a:spcAft>
              <a:buClr>
                <a:schemeClr val="dk1"/>
              </a:buClr>
              <a:buSzPts val="1900"/>
              <a:buFont typeface="Arial"/>
              <a:buChar char="•"/>
            </a:pPr>
            <a:r>
              <a:rPr lang="en" sz="1900" b="0" i="0" u="none" strike="noStrike" cap="none" dirty="0">
                <a:solidFill>
                  <a:schemeClr val="dk1"/>
                </a:solidFill>
                <a:latin typeface="Calibri"/>
                <a:ea typeface="Calibri"/>
                <a:cs typeface="Calibri"/>
                <a:sym typeface="Calibri"/>
              </a:rPr>
              <a:t>Performance dimensions may be measured retrospectively, or through occasional interrupt protocols during work</a:t>
            </a:r>
            <a:endParaRPr sz="1100" dirty="0"/>
          </a:p>
        </p:txBody>
      </p:sp>
      <p:sp>
        <p:nvSpPr>
          <p:cNvPr id="2" name="Slide Number Placeholder 1">
            <a:extLst>
              <a:ext uri="{FF2B5EF4-FFF2-40B4-BE49-F238E27FC236}">
                <a16:creationId xmlns:a16="http://schemas.microsoft.com/office/drawing/2014/main" id="{111D112D-B98F-408A-8045-5C2ADCC111FE}"/>
              </a:ext>
            </a:extLst>
          </p:cNvPr>
          <p:cNvSpPr>
            <a:spLocks noGrp="1"/>
          </p:cNvSpPr>
          <p:nvPr>
            <p:ph type="sldNum" sz="quarter" idx="12"/>
          </p:nvPr>
        </p:nvSpPr>
        <p:spPr/>
        <p:txBody>
          <a:bodyPr/>
          <a:lstStyle/>
          <a:p>
            <a:pPr marL="0" marR="0" lvl="0" indent="0" algn="l" rtl="0">
              <a:spcBef>
                <a:spcPts val="0"/>
              </a:spcBef>
              <a:spcAft>
                <a:spcPts val="0"/>
              </a:spcAft>
              <a:buNone/>
            </a:pPr>
            <a:fld id="{00000000-1234-1234-1234-123412341234}" type="slidenum">
              <a:rPr lang="en" sz="1400" smtClean="0">
                <a:latin typeface="Calibri"/>
                <a:ea typeface="Calibri"/>
                <a:cs typeface="Calibri"/>
                <a:sym typeface="Calibri"/>
              </a:rPr>
              <a:t>9</a:t>
            </a:fld>
            <a:endParaRPr lang="en" sz="1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E97D440-AC0D-2948-B999-F528D41BAAC3}" vid="{FDCB8264-CDDA-C142-BE05-1C172407A782}"/>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USC-IRDS-PPT-Template</Template>
  <TotalTime>10857</TotalTime>
  <Words>1895</Words>
  <Application>Microsoft Office PowerPoint</Application>
  <PresentationFormat>On-screen Show (16:9)</PresentationFormat>
  <Paragraphs>191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Helvetica Neue</vt:lpstr>
      <vt:lpstr>Custom Design</vt:lpstr>
      <vt:lpstr>Measurement of Big Data Exploitation System: Quantitative, Non-Subjective Metrics with a User as the Key Component</vt:lpstr>
      <vt:lpstr>Content</vt:lpstr>
      <vt:lpstr>Big Data Exploitation Systems (BDES)</vt:lpstr>
      <vt:lpstr>Components of BDES</vt:lpstr>
      <vt:lpstr>Data (a)</vt:lpstr>
      <vt:lpstr>Analytic(s) (b)</vt:lpstr>
      <vt:lpstr>Visualization (c)</vt:lpstr>
      <vt:lpstr>Infrastructure (d)</vt:lpstr>
      <vt:lpstr>User (e)</vt:lpstr>
      <vt:lpstr>Mission of BDES</vt:lpstr>
      <vt:lpstr>PowerPoint Presentation</vt:lpstr>
      <vt:lpstr>Component-Level Measurement is Not Sufficient</vt:lpstr>
      <vt:lpstr>Component-Level Measurement is Not Sufficient</vt:lpstr>
      <vt:lpstr>Developing User Frame of Reference</vt:lpstr>
      <vt:lpstr>Applying User Frame of Reference within Context</vt:lpstr>
      <vt:lpstr>Application on the DARPA XDATA Program</vt:lpstr>
      <vt:lpstr>Conclusion</vt:lpstr>
      <vt:lpstr>Pros</vt:lpstr>
      <vt:lpstr>Cons</vt:lpstr>
      <vt:lpstr>How to get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Value of Big Data Exploitation Systems: Quantitative, Non-Subjective Metrics with the User as a Key Component</dc:title>
  <dc:creator>Prince Chopra</dc:creator>
  <cp:lastModifiedBy>Prince Chopra</cp:lastModifiedBy>
  <cp:revision>81</cp:revision>
  <dcterms:modified xsi:type="dcterms:W3CDTF">2018-02-09T00:55:47Z</dcterms:modified>
</cp:coreProperties>
</file>