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8" r:id="rId2"/>
    <p:sldId id="300" r:id="rId3"/>
    <p:sldId id="305" r:id="rId4"/>
    <p:sldId id="301" r:id="rId5"/>
    <p:sldId id="291" r:id="rId6"/>
    <p:sldId id="292" r:id="rId7"/>
    <p:sldId id="293" r:id="rId8"/>
    <p:sldId id="306" r:id="rId9"/>
    <p:sldId id="307" r:id="rId10"/>
    <p:sldId id="294" r:id="rId11"/>
    <p:sldId id="308" r:id="rId12"/>
    <p:sldId id="309" r:id="rId13"/>
    <p:sldId id="299" r:id="rId14"/>
    <p:sldId id="302" r:id="rId15"/>
    <p:sldId id="304" r:id="rId16"/>
    <p:sldId id="303" r:id="rId17"/>
    <p:sldId id="288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D"/>
    <a:srgbClr val="FFCC01"/>
    <a:srgbClr val="F9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0"/>
    <p:restoredTop sz="86442"/>
  </p:normalViewPr>
  <p:slideViewPr>
    <p:cSldViewPr snapToGrid="0" snapToObjects="1">
      <p:cViewPr varScale="1">
        <p:scale>
          <a:sx n="70" d="100"/>
          <a:sy n="70" d="100"/>
        </p:scale>
        <p:origin x="192" y="1432"/>
      </p:cViewPr>
      <p:guideLst/>
    </p:cSldViewPr>
  </p:slideViewPr>
  <p:outlineViewPr>
    <p:cViewPr>
      <p:scale>
        <a:sx n="33" d="100"/>
        <a:sy n="33" d="100"/>
      </p:scale>
      <p:origin x="0" y="-171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A835-D6C1-404A-A359-5C2910E15811}" type="datetimeFigureOut">
              <a:rPr lang="en-US" smtClean="0"/>
              <a:t>1/25/18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79E9-942C-C04F-8A53-D971FFB2D1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0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0E92-8FD4-234D-89C0-7595B07D4E75}" type="datetimeFigureOut">
              <a:rPr lang="en-US" smtClean="0"/>
              <a:t>1/25/18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3CCA1-929B-C34C-8D00-2618D2083E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04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0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9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4" y="841772"/>
            <a:ext cx="6858000" cy="179070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4" y="2701528"/>
            <a:ext cx="6858000" cy="1241822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9" indent="0" algn="ctr">
              <a:buNone/>
              <a:defRPr sz="1500"/>
            </a:lvl2pPr>
            <a:lvl3pPr marL="685818" indent="0" algn="ctr">
              <a:buNone/>
              <a:defRPr sz="1349"/>
            </a:lvl3pPr>
            <a:lvl4pPr marL="1028726" indent="0" algn="ctr">
              <a:buNone/>
              <a:defRPr sz="1200"/>
            </a:lvl4pPr>
            <a:lvl5pPr marL="1371635" indent="0" algn="ctr">
              <a:buNone/>
              <a:defRPr sz="1200"/>
            </a:lvl5pPr>
            <a:lvl6pPr marL="1714542" indent="0" algn="ctr">
              <a:buNone/>
              <a:defRPr sz="1200"/>
            </a:lvl6pPr>
            <a:lvl7pPr marL="2057453" indent="0" algn="ctr">
              <a:buNone/>
              <a:defRPr sz="1200"/>
            </a:lvl7pPr>
            <a:lvl8pPr marL="2400361" indent="0" algn="ctr">
              <a:buNone/>
              <a:defRPr sz="1200"/>
            </a:lvl8pPr>
            <a:lvl9pPr marL="2743268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40D6B6-A103-0D4E-88E7-2F9678773B45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Aspect="1"/>
          </p:cNvCxnSpPr>
          <p:nvPr userDrawn="1"/>
        </p:nvCxnSpPr>
        <p:spPr>
          <a:xfrm>
            <a:off x="0" y="4550228"/>
            <a:ext cx="914400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0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BEF1-89AC-2840-8321-CA2953E7864F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1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273846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6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3E4-92C5-A74E-91BB-6C38D642B232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445025"/>
            <a:ext cx="8520601" cy="5726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8520601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249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88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1pPr>
            <a:lvl2pPr marL="3429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8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7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7094-1B6B-2C4D-8F67-E93FCFE3AF0D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5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FCAE-F3E5-C746-83CF-59899E80E851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8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9" indent="0">
              <a:buNone/>
              <a:defRPr sz="1500" b="1"/>
            </a:lvl2pPr>
            <a:lvl3pPr marL="685818" indent="0">
              <a:buNone/>
              <a:defRPr sz="1349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2" indent="0">
              <a:buNone/>
              <a:defRPr sz="1200" b="1"/>
            </a:lvl6pPr>
            <a:lvl7pPr marL="2057453" indent="0">
              <a:buNone/>
              <a:defRPr sz="1200" b="1"/>
            </a:lvl7pPr>
            <a:lvl8pPr marL="2400361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9" indent="0">
              <a:buNone/>
              <a:defRPr sz="1500" b="1"/>
            </a:lvl2pPr>
            <a:lvl3pPr marL="685818" indent="0">
              <a:buNone/>
              <a:defRPr sz="1349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2" indent="0">
              <a:buNone/>
              <a:defRPr sz="1200" b="1"/>
            </a:lvl6pPr>
            <a:lvl7pPr marL="2057453" indent="0">
              <a:buNone/>
              <a:defRPr sz="1200" b="1"/>
            </a:lvl7pPr>
            <a:lvl8pPr marL="2400361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4CA1-FFD8-9E47-A6BF-6D9D49C193D5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48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A997-D7DF-3648-831D-A76E7A9895C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76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F6BA-AFE6-EB4C-AD6D-5B9AF3B4AEB1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5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9" indent="0">
              <a:buNone/>
              <a:defRPr sz="1051"/>
            </a:lvl2pPr>
            <a:lvl3pPr marL="685818" indent="0">
              <a:buNone/>
              <a:defRPr sz="900"/>
            </a:lvl3pPr>
            <a:lvl4pPr marL="1028726" indent="0">
              <a:buNone/>
              <a:defRPr sz="750"/>
            </a:lvl4pPr>
            <a:lvl5pPr marL="1371635" indent="0">
              <a:buNone/>
              <a:defRPr sz="750"/>
            </a:lvl5pPr>
            <a:lvl6pPr marL="1714542" indent="0">
              <a:buNone/>
              <a:defRPr sz="750"/>
            </a:lvl6pPr>
            <a:lvl7pPr marL="2057453" indent="0">
              <a:buNone/>
              <a:defRPr sz="750"/>
            </a:lvl7pPr>
            <a:lvl8pPr marL="2400361" indent="0">
              <a:buNone/>
              <a:defRPr sz="750"/>
            </a:lvl8pPr>
            <a:lvl9pPr marL="274326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11FF-6174-5F46-B5F5-34E78BA821CC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8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9" indent="0">
              <a:buNone/>
              <a:defRPr sz="2100"/>
            </a:lvl2pPr>
            <a:lvl3pPr marL="685818" indent="0">
              <a:buNone/>
              <a:defRPr sz="1801"/>
            </a:lvl3pPr>
            <a:lvl4pPr marL="1028726" indent="0">
              <a:buNone/>
              <a:defRPr sz="1500"/>
            </a:lvl4pPr>
            <a:lvl5pPr marL="1371635" indent="0">
              <a:buNone/>
              <a:defRPr sz="1500"/>
            </a:lvl5pPr>
            <a:lvl6pPr marL="1714542" indent="0">
              <a:buNone/>
              <a:defRPr sz="1500"/>
            </a:lvl6pPr>
            <a:lvl7pPr marL="2057453" indent="0">
              <a:buNone/>
              <a:defRPr sz="1500"/>
            </a:lvl7pPr>
            <a:lvl8pPr marL="2400361" indent="0">
              <a:buNone/>
              <a:defRPr sz="1500"/>
            </a:lvl8pPr>
            <a:lvl9pPr marL="2743268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9" indent="0">
              <a:buNone/>
              <a:defRPr sz="1051"/>
            </a:lvl2pPr>
            <a:lvl3pPr marL="685818" indent="0">
              <a:buNone/>
              <a:defRPr sz="900"/>
            </a:lvl3pPr>
            <a:lvl4pPr marL="1028726" indent="0">
              <a:buNone/>
              <a:defRPr sz="750"/>
            </a:lvl4pPr>
            <a:lvl5pPr marL="1371635" indent="0">
              <a:buNone/>
              <a:defRPr sz="750"/>
            </a:lvl5pPr>
            <a:lvl6pPr marL="1714542" indent="0">
              <a:buNone/>
              <a:defRPr sz="750"/>
            </a:lvl6pPr>
            <a:lvl7pPr marL="2057453" indent="0">
              <a:buNone/>
              <a:defRPr sz="750"/>
            </a:lvl7pPr>
            <a:lvl8pPr marL="2400361" indent="0">
              <a:buNone/>
              <a:defRPr sz="750"/>
            </a:lvl8pPr>
            <a:lvl9pPr marL="274326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FA7-785D-3941-882B-E57DB1A68E5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3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tiff"/><Relationship Id="rId15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03" y="273844"/>
            <a:ext cx="811044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03" y="1369219"/>
            <a:ext cx="8110446" cy="32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3520" y="4767263"/>
            <a:ext cx="13042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8BF94D5E-8118-C946-B75F-8D438B3488DB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7256" y="4767263"/>
            <a:ext cx="25998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356" y="4767263"/>
            <a:ext cx="469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630008" y="4646693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Information Retrieval </a:t>
            </a:r>
          </a:p>
          <a:p>
            <a:r>
              <a:rPr lang="en-US" sz="1200" b="0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and</a:t>
            </a:r>
            <a:r>
              <a:rPr lang="en-US" sz="1200" b="0" i="1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Data Science</a:t>
            </a:r>
            <a:endParaRPr lang="en-US" sz="1051" b="0" i="1" u="none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564" y="204610"/>
            <a:ext cx="801189" cy="82296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587046"/>
            <a:ext cx="9144000" cy="0"/>
          </a:xfrm>
          <a:prstGeom prst="line">
            <a:avLst/>
          </a:prstGeom>
          <a:ln w="571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905" y="4646693"/>
            <a:ext cx="1316736" cy="4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991B1D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18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5" algn="l" defTabSz="685818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5" algn="l" defTabSz="685818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9" indent="-171455" algn="l" defTabSz="685818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90" indent="-171455" algn="l" defTabSz="685818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5" algn="l" defTabSz="685818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5" algn="l" defTabSz="685818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3" indent="-171455" algn="l" defTabSz="685818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5" algn="l" defTabSz="685818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2" algn="l" defTabSz="6858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3396578" y="1975640"/>
            <a:ext cx="2263282" cy="817876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201" dirty="0">
                <a:solidFill>
                  <a:srgbClr val="4271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Vikas Hanumegowda</a:t>
            </a:r>
            <a:endParaRPr lang="en" sz="2201" dirty="0">
              <a:solidFill>
                <a:srgbClr val="4271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buSzPct val="25000"/>
            </a:pPr>
            <a:endParaRPr lang="en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427359" y="1214153"/>
            <a:ext cx="6540379" cy="711294"/>
          </a:xfrm>
          <a:prstGeom prst="rect">
            <a:avLst/>
          </a:prstGeom>
        </p:spPr>
        <p:txBody>
          <a:bodyPr vert="horz" lIns="51431" tIns="51431" rIns="51431" bIns="51431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i="1" dirty="0">
                <a:solidFill>
                  <a:srgbClr val="FFCC01"/>
                </a:solidFill>
              </a:rPr>
              <a:t>Multipurpose Internet Mail Extension </a:t>
            </a:r>
            <a:r>
              <a:rPr lang="mr-IN" sz="2800" b="1" i="1" dirty="0">
                <a:solidFill>
                  <a:srgbClr val="FFCC01"/>
                </a:solidFill>
              </a:rPr>
              <a:t>–</a:t>
            </a:r>
            <a:r>
              <a:rPr lang="en-US" sz="2800" b="1" i="1" dirty="0">
                <a:solidFill>
                  <a:srgbClr val="FFCC01"/>
                </a:solidFill>
              </a:rPr>
              <a:t> Media Types</a:t>
            </a:r>
            <a:endParaRPr lang="en" sz="2800" b="1" i="1" dirty="0">
              <a:solidFill>
                <a:srgbClr val="FFCC0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2400" y="4767265"/>
            <a:ext cx="1465333" cy="273844"/>
          </a:xfrm>
        </p:spPr>
        <p:txBody>
          <a:bodyPr/>
          <a:lstStyle/>
          <a:p>
            <a:fld id="{FCC92008-C6D9-9E40-9271-1769DEF5698B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139" name="Shape 139"/>
          <p:cNvSpPr/>
          <p:nvPr/>
        </p:nvSpPr>
        <p:spPr>
          <a:xfrm>
            <a:off x="1755548" y="486798"/>
            <a:ext cx="5545349" cy="814181"/>
          </a:xfrm>
          <a:prstGeom prst="rect">
            <a:avLst/>
          </a:prstGeom>
          <a:noFill/>
          <a:ln>
            <a:noFill/>
          </a:ln>
        </p:spPr>
        <p:txBody>
          <a:bodyPr lIns="51431" tIns="25707" rIns="51431" bIns="25707" anchor="t" anchorCtr="0">
            <a:noAutofit/>
          </a:bodyPr>
          <a:lstStyle/>
          <a:p>
            <a:pPr algn="ctr">
              <a:buSzPct val="25000"/>
            </a:pPr>
            <a:r>
              <a:rPr lang="en-US" sz="4201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MIME </a:t>
            </a:r>
            <a:r>
              <a:rPr lang="mr-IN" sz="4201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–</a:t>
            </a:r>
            <a:r>
              <a:rPr lang="en-US" sz="4201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 Media Types</a:t>
            </a:r>
            <a:endParaRPr lang="en" sz="4201" b="1" dirty="0">
              <a:solidFill>
                <a:srgbClr val="991200"/>
              </a:solidFill>
              <a:ea typeface="Abadi MT Condensed Light" charset="0"/>
              <a:cs typeface="Abadi MT Condensed Light" charset="0"/>
              <a:sym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5212" y="4142795"/>
            <a:ext cx="3060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https://tools.ietf.org/html/rfc2046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Media Type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Handled by a MIME processor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Multipart Media Type: Body contains one or more parts</a:t>
            </a:r>
          </a:p>
          <a:p>
            <a:pPr lvl="1"/>
            <a:r>
              <a:rPr lang="en-US" dirty="0" smtClean="0"/>
              <a:t>Boundary delimiter line </a:t>
            </a:r>
            <a:r>
              <a:rPr lang="mr-IN" dirty="0" smtClean="0"/>
              <a:t>–</a:t>
            </a:r>
            <a:r>
              <a:rPr lang="en-US" dirty="0" smtClean="0"/>
              <a:t> closing boundary delimiter line</a:t>
            </a:r>
          </a:p>
          <a:p>
            <a:pPr lvl="1"/>
            <a:r>
              <a:rPr lang="en-US" dirty="0" smtClean="0"/>
              <a:t>Default content-type header value “text/plain; charset=US-ASCII”.</a:t>
            </a:r>
          </a:p>
          <a:p>
            <a:pPr lvl="1"/>
            <a:r>
              <a:rPr lang="en-US" dirty="0" smtClean="0"/>
              <a:t>Other content types: “message/rfc822”, “image/jpeg”</a:t>
            </a:r>
          </a:p>
          <a:p>
            <a:pPr lvl="1"/>
            <a:r>
              <a:rPr lang="en-US" dirty="0" smtClean="0"/>
              <a:t>Boundary delimiters and header fields are always represented as 7bit US-ASCII.</a:t>
            </a:r>
          </a:p>
          <a:p>
            <a:pPr lvl="1"/>
            <a:r>
              <a:rPr lang="en-US" dirty="0" smtClean="0"/>
              <a:t>Body parts are </a:t>
            </a:r>
            <a:r>
              <a:rPr lang="en-US" b="1" dirty="0" smtClean="0"/>
              <a:t>encoded</a:t>
            </a:r>
            <a:r>
              <a:rPr lang="en-US" dirty="0" smtClean="0"/>
              <a:t> part-by-part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Multipart Media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Boundary Delimiter Line (BDL)</a:t>
            </a:r>
            <a:endParaRPr lang="en-US" b="0" dirty="0" smtClean="0"/>
          </a:p>
          <a:p>
            <a:pPr lvl="1"/>
            <a:r>
              <a:rPr lang="en-US" b="0" dirty="0" smtClean="0"/>
              <a:t>Specified using “boundary” parameter is a required parameter.</a:t>
            </a:r>
          </a:p>
          <a:p>
            <a:pPr marL="342909" lvl="1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BDL:		 - - &lt;“boundary” parameter value&gt; CRLF CRLF</a:t>
            </a:r>
            <a:br>
              <a:rPr lang="en-US" b="0" dirty="0" smtClean="0"/>
            </a:br>
            <a:r>
              <a:rPr lang="en-US" b="0" dirty="0" smtClean="0"/>
              <a:t>   Example: </a:t>
            </a:r>
          </a:p>
          <a:p>
            <a:pPr lvl="2"/>
            <a:r>
              <a:rPr lang="en-US" dirty="0" smtClean="0"/>
              <a:t>Content-Type</a:t>
            </a:r>
            <a:r>
              <a:rPr lang="en-US" dirty="0"/>
              <a:t>: multipart/mixed; </a:t>
            </a:r>
            <a:r>
              <a:rPr lang="en-US" dirty="0" smtClean="0"/>
              <a:t>boundary=gc0p4Jq0M2Yt08j34c0p </a:t>
            </a:r>
          </a:p>
          <a:p>
            <a:pPr lvl="2"/>
            <a:endParaRPr lang="en-US" dirty="0" smtClean="0"/>
          </a:p>
          <a:p>
            <a:pPr lvl="2"/>
            <a:r>
              <a:rPr lang="en-US" dirty="0"/>
              <a:t>Content-Type: multipart/mixed; boundary=gc0pJq0M:08jU534c0p </a:t>
            </a:r>
            <a:endParaRPr lang="en-US" dirty="0"/>
          </a:p>
          <a:p>
            <a:pPr lvl="2"/>
            <a:r>
              <a:rPr lang="en-US" dirty="0"/>
              <a:t>Content-Type: multipart/mixed; boundary="gc0pJq0M:08jU534c0p" </a:t>
            </a:r>
            <a:endParaRPr lang="en-US" dirty="0"/>
          </a:p>
          <a:p>
            <a:pPr marL="514362" lvl="2">
              <a:spcBef>
                <a:spcPts val="750"/>
              </a:spcBef>
            </a:pPr>
            <a:r>
              <a:rPr lang="en-US" dirty="0" smtClean="0"/>
              <a:t>Closing </a:t>
            </a:r>
            <a:r>
              <a:rPr lang="en-US" dirty="0"/>
              <a:t>boundary delimiter </a:t>
            </a:r>
            <a:r>
              <a:rPr lang="en-US" dirty="0" smtClean="0"/>
              <a:t>line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marL="342907" lvl="2" indent="0">
              <a:spcBef>
                <a:spcPts val="750"/>
              </a:spcBef>
              <a:buNone/>
            </a:pPr>
            <a:r>
              <a:rPr lang="en-US" dirty="0" smtClean="0"/>
              <a:t>   BDL</a:t>
            </a:r>
            <a:r>
              <a:rPr lang="en-US" dirty="0"/>
              <a:t>:		 - - &lt;“boundary” parameter value&gt; </a:t>
            </a:r>
            <a:r>
              <a:rPr lang="en-US" dirty="0" smtClean="0"/>
              <a:t>- - CRLF </a:t>
            </a:r>
            <a:r>
              <a:rPr lang="en-US" dirty="0"/>
              <a:t>CRLF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Multipart Media </a:t>
            </a:r>
            <a:r>
              <a:rPr lang="en-US" dirty="0" smtClean="0"/>
              <a:t>Type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Nested Messages and Multiparts</a:t>
            </a:r>
          </a:p>
          <a:p>
            <a:r>
              <a:rPr lang="en-US" sz="2400" b="0" dirty="0" smtClean="0"/>
              <a:t>Outer and inner boundary markers to be handled</a:t>
            </a:r>
          </a:p>
          <a:p>
            <a:r>
              <a:rPr lang="en-US" sz="2400" dirty="0" smtClean="0"/>
              <a:t>Subtypes: Mixed, Alternative, Digest, Parallel</a:t>
            </a:r>
          </a:p>
          <a:p>
            <a:r>
              <a:rPr lang="en-US" sz="2400" b="0" dirty="0" smtClean="0"/>
              <a:t>Unrecognized subtypes at least treated as “multipart/mixed”</a:t>
            </a:r>
          </a:p>
          <a:p>
            <a:endParaRPr lang="en-US" sz="2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8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Media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Message within another message.</a:t>
            </a:r>
          </a:p>
          <a:p>
            <a:r>
              <a:rPr lang="en-US" b="0" dirty="0" smtClean="0"/>
              <a:t>Subtypes:</a:t>
            </a:r>
          </a:p>
          <a:p>
            <a:pPr lvl="1"/>
            <a:r>
              <a:rPr lang="en-US" dirty="0" smtClean="0"/>
              <a:t>RFC822 subtype </a:t>
            </a:r>
            <a:r>
              <a:rPr lang="mr-IN" dirty="0" smtClean="0"/>
              <a:t>–</a:t>
            </a:r>
            <a:r>
              <a:rPr lang="en-US" dirty="0" smtClean="0"/>
              <a:t> parameters: Indicates encapsulated message</a:t>
            </a:r>
          </a:p>
          <a:p>
            <a:pPr lvl="1"/>
            <a:r>
              <a:rPr lang="en-US" b="0" dirty="0" smtClean="0"/>
              <a:t>Partial subtype </a:t>
            </a:r>
            <a:r>
              <a:rPr lang="mr-IN" b="0" dirty="0" smtClean="0"/>
              <a:t>–</a:t>
            </a:r>
            <a:r>
              <a:rPr lang="en-US" b="0" dirty="0" smtClean="0"/>
              <a:t> fragmentation and reassembly </a:t>
            </a:r>
            <a:endParaRPr lang="en-US" dirty="0"/>
          </a:p>
          <a:p>
            <a:pPr lvl="2"/>
            <a:r>
              <a:rPr lang="en-US" b="0" dirty="0" smtClean="0"/>
              <a:t>Fragments have ID and the number of fragments to ensure successful transmission</a:t>
            </a:r>
          </a:p>
          <a:p>
            <a:pPr lvl="1"/>
            <a:r>
              <a:rPr lang="en-US" dirty="0" smtClean="0"/>
              <a:t>External-Body Subtype </a:t>
            </a:r>
            <a:r>
              <a:rPr lang="mr-IN" dirty="0" smtClean="0"/>
              <a:t>–</a:t>
            </a:r>
            <a:r>
              <a:rPr lang="en-US" dirty="0" smtClean="0"/>
              <a:t> data only referenced in the message body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6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Media Type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Media type value begins with “X-”</a:t>
            </a:r>
          </a:p>
          <a:p>
            <a:r>
              <a:rPr lang="en-US" b="0" dirty="0" smtClean="0"/>
              <a:t>Used between parties with mutual agreement</a:t>
            </a:r>
          </a:p>
          <a:p>
            <a:r>
              <a:rPr lang="en-US" b="0" dirty="0" smtClean="0"/>
              <a:t>Older versions had “X-BE2” instead of “X-”</a:t>
            </a:r>
          </a:p>
          <a:p>
            <a:r>
              <a:rPr lang="en-US" b="0" dirty="0" smtClean="0"/>
              <a:t>Use of these are discouraged and implementers should invent a subtype of an existing Media Type, say, Application.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dirty="0" smtClean="0"/>
              <a:t>Media types such as “</a:t>
            </a:r>
            <a:r>
              <a:rPr lang="en-US" sz="2800" dirty="0" smtClean="0"/>
              <a:t>application/postscript</a:t>
            </a:r>
            <a:r>
              <a:rPr lang="en-US" sz="2800" b="0" dirty="0" smtClean="0"/>
              <a:t>” and “</a:t>
            </a:r>
            <a:r>
              <a:rPr lang="en-US" sz="2800" dirty="0" smtClean="0"/>
              <a:t>message/external-body</a:t>
            </a:r>
            <a:r>
              <a:rPr lang="en-US" sz="2800" b="0" dirty="0" smtClean="0"/>
              <a:t>” where actions can be performed remotely and inconspicuously should be taken into consideration in </a:t>
            </a:r>
            <a:r>
              <a:rPr lang="en-US" sz="2800" dirty="0" smtClean="0"/>
              <a:t>Metadata</a:t>
            </a:r>
            <a:r>
              <a:rPr lang="en-US" sz="2800" b="0" dirty="0" smtClean="0"/>
              <a:t> before the user agents come into an </a:t>
            </a:r>
            <a:r>
              <a:rPr lang="en-US" sz="2800" dirty="0" smtClean="0"/>
              <a:t>agreement</a:t>
            </a:r>
            <a:r>
              <a:rPr lang="en-US" sz="2800" b="0" dirty="0" smtClean="0"/>
              <a:t>. </a:t>
            </a:r>
            <a:endParaRPr lang="en-US" sz="2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6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hierarchical structuring of media types and subtypes; and further specification within subtypes using parameters helps </a:t>
            </a:r>
            <a:r>
              <a:rPr lang="en-US" dirty="0" smtClean="0"/>
              <a:t>transmission and detection of data by consentin</a:t>
            </a:r>
            <a:r>
              <a:rPr lang="en-US" dirty="0" smtClean="0"/>
              <a:t>g user agents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The study of the media types helps us understand what’s being exchanged so that the study and detection becomes easier.</a:t>
            </a:r>
          </a:p>
          <a:p>
            <a:r>
              <a:rPr lang="en-US" b="0" dirty="0" smtClean="0"/>
              <a:t>Backtracking of </a:t>
            </a:r>
            <a:r>
              <a:rPr lang="en-US" dirty="0" smtClean="0"/>
              <a:t>malicious</a:t>
            </a:r>
            <a:r>
              <a:rPr lang="en-US" b="0" dirty="0" smtClean="0"/>
              <a:t> contents including acts of terror; </a:t>
            </a:r>
            <a:r>
              <a:rPr lang="en-US" dirty="0" smtClean="0"/>
              <a:t>general studies</a:t>
            </a:r>
            <a:r>
              <a:rPr lang="en-US" b="0" dirty="0" smtClean="0"/>
              <a:t>, etc. are more organized.</a:t>
            </a:r>
          </a:p>
          <a:p>
            <a:r>
              <a:rPr lang="en-US" b="0" dirty="0" smtClean="0"/>
              <a:t>This RFC is a perfect predecessor for the </a:t>
            </a:r>
            <a:r>
              <a:rPr lang="en-US" dirty="0" smtClean="0"/>
              <a:t>course</a:t>
            </a:r>
            <a:r>
              <a:rPr lang="en-US" b="0" dirty="0" smtClean="0"/>
              <a:t> Content Detection and Analysis for Big Data.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84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243" y="897512"/>
            <a:ext cx="3788960" cy="5726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043483" y="4790436"/>
            <a:ext cx="459783" cy="275179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264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Predecessor to RFC 2046 was RFC 822 which specified </a:t>
            </a:r>
            <a:r>
              <a:rPr lang="en-US" dirty="0" smtClean="0"/>
              <a:t>only US-ASCII content</a:t>
            </a:r>
            <a:r>
              <a:rPr lang="en-US" b="0" dirty="0" smtClean="0"/>
              <a:t> in headers and message body.</a:t>
            </a:r>
          </a:p>
          <a:p>
            <a:r>
              <a:rPr lang="en-US" b="0" dirty="0" smtClean="0"/>
              <a:t>MIME defined to </a:t>
            </a:r>
            <a:r>
              <a:rPr lang="en-US" dirty="0" smtClean="0"/>
              <a:t>allow for:</a:t>
            </a:r>
          </a:p>
          <a:p>
            <a:pPr lvl="1"/>
            <a:r>
              <a:rPr lang="en-US" dirty="0" smtClean="0"/>
              <a:t>non-US-ASCII message content</a:t>
            </a:r>
          </a:p>
          <a:p>
            <a:pPr lvl="1"/>
            <a:r>
              <a:rPr lang="en-US" dirty="0" smtClean="0"/>
              <a:t>Non-textual message bodies</a:t>
            </a:r>
          </a:p>
          <a:p>
            <a:pPr lvl="1"/>
            <a:r>
              <a:rPr lang="en-US" dirty="0" smtClean="0"/>
              <a:t>Multi-part message bodies</a:t>
            </a:r>
          </a:p>
          <a:p>
            <a:pPr lvl="1"/>
            <a:r>
              <a:rPr lang="en-US" dirty="0" smtClean="0"/>
              <a:t>Non-US-ASCII header text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smtClean="0"/>
              <a:t>Top-Level Media Types</a:t>
            </a:r>
          </a:p>
          <a:p>
            <a:r>
              <a:rPr lang="en-US" dirty="0" smtClean="0"/>
              <a:t>Discrete Media Types and their sub-types</a:t>
            </a:r>
          </a:p>
          <a:p>
            <a:r>
              <a:rPr lang="en-US" dirty="0" smtClean="0"/>
              <a:t>Composite Media Types and their sub-types</a:t>
            </a:r>
          </a:p>
          <a:p>
            <a:r>
              <a:rPr lang="en-US" dirty="0" smtClean="0"/>
              <a:t>Experimental Media Type Values</a:t>
            </a:r>
          </a:p>
          <a:p>
            <a:r>
              <a:rPr lang="en-US" dirty="0" smtClean="0"/>
              <a:t>Security Considerations</a:t>
            </a:r>
          </a:p>
          <a:p>
            <a:r>
              <a:rPr lang="en-US" dirty="0" smtClean="0"/>
              <a:t>Summary</a:t>
            </a:r>
          </a:p>
          <a:p>
            <a:pPr marL="342909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MIME is a set of Request For Comments (RFCs):</a:t>
            </a:r>
          </a:p>
          <a:p>
            <a:pPr marL="685818" lvl="1" indent="-342909">
              <a:buFont typeface="+mj-lt"/>
              <a:buAutoNum type="arabicPeriod"/>
            </a:pPr>
            <a:r>
              <a:rPr lang="en-US" dirty="0" smtClean="0"/>
              <a:t>RFC 2045 – specifies various </a:t>
            </a:r>
            <a:r>
              <a:rPr lang="en-US" b="1" dirty="0" smtClean="0"/>
              <a:t>headers</a:t>
            </a:r>
            <a:r>
              <a:rPr lang="en-US" dirty="0" smtClean="0"/>
              <a:t> used to describe MIME messages</a:t>
            </a:r>
          </a:p>
          <a:p>
            <a:pPr marL="685818" lvl="1" indent="-342909">
              <a:buFont typeface="+mj-lt"/>
              <a:buAutoNum type="arabicPeriod"/>
            </a:pPr>
            <a:r>
              <a:rPr lang="en-US" dirty="0" smtClean="0"/>
              <a:t>RFC 2046 – describes about the </a:t>
            </a:r>
            <a:r>
              <a:rPr lang="en-US" b="1" dirty="0" smtClean="0"/>
              <a:t>Media Types</a:t>
            </a:r>
            <a:r>
              <a:rPr lang="en-US" dirty="0" smtClean="0"/>
              <a:t> and the corresponding </a:t>
            </a:r>
            <a:r>
              <a:rPr lang="en-US" b="1" dirty="0" smtClean="0"/>
              <a:t>subtypes</a:t>
            </a:r>
          </a:p>
          <a:p>
            <a:pPr marL="685818" lvl="1" indent="-342909">
              <a:buFont typeface="+mj-lt"/>
              <a:buAutoNum type="arabicPeriod"/>
            </a:pPr>
            <a:r>
              <a:rPr lang="en-US" dirty="0" smtClean="0"/>
              <a:t>RFC 2047 – describes extensions to RFC 822 to allow </a:t>
            </a:r>
            <a:r>
              <a:rPr lang="en-US" b="1" dirty="0" smtClean="0"/>
              <a:t>non-US-ASCII te</a:t>
            </a:r>
            <a:r>
              <a:rPr lang="en-US" dirty="0" smtClean="0"/>
              <a:t>xt in email </a:t>
            </a:r>
            <a:r>
              <a:rPr lang="en-US" b="1" dirty="0" smtClean="0"/>
              <a:t>header fields</a:t>
            </a:r>
          </a:p>
          <a:p>
            <a:pPr marL="685818" lvl="1" indent="-342909">
              <a:buFont typeface="+mj-lt"/>
              <a:buAutoNum type="arabicPeriod"/>
            </a:pPr>
            <a:r>
              <a:rPr lang="en-US" dirty="0" smtClean="0"/>
              <a:t>RFC 2048 – specifies process of </a:t>
            </a:r>
            <a:r>
              <a:rPr lang="en-US" b="1" dirty="0" smtClean="0"/>
              <a:t>new registrations</a:t>
            </a:r>
            <a:r>
              <a:rPr lang="en-US" dirty="0" smtClean="0"/>
              <a:t> </a:t>
            </a:r>
            <a:r>
              <a:rPr lang="en-US" dirty="0" smtClean="0"/>
              <a:t>for MIME-related facilities </a:t>
            </a:r>
          </a:p>
          <a:p>
            <a:pPr marL="685818" lvl="1" indent="-342909">
              <a:buFont typeface="+mj-lt"/>
              <a:buAutoNum type="arabicPeriod"/>
            </a:pPr>
            <a:r>
              <a:rPr lang="en-US" dirty="0" smtClean="0"/>
              <a:t>RFC 2049 – MIME conformance; Illustrative examples; Acknowledgements and Bibliography</a:t>
            </a:r>
          </a:p>
          <a:p>
            <a:pPr marL="342909" lvl="1" indent="0">
              <a:buNone/>
            </a:pPr>
            <a:r>
              <a:rPr lang="en-US" dirty="0" smtClean="0"/>
              <a:t>All these documents are revisions of previous RFCs.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9" y="-13610"/>
            <a:ext cx="2911245" cy="456536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4903" y="1369219"/>
            <a:ext cx="4751296" cy="32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5" indent="-171455" algn="l" defTabSz="685818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64" indent="-171455" algn="l" defTabSz="685818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71" indent="-171455" algn="l" defTabSz="685818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79" indent="-171455" algn="l" defTabSz="685818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90" indent="-171455" algn="l" defTabSz="685818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97" indent="-171455" algn="l" defTabSz="685818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906" indent="-171455" algn="l" defTabSz="685818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813" indent="-171455" algn="l" defTabSz="685818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723" indent="-171455" algn="l" defTabSz="685818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Content-Type</a:t>
            </a:r>
            <a:r>
              <a:rPr lang="en-US" b="0" dirty="0" smtClean="0"/>
              <a:t> field in the header.</a:t>
            </a:r>
          </a:p>
          <a:p>
            <a:r>
              <a:rPr lang="en-US" dirty="0" smtClean="0"/>
              <a:t>Media Type – Subtype</a:t>
            </a:r>
          </a:p>
          <a:p>
            <a:r>
              <a:rPr lang="en-US" dirty="0" smtClean="0"/>
              <a:t>Parameters</a:t>
            </a:r>
            <a:r>
              <a:rPr lang="en-US" b="0" dirty="0" smtClean="0"/>
              <a:t> – modifiers of subtype</a:t>
            </a:r>
          </a:p>
          <a:p>
            <a:r>
              <a:rPr lang="en-US" b="0" dirty="0" smtClean="0"/>
              <a:t>Registration for any other </a:t>
            </a:r>
            <a:r>
              <a:rPr lang="en-US" b="0" dirty="0" smtClean="0"/>
              <a:t>specific </a:t>
            </a:r>
            <a:r>
              <a:rPr lang="en-US" b="0" dirty="0" smtClean="0"/>
              <a:t>detail requires a process involving </a:t>
            </a:r>
            <a:r>
              <a:rPr lang="en-US" dirty="0" smtClean="0"/>
              <a:t>IANA</a:t>
            </a:r>
            <a:r>
              <a:rPr lang="en-US" b="0" dirty="0" smtClean="0"/>
              <a:t> which </a:t>
            </a:r>
            <a:r>
              <a:rPr lang="en-US" b="0" dirty="0" smtClean="0"/>
              <a:t>is given in RFC 2048.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997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Media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en-US" sz="2200" dirty="0" smtClean="0"/>
              <a:t>Name</a:t>
            </a:r>
          </a:p>
          <a:p>
            <a:r>
              <a:rPr lang="en-US" sz="2200" dirty="0" smtClean="0"/>
              <a:t>Parameters</a:t>
            </a:r>
          </a:p>
          <a:p>
            <a:r>
              <a:rPr lang="en-US" sz="2200" dirty="0" smtClean="0"/>
              <a:t>How user agents should handle subtypes</a:t>
            </a:r>
          </a:p>
          <a:p>
            <a:r>
              <a:rPr lang="en-US" sz="2200" dirty="0" smtClean="0"/>
              <a:t>Restriction on content-transfer-encodings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Top-level Media Types – [subtypes]:</a:t>
            </a:r>
          </a:p>
          <a:p>
            <a:pPr lvl="1"/>
            <a:r>
              <a:rPr lang="en-US" sz="1900" dirty="0" smtClean="0"/>
              <a:t>Discreet Media Types</a:t>
            </a:r>
          </a:p>
          <a:p>
            <a:pPr marL="1028716" lvl="2" indent="-342900">
              <a:buFont typeface="+mj-lt"/>
              <a:buAutoNum type="arabicPeriod"/>
            </a:pPr>
            <a:r>
              <a:rPr lang="en-US" sz="1700" dirty="0" smtClean="0"/>
              <a:t>text – plain, enriched</a:t>
            </a:r>
          </a:p>
          <a:p>
            <a:pPr marL="1028716" lvl="2" indent="-342900">
              <a:buFont typeface="+mj-lt"/>
              <a:buAutoNum type="arabicPeriod"/>
            </a:pPr>
            <a:r>
              <a:rPr lang="en-US" sz="1700" dirty="0" smtClean="0"/>
              <a:t>image – jpeg</a:t>
            </a:r>
          </a:p>
          <a:p>
            <a:pPr marL="1028716" lvl="2" indent="-342900">
              <a:buFont typeface="+mj-lt"/>
              <a:buAutoNum type="arabicPeriod"/>
            </a:pPr>
            <a:r>
              <a:rPr lang="en-US" sz="1700" dirty="0"/>
              <a:t>a</a:t>
            </a:r>
            <a:r>
              <a:rPr lang="en-US" sz="1700" dirty="0" smtClean="0"/>
              <a:t>udio – basic</a:t>
            </a:r>
          </a:p>
          <a:p>
            <a:pPr marL="1028716" lvl="2" indent="-342900">
              <a:buFont typeface="+mj-lt"/>
              <a:buAutoNum type="arabicPeriod"/>
            </a:pPr>
            <a:r>
              <a:rPr lang="en-US" sz="1700" dirty="0"/>
              <a:t>v</a:t>
            </a:r>
            <a:r>
              <a:rPr lang="en-US" sz="1700" dirty="0" smtClean="0"/>
              <a:t>ideo – mpeg</a:t>
            </a:r>
          </a:p>
          <a:p>
            <a:pPr marL="1028716" lvl="2" indent="-342900">
              <a:buFont typeface="+mj-lt"/>
              <a:buAutoNum type="arabicPeriod"/>
            </a:pPr>
            <a:r>
              <a:rPr lang="en-US" sz="1700" dirty="0" smtClean="0"/>
              <a:t>application – octet-stream</a:t>
            </a:r>
          </a:p>
          <a:p>
            <a:pPr lvl="1"/>
            <a:r>
              <a:rPr lang="en-US" sz="1900" dirty="0" smtClean="0"/>
              <a:t>Composite Media Types</a:t>
            </a:r>
          </a:p>
          <a:p>
            <a:pPr marL="1028716" lvl="2" indent="-342900">
              <a:buFont typeface="+mj-lt"/>
              <a:buAutoNum type="arabicPeriod" startAt="6"/>
            </a:pPr>
            <a:r>
              <a:rPr lang="en-US" sz="1700" dirty="0" smtClean="0"/>
              <a:t>Multipart – mixed, alternative, parallel, digest</a:t>
            </a:r>
          </a:p>
          <a:p>
            <a:pPr marL="1028716" lvl="2" indent="-342900">
              <a:buFont typeface="+mj-lt"/>
              <a:buAutoNum type="arabicPeriod" startAt="6"/>
            </a:pPr>
            <a:r>
              <a:rPr lang="en-US" sz="1700" dirty="0" smtClean="0"/>
              <a:t>Message – rfc822, partial, external-body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/>
              <a:t>Media Type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Text Media Type</a:t>
            </a:r>
          </a:p>
          <a:p>
            <a:pPr lvl="1"/>
            <a:r>
              <a:rPr lang="en-US" dirty="0" smtClean="0"/>
              <a:t>Parameters: charset</a:t>
            </a:r>
          </a:p>
          <a:p>
            <a:pPr lvl="2"/>
            <a:r>
              <a:rPr lang="en-US" dirty="0" smtClean="0"/>
              <a:t>Assumed to be US-ASCII if not specified</a:t>
            </a:r>
          </a:p>
          <a:p>
            <a:pPr lvl="1"/>
            <a:r>
              <a:rPr lang="en-US" dirty="0" smtClean="0"/>
              <a:t>Subtype: text/plain</a:t>
            </a:r>
          </a:p>
          <a:p>
            <a:pPr lvl="2"/>
            <a:r>
              <a:rPr lang="en-US" dirty="0" smtClean="0"/>
              <a:t>Line break delineation</a:t>
            </a:r>
          </a:p>
          <a:p>
            <a:pPr lvl="2"/>
            <a:r>
              <a:rPr lang="en-US" dirty="0" smtClean="0"/>
              <a:t>Stacking of several characters at the same position</a:t>
            </a:r>
          </a:p>
          <a:p>
            <a:pPr lvl="2"/>
            <a:r>
              <a:rPr lang="en-US" dirty="0" smtClean="0"/>
              <a:t>Facilitate for different writing directions.</a:t>
            </a:r>
          </a:p>
          <a:p>
            <a:pPr lvl="1"/>
            <a:r>
              <a:rPr lang="en-US" dirty="0" smtClean="0"/>
              <a:t>Rich text</a:t>
            </a:r>
          </a:p>
          <a:p>
            <a:pPr lvl="2"/>
            <a:r>
              <a:rPr lang="en-US" dirty="0" smtClean="0"/>
              <a:t>Mostly readable </a:t>
            </a:r>
          </a:p>
          <a:p>
            <a:pPr lvl="2"/>
            <a:r>
              <a:rPr lang="en-US" dirty="0" smtClean="0"/>
              <a:t>Distinction from unreadable data like images, audio, etc.</a:t>
            </a:r>
          </a:p>
          <a:p>
            <a:pPr lvl="1"/>
            <a:r>
              <a:rPr lang="en-US" dirty="0" smtClean="0"/>
              <a:t>Unrecognized subtypes are assumed to be “application/octet-stream”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/>
              <a:t>Media Type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 Image Media Type</a:t>
            </a:r>
          </a:p>
          <a:p>
            <a:pPr lvl="1"/>
            <a:r>
              <a:rPr lang="en-US" dirty="0" smtClean="0"/>
              <a:t>Initial Subtype: jpeg</a:t>
            </a:r>
          </a:p>
          <a:p>
            <a:pPr marL="0" indent="0">
              <a:buNone/>
            </a:pPr>
            <a:r>
              <a:rPr lang="en-US" dirty="0" smtClean="0"/>
              <a:t>3.  Audio Media Type</a:t>
            </a:r>
          </a:p>
          <a:p>
            <a:pPr lvl="1"/>
            <a:r>
              <a:rPr lang="en-US" dirty="0" smtClean="0"/>
              <a:t>Initial Subtype: basic</a:t>
            </a:r>
          </a:p>
          <a:p>
            <a:pPr marL="457200" indent="-457200">
              <a:buAutoNum type="arabicPeriod" startAt="4"/>
            </a:pPr>
            <a:r>
              <a:rPr lang="en-US" dirty="0" smtClean="0"/>
              <a:t>Video Media Type</a:t>
            </a:r>
          </a:p>
          <a:p>
            <a:pPr lvl="1"/>
            <a:r>
              <a:rPr lang="en-US" dirty="0" smtClean="0"/>
              <a:t>Initial Subtype: mpeg</a:t>
            </a:r>
            <a:endParaRPr lang="en-US" dirty="0"/>
          </a:p>
          <a:p>
            <a:pPr marL="0" indent="0">
              <a:buNone/>
            </a:pPr>
            <a:r>
              <a:rPr lang="en-US" b="0" dirty="0" smtClean="0"/>
              <a:t>More subtypes exist and even more are expected to be added via IANA registrations.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Media Type </a:t>
            </a:r>
            <a:r>
              <a:rPr lang="en-US" dirty="0" smtClean="0"/>
              <a:t>Values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Application Media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Expected usage:</a:t>
            </a:r>
          </a:p>
          <a:p>
            <a:pPr marL="1143016" lvl="2" indent="-457200">
              <a:buFont typeface="+mj-lt"/>
              <a:buAutoNum type="arabicPeriod"/>
            </a:pPr>
            <a:r>
              <a:rPr lang="en-US" dirty="0" smtClean="0"/>
              <a:t>File transfer</a:t>
            </a:r>
          </a:p>
          <a:p>
            <a:pPr marL="1143016" lvl="2" indent="-457200">
              <a:buFont typeface="+mj-lt"/>
              <a:buAutoNum type="arabicPeriod"/>
            </a:pPr>
            <a:r>
              <a:rPr lang="en-US" dirty="0" smtClean="0"/>
              <a:t>Spreadsheets</a:t>
            </a:r>
          </a:p>
          <a:p>
            <a:pPr marL="1143016" lvl="2" indent="-457200">
              <a:buFont typeface="+mj-lt"/>
              <a:buAutoNum type="arabicPeriod"/>
            </a:pPr>
            <a:r>
              <a:rPr lang="en-US" dirty="0" smtClean="0"/>
              <a:t>Mail-based Scheduling</a:t>
            </a:r>
          </a:p>
          <a:p>
            <a:pPr lvl="1"/>
            <a:r>
              <a:rPr lang="en-US" dirty="0" smtClean="0"/>
              <a:t>Subtypes : octet-stream and PostScript</a:t>
            </a:r>
          </a:p>
          <a:p>
            <a:pPr lvl="1"/>
            <a:r>
              <a:rPr lang="en-US" dirty="0" smtClean="0"/>
              <a:t>Subtype PostScript has many </a:t>
            </a:r>
            <a:r>
              <a:rPr lang="en-US" b="1" i="1" dirty="0" smtClean="0"/>
              <a:t>security problems </a:t>
            </a:r>
            <a:r>
              <a:rPr lang="en-US" dirty="0" smtClean="0"/>
              <a:t>and usage of interpreters is less encouraged than sending media to printers for last resort purposes.</a:t>
            </a:r>
          </a:p>
          <a:p>
            <a:pPr lvl="1"/>
            <a:r>
              <a:rPr lang="en-US" dirty="0" smtClean="0"/>
              <a:t>Unrecognized subtypes again are taken to be “application/octet-stream”.</a:t>
            </a:r>
          </a:p>
          <a:p>
            <a:pPr marL="342909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01DC-06BA-9B4A-903A-BC907FDD2E09}" type="datetime2">
              <a:rPr lang="en-US" smtClean="0"/>
              <a:t>Thursday, 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CSCI599 Class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C-IRDS-PPT-Template" id="{47668501-7C24-C744-A218-B20A7FE6B92F}" vid="{6C55D39A-9515-C245-8721-FDA036B2F3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USC-IRDS-PPT-Template</Template>
  <TotalTime>350</TotalTime>
  <Words>858</Words>
  <Application>Microsoft Macintosh PowerPoint</Application>
  <PresentationFormat>On-screen Show (16:9)</PresentationFormat>
  <Paragraphs>176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Abadi MT Condensed Light</vt:lpstr>
      <vt:lpstr>Calibri</vt:lpstr>
      <vt:lpstr>Calibri Light</vt:lpstr>
      <vt:lpstr>Helvetica Neue</vt:lpstr>
      <vt:lpstr>Mangal</vt:lpstr>
      <vt:lpstr>Arial</vt:lpstr>
      <vt:lpstr>Custom Design</vt:lpstr>
      <vt:lpstr>PowerPoint Presentation</vt:lpstr>
      <vt:lpstr>Abstract  </vt:lpstr>
      <vt:lpstr>Contents</vt:lpstr>
      <vt:lpstr>Abstract (Contd.)</vt:lpstr>
      <vt:lpstr>Introduction</vt:lpstr>
      <vt:lpstr>Top-level Media Types</vt:lpstr>
      <vt:lpstr>Discrete Media Type Values</vt:lpstr>
      <vt:lpstr>Discrete Media Type Values</vt:lpstr>
      <vt:lpstr>Discrete Media Type Values (Contd.)</vt:lpstr>
      <vt:lpstr>Composite Media Type Values</vt:lpstr>
      <vt:lpstr>Multipart Media Type</vt:lpstr>
      <vt:lpstr>Multipart Media Type (Contd.)</vt:lpstr>
      <vt:lpstr>Message Media Type</vt:lpstr>
      <vt:lpstr>Experimental Media Type Values</vt:lpstr>
      <vt:lpstr>Security Considerations</vt:lpstr>
      <vt:lpstr>Summary</vt:lpstr>
      <vt:lpstr>THANK YOU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Admission Processing</dc:creator>
  <cp:lastModifiedBy>Microsoft Office User</cp:lastModifiedBy>
  <cp:revision>31</cp:revision>
  <dcterms:created xsi:type="dcterms:W3CDTF">2018-01-25T00:00:36Z</dcterms:created>
  <dcterms:modified xsi:type="dcterms:W3CDTF">2018-01-25T21:07:21Z</dcterms:modified>
</cp:coreProperties>
</file>