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Helvetica Neue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FC62BA5-1074-4DED-8B19-496938E03D1D}">
  <a:tblStyle styleId="{FFC62BA5-1074-4DED-8B19-496938E03D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HelveticaNeue-italic.fntdata"/><Relationship Id="rId27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Montserrat"/>
              <a:buChar char="●"/>
            </a:pPr>
            <a:r>
              <a:rPr lang="en" sz="105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Manku, Gurmeet Singh, Arvind Jain, and Anish Das Sarma. "Detecting near-duplicates for web crawling." Proceedings of the 16th international conference on World Wide Web. ACM, 2007.</a:t>
            </a:r>
            <a:endParaRPr b="1" sz="105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given set of features and their weights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maintain an f-dimensional vector V, each of whose dimension is initialized to zero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 feature is hashed into f-bit hash value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 bits (unique to the feature) increment/decrement f components of vector by the weight of feature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if i-th bit of hash value is 1, i-th component of V is incremented by weight of feature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if i-th bit of hash value is 0, i-th component of V is decremented by weight of feature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when all feature is processed, signs of components determine corresponding bits of final fingerprint</a:t>
            </a:r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build t tables: T1, T2, ..., Tt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associated Ti are 2 quantities: integer pi and permutation πi over f bit-positions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Table Ti constructed by applying permutation πi to each existing fingerprint, resulting set of permuted f-bit fingerprint are sorted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each table compressed and sorted in main-memory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given fingerprint F and integer k, probe tables in parallel: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1. identify all permuted fingerprints in Ti whose top pi bit-positions match top pi bit-positions of πi(F)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2. for each of permuted fingerprints identified in 1. check if it differs from πi(F) in at most k bit-position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- 1. O(pi) steps by binary search; if assume each fingerprint truly random bit sequence, interpolation search shrinks run time to O(logpi) steps in expectation.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4500"/>
              <a:buFont typeface="Calibri"/>
              <a:buNone/>
              <a:defRPr b="1" i="0" sz="4500" u="none" cap="none" strike="noStrik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6663520" y="4767263"/>
            <a:ext cx="130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787254" y="4767263"/>
            <a:ext cx="259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045355" y="4767263"/>
            <a:ext cx="470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0" y="4550228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FFCC0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2400"/>
              <a:buFont typeface="Calibri"/>
              <a:buNone/>
              <a:defRPr b="1" i="0" sz="2400" u="none" cap="none" strike="noStrik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3" name="Shape 73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6663520" y="4767263"/>
            <a:ext cx="130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787254" y="4767263"/>
            <a:ext cx="259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045355" y="4767263"/>
            <a:ext cx="470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04904" y="273844"/>
            <a:ext cx="81105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b="1" i="0" sz="3300" u="none" cap="none" strike="noStrik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2844900" y="-1070831"/>
            <a:ext cx="3230400" cy="81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6663520" y="4767263"/>
            <a:ext cx="130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787254" y="4767263"/>
            <a:ext cx="259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045355" y="4767263"/>
            <a:ext cx="470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b="1" i="0" sz="3300" u="none" cap="none" strike="noStrik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6663520" y="4767263"/>
            <a:ext cx="130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3787254" y="4767263"/>
            <a:ext cx="259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045355" y="4767263"/>
            <a:ext cx="470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b="1" i="0" sz="3300" u="none" cap="none" strike="noStrik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6663520" y="4767263"/>
            <a:ext cx="130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3787254" y="4767263"/>
            <a:ext cx="259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045355" y="4767263"/>
            <a:ext cx="470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04904" y="273844"/>
            <a:ext cx="81105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b="1" i="0" sz="3300" u="none" cap="none" strike="noStrik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04904" y="1369219"/>
            <a:ext cx="8110500" cy="3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1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6663520" y="4767263"/>
            <a:ext cx="130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3787254" y="4767263"/>
            <a:ext cx="259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045355" y="4767263"/>
            <a:ext cx="470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b="1" i="0" sz="3300" u="none" cap="none" strike="noStrik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4500"/>
              <a:buFont typeface="Calibri"/>
              <a:buNone/>
              <a:defRPr b="1" i="0" sz="4500" u="none" cap="none" strike="noStrik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x="6663520" y="4767263"/>
            <a:ext cx="130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x="3787254" y="4767263"/>
            <a:ext cx="259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045355" y="4767263"/>
            <a:ext cx="470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04904" y="273844"/>
            <a:ext cx="81105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b="1" i="0" sz="3300" u="none" cap="none" strike="noStrik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6663520" y="4767263"/>
            <a:ext cx="130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3787254" y="4767263"/>
            <a:ext cx="259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045355" y="4767263"/>
            <a:ext cx="470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04904" y="273844"/>
            <a:ext cx="81105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b="1" i="0" sz="3300" u="none" cap="none" strike="noStrik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6663520" y="4767263"/>
            <a:ext cx="130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787254" y="4767263"/>
            <a:ext cx="259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045355" y="4767263"/>
            <a:ext cx="470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0" type="dt"/>
          </p:nvPr>
        </p:nvSpPr>
        <p:spPr>
          <a:xfrm>
            <a:off x="6663520" y="4767263"/>
            <a:ext cx="130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3787254" y="4767263"/>
            <a:ext cx="259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045355" y="4767263"/>
            <a:ext cx="470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2400"/>
              <a:buFont typeface="Calibri"/>
              <a:buNone/>
              <a:defRPr b="1" i="0" sz="2400" u="none" cap="none" strike="noStrik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6663520" y="4767263"/>
            <a:ext cx="130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3787254" y="4767263"/>
            <a:ext cx="259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045355" y="4767263"/>
            <a:ext cx="470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4587046"/>
            <a:ext cx="9144000" cy="556500"/>
          </a:xfrm>
          <a:prstGeom prst="rect">
            <a:avLst/>
          </a:prstGeom>
          <a:solidFill>
            <a:srgbClr val="991B1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404904" y="273844"/>
            <a:ext cx="81105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b="1" i="0" sz="3300" u="none" cap="none" strike="noStrik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404904" y="1369219"/>
            <a:ext cx="8110500" cy="3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6663520" y="4767263"/>
            <a:ext cx="130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>
            <a:off x="3787254" y="4767263"/>
            <a:ext cx="259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045355" y="4767263"/>
            <a:ext cx="470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Shape 12"/>
          <p:cNvSpPr/>
          <p:nvPr/>
        </p:nvSpPr>
        <p:spPr>
          <a:xfrm>
            <a:off x="1630004" y="4646693"/>
            <a:ext cx="164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Information Retrieval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r>
              <a:rPr b="0" i="1" lang="en"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 Science</a:t>
            </a:r>
            <a:endParaRPr b="0" i="1" sz="1050" u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03561" y="204610"/>
            <a:ext cx="801189" cy="8229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Shape 14"/>
          <p:cNvCxnSpPr/>
          <p:nvPr/>
        </p:nvCxnSpPr>
        <p:spPr>
          <a:xfrm>
            <a:off x="0" y="4587046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FFCC0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15" name="Shape 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4904" y="4646693"/>
            <a:ext cx="1316736" cy="49680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massivealgorithms.blogspot.com/2014/12/simhash-hash-based-similarity-detection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Detecting near-duplicates for web crawling</a:t>
            </a:r>
            <a:endParaRPr/>
          </a:p>
        </p:txBody>
      </p:sp>
      <p:sp>
        <p:nvSpPr>
          <p:cNvPr id="95" name="Shape 95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Authors: Gurmeet Singh Manku, Arvind Jain, Anish Das Sarma</a:t>
            </a:r>
            <a:endParaRPr/>
          </a:p>
          <a:p>
            <a:pPr indent="0" lvl="0" marL="0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200"/>
              <a:t>Presented by YuLong Pei</a:t>
            </a:r>
            <a:endParaRPr sz="1200"/>
          </a:p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045355" y="4767263"/>
            <a:ext cx="4701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Compression of fingerprints </a:t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successive fingerprints share top d bits in expectation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have h denote position of most significant 1-bit of XOR of two successive fingerprints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find distribution of h values and find </a:t>
            </a:r>
            <a:r>
              <a:rPr lang="en" u="sng"/>
              <a:t>Huffman code</a:t>
            </a:r>
            <a:endParaRPr u="sng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first fingerprint in block remembered entirely; subsequent once are XOR with previous fingerprint and appended with Huffman code and rest of bits; until block is full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Scalability: 200 mappers, 64 GB → 32GB compressed, &lt; 100 seconds</a:t>
            </a:r>
            <a:endParaRPr/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8472457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</a:t>
            </a:r>
            <a:endParaRPr/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Choice: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= 3, f = 64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8472457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2075" y="1017726"/>
            <a:ext cx="5007415" cy="349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Experimental Results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8472457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275" y="1017725"/>
            <a:ext cx="5982701" cy="243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/>
          <p:nvPr/>
        </p:nvSpPr>
        <p:spPr>
          <a:xfrm>
            <a:off x="1122225" y="3512125"/>
            <a:ext cx="31797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true randomness, entire graph should exhibit right side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Dense on left side due to clustering</a:t>
            </a:r>
            <a:endParaRPr/>
          </a:p>
        </p:txBody>
      </p:sp>
      <p:sp>
        <p:nvSpPr>
          <p:cNvPr id="190" name="Shape 190"/>
          <p:cNvSpPr txBox="1"/>
          <p:nvPr/>
        </p:nvSpPr>
        <p:spPr>
          <a:xfrm>
            <a:off x="4686300" y="3512125"/>
            <a:ext cx="29094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spikes from empty page, page not found, same bulletin board software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works</a:t>
            </a:r>
            <a:endParaRPr/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Categorize web-pages into different categories, search only from within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Does simhash-based technique work for focused crawlers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Can near duplicate detection develop to facilitate clustering</a:t>
            </a:r>
            <a:endParaRPr sz="2400"/>
          </a:p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8472457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Algorithm for near-duplicate detection using simhash</a:t>
            </a:r>
            <a:endParaRPr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Simhash create small-sized fingerprint, great for the scale of the problem</a:t>
            </a:r>
            <a:endParaRPr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Need to work with online mode and batch mode</a:t>
            </a:r>
            <a:endParaRPr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Experiment to find good results with f = 64, k = 3</a:t>
            </a:r>
            <a:endParaRPr/>
          </a:p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8472457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Pro/Con of the Paper</a:t>
            </a:r>
            <a:endParaRPr/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4641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Pro:</a:t>
            </a:r>
            <a:endParaRPr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Nice </a:t>
            </a:r>
            <a:r>
              <a:rPr lang="en"/>
              <a:t>structure</a:t>
            </a:r>
            <a:endParaRPr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Many examples for readers to understand why detect near-duplicate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Con:</a:t>
            </a:r>
            <a:endParaRPr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Inconsistency that led to error in description</a:t>
            </a:r>
            <a:endParaRPr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Poor </a:t>
            </a:r>
            <a:r>
              <a:rPr lang="en"/>
              <a:t>explanation</a:t>
            </a:r>
            <a:r>
              <a:rPr lang="en"/>
              <a:t> for some technical concepts</a:t>
            </a:r>
            <a:endParaRPr/>
          </a:p>
        </p:txBody>
      </p:sp>
      <p:sp>
        <p:nvSpPr>
          <p:cNvPr id="211" name="Shape 211"/>
          <p:cNvSpPr txBox="1"/>
          <p:nvPr>
            <p:ph idx="12" type="sldNum"/>
          </p:nvPr>
        </p:nvSpPr>
        <p:spPr>
          <a:xfrm>
            <a:off x="8472457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Manku, Gurmeet Singh, Arvind Jain, and Anish Das Sarma. "Detecting near-duplicates for web crawling." Proceedings of the 16th international conference on World Wide Web. ACM, 2007.</a:t>
            </a:r>
            <a:endParaRPr b="1" sz="105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Massive Algorithms, SimHash: Hash-based Similarity Detection;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http://massivealgorithms.blogspot.com/2014/12/simhash-hash-based-similarity-detection.html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8472457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Intro/Background</a:t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Many near duplicate web documents</a:t>
            </a:r>
            <a:endParaRPr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Exact duplicates: mirroring, </a:t>
            </a:r>
            <a:r>
              <a:rPr lang="en"/>
              <a:t>plagiarism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Easy to find with checksum</a:t>
            </a:r>
            <a:endParaRPr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Near duplicates: identical content but differ in small portions like ads, counters, timestamps</a:t>
            </a:r>
            <a:endParaRPr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Elimination saves network bandwidth, reduces storage cost, improves quality of search indexes, reduces load on </a:t>
            </a:r>
            <a:r>
              <a:rPr lang="en"/>
              <a:t>remote</a:t>
            </a:r>
            <a:r>
              <a:rPr lang="en"/>
              <a:t> hosts</a:t>
            </a:r>
            <a:endParaRPr/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7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Works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Various techniques developed to deal with different: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u="sng"/>
              <a:t>Corpus:</a:t>
            </a:r>
            <a:r>
              <a:rPr lang="en" sz="1800"/>
              <a:t> </a:t>
            </a:r>
            <a:r>
              <a:rPr lang="en" sz="1800">
                <a:solidFill>
                  <a:srgbClr val="000000"/>
                </a:solidFill>
              </a:rPr>
              <a:t>w</a:t>
            </a:r>
            <a:r>
              <a:rPr lang="en" sz="1800">
                <a:solidFill>
                  <a:srgbClr val="000000"/>
                </a:solidFill>
              </a:rPr>
              <a:t>eb documents</a:t>
            </a:r>
            <a:r>
              <a:rPr lang="en" sz="1800"/>
              <a:t>, files in a file system, e-mails, domain-specific corpora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u="sng"/>
              <a:t>E</a:t>
            </a:r>
            <a:r>
              <a:rPr lang="en" sz="1800" u="sng"/>
              <a:t>nd goals:</a:t>
            </a:r>
            <a:r>
              <a:rPr lang="en" sz="1800"/>
              <a:t> web mirrors, clustering for “related documents” query, data extraction, plagiarism, spam detection, duplicated in domain-specific corpora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u="sng"/>
              <a:t>Feature-set per document:</a:t>
            </a:r>
            <a:r>
              <a:rPr lang="en" sz="1800"/>
              <a:t> shingles from page content, </a:t>
            </a:r>
            <a:r>
              <a:rPr lang="en" sz="1800">
                <a:solidFill>
                  <a:srgbClr val="000000"/>
                </a:solidFill>
              </a:rPr>
              <a:t>document vector</a:t>
            </a:r>
            <a:r>
              <a:rPr lang="en" sz="1800"/>
              <a:t> from page content, </a:t>
            </a:r>
            <a:r>
              <a:rPr lang="en" sz="1800"/>
              <a:t>connectivity</a:t>
            </a:r>
            <a:r>
              <a:rPr lang="en" sz="1800"/>
              <a:t> information, anchor text, anchor window, phrase</a:t>
            </a:r>
            <a:r>
              <a:rPr lang="en" sz="1800"/>
              <a:t>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u="sng"/>
              <a:t>Signature schemes:</a:t>
            </a:r>
            <a:r>
              <a:rPr lang="en" sz="1800"/>
              <a:t> mod-p shingles, min-hash for Jaccard similarity of sets, signatures/fingerprints over IR-based document vectors, checksums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paper focus on large sized </a:t>
            </a:r>
            <a:r>
              <a:rPr lang="en" sz="1800">
                <a:solidFill>
                  <a:srgbClr val="FF0000"/>
                </a:solidFill>
              </a:rPr>
              <a:t>web document</a:t>
            </a:r>
            <a:r>
              <a:rPr lang="en" sz="1800"/>
              <a:t>, improve </a:t>
            </a:r>
            <a:r>
              <a:rPr lang="en" sz="1800">
                <a:solidFill>
                  <a:srgbClr val="FF0000"/>
                </a:solidFill>
              </a:rPr>
              <a:t>web-crawling</a:t>
            </a:r>
            <a:r>
              <a:rPr lang="en" sz="1800"/>
              <a:t>, using </a:t>
            </a:r>
            <a:r>
              <a:rPr lang="en" sz="1800">
                <a:solidFill>
                  <a:srgbClr val="FF0000"/>
                </a:solidFill>
              </a:rPr>
              <a:t>document vector</a:t>
            </a:r>
            <a:r>
              <a:rPr lang="en" sz="1800"/>
              <a:t>, and </a:t>
            </a:r>
            <a:r>
              <a:rPr lang="en" sz="1800">
                <a:solidFill>
                  <a:srgbClr val="FF0000"/>
                </a:solidFill>
              </a:rPr>
              <a:t>simhash</a:t>
            </a:r>
            <a:r>
              <a:rPr lang="en" sz="1800"/>
              <a:t> for small-sized fingerprints.</a:t>
            </a:r>
            <a:endParaRPr sz="1800"/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472457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care</a:t>
            </a:r>
            <a:endParaRPr/>
          </a:p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472457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Knowing about existing techniques is good start to finding our own algorithm</a:t>
            </a:r>
            <a:endParaRPr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Find near duplicates between files and cluster the files</a:t>
            </a:r>
            <a:endParaRPr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Extract data and information from the files</a:t>
            </a:r>
            <a:endParaRPr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Google’s example is good because it experimented with large amounts of files, so Big Data</a:t>
            </a:r>
            <a:endParaRPr/>
          </a:p>
          <a:p>
            <a: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8Billion files vs ten of thousands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to solve</a:t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Hamming Distance Problem:</a:t>
            </a:r>
            <a:r>
              <a:rPr lang="en"/>
              <a:t> In collection of f-bit fingerprints, quickly find all fingerprints that differ from given query fingerprint in at most k bit positions, where k is small integer</a:t>
            </a:r>
            <a:endParaRPr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technique needs to be useful for both online queries (single fingerprints) and batch queries (multiple fingerprints)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Fingerprints: Charikar’s simhash</a:t>
            </a:r>
            <a:endParaRPr/>
          </a:p>
          <a:p>
            <a: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convert web-page into set of features, each feature has weight</a:t>
            </a:r>
            <a:endParaRPr/>
          </a:p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8472457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Charikar’s simhash</a:t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8472457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679" y="1152475"/>
            <a:ext cx="535189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simhash</a:t>
            </a:r>
            <a:endParaRPr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A. fingerprint of document is a "hash" of its features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B. similar documents have similar hash values (uncommon with hash functions)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Assumption: Property A holds, experimentally measure impact of B</a:t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→ fingerprints are distributed uniformly at random, with some non-uniformity</a:t>
            </a:r>
            <a:endParaRPr/>
          </a:p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8472457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Hamming Distance: Single Query </a:t>
            </a:r>
            <a:endParaRPr/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8472457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46" name="Shape 146"/>
          <p:cNvGraphicFramePr/>
          <p:nvPr/>
        </p:nvGraphicFramePr>
        <p:xfrm>
          <a:off x="233775" y="126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{FFC62BA5-1074-4DED-8B19-496938E03D1D}</a:tableStyleId>
              </a:tblPr>
              <a:tblGrid>
                <a:gridCol w="1109200"/>
              </a:tblGrid>
              <a:tr h="445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Table 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5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π1(F1)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5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π1(F2)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7" name="Shape 147"/>
          <p:cNvGraphicFramePr/>
          <p:nvPr/>
        </p:nvGraphicFramePr>
        <p:xfrm>
          <a:off x="2438375" y="126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{FFC62BA5-1074-4DED-8B19-496938E03D1D}</a:tableStyleId>
              </a:tblPr>
              <a:tblGrid>
                <a:gridCol w="1161975"/>
              </a:tblGrid>
              <a:tr h="445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Table 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5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πi(F1)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5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πi(F2)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8" name="Shape 148"/>
          <p:cNvGraphicFramePr/>
          <p:nvPr/>
        </p:nvGraphicFramePr>
        <p:xfrm>
          <a:off x="4861175" y="126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{FFC62BA5-1074-4DED-8B19-496938E03D1D}</a:tableStyleId>
              </a:tblPr>
              <a:tblGrid>
                <a:gridCol w="1161975"/>
              </a:tblGrid>
              <a:tr h="445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Table 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5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πt(F1)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5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πt(F2)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9" name="Shape 149"/>
          <p:cNvSpPr txBox="1"/>
          <p:nvPr/>
        </p:nvSpPr>
        <p:spPr>
          <a:xfrm>
            <a:off x="3906975" y="1383600"/>
            <a:ext cx="16521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...</a:t>
            </a:r>
            <a:endParaRPr sz="6000"/>
          </a:p>
        </p:txBody>
      </p:sp>
      <p:sp>
        <p:nvSpPr>
          <p:cNvPr id="150" name="Shape 150"/>
          <p:cNvSpPr txBox="1"/>
          <p:nvPr/>
        </p:nvSpPr>
        <p:spPr>
          <a:xfrm>
            <a:off x="1517025" y="1383600"/>
            <a:ext cx="16521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...</a:t>
            </a:r>
            <a:endParaRPr sz="6000"/>
          </a:p>
        </p:txBody>
      </p:sp>
      <p:sp>
        <p:nvSpPr>
          <p:cNvPr id="151" name="Shape 151"/>
          <p:cNvSpPr txBox="1"/>
          <p:nvPr/>
        </p:nvSpPr>
        <p:spPr>
          <a:xfrm>
            <a:off x="6296925" y="1309250"/>
            <a:ext cx="26394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Permuted f-bit sorted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table compressed and sorted</a:t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644225" y="3075700"/>
            <a:ext cx="1257300" cy="114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/>
        </p:nvSpPr>
        <p:spPr>
          <a:xfrm>
            <a:off x="540325" y="3034150"/>
            <a:ext cx="1413300" cy="12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Given: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Fingerprint F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 k</a:t>
            </a:r>
            <a:endParaRPr/>
          </a:p>
        </p:txBody>
      </p:sp>
      <p:cxnSp>
        <p:nvCxnSpPr>
          <p:cNvPr id="154" name="Shape 154"/>
          <p:cNvCxnSpPr>
            <a:stCxn id="153" idx="0"/>
          </p:cNvCxnSpPr>
          <p:nvPr/>
        </p:nvCxnSpPr>
        <p:spPr>
          <a:xfrm rot="10800000">
            <a:off x="862375" y="2608150"/>
            <a:ext cx="384600" cy="4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5" name="Shape 155"/>
          <p:cNvCxnSpPr>
            <a:stCxn id="153" idx="0"/>
          </p:cNvCxnSpPr>
          <p:nvPr/>
        </p:nvCxnSpPr>
        <p:spPr>
          <a:xfrm flipH="1" rot="10800000">
            <a:off x="1246975" y="2608150"/>
            <a:ext cx="1662600" cy="4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6" name="Shape 156"/>
          <p:cNvCxnSpPr>
            <a:stCxn id="153" idx="0"/>
          </p:cNvCxnSpPr>
          <p:nvPr/>
        </p:nvCxnSpPr>
        <p:spPr>
          <a:xfrm flipH="1" rot="10800000">
            <a:off x="1246975" y="2639350"/>
            <a:ext cx="3865500" cy="39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7" name="Shape 157"/>
          <p:cNvSpPr txBox="1"/>
          <p:nvPr/>
        </p:nvSpPr>
        <p:spPr>
          <a:xfrm rot="-611046">
            <a:off x="2753641" y="2761169"/>
            <a:ext cx="1413368" cy="394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Probe</a:t>
            </a:r>
            <a:endParaRPr/>
          </a:p>
        </p:txBody>
      </p:sp>
      <p:sp>
        <p:nvSpPr>
          <p:cNvPr id="158" name="Shape 158"/>
          <p:cNvSpPr txBox="1"/>
          <p:nvPr/>
        </p:nvSpPr>
        <p:spPr>
          <a:xfrm>
            <a:off x="2036600" y="3277750"/>
            <a:ext cx="46551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identify all permuted fingerprints in Ti whose top pi bit-positions match top pi bit-positions of πi(F)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for each found, check if it differs from πi(F) in at most k bit-position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6670975" y="2566550"/>
            <a:ext cx="2161200" cy="12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Runtime: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O(pi) steps by binary search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O(log pi) interpolation search shrinks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Hamming Distance: Batch Queries</a:t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- 8B existing fingerprints (F) and batch of 1M query fingerprints (Q) are stored in files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- in Google, GFS breaks the files into smaller files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- </a:t>
            </a:r>
            <a:r>
              <a:rPr lang="en" sz="1800" u="sng"/>
              <a:t>MapReduce</a:t>
            </a:r>
            <a:r>
              <a:rPr lang="en" sz="1800"/>
              <a:t> </a:t>
            </a:r>
            <a:endParaRPr sz="1800"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Mapper: solves Hamming Distance Problem over each chunk of F and entire file Q</a:t>
            </a:r>
            <a:endParaRPr sz="1800"/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Reducer: collects output of list of near-duplicate fingerprints found, removes duplicates and produce single sorted file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Different from single queries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 build tables corresponding to file Q (for single F table is built for existing fingerprint file)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8472457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