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8" r:id="rId2"/>
    <p:sldId id="289" r:id="rId3"/>
    <p:sldId id="292" r:id="rId4"/>
    <p:sldId id="291" r:id="rId5"/>
    <p:sldId id="296" r:id="rId6"/>
    <p:sldId id="297" r:id="rId7"/>
    <p:sldId id="295" r:id="rId8"/>
    <p:sldId id="298" r:id="rId9"/>
    <p:sldId id="300" r:id="rId10"/>
    <p:sldId id="301" r:id="rId11"/>
    <p:sldId id="299" r:id="rId12"/>
    <p:sldId id="294" r:id="rId13"/>
    <p:sldId id="290" r:id="rId14"/>
    <p:sldId id="293" r:id="rId15"/>
    <p:sldId id="288" r:id="rId1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B1D"/>
    <a:srgbClr val="FFCC01"/>
    <a:srgbClr val="F9F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4800" autoAdjust="0"/>
  </p:normalViewPr>
  <p:slideViewPr>
    <p:cSldViewPr snapToGrid="0" snapToObjects="1">
      <p:cViewPr>
        <p:scale>
          <a:sx n="76" d="100"/>
          <a:sy n="76" d="100"/>
        </p:scale>
        <p:origin x="94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2A835-D6C1-404A-A359-5C2910E1581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79E9-942C-C04F-8A53-D971FFB2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9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0E92-8FD4-234D-89C0-7595B07D4E75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3CCA1-929B-C34C-8D00-2618D208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8048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: 5 Algorithms – on two collections of data </a:t>
            </a:r>
          </a:p>
          <a:p>
            <a:r>
              <a:rPr lang="en-US" dirty="0"/>
              <a:t>Data I – 1036 photos taken over 15 months</a:t>
            </a:r>
          </a:p>
          <a:p>
            <a:r>
              <a:rPr lang="en-US" dirty="0"/>
              <a:t>Data II – 413 photos taken over 13 months </a:t>
            </a:r>
          </a:p>
          <a:p>
            <a:endParaRPr lang="en-US" dirty="0"/>
          </a:p>
          <a:p>
            <a:r>
              <a:rPr lang="en-US" dirty="0"/>
              <a:t>Mistake in the paper – they compare algorithms in [2,5] with simple thresholding and joint, temporal – in diagram it is mentioned as [6]</a:t>
            </a:r>
          </a:p>
          <a:p>
            <a:r>
              <a:rPr lang="en-US" b="1" dirty="0"/>
              <a:t>minimal irrelevance (high precision) while ensuring that relevant information is not overlooked (high recall)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9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QA :  You took a vacation , and </a:t>
            </a:r>
          </a:p>
          <a:p>
            <a:pPr marL="228600" indent="-228600">
              <a:buAutoNum type="arabicPeriod"/>
            </a:pPr>
            <a:r>
              <a:rPr lang="en-US" dirty="0"/>
              <a:t>When did you last organize your photos into physical albums (print) ?  5 years ago , 10 years ago or probably 20 ? (Unless we have a DSLR)</a:t>
            </a:r>
          </a:p>
          <a:p>
            <a:pPr marL="228600" indent="-228600">
              <a:buAutoNum type="arabicPeriod"/>
            </a:pPr>
            <a:r>
              <a:rPr lang="en-US" dirty="0"/>
              <a:t>When did you buy your first digital camera/camcorder  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7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Trends of how digital photographs increased, and analog pictures plummeted</a:t>
            </a:r>
          </a:p>
          <a:p>
            <a:pPr marL="571500" lvl="1" indent="-228600">
              <a:buAutoNum type="arabicPeriod"/>
            </a:pPr>
            <a:r>
              <a:rPr lang="en-US" dirty="0"/>
              <a:t>There was a paradigm shift in how pictures were taken, though not overnight, it was a major change</a:t>
            </a:r>
          </a:p>
          <a:p>
            <a:pPr marL="228600" indent="-228600">
              <a:buAutoNum type="arabicPeriod"/>
            </a:pPr>
            <a:r>
              <a:rPr lang="en-US" dirty="0"/>
              <a:t>How it is not decreasing !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69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Photo Browsers</a:t>
            </a:r>
          </a:p>
          <a:p>
            <a:pPr marL="228600" indent="-228600">
              <a:buAutoNum type="arabicPeriod"/>
            </a:pPr>
            <a:endParaRPr lang="en-US" dirty="0"/>
          </a:p>
          <a:p>
            <a:r>
              <a:rPr lang="en-US" dirty="0"/>
              <a:t>2. Speed in retrieval - </a:t>
            </a:r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example, for one task category, one of our browsers enabled a 33% improvement in speed of finding given images compared to the commercial browser. Similarly, users were able to complete 29% more tasks when using this same browser.  </a:t>
            </a:r>
          </a:p>
          <a:p>
            <a:endParaRPr lang="en-US" sz="9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9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Audio Segmentation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56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Time Cluster Engine </a:t>
            </a:r>
          </a:p>
          <a:p>
            <a:pPr marL="571500" lvl="1" indent="-228600">
              <a:buAutoNum type="arabicPeriod"/>
            </a:pPr>
            <a:r>
              <a:rPr lang="en-US" dirty="0"/>
              <a:t>Dividing collection of photos into number of clusters</a:t>
            </a:r>
          </a:p>
          <a:p>
            <a:pPr marL="571500" lvl="1" indent="-228600">
              <a:buAutoNum type="arabicPeriod"/>
            </a:pPr>
            <a:r>
              <a:rPr lang="en-US" dirty="0"/>
              <a:t>While creating initial clusters, a constant time difference is considered – anywhere between 1 hour to 24 hours – this is coarse</a:t>
            </a:r>
          </a:p>
          <a:p>
            <a:pPr marL="571500" lvl="1" indent="-228600">
              <a:buAutoNum type="arabicPeriod"/>
            </a:pPr>
            <a:r>
              <a:rPr lang="en-US" dirty="0"/>
              <a:t>These clusters are further split into new clusters by checking the intra-cluster arrival rates</a:t>
            </a:r>
          </a:p>
          <a:p>
            <a:pPr marL="571500" lvl="1" indent="-228600">
              <a:buAutoNum type="arabicPeriod"/>
            </a:pPr>
            <a:r>
              <a:rPr lang="en-US" dirty="0"/>
              <a:t>As we further split, we may find pairs of pictures which are outside the normal range – then they are moved to new clusters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Time Gap Detection –</a:t>
            </a:r>
          </a:p>
          <a:p>
            <a:pPr marL="571500" lvl="1" indent="-228600">
              <a:buAutoNum type="arabicPeriod"/>
            </a:pPr>
            <a:r>
              <a:rPr lang="en-US" dirty="0"/>
              <a:t>Like our intra cluster rates for splitting into clusters, here we consider gaps between the pairs – and decide when a new cluster is going to begin</a:t>
            </a:r>
          </a:p>
          <a:p>
            <a:pPr marL="571500" lvl="1" indent="-228600">
              <a:buAutoNum type="arabicPeriod"/>
            </a:pPr>
            <a:r>
              <a:rPr lang="en-US" dirty="0"/>
              <a:t>When temporally close pictures are found , compute a local average</a:t>
            </a:r>
          </a:p>
          <a:p>
            <a:pPr marL="571500" lvl="1" indent="-228600">
              <a:buAutoNum type="arabicPeriod"/>
            </a:pPr>
            <a:r>
              <a:rPr lang="en-US" dirty="0"/>
              <a:t>Any gap that is greater than currently split group , will mark that it’s a different event – and hence a different cluster</a:t>
            </a:r>
          </a:p>
          <a:p>
            <a:pPr marL="571500" lvl="1" indent="-228600">
              <a:buAutoNum type="arabicPeriod"/>
            </a:pPr>
            <a:r>
              <a:rPr lang="en-US" dirty="0"/>
              <a:t>These gaps are dynamic, and adaptive – they take shape as we go on grouping nearby pictures</a:t>
            </a:r>
          </a:p>
          <a:p>
            <a:pPr marL="571500" lvl="1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paper makes an interesting observation that – the popular method employed by users – is to sort by time and organize by events</a:t>
            </a:r>
          </a:p>
          <a:p>
            <a:pPr marL="228600" indent="-228600">
              <a:buAutoNum type="arabicPeriod"/>
            </a:pPr>
            <a:r>
              <a:rPr lang="en-US" dirty="0"/>
              <a:t>So they use this idea to build two algorithms – one of which forms a basis for the current paper </a:t>
            </a:r>
          </a:p>
          <a:p>
            <a:pPr marL="571500" lvl="1" indent="-228600">
              <a:buAutoNum type="arabicPeriod"/>
            </a:pPr>
            <a:r>
              <a:rPr lang="en-US" dirty="0"/>
              <a:t>Date/Time clustering algorithm – uses K Means algorithm – FILL HERE</a:t>
            </a:r>
          </a:p>
          <a:p>
            <a:pPr marL="571500" lvl="1" indent="-228600">
              <a:buAutoNum type="arabicPeriod"/>
            </a:pPr>
            <a:r>
              <a:rPr lang="en-US" dirty="0"/>
              <a:t>By understanding the color content , we can detect change in events</a:t>
            </a:r>
          </a:p>
          <a:p>
            <a:pPr marL="914400" lvl="2" indent="-228600">
              <a:buAutoNum type="arabicPeriod"/>
            </a:pPr>
            <a:r>
              <a:rPr lang="en-US" dirty="0"/>
              <a:t>One notable exception is Titanic – first half is warm and bright, second half is dark and blue tone</a:t>
            </a:r>
          </a:p>
          <a:p>
            <a:pPr marL="914400" lvl="2" indent="-228600">
              <a:buAutoNum type="arabicPeriod"/>
            </a:pPr>
            <a:endParaRPr lang="en-US" dirty="0"/>
          </a:p>
          <a:p>
            <a:pPr marL="914400" lvl="2" indent="-228600">
              <a:buAutoNum type="arabicPeriod"/>
            </a:pPr>
            <a:endParaRPr lang="en-US" dirty="0"/>
          </a:p>
          <a:p>
            <a:pPr marL="914400" lvl="2" indent="-228600">
              <a:buAutoNum type="arabicPeriod"/>
            </a:pPr>
            <a:r>
              <a:rPr lang="en-US" dirty="0"/>
              <a:t>Scale Space media segmentation</a:t>
            </a:r>
          </a:p>
          <a:p>
            <a:pPr marL="1257300" lvl="3" indent="-228600">
              <a:buAutoNum type="arabicPeriod"/>
            </a:pPr>
            <a:r>
              <a:rPr lang="en-US" dirty="0"/>
              <a:t>The paper talks about video segmentation and detect change in scene</a:t>
            </a:r>
          </a:p>
          <a:p>
            <a:pPr marL="1257300" lvl="3" indent="-228600">
              <a:buAutoNum type="arabicPeriod"/>
            </a:pPr>
            <a:r>
              <a:rPr lang="en-US" dirty="0"/>
              <a:t>But the major takeaway is Scale Space technique – importance of scale in any physical observations – time can seconds to tens of minutes</a:t>
            </a:r>
          </a:p>
          <a:p>
            <a:pPr marL="1257300" lvl="3" indent="-228600">
              <a:buAutoNum type="arabicPeriod"/>
            </a:pPr>
            <a:r>
              <a:rPr lang="en-US" dirty="0"/>
              <a:t>Fine to coarser scales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4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Our approach is multi –resolution or multi scale approach</a:t>
            </a:r>
          </a:p>
          <a:p>
            <a:pPr marL="228600" indent="-228600">
              <a:buAutoNum type="arabicPeriod"/>
            </a:pPr>
            <a:r>
              <a:rPr lang="en-US" dirty="0"/>
              <a:t>We build number of event boundaries, and determine the best scale to display to the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37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342900">
              <a:buFont typeface="+mj-lt"/>
              <a:buAutoNum type="alphaLcPeriod"/>
            </a:pPr>
            <a:r>
              <a:rPr lang="en-US" dirty="0"/>
              <a:t>Observations</a:t>
            </a:r>
          </a:p>
          <a:p>
            <a:pPr marL="1028700" lvl="2" indent="-342900">
              <a:buFont typeface="+mj-lt"/>
              <a:buAutoNum type="alphaLcPeriod"/>
            </a:pPr>
            <a:r>
              <a:rPr lang="en-US" dirty="0"/>
              <a:t>As K decreases</a:t>
            </a:r>
          </a:p>
          <a:p>
            <a:pPr marL="1371600" lvl="3" indent="-342900">
              <a:buFont typeface="+mj-lt"/>
              <a:buAutoNum type="alphaLcPeriod"/>
            </a:pPr>
            <a:r>
              <a:rPr lang="en-US" dirty="0"/>
              <a:t>Content similarity is more prominent</a:t>
            </a:r>
          </a:p>
          <a:p>
            <a:pPr marL="1371600" lvl="3" indent="-342900">
              <a:buFont typeface="+mj-lt"/>
              <a:buAutoNum type="alphaLcPeriod"/>
            </a:pPr>
            <a:r>
              <a:rPr lang="en-US" dirty="0"/>
              <a:t>Finer dissimilarities between groups of timestamps are apparent</a:t>
            </a:r>
          </a:p>
          <a:p>
            <a:pPr marL="1028700" lvl="3" indent="0">
              <a:buFont typeface="+mj-lt"/>
              <a:buNone/>
            </a:pPr>
            <a:endParaRPr lang="en-US" dirty="0"/>
          </a:p>
          <a:p>
            <a:pPr marL="914400" lvl="2" indent="-228600">
              <a:buFont typeface="+mj-lt"/>
              <a:buAutoNum type="arabicPeriod"/>
            </a:pPr>
            <a:r>
              <a:rPr lang="en-US" dirty="0"/>
              <a:t>DCT – helps to separate the image into parts of differing importance ( w.r.t image’s visual quality 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87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Average within-class similarity  - first term</a:t>
            </a:r>
          </a:p>
          <a:p>
            <a:pPr lvl="0"/>
            <a:r>
              <a:rPr lang="en-US" dirty="0"/>
              <a:t>Average between-class similarity – second term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8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Feb 1st , 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Content Detection and Analysis for Big Data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Aspect="1"/>
          </p:cNvCxnSpPr>
          <p:nvPr userDrawn="1"/>
        </p:nvCxnSpPr>
        <p:spPr>
          <a:xfrm>
            <a:off x="0" y="4550228"/>
            <a:ext cx="9144000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0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1st , 2018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Detection and Analysis for Big Data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1st , 2018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Detection and Analysis for Big Data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249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1st , 2018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Detection and Analysis for Big Data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8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1st , 2018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Detection and Analysis for Big Data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1st , 2018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Detection and Analysis for Big Data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8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1st , 2018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Detection and Analysis for Big Data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4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1st , 2018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Detection and Analysis for Big Data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7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1st , 2018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Detection and Analysis for Big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1st , 2018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Detection and Analysis for Big Data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1st , 2018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Detection and Analysis for Big Data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Feb 1st , 2018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Content Detection and Analysis for Big Data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630004" y="4646693"/>
            <a:ext cx="1640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Information Retrieval </a:t>
            </a:r>
          </a:p>
          <a:p>
            <a:r>
              <a:rPr lang="en-US" sz="1200" b="0" i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and</a:t>
            </a:r>
            <a:r>
              <a:rPr lang="en-US" sz="1200" b="0" i="1" baseline="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Data Science</a:t>
            </a:r>
            <a:endParaRPr lang="en-US" sz="1050" b="0" i="1" u="none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3561" y="204610"/>
            <a:ext cx="801189" cy="82296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4587046"/>
            <a:ext cx="9144000" cy="0"/>
          </a:xfrm>
          <a:prstGeom prst="line">
            <a:avLst/>
          </a:prstGeom>
          <a:ln w="5715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904" y="4646693"/>
            <a:ext cx="1316736" cy="49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7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991B1D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etapixel.com/2011/09/16/film-photography-peaked-in-2000-with-85-billion-photos-taken-then-plummeted/" TargetMode="External"/><Relationship Id="rId7" Type="http://schemas.openxmlformats.org/officeDocument/2006/relationships/hyperlink" Target="https://link.springer.com/content/pdf/10.1007/978-1-84628-799-2_3.pdf" TargetMode="External"/><Relationship Id="rId2" Type="http://schemas.openxmlformats.org/officeDocument/2006/relationships/hyperlink" Target="http://www.businessinsider.com/12-trillion-photos-to-be-taken-in-2017-thanks-to-smartphones-chart-2017-8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schnarff.com/file-formats/exif/Exif2-1.PDF" TargetMode="External"/><Relationship Id="rId5" Type="http://schemas.openxmlformats.org/officeDocument/2006/relationships/hyperlink" Target="https://pdfs.semanticscholar.org/ba99/ccd78ad265b197162183d62a821789309c6a.pdf" TargetMode="External"/><Relationship Id="rId4" Type="http://schemas.openxmlformats.org/officeDocument/2006/relationships/hyperlink" Target="http://cdn.collider.com/wp-content/uploads/2016/12/end-is-near-simpsons.p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947057" y="2012196"/>
            <a:ext cx="2263281" cy="81787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endParaRPr lang="en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2370667" y="2402687"/>
            <a:ext cx="4490720" cy="72427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-US" sz="2200" dirty="0">
                <a:solidFill>
                  <a:srgbClr val="42719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Hamsa Shwetha Venkataram</a:t>
            </a:r>
          </a:p>
          <a:p>
            <a:pPr algn="ctr">
              <a:buSzPct val="25000"/>
            </a:pPr>
            <a:endParaRPr sz="1013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1st , 2018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Detection and Analysis for Big Data </a:t>
            </a:r>
            <a:endParaRPr lang="en-US" dirty="0"/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1904557" y="270048"/>
            <a:ext cx="5545350" cy="814182"/>
          </a:xfrm>
          <a:prstGeom prst="rect">
            <a:avLst/>
          </a:prstGeom>
          <a:noFill/>
          <a:ln>
            <a:noFill/>
          </a:ln>
        </p:spPr>
        <p:txBody>
          <a:bodyPr lIns="51431" tIns="25706" rIns="51431" bIns="25706" anchor="t" anchorCtr="0">
            <a:noAutofit/>
          </a:bodyPr>
          <a:lstStyle/>
          <a:p>
            <a:pPr algn="ctr">
              <a:buSzPct val="25000"/>
            </a:pPr>
            <a:r>
              <a:rPr lang="en-US" sz="3200" b="1" dirty="0">
                <a:solidFill>
                  <a:srgbClr val="991200"/>
                </a:solidFill>
                <a:ea typeface="Abadi MT Condensed Light" charset="0"/>
                <a:cs typeface="Abadi MT Condensed Light" charset="0"/>
                <a:sym typeface="Helvetica Neue"/>
              </a:rPr>
              <a:t>Automatically Organizing Digital Photographs Using Time and Content</a:t>
            </a:r>
          </a:p>
          <a:p>
            <a:pPr algn="ctr">
              <a:buSzPct val="25000"/>
            </a:pPr>
            <a:r>
              <a:rPr lang="en-US" sz="2000" dirty="0">
                <a:solidFill>
                  <a:srgbClr val="991200"/>
                </a:solidFill>
                <a:ea typeface="Abadi MT Condensed Light" charset="0"/>
                <a:cs typeface="Abadi MT Condensed Light" charset="0"/>
                <a:sym typeface="Helvetica Neue"/>
              </a:rPr>
              <a:t>M. Cooper, J. Foote, A. Girgensohn</a:t>
            </a:r>
            <a:endParaRPr lang="en" sz="2000" dirty="0">
              <a:solidFill>
                <a:srgbClr val="991200"/>
              </a:solidFill>
              <a:ea typeface="Abadi MT Condensed Light" charset="0"/>
              <a:cs typeface="Abadi MT Condensed Light" charset="0"/>
              <a:sym typeface="Helvetica Neue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85C19-A5A6-46D3-AB24-995D3D7DF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867" y="3424752"/>
            <a:ext cx="6951133" cy="518598"/>
          </a:xfrm>
        </p:spPr>
        <p:txBody>
          <a:bodyPr/>
          <a:lstStyle/>
          <a:p>
            <a:r>
              <a:rPr lang="en-US" dirty="0"/>
              <a:t>CSCI 599 : Content Detection and Analysis for Big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7F1660-F998-40EC-921A-0B3F5126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Solution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Algorithm – Hierarchical Photo Clustering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D7C3A-F584-41E5-A542-373E9E62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1st , 2018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150C5-FC73-40BA-9BA7-16D27C3C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Detection and Analysis for Big Data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B220D-F32D-47F6-9DF8-3B5C26B8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B0E4A0-0DC5-4466-8CFE-0CBF9781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337" y="1167348"/>
            <a:ext cx="2244430" cy="33770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825576-43FC-4E30-B186-18C49E003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76" y="1897766"/>
            <a:ext cx="3020037" cy="13479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3A46C7-FED2-4740-9DFD-AA6473F9D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030" y="1539380"/>
            <a:ext cx="2072322" cy="206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5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923EE2-7204-4542-93B5-4EE506D0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and Conclusions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38FD207-DAF9-44B9-9BE5-EA1EBF54ED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8650" y="1369219"/>
            <a:ext cx="3886200" cy="2969495"/>
          </a:xfrm>
          <a:prstGeom prst="rect">
            <a:avLst/>
          </a:prstGeom>
          <a:solidFill>
            <a:schemeClr val="accent2"/>
          </a:soli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7EA7F77-9A4C-43D5-81EF-4FA22B2FC06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2600" dirty="0"/>
                  <a:t>Precision  </a:t>
                </a:r>
                <a:r>
                  <a:rPr lang="en-US" sz="1600" dirty="0"/>
                  <a:t>  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1600" dirty="0"/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/>
                        </m:ctrlPr>
                      </m:fPr>
                      <m:num>
                        <m:r>
                          <a:rPr lang="en-US" sz="2300"/>
                          <m:t>𝐷𝑒𝑡𝑒𝑐𝑡𝑒𝑑</m:t>
                        </m:r>
                        <m:r>
                          <a:rPr lang="en-US" sz="2300"/>
                          <m:t> </m:t>
                        </m:r>
                        <m:r>
                          <a:rPr lang="en-US" sz="2300"/>
                          <m:t>𝐶𝑜𝑟𝑟𝑒𝑐𝑡</m:t>
                        </m:r>
                        <m:r>
                          <a:rPr lang="en-US" sz="2300"/>
                          <m:t> </m:t>
                        </m:r>
                        <m:r>
                          <a:rPr lang="en-US" sz="2300"/>
                          <m:t>𝑒𝑣𝑒𝑛𝑡</m:t>
                        </m:r>
                        <m:r>
                          <a:rPr lang="en-US" sz="2300"/>
                          <m:t> </m:t>
                        </m:r>
                        <m:r>
                          <a:rPr lang="en-US" sz="2300"/>
                          <m:t>𝑏𝑜𝑢𝑛𝑑𝑎𝑟𝑖𝑒𝑠</m:t>
                        </m:r>
                      </m:num>
                      <m:den>
                        <m:eqArr>
                          <m:eqArrPr>
                            <m:ctrlPr>
                              <a:rPr lang="en-US" sz="2300"/>
                            </m:ctrlPr>
                          </m:eqArrPr>
                          <m:e>
                            <m:r>
                              <a:rPr lang="en-US" sz="2300"/>
                              <m:t>𝐷𝑒𝑡𝑒𝑐𝑡𝑒𝑑</m:t>
                            </m:r>
                            <m:r>
                              <a:rPr lang="en-US" sz="2300"/>
                              <m:t> </m:t>
                            </m:r>
                            <m:r>
                              <a:rPr lang="en-US" sz="2300"/>
                              <m:t>𝐶𝑜𝑟𝑟𝑒𝑐𝑡</m:t>
                            </m:r>
                            <m:r>
                              <a:rPr lang="en-US" sz="2300"/>
                              <m:t>+</m:t>
                            </m:r>
                            <m:r>
                              <a:rPr lang="en-US" sz="2300"/>
                              <m:t>𝐷𝑒𝑡𝑒𝑐𝑡𝑒𝑑</m:t>
                            </m:r>
                            <m:r>
                              <a:rPr lang="en-US" sz="2300"/>
                              <m:t> </m:t>
                            </m:r>
                            <m:r>
                              <a:rPr lang="en-US" sz="2300"/>
                              <m:t>𝐼𝑛𝑐𝑜𝑟𝑟𝑒𝑐𝑡</m:t>
                            </m:r>
                            <m:r>
                              <a:rPr lang="en-US" sz="2300"/>
                              <m:t> </m:t>
                            </m:r>
                            <m:r>
                              <a:rPr lang="en-US" sz="2300"/>
                              <m:t>𝑒𝑣𝑒𝑛𝑡</m:t>
                            </m:r>
                            <m:r>
                              <a:rPr lang="en-US" sz="2300"/>
                              <m:t> </m:t>
                            </m:r>
                            <m:r>
                              <a:rPr lang="en-US" sz="2300"/>
                              <m:t>𝑏𝑜𝑢𝑛𝑑𝑎𝑟𝑖𝑒𝑠</m:t>
                            </m:r>
                          </m:e>
                          <m:e/>
                        </m:eqArr>
                      </m:den>
                    </m:f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300" dirty="0"/>
              </a:p>
              <a:p>
                <a:r>
                  <a:rPr lang="en-US" sz="2600" dirty="0"/>
                  <a:t>Recall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𝐷𝑒𝑡𝑒𝑐𝑡𝑒𝑑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𝐶𝑜𝑟𝑟𝑒𝑐𝑡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𝑏𝑜𝑢𝑛𝑑𝑎𝑟𝑖𝑒𝑠</m:t>
                          </m:r>
                        </m:num>
                        <m:den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𝐷𝑒𝑡𝑒𝑐𝑡𝑒𝑑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𝐶𝑜𝑟𝑟𝑒𝑐𝑡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𝑁𝑜𝑡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𝐷𝑒𝑡𝑒𝑐𝑡𝑒𝑑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𝑐𝑜𝑟𝑟𝑒𝑐𝑡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𝑒𝑣𝑒𝑛𝑡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𝑏𝑜𝑢𝑛𝑑𝑎𝑟𝑖𝑒𝑠</m:t>
                              </m:r>
                            </m:e>
                            <m:e/>
                          </m:eqArr>
                        </m:den>
                      </m:f>
                    </m:oMath>
                  </m:oMathPara>
                </a14:m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/>
                  <a:t>F Score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7EA7F77-9A4C-43D5-81EF-4FA22B2FC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940" t="-3178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148C-81A8-411C-A8F8-327209EC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1st , 2018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7DB0F-019A-41DB-BFD7-7797557F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Detection and Analysis for Big Data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455DD-885C-4DFD-8FC2-D0986096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11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D41AD2-7B7A-464B-8216-773D8C227EAB}"/>
              </a:ext>
            </a:extLst>
          </p:cNvPr>
          <p:cNvSpPr/>
          <p:nvPr/>
        </p:nvSpPr>
        <p:spPr>
          <a:xfrm>
            <a:off x="1191237" y="3640821"/>
            <a:ext cx="2725244" cy="444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16DFA8-F8F9-46C1-9AB0-9240A757D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203" y="3720984"/>
            <a:ext cx="2257425" cy="2286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852A0EA-E9FB-4817-AF9A-7FC24A3751D7}"/>
              </a:ext>
            </a:extLst>
          </p:cNvPr>
          <p:cNvSpPr/>
          <p:nvPr/>
        </p:nvSpPr>
        <p:spPr>
          <a:xfrm>
            <a:off x="1132514" y="2474752"/>
            <a:ext cx="2783967" cy="366598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4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F6D9C-0D0B-474B-AE4D-7E0EBF8206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1026" name="Picture 2" descr="http://cdn.collider.com/wp-content/uploads/2016/12/end-is-near-simpsons.png">
            <a:extLst>
              <a:ext uri="{FF2B5EF4-FFF2-40B4-BE49-F238E27FC236}">
                <a16:creationId xmlns:a16="http://schemas.microsoft.com/office/drawing/2014/main" id="{6E9030AB-0AF2-4221-A126-61C8F31C1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060" y="811455"/>
            <a:ext cx="4602480" cy="346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26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Analysis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1st , 2018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Detection and Analysis for Big Data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35948-C5AB-4FE4-B633-269D7BE28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Pros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References and related work helped build a basis for what to expect from this paper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Flow of ideas is smooth, and easily comprehensible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algorithmic details section has too much of jargon (had to back and forth for almost every sentence)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Paper did not offer radically new observations and insights, when compared to other references</a:t>
            </a:r>
          </a:p>
        </p:txBody>
      </p:sp>
    </p:spTree>
    <p:extLst>
      <p:ext uri="{BB962C8B-B14F-4D97-AF65-F5344CB8AC3E}">
        <p14:creationId xmlns:p14="http://schemas.microsoft.com/office/powerpoint/2010/main" val="3522004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666D-A8B0-4104-A019-DD754F29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Information Retrieved from ..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03A65-5EAA-491D-A648-38B7C416B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100" dirty="0">
                <a:hlinkClick r:id="rId2"/>
              </a:rPr>
              <a:t>http://www.businessinsider.com/12-trillion-photos-to-be-taken-in-2017-thanks-to-smartphones-chart-2017-8</a:t>
            </a:r>
            <a:endParaRPr lang="en-US" sz="1100" dirty="0"/>
          </a:p>
          <a:p>
            <a:r>
              <a:rPr lang="en-US" sz="1100" dirty="0">
                <a:hlinkClick r:id="rId3"/>
              </a:rPr>
              <a:t>https://petapixel.com/2011/09/16/film-photography-peaked-in-2000-with-85-billion-photos-taken-then-plummeted/</a:t>
            </a:r>
            <a:endParaRPr lang="en-US" sz="1100" dirty="0"/>
          </a:p>
          <a:p>
            <a:r>
              <a:rPr lang="en-US" sz="1100" dirty="0">
                <a:hlinkClick r:id="rId4"/>
              </a:rPr>
              <a:t>http://cdn.collider.com/wp-content/uploads/2016/12/end-is-near-simpsons.png</a:t>
            </a:r>
            <a:endParaRPr lang="en-US" sz="1100" dirty="0"/>
          </a:p>
          <a:p>
            <a:r>
              <a:rPr lang="en-US" sz="1100" dirty="0">
                <a:hlinkClick r:id="rId5"/>
              </a:rPr>
              <a:t>https://pdfs.semanticscholar.org/ba99/ccd78ad265b197162183d62a821789309c6a.pdf</a:t>
            </a:r>
            <a:endParaRPr lang="en-US" sz="1100" dirty="0"/>
          </a:p>
          <a:p>
            <a:r>
              <a:rPr lang="en-US" sz="1100" dirty="0">
                <a:hlinkClick r:id="rId6"/>
              </a:rPr>
              <a:t>http://www.schnarff.com/file-formats/exif/Exif2-1.PDF</a:t>
            </a:r>
            <a:endParaRPr lang="en-US" sz="1100" dirty="0"/>
          </a:p>
          <a:p>
            <a:r>
              <a:rPr lang="en-US" sz="1100" dirty="0">
                <a:hlinkClick r:id="rId7"/>
              </a:rPr>
              <a:t>https://link.springer.com/content/pdf/10.1007/978-1-84628-799-2_3.pdf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Paper References - </a:t>
            </a:r>
          </a:p>
          <a:p>
            <a:pPr marL="0" indent="0" fontAlgn="t">
              <a:buNone/>
            </a:pPr>
            <a:r>
              <a:rPr lang="en-US" sz="1100" dirty="0"/>
              <a:t>[1]  Digital Still Camera Image File Format Standard</a:t>
            </a:r>
          </a:p>
          <a:p>
            <a:pPr marL="0" indent="0" fontAlgn="t">
              <a:buNone/>
            </a:pPr>
            <a:r>
              <a:rPr lang="en-US" sz="1100" dirty="0"/>
              <a:t>[2]  Time as the essence for Photo Browsing Through Personal Digital Libraries</a:t>
            </a:r>
          </a:p>
          <a:p>
            <a:pPr marL="0" indent="0" fontAlgn="t">
              <a:buNone/>
            </a:pPr>
            <a:r>
              <a:rPr lang="en-US" sz="1100" dirty="0"/>
              <a:t>[3]  Automatic Audio Segmentation using a Measure of Audio Novelty</a:t>
            </a:r>
          </a:p>
          <a:p>
            <a:pPr marL="0" indent="0" fontAlgn="t">
              <a:buNone/>
            </a:pPr>
            <a:r>
              <a:rPr lang="en-US" sz="1100" dirty="0"/>
              <a:t>[4]  Scene Boundary Detection Via Video Self-Similarity Analysis</a:t>
            </a:r>
          </a:p>
          <a:p>
            <a:pPr marL="0" indent="0" fontAlgn="t">
              <a:buNone/>
            </a:pPr>
            <a:r>
              <a:rPr lang="en-US" sz="1100" dirty="0"/>
              <a:t>[5]  Photo-TOC: Automatic Clustering for Browsing Personal Photographs</a:t>
            </a:r>
          </a:p>
          <a:p>
            <a:pPr marL="0" indent="0" fontAlgn="t">
              <a:buNone/>
            </a:pPr>
            <a:r>
              <a:rPr lang="en-US" sz="1100" dirty="0"/>
              <a:t>[6]  Automatic Image Event Segmentation and Quality Screening for </a:t>
            </a:r>
            <a:r>
              <a:rPr lang="en-US" sz="1100" dirty="0" err="1"/>
              <a:t>Albuming</a:t>
            </a:r>
            <a:r>
              <a:rPr lang="en-US" sz="1100" dirty="0"/>
              <a:t> Applications</a:t>
            </a:r>
          </a:p>
          <a:p>
            <a:pPr marL="0" indent="0" fontAlgn="t">
              <a:buNone/>
            </a:pPr>
            <a:r>
              <a:rPr lang="en-US" sz="1100" dirty="0"/>
              <a:t>[7]  Multimedia Edges: Finding Hierarchy in all Dimensions</a:t>
            </a:r>
          </a:p>
          <a:p>
            <a:pPr marL="0" indent="0" fontAlgn="t">
              <a:buNone/>
            </a:pPr>
            <a:r>
              <a:rPr lang="en-US" sz="1100" dirty="0"/>
              <a:t>[8]  Color Information for Region Segmentation</a:t>
            </a:r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7220D-878F-48A4-8A02-6F4E876F51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9566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520" y="2020336"/>
            <a:ext cx="3788960" cy="572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043483" y="4790435"/>
            <a:ext cx="459783" cy="275179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12644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to expect in next 20 minutes 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8" algn="just">
              <a:lnSpc>
                <a:spcPct val="150000"/>
              </a:lnSpc>
            </a:pPr>
            <a:r>
              <a:rPr lang="en-US" sz="2000" dirty="0"/>
              <a:t>The Problem</a:t>
            </a:r>
          </a:p>
          <a:p>
            <a:pPr lvl="8" algn="just">
              <a:lnSpc>
                <a:spcPct val="150000"/>
              </a:lnSpc>
            </a:pPr>
            <a:r>
              <a:rPr lang="en-US" sz="2000" dirty="0"/>
              <a:t>Motivation</a:t>
            </a:r>
          </a:p>
          <a:p>
            <a:pPr lvl="8" algn="just">
              <a:lnSpc>
                <a:spcPct val="150000"/>
              </a:lnSpc>
            </a:pPr>
            <a:r>
              <a:rPr lang="en-US" sz="2000" dirty="0"/>
              <a:t>Related Work</a:t>
            </a:r>
          </a:p>
          <a:p>
            <a:pPr lvl="8" algn="just">
              <a:lnSpc>
                <a:spcPct val="150000"/>
              </a:lnSpc>
            </a:pPr>
            <a:r>
              <a:rPr lang="en-US" sz="2000" dirty="0"/>
              <a:t>The Solution </a:t>
            </a:r>
          </a:p>
          <a:p>
            <a:pPr lvl="8" algn="just">
              <a:lnSpc>
                <a:spcPct val="150000"/>
              </a:lnSpc>
            </a:pPr>
            <a:r>
              <a:rPr lang="en-US" sz="2000" dirty="0"/>
              <a:t>Results and Conclusions</a:t>
            </a:r>
          </a:p>
          <a:p>
            <a:pPr lvl="8" algn="just">
              <a:lnSpc>
                <a:spcPct val="150000"/>
              </a:lnSpc>
            </a:pPr>
            <a:r>
              <a:rPr lang="en-US" sz="2000" dirty="0"/>
              <a:t>The Analysis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1st , 2018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Detection and Analysis for Big Data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62940" y="273844"/>
            <a:ext cx="7852410" cy="615513"/>
          </a:xfrm>
        </p:spPr>
        <p:txBody>
          <a:bodyPr/>
          <a:lstStyle/>
          <a:p>
            <a:pPr algn="ctr"/>
            <a:r>
              <a:rPr lang="en-US" dirty="0"/>
              <a:t>The Problem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1st , 2018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Content Detection and Analysis for Big Data	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9AE618-FD3E-4F0F-88C4-4FE48B8DF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40" y="1057114"/>
            <a:ext cx="4031154" cy="3139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C20FF3-CC5B-4AB7-8E0F-E8063128B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10" y="1118769"/>
            <a:ext cx="4185920" cy="307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7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04904" y="273844"/>
            <a:ext cx="8110446" cy="785336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1st , 2018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Detection and Analysis for Big Data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4</a:t>
            </a:fld>
            <a:endParaRPr lang="en-US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6CB7A0D-3D8B-4F2F-B5E0-C98BAE573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4904" y="998290"/>
            <a:ext cx="8044287" cy="3307083"/>
          </a:xfrm>
        </p:spPr>
      </p:pic>
    </p:spTree>
    <p:extLst>
      <p:ext uri="{BB962C8B-B14F-4D97-AF65-F5344CB8AC3E}">
        <p14:creationId xmlns:p14="http://schemas.microsoft.com/office/powerpoint/2010/main" val="114186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A0FD-65C5-42F0-9478-848C5DC4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Related Work 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Adaptive Thresholds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E21C-069F-405F-858F-11DA551018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Time Cluster Engine [2]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4ABA75-99F6-483C-BADE-A55833758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41424"/>
            <a:ext cx="3886200" cy="3263504"/>
          </a:xfrm>
        </p:spPr>
        <p:txBody>
          <a:bodyPr/>
          <a:lstStyle/>
          <a:p>
            <a:r>
              <a:rPr lang="en-US" dirty="0"/>
              <a:t>Time-Gap Detection [5]</a:t>
            </a:r>
          </a:p>
          <a:p>
            <a:pPr lvl="1"/>
            <a:r>
              <a:rPr lang="en-US" dirty="0"/>
              <a:t>Detect noticeable gaps in creation time</a:t>
            </a:r>
          </a:p>
          <a:p>
            <a:pPr lvl="1"/>
            <a:r>
              <a:rPr lang="en-US" dirty="0"/>
              <a:t>Compute local average of temporally nearby gaps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If Gap &gt; Local Gap Average </a:t>
            </a:r>
          </a:p>
          <a:p>
            <a:pPr marL="342900" lvl="1" indent="0">
              <a:buNone/>
            </a:pPr>
            <a:r>
              <a:rPr lang="en-US" dirty="0"/>
              <a:t>    then</a:t>
            </a:r>
          </a:p>
          <a:p>
            <a:pPr marL="685800" lvl="2" indent="0">
              <a:buNone/>
            </a:pPr>
            <a:r>
              <a:rPr lang="en-US" dirty="0"/>
              <a:t>   Mark change of event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C3579-4431-4243-8C66-5FC906BB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1st , 2018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E6848-B72B-4D46-B470-EC87367A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Detection and Analysis for Big Data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72E5-D64C-400A-B948-108531AF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5</a:t>
            </a:fld>
            <a:endParaRPr lang="en-US"/>
          </a:p>
        </p:txBody>
      </p:sp>
      <p:pic>
        <p:nvPicPr>
          <p:cNvPr id="10" name="Content Placeholder 1">
            <a:extLst>
              <a:ext uri="{FF2B5EF4-FFF2-40B4-BE49-F238E27FC236}">
                <a16:creationId xmlns:a16="http://schemas.microsoft.com/office/drawing/2014/main" id="{B092460A-5AED-43A0-B2C6-0FC78DCC9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74" y="1760187"/>
            <a:ext cx="3340413" cy="280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6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0B0D-354D-4282-ACD6-C415BB22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Related Work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Segmentation Approaches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99FB2B-0219-459A-860D-8DDE924A2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4904" y="1369219"/>
            <a:ext cx="4049650" cy="3263504"/>
          </a:xfrm>
        </p:spPr>
        <p:txBody>
          <a:bodyPr/>
          <a:lstStyle/>
          <a:p>
            <a:r>
              <a:rPr lang="en-US" dirty="0"/>
              <a:t>Event Segmentation Algorithm [6]</a:t>
            </a:r>
          </a:p>
          <a:p>
            <a:pPr lvl="1"/>
            <a:r>
              <a:rPr lang="en-US" dirty="0"/>
              <a:t>Observations </a:t>
            </a:r>
          </a:p>
          <a:p>
            <a:pPr lvl="2"/>
            <a:r>
              <a:rPr lang="en-US" dirty="0"/>
              <a:t>Popular method is to sort by time and organize by events</a:t>
            </a:r>
          </a:p>
          <a:p>
            <a:pPr marL="685800" lvl="2" indent="0">
              <a:buNone/>
            </a:pPr>
            <a:endParaRPr lang="en-US" dirty="0"/>
          </a:p>
          <a:p>
            <a:pPr lvl="1"/>
            <a:r>
              <a:rPr lang="en-US" dirty="0"/>
              <a:t>Parameters used</a:t>
            </a:r>
          </a:p>
          <a:p>
            <a:pPr lvl="2"/>
            <a:r>
              <a:rPr lang="en-US" dirty="0"/>
              <a:t>Creation date-time</a:t>
            </a:r>
          </a:p>
          <a:p>
            <a:pPr lvl="3"/>
            <a:r>
              <a:rPr lang="en-US" dirty="0"/>
              <a:t>Date/Time Clustering Algorithm</a:t>
            </a:r>
          </a:p>
          <a:p>
            <a:pPr lvl="2"/>
            <a:r>
              <a:rPr lang="en-US" dirty="0"/>
              <a:t>Color content ( understanding of the images)</a:t>
            </a:r>
          </a:p>
          <a:p>
            <a:pPr lvl="3"/>
            <a:r>
              <a:rPr lang="en-US" dirty="0"/>
              <a:t>Block-based histogram correlation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E824DD-310E-48B7-B990-D85A01039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52896" y="1387810"/>
            <a:ext cx="3886200" cy="3263504"/>
          </a:xfrm>
        </p:spPr>
        <p:txBody>
          <a:bodyPr/>
          <a:lstStyle/>
          <a:p>
            <a:r>
              <a:rPr lang="en-US" dirty="0"/>
              <a:t>Scale-space Media Segmentation [7]</a:t>
            </a:r>
          </a:p>
          <a:p>
            <a:pPr lvl="1"/>
            <a:r>
              <a:rPr lang="en-US" dirty="0"/>
              <a:t>Scale-space techniques to find large jumps in the video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Create hierarchical segmentation of video (i.e., table of contents)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B2CDC-B073-4465-9082-33685FD2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1st , 2018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D9536-072A-414D-85D7-5D826763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Detection and Analysis for Big Data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A1A3-53A7-4CFE-B430-A9455A76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3577-3CE7-43DA-A382-1B0327A3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The Solution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Algorithm – Hierarchical Photo Clustering 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48AA8E-B580-49E2-9ACC-533CDF0C0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6083" y="1268016"/>
            <a:ext cx="3886200" cy="3263504"/>
          </a:xfrm>
        </p:spPr>
        <p:txBody>
          <a:bodyPr/>
          <a:lstStyle/>
          <a:p>
            <a:pPr lvl="1"/>
            <a:r>
              <a:rPr lang="en-US" dirty="0"/>
              <a:t>Pre-processing</a:t>
            </a:r>
          </a:p>
          <a:p>
            <a:pPr lvl="1"/>
            <a:r>
              <a:rPr lang="en-US" dirty="0"/>
              <a:t>Distance matrix embedding</a:t>
            </a:r>
          </a:p>
          <a:p>
            <a:pPr lvl="1"/>
            <a:r>
              <a:rPr lang="en-US" dirty="0"/>
              <a:t>Photo Clustering</a:t>
            </a:r>
          </a:p>
          <a:p>
            <a:pPr lvl="1"/>
            <a:r>
              <a:rPr lang="en-US" dirty="0"/>
              <a:t>Selecting a “best” scale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186E6B7-4EF2-4C49-A575-FAEDE23D64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2394" y="1268016"/>
            <a:ext cx="3886200" cy="297358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A582-E081-415E-9ED4-DB9AA72F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1st , 2018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2871-F8C7-443E-A2FF-B4ADB79B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Detection and Analysis for Big Data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9E10B-2DE3-4F81-A5C6-D7031269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7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77C416-B129-44FB-B669-3AA3411A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Solution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Algorithm – Hierarchical Photo Clustering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286D90-2E72-43D1-A423-39AF2504C4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Pre-processing for :</a:t>
            </a:r>
          </a:p>
          <a:p>
            <a:pPr marL="685800" lvl="1" indent="-342900">
              <a:buAutoNum type="alphaLcPeriod"/>
            </a:pPr>
            <a:r>
              <a:rPr lang="en-US" dirty="0"/>
              <a:t>Temporal</a:t>
            </a:r>
          </a:p>
          <a:p>
            <a:pPr lvl="2"/>
            <a:r>
              <a:rPr lang="en-US" dirty="0" err="1"/>
              <a:t>Exif</a:t>
            </a:r>
            <a:r>
              <a:rPr lang="en-US" dirty="0"/>
              <a:t> headers are processed</a:t>
            </a:r>
          </a:p>
          <a:p>
            <a:pPr lvl="2"/>
            <a:r>
              <a:rPr lang="en-US" dirty="0"/>
              <a:t>If creation time not available, rely upon modification time</a:t>
            </a:r>
          </a:p>
          <a:p>
            <a:pPr lvl="2"/>
            <a:r>
              <a:rPr lang="en-US" dirty="0"/>
              <a:t>Photos in collection are ordered in time</a:t>
            </a:r>
          </a:p>
          <a:p>
            <a:pPr marL="342900" lvl="1" indent="0">
              <a:buNone/>
            </a:pPr>
            <a:r>
              <a:rPr lang="en-US" dirty="0"/>
              <a:t>b. Content Analysis</a:t>
            </a:r>
          </a:p>
          <a:p>
            <a:pPr lvl="2"/>
            <a:r>
              <a:rPr lang="en-US" dirty="0"/>
              <a:t>Each photo transformed to </a:t>
            </a:r>
            <a:r>
              <a:rPr lang="en-US" dirty="0" err="1"/>
              <a:t>Ohta</a:t>
            </a:r>
            <a:r>
              <a:rPr lang="en-US" dirty="0"/>
              <a:t> </a:t>
            </a:r>
            <a:r>
              <a:rPr lang="en-US" dirty="0" err="1"/>
              <a:t>Colorspace</a:t>
            </a:r>
            <a:endParaRPr lang="en-US" dirty="0"/>
          </a:p>
          <a:p>
            <a:pPr lvl="2"/>
            <a:r>
              <a:rPr lang="en-US" dirty="0"/>
              <a:t>Compute DCT of each channel, and concatenate DCT co-</a:t>
            </a:r>
            <a:r>
              <a:rPr lang="en-US" dirty="0" err="1"/>
              <a:t>efficients</a:t>
            </a:r>
            <a:r>
              <a:rPr lang="en-US" dirty="0"/>
              <a:t> to form time-ordered feature vectors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0FCE07-86F1-4AA4-BF3A-03E494D819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Distance Matrix Embedding</a:t>
            </a:r>
          </a:p>
          <a:p>
            <a:pPr marL="685800" lvl="1" indent="-342900">
              <a:buFont typeface="+mj-lt"/>
              <a:buAutoNum type="alphaLcPeriod"/>
            </a:pPr>
            <a:r>
              <a:rPr lang="en-US" dirty="0"/>
              <a:t>Temporal similarity matrix</a:t>
            </a:r>
          </a:p>
          <a:p>
            <a:pPr marL="685800" lvl="1" indent="-342900">
              <a:buFont typeface="+mj-lt"/>
              <a:buAutoNum type="alphaLcPeriod"/>
            </a:pPr>
            <a:endParaRPr lang="en-US" dirty="0"/>
          </a:p>
          <a:p>
            <a:pPr marL="685800" lvl="1" indent="-342900">
              <a:buFont typeface="+mj-lt"/>
              <a:buAutoNum type="alphaLcPeriod"/>
            </a:pPr>
            <a:endParaRPr lang="en-US" dirty="0"/>
          </a:p>
          <a:p>
            <a:pPr marL="685800" lvl="1" indent="-342900">
              <a:buFont typeface="+mj-lt"/>
              <a:buAutoNum type="alphaLcPeriod"/>
            </a:pPr>
            <a:r>
              <a:rPr lang="en-US" dirty="0"/>
              <a:t>Image similarity matrix</a:t>
            </a:r>
          </a:p>
          <a:p>
            <a:pPr marL="685800" lvl="1" indent="-342900">
              <a:buFont typeface="+mj-lt"/>
              <a:buAutoNum type="alphaLcPeriod"/>
            </a:pPr>
            <a:endParaRPr lang="en-US" dirty="0"/>
          </a:p>
          <a:p>
            <a:pPr marL="685800" lvl="1" indent="-342900">
              <a:buFont typeface="+mj-lt"/>
              <a:buAutoNum type="alphaLcPeriod"/>
            </a:pPr>
            <a:endParaRPr lang="en-US" dirty="0"/>
          </a:p>
          <a:p>
            <a:pPr marL="685800" lvl="1" indent="-342900">
              <a:buFont typeface="+mj-lt"/>
              <a:buAutoNum type="alphaLcPeriod"/>
            </a:pPr>
            <a:r>
              <a:rPr lang="en-US" dirty="0"/>
              <a:t>Joint temporal event matrix</a:t>
            </a:r>
          </a:p>
          <a:p>
            <a:pPr marL="1028700" lvl="2" indent="-342900">
              <a:buFont typeface="+mj-lt"/>
              <a:buAutoNum type="alphaLcPeriod"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2C4AC-B30A-4659-8CC7-9DAC94A8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1st , 2018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F14EA-1509-47AD-8E55-2A5A491B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Detection and Analysis for Big Data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83CE4-F26B-429D-B315-B59CB83D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D6159B-C3CC-482F-97F7-7BDAC0FA2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733" y="1930437"/>
            <a:ext cx="2481606" cy="5051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BE5347-6D42-48F5-8D56-5E9CF3F13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727" y="2815503"/>
            <a:ext cx="2783007" cy="5051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A28E0F-4082-4C5C-AC09-B9295D80A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5733" y="3700569"/>
            <a:ext cx="3014414" cy="5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0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4B2E3D-430B-4B98-84AD-33FA9086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Solution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Algorithm – Hierarchical Photo Clustering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F17021-4670-4FC2-9D15-071A5D8110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Photo Clustering</a:t>
            </a:r>
          </a:p>
          <a:p>
            <a:pPr lvl="1"/>
            <a:r>
              <a:rPr lang="en-US" dirty="0"/>
              <a:t>Requires detection of event boundaries</a:t>
            </a:r>
          </a:p>
          <a:p>
            <a:pPr lvl="1"/>
            <a:r>
              <a:rPr lang="en-US" dirty="0"/>
              <a:t>Compute Novelty Score for different K values</a:t>
            </a:r>
          </a:p>
          <a:p>
            <a:pPr lvl="1"/>
            <a:r>
              <a:rPr lang="en-US" dirty="0"/>
              <a:t>Ground-truth novelty scores are superimposed on computed novelty scores	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0E86CDD-CD5C-4605-9A9B-5A2350FC65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Selecting a “best” scale</a:t>
            </a:r>
          </a:p>
          <a:p>
            <a:pPr lvl="1"/>
            <a:r>
              <a:rPr lang="en-US" dirty="0"/>
              <a:t>Computation results in lists of event boundaries for different scales</a:t>
            </a:r>
          </a:p>
          <a:p>
            <a:pPr lvl="1"/>
            <a:r>
              <a:rPr lang="en-US" dirty="0"/>
              <a:t>Determine goodness of scales using Confidence Measure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5AEF0-0AF9-481E-B9EB-CF066BA0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 1st , 2018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4AE5-806A-46C7-891C-52AF9687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Content Detection and Analysis for Big Data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1D946-B40C-45F1-B486-9A24E4BE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196E47-DD96-4E1F-BAE8-3DC7F9361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4" y="3666706"/>
            <a:ext cx="3657600" cy="714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8F8F83-252F-4BA7-B301-277B63B30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341" y="3154154"/>
            <a:ext cx="3436791" cy="122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95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E97D440-AC0D-2948-B999-F528D41BAAC3}" vid="{FDCB8264-CDDA-C142-BE05-1C172407A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USC-IRDS-PPT-Template</Template>
  <TotalTime>2950</TotalTime>
  <Words>1303</Words>
  <Application>Microsoft Office PowerPoint</Application>
  <PresentationFormat>On-screen Show (16:9)</PresentationFormat>
  <Paragraphs>204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Abadi MT Condensed Light</vt:lpstr>
      <vt:lpstr>Arial</vt:lpstr>
      <vt:lpstr>Calibri</vt:lpstr>
      <vt:lpstr>Calibri Light</vt:lpstr>
      <vt:lpstr>Cambria Math</vt:lpstr>
      <vt:lpstr>Helvetica Neue</vt:lpstr>
      <vt:lpstr>Custom Design</vt:lpstr>
      <vt:lpstr>PowerPoint Presentation</vt:lpstr>
      <vt:lpstr>What to expect in next 20 minutes ?</vt:lpstr>
      <vt:lpstr>The Problem</vt:lpstr>
      <vt:lpstr>Motivation</vt:lpstr>
      <vt:lpstr>Related Work  Adaptive Thresholds</vt:lpstr>
      <vt:lpstr>Related Work Segmentation Approaches</vt:lpstr>
      <vt:lpstr> The Solution Algorithm – Hierarchical Photo Clustering  </vt:lpstr>
      <vt:lpstr>The Solution Algorithm – Hierarchical Photo Clustering</vt:lpstr>
      <vt:lpstr>The Solution Algorithm – Hierarchical Photo Clustering</vt:lpstr>
      <vt:lpstr>The Solution Algorithm – Hierarchical Photo Clustering</vt:lpstr>
      <vt:lpstr>Results and Conclusions</vt:lpstr>
      <vt:lpstr>PowerPoint Presentation</vt:lpstr>
      <vt:lpstr>The Analysis</vt:lpstr>
      <vt:lpstr>Information Retrieved from ..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Hamsa Shwetha Venkataram</dc:creator>
  <cp:lastModifiedBy>Hamsa Shwetha Venkataram</cp:lastModifiedBy>
  <cp:revision>38</cp:revision>
  <dcterms:created xsi:type="dcterms:W3CDTF">2018-01-24T22:03:44Z</dcterms:created>
  <dcterms:modified xsi:type="dcterms:W3CDTF">2018-02-02T01:50:49Z</dcterms:modified>
</cp:coreProperties>
</file>