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8" r:id="rId2"/>
    <p:sldId id="289" r:id="rId3"/>
    <p:sldId id="287" r:id="rId4"/>
    <p:sldId id="302" r:id="rId5"/>
    <p:sldId id="306" r:id="rId6"/>
    <p:sldId id="292" r:id="rId7"/>
    <p:sldId id="294" r:id="rId8"/>
    <p:sldId id="301" r:id="rId9"/>
    <p:sldId id="307" r:id="rId10"/>
    <p:sldId id="296" r:id="rId11"/>
    <p:sldId id="298" r:id="rId12"/>
    <p:sldId id="308" r:id="rId13"/>
    <p:sldId id="293" r:id="rId14"/>
    <p:sldId id="299" r:id="rId15"/>
    <p:sldId id="300" r:id="rId16"/>
    <p:sldId id="303" r:id="rId17"/>
    <p:sldId id="304" r:id="rId18"/>
    <p:sldId id="305" r:id="rId19"/>
    <p:sldId id="288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4C0"/>
    <a:srgbClr val="648A65"/>
    <a:srgbClr val="991B1D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3"/>
    <p:restoredTop sz="94675"/>
  </p:normalViewPr>
  <p:slideViewPr>
    <p:cSldViewPr snapToGrid="0" snapToObjects="1">
      <p:cViewPr varScale="1">
        <p:scale>
          <a:sx n="122" d="100"/>
          <a:sy n="122" d="100"/>
        </p:scale>
        <p:origin x="1120" y="200"/>
      </p:cViewPr>
      <p:guideLst/>
    </p:cSldViewPr>
  </p:slideViewPr>
  <p:outlineViewPr>
    <p:cViewPr>
      <p:scale>
        <a:sx n="33" d="100"/>
        <a:sy n="33" d="100"/>
      </p:scale>
      <p:origin x="0" y="-42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356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51C61-B4B8-EC47-82EA-57820A776D64}" type="doc">
      <dgm:prSet loTypeId="urn:microsoft.com/office/officeart/2005/8/layout/hProcess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B407F9-658E-9642-99A1-3A41A4D87965}">
      <dgm:prSet custT="1"/>
      <dgm:spPr/>
      <dgm:t>
        <a:bodyPr/>
        <a:lstStyle/>
        <a:p>
          <a:r>
            <a:rPr lang="en-GB" sz="1400" dirty="0"/>
            <a:t>Input File</a:t>
          </a:r>
          <a:endParaRPr lang="en-US" sz="1400" dirty="0"/>
        </a:p>
      </dgm:t>
    </dgm:pt>
    <dgm:pt modelId="{BC190D70-1FF4-A442-BB2D-07F9E8232D11}" type="parTrans" cxnId="{CEBAA64B-FDCE-CF42-9494-18F8E814C3BD}">
      <dgm:prSet/>
      <dgm:spPr/>
      <dgm:t>
        <a:bodyPr/>
        <a:lstStyle/>
        <a:p>
          <a:endParaRPr lang="en-US"/>
        </a:p>
      </dgm:t>
    </dgm:pt>
    <dgm:pt modelId="{9037AB34-A704-FC40-89E4-76C9FF404777}" type="sibTrans" cxnId="{CEBAA64B-FDCE-CF42-9494-18F8E814C3BD}">
      <dgm:prSet/>
      <dgm:spPr/>
      <dgm:t>
        <a:bodyPr/>
        <a:lstStyle/>
        <a:p>
          <a:endParaRPr lang="en-US"/>
        </a:p>
      </dgm:t>
    </dgm:pt>
    <dgm:pt modelId="{908E9162-2B94-104D-BC62-82768462549C}">
      <dgm:prSet custT="1"/>
      <dgm:spPr/>
      <dgm:t>
        <a:bodyPr/>
        <a:lstStyle/>
        <a:p>
          <a:r>
            <a:rPr lang="en-GB" sz="1400" dirty="0"/>
            <a:t>Find Byte Frequency</a:t>
          </a:r>
          <a:endParaRPr lang="en-US" sz="1400" dirty="0"/>
        </a:p>
      </dgm:t>
    </dgm:pt>
    <dgm:pt modelId="{B9402BA2-E723-DF40-AC8E-2CD893B3B18D}" type="parTrans" cxnId="{ED844FCB-E4D4-3A41-8D00-604AC707ED8F}">
      <dgm:prSet/>
      <dgm:spPr/>
      <dgm:t>
        <a:bodyPr/>
        <a:lstStyle/>
        <a:p>
          <a:endParaRPr lang="en-US"/>
        </a:p>
      </dgm:t>
    </dgm:pt>
    <dgm:pt modelId="{B1F40998-5665-E346-B269-C024B14143BA}" type="sibTrans" cxnId="{ED844FCB-E4D4-3A41-8D00-604AC707ED8F}">
      <dgm:prSet/>
      <dgm:spPr/>
      <dgm:t>
        <a:bodyPr/>
        <a:lstStyle/>
        <a:p>
          <a:endParaRPr lang="en-US"/>
        </a:p>
      </dgm:t>
    </dgm:pt>
    <dgm:pt modelId="{8BAD72BB-4E71-BE45-9A41-B21E7C6F98C6}">
      <dgm:prSet custT="1"/>
      <dgm:spPr/>
      <dgm:t>
        <a:bodyPr/>
        <a:lstStyle/>
        <a:p>
          <a:r>
            <a:rPr lang="en-GB" sz="1400" dirty="0"/>
            <a:t>Normalize by the maximum frequency</a:t>
          </a:r>
          <a:endParaRPr lang="en-US" sz="1400" dirty="0"/>
        </a:p>
      </dgm:t>
    </dgm:pt>
    <dgm:pt modelId="{4A5499DE-9DC5-6A4B-B431-0A0487BB2F99}" type="parTrans" cxnId="{86BB0253-6D1D-E148-9A54-9ABE72405D05}">
      <dgm:prSet/>
      <dgm:spPr/>
      <dgm:t>
        <a:bodyPr/>
        <a:lstStyle/>
        <a:p>
          <a:endParaRPr lang="en-US"/>
        </a:p>
      </dgm:t>
    </dgm:pt>
    <dgm:pt modelId="{A124AF4B-CDB2-3C47-A11A-EC067C087CE8}" type="sibTrans" cxnId="{86BB0253-6D1D-E148-9A54-9ABE72405D05}">
      <dgm:prSet/>
      <dgm:spPr/>
      <dgm:t>
        <a:bodyPr/>
        <a:lstStyle/>
        <a:p>
          <a:endParaRPr lang="en-US"/>
        </a:p>
      </dgm:t>
    </dgm:pt>
    <dgm:pt modelId="{096E7CA9-F1FB-FB44-98D4-F25070371A19}">
      <dgm:prSet/>
      <dgm:spPr/>
      <dgm:t>
        <a:bodyPr/>
        <a:lstStyle/>
        <a:p>
          <a:r>
            <a:rPr lang="en-GB" dirty="0"/>
            <a:t>Add to fingerprint by taking average</a:t>
          </a:r>
          <a:endParaRPr lang="en-US" dirty="0"/>
        </a:p>
      </dgm:t>
    </dgm:pt>
    <dgm:pt modelId="{B96714BD-BE30-9242-9217-E87F1AE099C9}" type="parTrans" cxnId="{45DDEFEF-5F4F-DE4A-827B-3A5B6AD95F65}">
      <dgm:prSet/>
      <dgm:spPr/>
      <dgm:t>
        <a:bodyPr/>
        <a:lstStyle/>
        <a:p>
          <a:endParaRPr lang="en-US"/>
        </a:p>
      </dgm:t>
    </dgm:pt>
    <dgm:pt modelId="{B3D778BF-5625-804E-8076-ED74B734DC98}" type="sibTrans" cxnId="{45DDEFEF-5F4F-DE4A-827B-3A5B6AD95F65}">
      <dgm:prSet/>
      <dgm:spPr/>
      <dgm:t>
        <a:bodyPr/>
        <a:lstStyle/>
        <a:p>
          <a:endParaRPr lang="en-US"/>
        </a:p>
      </dgm:t>
    </dgm:pt>
    <dgm:pt modelId="{00AB471C-7BF1-9245-A78F-3FC46B355AA4}" type="pres">
      <dgm:prSet presAssocID="{B7A51C61-B4B8-EC47-82EA-57820A776D64}" presName="theList" presStyleCnt="0">
        <dgm:presLayoutVars>
          <dgm:dir/>
          <dgm:animLvl val="lvl"/>
          <dgm:resizeHandles val="exact"/>
        </dgm:presLayoutVars>
      </dgm:prSet>
      <dgm:spPr/>
    </dgm:pt>
    <dgm:pt modelId="{56593577-16BF-214D-BD12-72E6FFFDAD8C}" type="pres">
      <dgm:prSet presAssocID="{64B407F9-658E-9642-99A1-3A41A4D87965}" presName="compNode" presStyleCnt="0"/>
      <dgm:spPr/>
    </dgm:pt>
    <dgm:pt modelId="{A52697B4-5D3A-2B41-B106-A4AA356AB625}" type="pres">
      <dgm:prSet presAssocID="{64B407F9-658E-9642-99A1-3A41A4D87965}" presName="noGeometry" presStyleCnt="0"/>
      <dgm:spPr/>
    </dgm:pt>
    <dgm:pt modelId="{89ED43DA-7F3C-1A49-8644-C025CF04DD18}" type="pres">
      <dgm:prSet presAssocID="{64B407F9-658E-9642-99A1-3A41A4D87965}" presName="childTextVisible" presStyleLbl="bgAccFollowNode1" presStyleIdx="0" presStyleCnt="4" custLinFactNeighborX="10774" custLinFactNeighborY="-2558">
        <dgm:presLayoutVars>
          <dgm:bulletEnabled val="1"/>
        </dgm:presLayoutVars>
      </dgm:prSet>
      <dgm:spPr/>
    </dgm:pt>
    <dgm:pt modelId="{B3F3F19A-C93A-5345-9782-358ECF568C85}" type="pres">
      <dgm:prSet presAssocID="{64B407F9-658E-9642-99A1-3A41A4D87965}" presName="childTextHidden" presStyleLbl="bgAccFollowNode1" presStyleIdx="0" presStyleCnt="4"/>
      <dgm:spPr/>
    </dgm:pt>
    <dgm:pt modelId="{CBFF451A-D39D-FA40-BEB3-D97A50F1CD26}" type="pres">
      <dgm:prSet presAssocID="{64B407F9-658E-9642-99A1-3A41A4D87965}" presName="parentText" presStyleLbl="node1" presStyleIdx="0" presStyleCnt="4" custScaleX="151655" custScaleY="126930" custLinFactNeighborX="-2046" custLinFactNeighborY="-1325">
        <dgm:presLayoutVars>
          <dgm:chMax val="1"/>
          <dgm:bulletEnabled val="1"/>
        </dgm:presLayoutVars>
      </dgm:prSet>
      <dgm:spPr/>
    </dgm:pt>
    <dgm:pt modelId="{23916F07-E001-914B-895F-F084E963D5BB}" type="pres">
      <dgm:prSet presAssocID="{64B407F9-658E-9642-99A1-3A41A4D87965}" presName="aSpace" presStyleCnt="0"/>
      <dgm:spPr/>
    </dgm:pt>
    <dgm:pt modelId="{CB8320FE-4A45-654A-97E8-3F95BDD8DF8D}" type="pres">
      <dgm:prSet presAssocID="{908E9162-2B94-104D-BC62-82768462549C}" presName="compNode" presStyleCnt="0"/>
      <dgm:spPr/>
    </dgm:pt>
    <dgm:pt modelId="{B5B23AB2-2D56-2F42-B51D-4AA0136808D1}" type="pres">
      <dgm:prSet presAssocID="{908E9162-2B94-104D-BC62-82768462549C}" presName="noGeometry" presStyleCnt="0"/>
      <dgm:spPr/>
    </dgm:pt>
    <dgm:pt modelId="{8E85734C-9E8A-3B44-BE30-D46835DF1FC2}" type="pres">
      <dgm:prSet presAssocID="{908E9162-2B94-104D-BC62-82768462549C}" presName="childTextVisible" presStyleLbl="bgAccFollowNode1" presStyleIdx="1" presStyleCnt="4" custLinFactNeighborX="15309">
        <dgm:presLayoutVars>
          <dgm:bulletEnabled val="1"/>
        </dgm:presLayoutVars>
      </dgm:prSet>
      <dgm:spPr/>
    </dgm:pt>
    <dgm:pt modelId="{CBF040C1-8CDF-E147-BDEF-1D594E40637A}" type="pres">
      <dgm:prSet presAssocID="{908E9162-2B94-104D-BC62-82768462549C}" presName="childTextHidden" presStyleLbl="bgAccFollowNode1" presStyleIdx="1" presStyleCnt="4"/>
      <dgm:spPr/>
    </dgm:pt>
    <dgm:pt modelId="{EEB877AA-FD21-514E-8FFE-D186A6C065DF}" type="pres">
      <dgm:prSet presAssocID="{908E9162-2B94-104D-BC62-82768462549C}" presName="parentText" presStyleLbl="node1" presStyleIdx="1" presStyleCnt="4" custScaleX="194489" custScaleY="121886" custLinFactNeighborX="-13122">
        <dgm:presLayoutVars>
          <dgm:chMax val="1"/>
          <dgm:bulletEnabled val="1"/>
        </dgm:presLayoutVars>
      </dgm:prSet>
      <dgm:spPr/>
    </dgm:pt>
    <dgm:pt modelId="{844683DA-C5F5-F340-ADC0-E853B88B7823}" type="pres">
      <dgm:prSet presAssocID="{908E9162-2B94-104D-BC62-82768462549C}" presName="aSpace" presStyleCnt="0"/>
      <dgm:spPr/>
    </dgm:pt>
    <dgm:pt modelId="{821843E8-E832-3E41-96CE-26D0BCFA4067}" type="pres">
      <dgm:prSet presAssocID="{8BAD72BB-4E71-BE45-9A41-B21E7C6F98C6}" presName="compNode" presStyleCnt="0"/>
      <dgm:spPr/>
    </dgm:pt>
    <dgm:pt modelId="{033DF01D-3D22-7241-A365-CF04B71426FE}" type="pres">
      <dgm:prSet presAssocID="{8BAD72BB-4E71-BE45-9A41-B21E7C6F98C6}" presName="noGeometry" presStyleCnt="0"/>
      <dgm:spPr/>
    </dgm:pt>
    <dgm:pt modelId="{D4E94CD2-CE76-5345-BAED-F35DBE781BB0}" type="pres">
      <dgm:prSet presAssocID="{8BAD72BB-4E71-BE45-9A41-B21E7C6F98C6}" presName="childTextVisible" presStyleLbl="bgAccFollowNode1" presStyleIdx="2" presStyleCnt="4">
        <dgm:presLayoutVars>
          <dgm:bulletEnabled val="1"/>
        </dgm:presLayoutVars>
      </dgm:prSet>
      <dgm:spPr/>
    </dgm:pt>
    <dgm:pt modelId="{D1A7DCA8-344C-CA4A-A5BC-90768DF8759C}" type="pres">
      <dgm:prSet presAssocID="{8BAD72BB-4E71-BE45-9A41-B21E7C6F98C6}" presName="childTextHidden" presStyleLbl="bgAccFollowNode1" presStyleIdx="2" presStyleCnt="4"/>
      <dgm:spPr/>
    </dgm:pt>
    <dgm:pt modelId="{896BC7FF-9FA0-C749-8223-7052AE6DCECD}" type="pres">
      <dgm:prSet presAssocID="{8BAD72BB-4E71-BE45-9A41-B21E7C6F98C6}" presName="parentText" presStyleLbl="node1" presStyleIdx="2" presStyleCnt="4" custScaleX="202704" custScaleY="136265" custLinFactNeighborX="7290">
        <dgm:presLayoutVars>
          <dgm:chMax val="1"/>
          <dgm:bulletEnabled val="1"/>
        </dgm:presLayoutVars>
      </dgm:prSet>
      <dgm:spPr/>
    </dgm:pt>
    <dgm:pt modelId="{47E6121B-3E7D-FD4D-A10A-DEE09A204B0B}" type="pres">
      <dgm:prSet presAssocID="{8BAD72BB-4E71-BE45-9A41-B21E7C6F98C6}" presName="aSpace" presStyleCnt="0"/>
      <dgm:spPr/>
    </dgm:pt>
    <dgm:pt modelId="{622EA1E2-D631-D843-9683-8393A946CDB0}" type="pres">
      <dgm:prSet presAssocID="{096E7CA9-F1FB-FB44-98D4-F25070371A19}" presName="compNode" presStyleCnt="0"/>
      <dgm:spPr/>
    </dgm:pt>
    <dgm:pt modelId="{77E56FFB-70DB-6848-9B05-671493484433}" type="pres">
      <dgm:prSet presAssocID="{096E7CA9-F1FB-FB44-98D4-F25070371A19}" presName="noGeometry" presStyleCnt="0"/>
      <dgm:spPr/>
    </dgm:pt>
    <dgm:pt modelId="{5DE00740-D451-F144-98DA-7F5BA4554817}" type="pres">
      <dgm:prSet presAssocID="{096E7CA9-F1FB-FB44-98D4-F25070371A19}" presName="childTextVisible" presStyleLbl="bgAccFollowNode1" presStyleIdx="3" presStyleCnt="4">
        <dgm:presLayoutVars>
          <dgm:bulletEnabled val="1"/>
        </dgm:presLayoutVars>
      </dgm:prSet>
      <dgm:spPr/>
    </dgm:pt>
    <dgm:pt modelId="{3B79C245-3C02-0D49-A9C3-E04EE548977C}" type="pres">
      <dgm:prSet presAssocID="{096E7CA9-F1FB-FB44-98D4-F25070371A19}" presName="childTextHidden" presStyleLbl="bgAccFollowNode1" presStyleIdx="3" presStyleCnt="4"/>
      <dgm:spPr/>
    </dgm:pt>
    <dgm:pt modelId="{623ED3D7-E9BF-C840-A4DC-FB8C35C0B46C}" type="pres">
      <dgm:prSet presAssocID="{096E7CA9-F1FB-FB44-98D4-F25070371A19}" presName="parentText" presStyleLbl="node1" presStyleIdx="3" presStyleCnt="4" custScaleX="203786" custScaleY="124247" custLinFactNeighborX="65587">
        <dgm:presLayoutVars>
          <dgm:chMax val="1"/>
          <dgm:bulletEnabled val="1"/>
        </dgm:presLayoutVars>
      </dgm:prSet>
      <dgm:spPr/>
    </dgm:pt>
  </dgm:ptLst>
  <dgm:cxnLst>
    <dgm:cxn modelId="{BAFEF026-BAD0-9D44-8D09-F50D94272436}" type="presOf" srcId="{B7A51C61-B4B8-EC47-82EA-57820A776D64}" destId="{00AB471C-7BF1-9245-A78F-3FC46B355AA4}" srcOrd="0" destOrd="0" presId="urn:microsoft.com/office/officeart/2005/8/layout/hProcess6"/>
    <dgm:cxn modelId="{3DDBD733-EA8A-0148-85DC-6D69DC960835}" type="presOf" srcId="{908E9162-2B94-104D-BC62-82768462549C}" destId="{EEB877AA-FD21-514E-8FFE-D186A6C065DF}" srcOrd="0" destOrd="0" presId="urn:microsoft.com/office/officeart/2005/8/layout/hProcess6"/>
    <dgm:cxn modelId="{CEBAA64B-FDCE-CF42-9494-18F8E814C3BD}" srcId="{B7A51C61-B4B8-EC47-82EA-57820A776D64}" destId="{64B407F9-658E-9642-99A1-3A41A4D87965}" srcOrd="0" destOrd="0" parTransId="{BC190D70-1FF4-A442-BB2D-07F9E8232D11}" sibTransId="{9037AB34-A704-FC40-89E4-76C9FF404777}"/>
    <dgm:cxn modelId="{86BB0253-6D1D-E148-9A54-9ABE72405D05}" srcId="{B7A51C61-B4B8-EC47-82EA-57820A776D64}" destId="{8BAD72BB-4E71-BE45-9A41-B21E7C6F98C6}" srcOrd="2" destOrd="0" parTransId="{4A5499DE-9DC5-6A4B-B431-0A0487BB2F99}" sibTransId="{A124AF4B-CDB2-3C47-A11A-EC067C087CE8}"/>
    <dgm:cxn modelId="{93C91459-BA16-3848-816D-C2E0E2500C64}" type="presOf" srcId="{64B407F9-658E-9642-99A1-3A41A4D87965}" destId="{CBFF451A-D39D-FA40-BEB3-D97A50F1CD26}" srcOrd="0" destOrd="0" presId="urn:microsoft.com/office/officeart/2005/8/layout/hProcess6"/>
    <dgm:cxn modelId="{2E8A1074-6CA7-9045-ABD8-78A27F91537C}" type="presOf" srcId="{096E7CA9-F1FB-FB44-98D4-F25070371A19}" destId="{623ED3D7-E9BF-C840-A4DC-FB8C35C0B46C}" srcOrd="0" destOrd="0" presId="urn:microsoft.com/office/officeart/2005/8/layout/hProcess6"/>
    <dgm:cxn modelId="{8376A58C-BDDB-294D-B0CA-CD04E7223B71}" type="presOf" srcId="{8BAD72BB-4E71-BE45-9A41-B21E7C6F98C6}" destId="{896BC7FF-9FA0-C749-8223-7052AE6DCECD}" srcOrd="0" destOrd="0" presId="urn:microsoft.com/office/officeart/2005/8/layout/hProcess6"/>
    <dgm:cxn modelId="{ED844FCB-E4D4-3A41-8D00-604AC707ED8F}" srcId="{B7A51C61-B4B8-EC47-82EA-57820A776D64}" destId="{908E9162-2B94-104D-BC62-82768462549C}" srcOrd="1" destOrd="0" parTransId="{B9402BA2-E723-DF40-AC8E-2CD893B3B18D}" sibTransId="{B1F40998-5665-E346-B269-C024B14143BA}"/>
    <dgm:cxn modelId="{45DDEFEF-5F4F-DE4A-827B-3A5B6AD95F65}" srcId="{B7A51C61-B4B8-EC47-82EA-57820A776D64}" destId="{096E7CA9-F1FB-FB44-98D4-F25070371A19}" srcOrd="3" destOrd="0" parTransId="{B96714BD-BE30-9242-9217-E87F1AE099C9}" sibTransId="{B3D778BF-5625-804E-8076-ED74B734DC98}"/>
    <dgm:cxn modelId="{26722A38-21ED-F04A-ACB9-731AF669DA55}" type="presParOf" srcId="{00AB471C-7BF1-9245-A78F-3FC46B355AA4}" destId="{56593577-16BF-214D-BD12-72E6FFFDAD8C}" srcOrd="0" destOrd="0" presId="urn:microsoft.com/office/officeart/2005/8/layout/hProcess6"/>
    <dgm:cxn modelId="{9F2640E8-D239-B14E-B756-4D20128E8009}" type="presParOf" srcId="{56593577-16BF-214D-BD12-72E6FFFDAD8C}" destId="{A52697B4-5D3A-2B41-B106-A4AA356AB625}" srcOrd="0" destOrd="0" presId="urn:microsoft.com/office/officeart/2005/8/layout/hProcess6"/>
    <dgm:cxn modelId="{5545BAB9-51EB-5F40-BB64-7C8281234E3E}" type="presParOf" srcId="{56593577-16BF-214D-BD12-72E6FFFDAD8C}" destId="{89ED43DA-7F3C-1A49-8644-C025CF04DD18}" srcOrd="1" destOrd="0" presId="urn:microsoft.com/office/officeart/2005/8/layout/hProcess6"/>
    <dgm:cxn modelId="{C551B761-1015-D049-B4D0-F0D1C3D67C88}" type="presParOf" srcId="{56593577-16BF-214D-BD12-72E6FFFDAD8C}" destId="{B3F3F19A-C93A-5345-9782-358ECF568C85}" srcOrd="2" destOrd="0" presId="urn:microsoft.com/office/officeart/2005/8/layout/hProcess6"/>
    <dgm:cxn modelId="{EB77BFBB-826E-6A40-AB9E-1B634031C882}" type="presParOf" srcId="{56593577-16BF-214D-BD12-72E6FFFDAD8C}" destId="{CBFF451A-D39D-FA40-BEB3-D97A50F1CD26}" srcOrd="3" destOrd="0" presId="urn:microsoft.com/office/officeart/2005/8/layout/hProcess6"/>
    <dgm:cxn modelId="{0688BE8D-03D7-BC42-BBB0-C5618DC97158}" type="presParOf" srcId="{00AB471C-7BF1-9245-A78F-3FC46B355AA4}" destId="{23916F07-E001-914B-895F-F084E963D5BB}" srcOrd="1" destOrd="0" presId="urn:microsoft.com/office/officeart/2005/8/layout/hProcess6"/>
    <dgm:cxn modelId="{F4683470-AA01-A343-AC0D-59B9DDFA50C6}" type="presParOf" srcId="{00AB471C-7BF1-9245-A78F-3FC46B355AA4}" destId="{CB8320FE-4A45-654A-97E8-3F95BDD8DF8D}" srcOrd="2" destOrd="0" presId="urn:microsoft.com/office/officeart/2005/8/layout/hProcess6"/>
    <dgm:cxn modelId="{B5ADC842-E49E-B14E-AE67-8088063F6732}" type="presParOf" srcId="{CB8320FE-4A45-654A-97E8-3F95BDD8DF8D}" destId="{B5B23AB2-2D56-2F42-B51D-4AA0136808D1}" srcOrd="0" destOrd="0" presId="urn:microsoft.com/office/officeart/2005/8/layout/hProcess6"/>
    <dgm:cxn modelId="{EF1301BC-190D-9E48-85A7-038C99802F5B}" type="presParOf" srcId="{CB8320FE-4A45-654A-97E8-3F95BDD8DF8D}" destId="{8E85734C-9E8A-3B44-BE30-D46835DF1FC2}" srcOrd="1" destOrd="0" presId="urn:microsoft.com/office/officeart/2005/8/layout/hProcess6"/>
    <dgm:cxn modelId="{D995ED8A-C338-5847-B5E8-AF677CC12D3C}" type="presParOf" srcId="{CB8320FE-4A45-654A-97E8-3F95BDD8DF8D}" destId="{CBF040C1-8CDF-E147-BDEF-1D594E40637A}" srcOrd="2" destOrd="0" presId="urn:microsoft.com/office/officeart/2005/8/layout/hProcess6"/>
    <dgm:cxn modelId="{D91E6332-2B95-184A-A623-D88E281CF03A}" type="presParOf" srcId="{CB8320FE-4A45-654A-97E8-3F95BDD8DF8D}" destId="{EEB877AA-FD21-514E-8FFE-D186A6C065DF}" srcOrd="3" destOrd="0" presId="urn:microsoft.com/office/officeart/2005/8/layout/hProcess6"/>
    <dgm:cxn modelId="{EDFA2D66-FDD8-6348-A801-5BBAE7E8E7A1}" type="presParOf" srcId="{00AB471C-7BF1-9245-A78F-3FC46B355AA4}" destId="{844683DA-C5F5-F340-ADC0-E853B88B7823}" srcOrd="3" destOrd="0" presId="urn:microsoft.com/office/officeart/2005/8/layout/hProcess6"/>
    <dgm:cxn modelId="{C66E5F77-5B1D-E242-80F2-777D742AFD52}" type="presParOf" srcId="{00AB471C-7BF1-9245-A78F-3FC46B355AA4}" destId="{821843E8-E832-3E41-96CE-26D0BCFA4067}" srcOrd="4" destOrd="0" presId="urn:microsoft.com/office/officeart/2005/8/layout/hProcess6"/>
    <dgm:cxn modelId="{9CBF7E3D-DCA5-8D4A-8382-71177E354C51}" type="presParOf" srcId="{821843E8-E832-3E41-96CE-26D0BCFA4067}" destId="{033DF01D-3D22-7241-A365-CF04B71426FE}" srcOrd="0" destOrd="0" presId="urn:microsoft.com/office/officeart/2005/8/layout/hProcess6"/>
    <dgm:cxn modelId="{42ACB4FD-22D2-B842-80BB-976376108AFB}" type="presParOf" srcId="{821843E8-E832-3E41-96CE-26D0BCFA4067}" destId="{D4E94CD2-CE76-5345-BAED-F35DBE781BB0}" srcOrd="1" destOrd="0" presId="urn:microsoft.com/office/officeart/2005/8/layout/hProcess6"/>
    <dgm:cxn modelId="{B1C09FEE-4ACF-AB43-99DD-4DFA7E7DD95F}" type="presParOf" srcId="{821843E8-E832-3E41-96CE-26D0BCFA4067}" destId="{D1A7DCA8-344C-CA4A-A5BC-90768DF8759C}" srcOrd="2" destOrd="0" presId="urn:microsoft.com/office/officeart/2005/8/layout/hProcess6"/>
    <dgm:cxn modelId="{B8181151-B468-0345-AA0C-DBAE5DD63587}" type="presParOf" srcId="{821843E8-E832-3E41-96CE-26D0BCFA4067}" destId="{896BC7FF-9FA0-C749-8223-7052AE6DCECD}" srcOrd="3" destOrd="0" presId="urn:microsoft.com/office/officeart/2005/8/layout/hProcess6"/>
    <dgm:cxn modelId="{A4284F62-1B91-1942-89E3-CB0DE739D234}" type="presParOf" srcId="{00AB471C-7BF1-9245-A78F-3FC46B355AA4}" destId="{47E6121B-3E7D-FD4D-A10A-DEE09A204B0B}" srcOrd="5" destOrd="0" presId="urn:microsoft.com/office/officeart/2005/8/layout/hProcess6"/>
    <dgm:cxn modelId="{A9581050-B890-AB44-B623-1E2F93438601}" type="presParOf" srcId="{00AB471C-7BF1-9245-A78F-3FC46B355AA4}" destId="{622EA1E2-D631-D843-9683-8393A946CDB0}" srcOrd="6" destOrd="0" presId="urn:microsoft.com/office/officeart/2005/8/layout/hProcess6"/>
    <dgm:cxn modelId="{14AB8DD9-1645-D542-BD7D-FBE3DA723580}" type="presParOf" srcId="{622EA1E2-D631-D843-9683-8393A946CDB0}" destId="{77E56FFB-70DB-6848-9B05-671493484433}" srcOrd="0" destOrd="0" presId="urn:microsoft.com/office/officeart/2005/8/layout/hProcess6"/>
    <dgm:cxn modelId="{174A3AD1-9C4B-DE4C-BF80-276FF3F431B3}" type="presParOf" srcId="{622EA1E2-D631-D843-9683-8393A946CDB0}" destId="{5DE00740-D451-F144-98DA-7F5BA4554817}" srcOrd="1" destOrd="0" presId="urn:microsoft.com/office/officeart/2005/8/layout/hProcess6"/>
    <dgm:cxn modelId="{0ED0C489-0E94-314D-9898-44FA082F4F3C}" type="presParOf" srcId="{622EA1E2-D631-D843-9683-8393A946CDB0}" destId="{3B79C245-3C02-0D49-A9C3-E04EE548977C}" srcOrd="2" destOrd="0" presId="urn:microsoft.com/office/officeart/2005/8/layout/hProcess6"/>
    <dgm:cxn modelId="{1593D4F0-FDC6-4E47-9503-760EB5D1666C}" type="presParOf" srcId="{622EA1E2-D631-D843-9683-8393A946CDB0}" destId="{623ED3D7-E9BF-C840-A4DC-FB8C35C0B46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6854C-432E-3943-8558-A5DA8CA12CF7}" type="doc">
      <dgm:prSet loTypeId="urn:microsoft.com/office/officeart/2005/8/layout/vProcess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4E944-4EB6-4F41-B887-9BA44C20F7F9}">
      <dgm:prSet/>
      <dgm:spPr>
        <a:solidFill>
          <a:schemeClr val="accent3"/>
        </a:solidFill>
      </dgm:spPr>
      <dgm:t>
        <a:bodyPr/>
        <a:lstStyle/>
        <a:p>
          <a:r>
            <a:rPr lang="en-GB" b="0" dirty="0"/>
            <a:t>    1. Known input File</a:t>
          </a:r>
          <a:endParaRPr lang="en-IE" dirty="0"/>
        </a:p>
      </dgm:t>
    </dgm:pt>
    <dgm:pt modelId="{39873144-B661-FD4D-A10D-D8C5FA0ABFCD}" type="parTrans" cxnId="{7D88B396-D303-514F-A55F-00AF4E84DF84}">
      <dgm:prSet/>
      <dgm:spPr/>
      <dgm:t>
        <a:bodyPr/>
        <a:lstStyle/>
        <a:p>
          <a:endParaRPr lang="en-US"/>
        </a:p>
      </dgm:t>
    </dgm:pt>
    <dgm:pt modelId="{BA94E9FE-F2F1-A349-B8E1-14255D06ABA1}" type="sibTrans" cxnId="{7D88B396-D303-514F-A55F-00AF4E84DF84}">
      <dgm:prSet/>
      <dgm:spPr/>
      <dgm:t>
        <a:bodyPr/>
        <a:lstStyle/>
        <a:p>
          <a:endParaRPr lang="en-US"/>
        </a:p>
      </dgm:t>
    </dgm:pt>
    <dgm:pt modelId="{704CD991-81B0-1C46-826F-5823F91A54DC}">
      <dgm:prSet/>
      <dgm:spPr/>
      <dgm:t>
        <a:bodyPr/>
        <a:lstStyle/>
        <a:p>
          <a:r>
            <a:rPr lang="en-GB" dirty="0"/>
            <a:t>4. Update Fingerprint by taking average frequency difference and correlation strength</a:t>
          </a:r>
          <a:endParaRPr lang="en-IE" dirty="0"/>
        </a:p>
      </dgm:t>
    </dgm:pt>
    <dgm:pt modelId="{99B66027-5346-B14C-B861-27A4F72535B2}" type="parTrans" cxnId="{CD511669-EE10-7842-87AF-3CD97FDD586B}">
      <dgm:prSet/>
      <dgm:spPr/>
      <dgm:t>
        <a:bodyPr/>
        <a:lstStyle/>
        <a:p>
          <a:endParaRPr lang="en-US"/>
        </a:p>
      </dgm:t>
    </dgm:pt>
    <dgm:pt modelId="{B9CEEB84-A018-AF4D-8A41-D6A06DB2DC2B}" type="sibTrans" cxnId="{CD511669-EE10-7842-87AF-3CD97FDD586B}">
      <dgm:prSet/>
      <dgm:spPr/>
      <dgm:t>
        <a:bodyPr/>
        <a:lstStyle/>
        <a:p>
          <a:endParaRPr lang="en-US"/>
        </a:p>
      </dgm:t>
    </dgm:pt>
    <dgm:pt modelId="{EC9B7B38-481C-3943-A8E6-0BCD1498849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b="0" dirty="0"/>
            <a:t>3. For each byte pair find frequency difference and correlation strength(similar to BFA function) 256x256 array</a:t>
          </a:r>
          <a:endParaRPr lang="en-IE" dirty="0"/>
        </a:p>
      </dgm:t>
    </dgm:pt>
    <dgm:pt modelId="{F6FD2607-6884-C640-B4F3-7627BEF28DA6}" type="sibTrans" cxnId="{BA2089C3-186D-5240-8E4A-C1DED7494A27}">
      <dgm:prSet/>
      <dgm:spPr/>
      <dgm:t>
        <a:bodyPr/>
        <a:lstStyle/>
        <a:p>
          <a:endParaRPr lang="en-US"/>
        </a:p>
      </dgm:t>
    </dgm:pt>
    <dgm:pt modelId="{84C10896-0C65-4943-83DF-05D0C84292A3}" type="parTrans" cxnId="{BA2089C3-186D-5240-8E4A-C1DED7494A27}">
      <dgm:prSet/>
      <dgm:spPr/>
      <dgm:t>
        <a:bodyPr/>
        <a:lstStyle/>
        <a:p>
          <a:endParaRPr lang="en-US"/>
        </a:p>
      </dgm:t>
    </dgm:pt>
    <dgm:pt modelId="{E6F50AA8-1298-054F-95D2-4B2E0FBC7B80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b="0" dirty="0"/>
            <a:t>2. Calculate Byte Frequency and normalize using max value - similar to BFA</a:t>
          </a:r>
          <a:endParaRPr lang="en-IE" dirty="0"/>
        </a:p>
      </dgm:t>
    </dgm:pt>
    <dgm:pt modelId="{9DC284CA-2D91-9A4C-9A33-F8EDA158877C}" type="sibTrans" cxnId="{F28367E1-28A0-B046-A002-CC5866671F5A}">
      <dgm:prSet/>
      <dgm:spPr/>
      <dgm:t>
        <a:bodyPr/>
        <a:lstStyle/>
        <a:p>
          <a:endParaRPr lang="en-US"/>
        </a:p>
      </dgm:t>
    </dgm:pt>
    <dgm:pt modelId="{5AD72757-7251-EA46-9721-FFE9FC6B2ACD}" type="parTrans" cxnId="{F28367E1-28A0-B046-A002-CC5866671F5A}">
      <dgm:prSet/>
      <dgm:spPr/>
      <dgm:t>
        <a:bodyPr/>
        <a:lstStyle/>
        <a:p>
          <a:endParaRPr lang="en-US"/>
        </a:p>
      </dgm:t>
    </dgm:pt>
    <dgm:pt modelId="{D546C3BD-AEDC-6049-B100-5F973E70AC04}" type="pres">
      <dgm:prSet presAssocID="{1296854C-432E-3943-8558-A5DA8CA12CF7}" presName="outerComposite" presStyleCnt="0">
        <dgm:presLayoutVars>
          <dgm:chMax val="5"/>
          <dgm:dir/>
          <dgm:resizeHandles val="exact"/>
        </dgm:presLayoutVars>
      </dgm:prSet>
      <dgm:spPr/>
    </dgm:pt>
    <dgm:pt modelId="{6176A25E-C59F-B546-8115-E7AC26AC9A2D}" type="pres">
      <dgm:prSet presAssocID="{1296854C-432E-3943-8558-A5DA8CA12CF7}" presName="dummyMaxCanvas" presStyleCnt="0">
        <dgm:presLayoutVars/>
      </dgm:prSet>
      <dgm:spPr/>
    </dgm:pt>
    <dgm:pt modelId="{3AB066CA-9821-1B4D-AEA8-117B7F5BEF8E}" type="pres">
      <dgm:prSet presAssocID="{1296854C-432E-3943-8558-A5DA8CA12CF7}" presName="FourNodes_1" presStyleLbl="node1" presStyleIdx="0" presStyleCnt="4" custScaleX="48699" custScaleY="82838" custLinFactNeighborX="-24709" custLinFactNeighborY="9945">
        <dgm:presLayoutVars>
          <dgm:bulletEnabled val="1"/>
        </dgm:presLayoutVars>
      </dgm:prSet>
      <dgm:spPr/>
    </dgm:pt>
    <dgm:pt modelId="{0060FF36-A1F9-5747-9A18-88DDFB60F642}" type="pres">
      <dgm:prSet presAssocID="{1296854C-432E-3943-8558-A5DA8CA12CF7}" presName="FourNodes_2" presStyleLbl="node1" presStyleIdx="1" presStyleCnt="4" custScaleX="68298" custScaleY="81614" custLinFactNeighborX="-13095" custLinFactNeighborY="2976">
        <dgm:presLayoutVars>
          <dgm:bulletEnabled val="1"/>
        </dgm:presLayoutVars>
      </dgm:prSet>
      <dgm:spPr/>
    </dgm:pt>
    <dgm:pt modelId="{E98333EA-2EF5-7348-8366-13B0BFC38EF0}" type="pres">
      <dgm:prSet presAssocID="{1296854C-432E-3943-8558-A5DA8CA12CF7}" presName="FourNodes_3" presStyleLbl="node1" presStyleIdx="2" presStyleCnt="4" custScaleX="71452" custScaleY="92296" custLinFactNeighborX="-7168" custLinFactNeighborY="2976">
        <dgm:presLayoutVars>
          <dgm:bulletEnabled val="1"/>
        </dgm:presLayoutVars>
      </dgm:prSet>
      <dgm:spPr/>
    </dgm:pt>
    <dgm:pt modelId="{926EEEE1-51EB-A844-9E1F-19A7F4CCEECA}" type="pres">
      <dgm:prSet presAssocID="{1296854C-432E-3943-8558-A5DA8CA12CF7}" presName="FourNodes_4" presStyleLbl="node1" presStyleIdx="3" presStyleCnt="4" custScaleX="75073" custLinFactNeighborX="9153" custLinFactNeighborY="-2976">
        <dgm:presLayoutVars>
          <dgm:bulletEnabled val="1"/>
        </dgm:presLayoutVars>
      </dgm:prSet>
      <dgm:spPr/>
    </dgm:pt>
    <dgm:pt modelId="{FA84F8D6-CCED-914F-A0CA-C127735DA100}" type="pres">
      <dgm:prSet presAssocID="{1296854C-432E-3943-8558-A5DA8CA12CF7}" presName="FourConn_1-2" presStyleLbl="fgAccFollowNode1" presStyleIdx="0" presStyleCnt="3" custLinFactX="-300000" custLinFactNeighborX="-359392" custLinFactNeighborY="6070">
        <dgm:presLayoutVars>
          <dgm:bulletEnabled val="1"/>
        </dgm:presLayoutVars>
      </dgm:prSet>
      <dgm:spPr/>
    </dgm:pt>
    <dgm:pt modelId="{DEB8E169-F0A0-CB40-A5D0-940B934B7861}" type="pres">
      <dgm:prSet presAssocID="{1296854C-432E-3943-8558-A5DA8CA12CF7}" presName="FourConn_2-3" presStyleLbl="fgAccFollowNode1" presStyleIdx="1" presStyleCnt="3" custLinFactX="-200000" custLinFactNeighborX="-243814" custLinFactNeighborY="-9159">
        <dgm:presLayoutVars>
          <dgm:bulletEnabled val="1"/>
        </dgm:presLayoutVars>
      </dgm:prSet>
      <dgm:spPr/>
    </dgm:pt>
    <dgm:pt modelId="{4485651F-A498-AF4C-9E6A-FC5B16396EE6}" type="pres">
      <dgm:prSet presAssocID="{1296854C-432E-3943-8558-A5DA8CA12CF7}" presName="FourConn_3-4" presStyleLbl="fgAccFollowNode1" presStyleIdx="2" presStyleCnt="3" custLinFactX="-100000" custLinFactNeighborX="-167880" custLinFactNeighborY="-11448">
        <dgm:presLayoutVars>
          <dgm:bulletEnabled val="1"/>
        </dgm:presLayoutVars>
      </dgm:prSet>
      <dgm:spPr/>
    </dgm:pt>
    <dgm:pt modelId="{0EBBF3E3-97F1-4042-B29F-CD9BF1CA5C4F}" type="pres">
      <dgm:prSet presAssocID="{1296854C-432E-3943-8558-A5DA8CA12CF7}" presName="FourNodes_1_text" presStyleLbl="node1" presStyleIdx="3" presStyleCnt="4">
        <dgm:presLayoutVars>
          <dgm:bulletEnabled val="1"/>
        </dgm:presLayoutVars>
      </dgm:prSet>
      <dgm:spPr/>
    </dgm:pt>
    <dgm:pt modelId="{3B972F73-4E9B-6140-ACD9-44626589F525}" type="pres">
      <dgm:prSet presAssocID="{1296854C-432E-3943-8558-A5DA8CA12CF7}" presName="FourNodes_2_text" presStyleLbl="node1" presStyleIdx="3" presStyleCnt="4">
        <dgm:presLayoutVars>
          <dgm:bulletEnabled val="1"/>
        </dgm:presLayoutVars>
      </dgm:prSet>
      <dgm:spPr/>
    </dgm:pt>
    <dgm:pt modelId="{D8790D0A-C9B4-6649-99D7-8B1AE111B498}" type="pres">
      <dgm:prSet presAssocID="{1296854C-432E-3943-8558-A5DA8CA12CF7}" presName="FourNodes_3_text" presStyleLbl="node1" presStyleIdx="3" presStyleCnt="4">
        <dgm:presLayoutVars>
          <dgm:bulletEnabled val="1"/>
        </dgm:presLayoutVars>
      </dgm:prSet>
      <dgm:spPr/>
    </dgm:pt>
    <dgm:pt modelId="{4D80D8C2-1855-5648-8A5B-7C1D86774169}" type="pres">
      <dgm:prSet presAssocID="{1296854C-432E-3943-8558-A5DA8CA12CF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F655E07-47B4-D14D-86C9-2EF0D052836B}" type="presOf" srcId="{EC9B7B38-481C-3943-A8E6-0BCD1498849B}" destId="{E98333EA-2EF5-7348-8366-13B0BFC38EF0}" srcOrd="0" destOrd="0" presId="urn:microsoft.com/office/officeart/2005/8/layout/vProcess5"/>
    <dgm:cxn modelId="{0BB19A08-73DE-754E-B7FF-9F570564B99C}" type="presOf" srcId="{EC9B7B38-481C-3943-A8E6-0BCD1498849B}" destId="{D8790D0A-C9B4-6649-99D7-8B1AE111B498}" srcOrd="1" destOrd="0" presId="urn:microsoft.com/office/officeart/2005/8/layout/vProcess5"/>
    <dgm:cxn modelId="{7E6A0515-2057-A44F-A3AB-4B9E7906AED5}" type="presOf" srcId="{1296854C-432E-3943-8558-A5DA8CA12CF7}" destId="{D546C3BD-AEDC-6049-B100-5F973E70AC04}" srcOrd="0" destOrd="0" presId="urn:microsoft.com/office/officeart/2005/8/layout/vProcess5"/>
    <dgm:cxn modelId="{AD5E2F2D-116C-EA4E-B9BD-A0C482FEADF3}" type="presOf" srcId="{E6F50AA8-1298-054F-95D2-4B2E0FBC7B80}" destId="{0060FF36-A1F9-5747-9A18-88DDFB60F642}" srcOrd="0" destOrd="0" presId="urn:microsoft.com/office/officeart/2005/8/layout/vProcess5"/>
    <dgm:cxn modelId="{4733662D-FB2C-AC4E-9596-8800ED59B6ED}" type="presOf" srcId="{BA94E9FE-F2F1-A349-B8E1-14255D06ABA1}" destId="{FA84F8D6-CCED-914F-A0CA-C127735DA100}" srcOrd="0" destOrd="0" presId="urn:microsoft.com/office/officeart/2005/8/layout/vProcess5"/>
    <dgm:cxn modelId="{AA730337-8524-6D46-9F57-E1D75A7CDFF2}" type="presOf" srcId="{E6F50AA8-1298-054F-95D2-4B2E0FBC7B80}" destId="{3B972F73-4E9B-6140-ACD9-44626589F525}" srcOrd="1" destOrd="0" presId="urn:microsoft.com/office/officeart/2005/8/layout/vProcess5"/>
    <dgm:cxn modelId="{1E0A4A3C-06F6-934B-A292-CDFF0741D10B}" type="presOf" srcId="{704CD991-81B0-1C46-826F-5823F91A54DC}" destId="{4D80D8C2-1855-5648-8A5B-7C1D86774169}" srcOrd="1" destOrd="0" presId="urn:microsoft.com/office/officeart/2005/8/layout/vProcess5"/>
    <dgm:cxn modelId="{3EFDF64E-0333-F745-B0A7-9169FB3ED4C6}" type="presOf" srcId="{704CD991-81B0-1C46-826F-5823F91A54DC}" destId="{926EEEE1-51EB-A844-9E1F-19A7F4CCEECA}" srcOrd="0" destOrd="0" presId="urn:microsoft.com/office/officeart/2005/8/layout/vProcess5"/>
    <dgm:cxn modelId="{CD511669-EE10-7842-87AF-3CD97FDD586B}" srcId="{1296854C-432E-3943-8558-A5DA8CA12CF7}" destId="{704CD991-81B0-1C46-826F-5823F91A54DC}" srcOrd="3" destOrd="0" parTransId="{99B66027-5346-B14C-B861-27A4F72535B2}" sibTransId="{B9CEEB84-A018-AF4D-8A41-D6A06DB2DC2B}"/>
    <dgm:cxn modelId="{7D88B396-D303-514F-A55F-00AF4E84DF84}" srcId="{1296854C-432E-3943-8558-A5DA8CA12CF7}" destId="{5524E944-4EB6-4F41-B887-9BA44C20F7F9}" srcOrd="0" destOrd="0" parTransId="{39873144-B661-FD4D-A10D-D8C5FA0ABFCD}" sibTransId="{BA94E9FE-F2F1-A349-B8E1-14255D06ABA1}"/>
    <dgm:cxn modelId="{C3C161A9-4276-724C-A0CB-03F9D26A5256}" type="presOf" srcId="{9DC284CA-2D91-9A4C-9A33-F8EDA158877C}" destId="{DEB8E169-F0A0-CB40-A5D0-940B934B7861}" srcOrd="0" destOrd="0" presId="urn:microsoft.com/office/officeart/2005/8/layout/vProcess5"/>
    <dgm:cxn modelId="{BA2089C3-186D-5240-8E4A-C1DED7494A27}" srcId="{1296854C-432E-3943-8558-A5DA8CA12CF7}" destId="{EC9B7B38-481C-3943-A8E6-0BCD1498849B}" srcOrd="2" destOrd="0" parTransId="{84C10896-0C65-4943-83DF-05D0C84292A3}" sibTransId="{F6FD2607-6884-C640-B4F3-7627BEF28DA6}"/>
    <dgm:cxn modelId="{389934D6-DF99-064F-9C6E-D9E9A4928475}" type="presOf" srcId="{F6FD2607-6884-C640-B4F3-7627BEF28DA6}" destId="{4485651F-A498-AF4C-9E6A-FC5B16396EE6}" srcOrd="0" destOrd="0" presId="urn:microsoft.com/office/officeart/2005/8/layout/vProcess5"/>
    <dgm:cxn modelId="{F28367E1-28A0-B046-A002-CC5866671F5A}" srcId="{1296854C-432E-3943-8558-A5DA8CA12CF7}" destId="{E6F50AA8-1298-054F-95D2-4B2E0FBC7B80}" srcOrd="1" destOrd="0" parTransId="{5AD72757-7251-EA46-9721-FFE9FC6B2ACD}" sibTransId="{9DC284CA-2D91-9A4C-9A33-F8EDA158877C}"/>
    <dgm:cxn modelId="{E21CAEF7-724D-2149-936C-9E1BBF85F8D8}" type="presOf" srcId="{5524E944-4EB6-4F41-B887-9BA44C20F7F9}" destId="{0EBBF3E3-97F1-4042-B29F-CD9BF1CA5C4F}" srcOrd="1" destOrd="0" presId="urn:microsoft.com/office/officeart/2005/8/layout/vProcess5"/>
    <dgm:cxn modelId="{CCFE7DF9-FB47-B749-AA4B-4395F5749288}" type="presOf" srcId="{5524E944-4EB6-4F41-B887-9BA44C20F7F9}" destId="{3AB066CA-9821-1B4D-AEA8-117B7F5BEF8E}" srcOrd="0" destOrd="0" presId="urn:microsoft.com/office/officeart/2005/8/layout/vProcess5"/>
    <dgm:cxn modelId="{1F063BA0-E006-6F49-A8CB-A38C49DF5AC5}" type="presParOf" srcId="{D546C3BD-AEDC-6049-B100-5F973E70AC04}" destId="{6176A25E-C59F-B546-8115-E7AC26AC9A2D}" srcOrd="0" destOrd="0" presId="urn:microsoft.com/office/officeart/2005/8/layout/vProcess5"/>
    <dgm:cxn modelId="{81957E6F-E1DC-A047-BC66-2BF86C2301B3}" type="presParOf" srcId="{D546C3BD-AEDC-6049-B100-5F973E70AC04}" destId="{3AB066CA-9821-1B4D-AEA8-117B7F5BEF8E}" srcOrd="1" destOrd="0" presId="urn:microsoft.com/office/officeart/2005/8/layout/vProcess5"/>
    <dgm:cxn modelId="{A5DE8A9F-32E4-D045-8E40-10B136CFBCB2}" type="presParOf" srcId="{D546C3BD-AEDC-6049-B100-5F973E70AC04}" destId="{0060FF36-A1F9-5747-9A18-88DDFB60F642}" srcOrd="2" destOrd="0" presId="urn:microsoft.com/office/officeart/2005/8/layout/vProcess5"/>
    <dgm:cxn modelId="{522EE913-8ED9-6849-936B-B6994994A187}" type="presParOf" srcId="{D546C3BD-AEDC-6049-B100-5F973E70AC04}" destId="{E98333EA-2EF5-7348-8366-13B0BFC38EF0}" srcOrd="3" destOrd="0" presId="urn:microsoft.com/office/officeart/2005/8/layout/vProcess5"/>
    <dgm:cxn modelId="{19897FC1-0BDE-F343-9219-3D8EB43DFD79}" type="presParOf" srcId="{D546C3BD-AEDC-6049-B100-5F973E70AC04}" destId="{926EEEE1-51EB-A844-9E1F-19A7F4CCEECA}" srcOrd="4" destOrd="0" presId="urn:microsoft.com/office/officeart/2005/8/layout/vProcess5"/>
    <dgm:cxn modelId="{C7340C59-2B16-4341-B0DF-5D45A820C113}" type="presParOf" srcId="{D546C3BD-AEDC-6049-B100-5F973E70AC04}" destId="{FA84F8D6-CCED-914F-A0CA-C127735DA100}" srcOrd="5" destOrd="0" presId="urn:microsoft.com/office/officeart/2005/8/layout/vProcess5"/>
    <dgm:cxn modelId="{6173984B-66BF-BB4F-A548-3B163CEA5678}" type="presParOf" srcId="{D546C3BD-AEDC-6049-B100-5F973E70AC04}" destId="{DEB8E169-F0A0-CB40-A5D0-940B934B7861}" srcOrd="6" destOrd="0" presId="urn:microsoft.com/office/officeart/2005/8/layout/vProcess5"/>
    <dgm:cxn modelId="{6453402F-7104-8F46-9986-FB98102BE9D1}" type="presParOf" srcId="{D546C3BD-AEDC-6049-B100-5F973E70AC04}" destId="{4485651F-A498-AF4C-9E6A-FC5B16396EE6}" srcOrd="7" destOrd="0" presId="urn:microsoft.com/office/officeart/2005/8/layout/vProcess5"/>
    <dgm:cxn modelId="{95CE92FB-934C-7445-B519-F1D6A045CA73}" type="presParOf" srcId="{D546C3BD-AEDC-6049-B100-5F973E70AC04}" destId="{0EBBF3E3-97F1-4042-B29F-CD9BF1CA5C4F}" srcOrd="8" destOrd="0" presId="urn:microsoft.com/office/officeart/2005/8/layout/vProcess5"/>
    <dgm:cxn modelId="{A5254FEF-6D98-CF49-AEB6-1F080C2644E1}" type="presParOf" srcId="{D546C3BD-AEDC-6049-B100-5F973E70AC04}" destId="{3B972F73-4E9B-6140-ACD9-44626589F525}" srcOrd="9" destOrd="0" presId="urn:microsoft.com/office/officeart/2005/8/layout/vProcess5"/>
    <dgm:cxn modelId="{198501A0-3C87-B34D-B3F9-722CC4AFCA02}" type="presParOf" srcId="{D546C3BD-AEDC-6049-B100-5F973E70AC04}" destId="{D8790D0A-C9B4-6649-99D7-8B1AE111B498}" srcOrd="10" destOrd="0" presId="urn:microsoft.com/office/officeart/2005/8/layout/vProcess5"/>
    <dgm:cxn modelId="{51CD9919-C4C2-9E4B-8AC0-0E7BD1B09CA6}" type="presParOf" srcId="{D546C3BD-AEDC-6049-B100-5F973E70AC04}" destId="{4D80D8C2-1855-5648-8A5B-7C1D8677416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FF2F54-32E5-8048-89C4-FCC7A9F2CA97}" type="doc">
      <dgm:prSet loTypeId="urn:microsoft.com/office/officeart/2005/8/layout/StepDown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3E190-4B42-194A-830A-B8575446725F}">
      <dgm:prSet phldrT="[Text]"/>
      <dgm:spPr/>
      <dgm:t>
        <a:bodyPr/>
        <a:lstStyle/>
        <a:p>
          <a:r>
            <a:rPr lang="en-GB" dirty="0"/>
            <a:t>Input file Byte Stream</a:t>
          </a:r>
          <a:endParaRPr lang="en-US" dirty="0"/>
        </a:p>
      </dgm:t>
    </dgm:pt>
    <dgm:pt modelId="{9AC726B1-A7BF-B644-8141-BA6B47B98A8F}" type="parTrans" cxnId="{95F22E2B-2A0D-7946-8372-B2CDA47CA46F}">
      <dgm:prSet/>
      <dgm:spPr/>
      <dgm:t>
        <a:bodyPr/>
        <a:lstStyle/>
        <a:p>
          <a:endParaRPr lang="en-US"/>
        </a:p>
      </dgm:t>
    </dgm:pt>
    <dgm:pt modelId="{C3D7116F-202A-EA4A-92FD-5C9B84DFE4AA}" type="sibTrans" cxnId="{95F22E2B-2A0D-7946-8372-B2CDA47CA46F}">
      <dgm:prSet/>
      <dgm:spPr/>
      <dgm:t>
        <a:bodyPr/>
        <a:lstStyle/>
        <a:p>
          <a:endParaRPr lang="en-US"/>
        </a:p>
      </dgm:t>
    </dgm:pt>
    <dgm:pt modelId="{710B381E-DCBB-764D-91EF-08E7EA69813C}">
      <dgm:prSet phldrT="[Text]" custT="1"/>
      <dgm:spPr/>
      <dgm:t>
        <a:bodyPr/>
        <a:lstStyle/>
        <a:p>
          <a:r>
            <a:rPr lang="en-GB" sz="1800" dirty="0"/>
            <a:t>Known Input file</a:t>
          </a:r>
          <a:endParaRPr lang="en-US" sz="1800" dirty="0"/>
        </a:p>
      </dgm:t>
    </dgm:pt>
    <dgm:pt modelId="{CE14ACDA-C470-C845-AD9B-00FF7CAEAAC8}" type="parTrans" cxnId="{3428E6B3-B2ED-AF44-AF61-6286C96E6B21}">
      <dgm:prSet/>
      <dgm:spPr/>
      <dgm:t>
        <a:bodyPr/>
        <a:lstStyle/>
        <a:p>
          <a:endParaRPr lang="en-US"/>
        </a:p>
      </dgm:t>
    </dgm:pt>
    <dgm:pt modelId="{51F1D28F-9982-8248-BB12-B853B36B1F29}" type="sibTrans" cxnId="{3428E6B3-B2ED-AF44-AF61-6286C96E6B21}">
      <dgm:prSet/>
      <dgm:spPr/>
      <dgm:t>
        <a:bodyPr/>
        <a:lstStyle/>
        <a:p>
          <a:endParaRPr lang="en-US"/>
        </a:p>
      </dgm:t>
    </dgm:pt>
    <dgm:pt modelId="{1EA50E9E-5CCA-3F4B-B2C1-30C140B4DCF5}">
      <dgm:prSet phldrT="[Text]"/>
      <dgm:spPr/>
      <dgm:t>
        <a:bodyPr/>
        <a:lstStyle/>
        <a:p>
          <a:r>
            <a:rPr lang="en-GB" dirty="0"/>
            <a:t>Get Header and Trailer Matrix</a:t>
          </a:r>
          <a:endParaRPr lang="en-US" dirty="0"/>
        </a:p>
      </dgm:t>
    </dgm:pt>
    <dgm:pt modelId="{BC993615-5727-FB4A-B171-DDC62ADEAE98}" type="parTrans" cxnId="{3CC76152-DAC1-504A-95D3-D231277692B8}">
      <dgm:prSet/>
      <dgm:spPr/>
      <dgm:t>
        <a:bodyPr/>
        <a:lstStyle/>
        <a:p>
          <a:endParaRPr lang="en-US"/>
        </a:p>
      </dgm:t>
    </dgm:pt>
    <dgm:pt modelId="{8298008E-203D-954F-B3FF-DFD5E6C1310A}" type="sibTrans" cxnId="{3CC76152-DAC1-504A-95D3-D231277692B8}">
      <dgm:prSet/>
      <dgm:spPr/>
      <dgm:t>
        <a:bodyPr/>
        <a:lstStyle/>
        <a:p>
          <a:endParaRPr lang="en-US"/>
        </a:p>
      </dgm:t>
    </dgm:pt>
    <dgm:pt modelId="{767B7913-4A57-6C43-A1D9-325278DB6CC6}">
      <dgm:prSet phldrT="[Text]" custT="1"/>
      <dgm:spPr/>
      <dgm:t>
        <a:bodyPr/>
        <a:lstStyle/>
        <a:p>
          <a:r>
            <a:rPr lang="en-GB" sz="1800" dirty="0"/>
            <a:t>header[H][256], trailer[T][256]</a:t>
          </a:r>
          <a:endParaRPr lang="en-US" sz="1800" dirty="0"/>
        </a:p>
      </dgm:t>
    </dgm:pt>
    <dgm:pt modelId="{D58D617D-D13B-DF49-B562-C57E1DAEAB45}" type="parTrans" cxnId="{DD3C0AE1-5F24-C842-B414-BB5DDF144F89}">
      <dgm:prSet/>
      <dgm:spPr/>
      <dgm:t>
        <a:bodyPr/>
        <a:lstStyle/>
        <a:p>
          <a:endParaRPr lang="en-US"/>
        </a:p>
      </dgm:t>
    </dgm:pt>
    <dgm:pt modelId="{E1C53A24-8907-F34E-88CF-B8950E894AF6}" type="sibTrans" cxnId="{DD3C0AE1-5F24-C842-B414-BB5DDF144F89}">
      <dgm:prSet/>
      <dgm:spPr/>
      <dgm:t>
        <a:bodyPr/>
        <a:lstStyle/>
        <a:p>
          <a:endParaRPr lang="en-US"/>
        </a:p>
      </dgm:t>
    </dgm:pt>
    <dgm:pt modelId="{11D4AE89-AA81-304A-875D-718A211C2A0B}">
      <dgm:prSet phldrT="[Text]"/>
      <dgm:spPr/>
      <dgm:t>
        <a:bodyPr/>
        <a:lstStyle/>
        <a:p>
          <a:r>
            <a:rPr lang="en-GB" dirty="0"/>
            <a:t>calculate fingerprint</a:t>
          </a:r>
          <a:endParaRPr lang="en-US" dirty="0"/>
        </a:p>
      </dgm:t>
    </dgm:pt>
    <dgm:pt modelId="{03F0E901-DA9D-0D4C-BA44-BDA0513DF96B}" type="parTrans" cxnId="{C340F360-D150-2049-9F3A-3AFAE3D66E84}">
      <dgm:prSet/>
      <dgm:spPr/>
      <dgm:t>
        <a:bodyPr/>
        <a:lstStyle/>
        <a:p>
          <a:endParaRPr lang="en-US"/>
        </a:p>
      </dgm:t>
    </dgm:pt>
    <dgm:pt modelId="{03A34959-070B-CC4D-960F-89E4A54FE65C}" type="sibTrans" cxnId="{C340F360-D150-2049-9F3A-3AFAE3D66E84}">
      <dgm:prSet/>
      <dgm:spPr/>
      <dgm:t>
        <a:bodyPr/>
        <a:lstStyle/>
        <a:p>
          <a:endParaRPr lang="en-US"/>
        </a:p>
      </dgm:t>
    </dgm:pt>
    <dgm:pt modelId="{E42A1036-13F5-D849-A258-09BDE5ED7538}">
      <dgm:prSet phldrT="[Text]" custT="1"/>
      <dgm:spPr/>
      <dgm:t>
        <a:bodyPr/>
        <a:lstStyle/>
        <a:p>
          <a:r>
            <a:rPr lang="en-GB" sz="1800" dirty="0"/>
            <a:t>Update fingerprint by taking average of correlations strength like in BFA and BFC</a:t>
          </a:r>
          <a:endParaRPr lang="en-US" sz="1800" dirty="0"/>
        </a:p>
      </dgm:t>
    </dgm:pt>
    <dgm:pt modelId="{D7F66CF9-E5D3-0549-9C5B-FC0365C1B4D2}" type="parTrans" cxnId="{0CD6D1A5-3A6C-6C4A-A246-4CF2B7656183}">
      <dgm:prSet/>
      <dgm:spPr/>
      <dgm:t>
        <a:bodyPr/>
        <a:lstStyle/>
        <a:p>
          <a:endParaRPr lang="en-US"/>
        </a:p>
      </dgm:t>
    </dgm:pt>
    <dgm:pt modelId="{85A35335-B3ED-6240-96E5-D1EA75D5702B}" type="sibTrans" cxnId="{0CD6D1A5-3A6C-6C4A-A246-4CF2B7656183}">
      <dgm:prSet/>
      <dgm:spPr/>
      <dgm:t>
        <a:bodyPr/>
        <a:lstStyle/>
        <a:p>
          <a:endParaRPr lang="en-US"/>
        </a:p>
      </dgm:t>
    </dgm:pt>
    <dgm:pt modelId="{EEF0E47C-A799-9E44-8B57-09DEA1EF67EE}">
      <dgm:prSet phldrT="[Text]" custT="1"/>
      <dgm:spPr/>
      <dgm:t>
        <a:bodyPr/>
        <a:lstStyle/>
        <a:p>
          <a:r>
            <a:rPr lang="en-GB" sz="1800" b="0" dirty="0"/>
            <a:t>header</a:t>
          </a:r>
          <a:r>
            <a:rPr lang="en-GB" sz="1800" dirty="0"/>
            <a:t>[i][j] set to 1 if at position i byte j is found similarly for trailer</a:t>
          </a:r>
          <a:endParaRPr lang="en-US" sz="1800" dirty="0"/>
        </a:p>
      </dgm:t>
    </dgm:pt>
    <dgm:pt modelId="{8F19B7C2-D168-7F4E-8B89-1B11EDD5DDB1}" type="parTrans" cxnId="{40903AB9-3A3D-2244-B507-F874C7B16196}">
      <dgm:prSet/>
      <dgm:spPr/>
      <dgm:t>
        <a:bodyPr/>
        <a:lstStyle/>
        <a:p>
          <a:endParaRPr lang="en-US"/>
        </a:p>
      </dgm:t>
    </dgm:pt>
    <dgm:pt modelId="{B1966EAB-568B-D640-B8F0-7BDFFEA4BC18}" type="sibTrans" cxnId="{40903AB9-3A3D-2244-B507-F874C7B16196}">
      <dgm:prSet/>
      <dgm:spPr/>
      <dgm:t>
        <a:bodyPr/>
        <a:lstStyle/>
        <a:p>
          <a:endParaRPr lang="en-US"/>
        </a:p>
      </dgm:t>
    </dgm:pt>
    <dgm:pt modelId="{EB3D55AA-E2F0-4340-B56F-FFA8018FC6F4}" type="pres">
      <dgm:prSet presAssocID="{B8FF2F54-32E5-8048-89C4-FCC7A9F2CA97}" presName="rootnode" presStyleCnt="0">
        <dgm:presLayoutVars>
          <dgm:chMax/>
          <dgm:chPref/>
          <dgm:dir/>
          <dgm:animLvl val="lvl"/>
        </dgm:presLayoutVars>
      </dgm:prSet>
      <dgm:spPr/>
    </dgm:pt>
    <dgm:pt modelId="{D79E2B61-C2C9-7B4E-93A8-C3728D6C8EBA}" type="pres">
      <dgm:prSet presAssocID="{7D63E190-4B42-194A-830A-B8575446725F}" presName="composite" presStyleCnt="0"/>
      <dgm:spPr/>
    </dgm:pt>
    <dgm:pt modelId="{C68C343A-C708-0444-8EAE-A8882DF6BFF1}" type="pres">
      <dgm:prSet presAssocID="{7D63E190-4B42-194A-830A-B8575446725F}" presName="bentUpArrow1" presStyleLbl="alignImgPlace1" presStyleIdx="0" presStyleCnt="2" custLinFactNeighborX="-67755" custLinFactNeighborY="-5037"/>
      <dgm:spPr/>
    </dgm:pt>
    <dgm:pt modelId="{606E99A5-702D-9D42-89A5-3FB8B34452F8}" type="pres">
      <dgm:prSet presAssocID="{7D63E190-4B42-194A-830A-B8575446725F}" presName="ParentText" presStyleLbl="node1" presStyleIdx="0" presStyleCnt="3" custScaleX="118342" custLinFactNeighborX="-92751" custLinFactNeighborY="-1961">
        <dgm:presLayoutVars>
          <dgm:chMax val="1"/>
          <dgm:chPref val="1"/>
          <dgm:bulletEnabled val="1"/>
        </dgm:presLayoutVars>
      </dgm:prSet>
      <dgm:spPr/>
    </dgm:pt>
    <dgm:pt modelId="{066CDF99-C713-9745-AC9C-1CFCA097F708}" type="pres">
      <dgm:prSet presAssocID="{7D63E190-4B42-194A-830A-B8575446725F}" presName="ChildText" presStyleLbl="revTx" presStyleIdx="0" presStyleCnt="3" custScaleX="221014" custLinFactNeighborX="15427" custLinFactNeighborY="-2478">
        <dgm:presLayoutVars>
          <dgm:chMax val="0"/>
          <dgm:chPref val="0"/>
          <dgm:bulletEnabled val="1"/>
        </dgm:presLayoutVars>
      </dgm:prSet>
      <dgm:spPr/>
    </dgm:pt>
    <dgm:pt modelId="{53BB10B7-AD65-9640-9722-85E5F7D79685}" type="pres">
      <dgm:prSet presAssocID="{C3D7116F-202A-EA4A-92FD-5C9B84DFE4AA}" presName="sibTrans" presStyleCnt="0"/>
      <dgm:spPr/>
    </dgm:pt>
    <dgm:pt modelId="{FE6B024E-8A76-E748-B37C-DE0E4FAA8139}" type="pres">
      <dgm:prSet presAssocID="{1EA50E9E-5CCA-3F4B-B2C1-30C140B4DCF5}" presName="composite" presStyleCnt="0"/>
      <dgm:spPr/>
    </dgm:pt>
    <dgm:pt modelId="{4F161EF1-06D0-7148-AB12-64A6EA52CFBC}" type="pres">
      <dgm:prSet presAssocID="{1EA50E9E-5CCA-3F4B-B2C1-30C140B4DCF5}" presName="bentUpArrow1" presStyleLbl="alignImgPlace1" presStyleIdx="1" presStyleCnt="2" custLinFactX="-7285" custLinFactNeighborX="-100000" custLinFactNeighborY="-10073"/>
      <dgm:spPr/>
    </dgm:pt>
    <dgm:pt modelId="{967FE8FD-EE8F-B141-A95D-54EA3A4C8D62}" type="pres">
      <dgm:prSet presAssocID="{1EA50E9E-5CCA-3F4B-B2C1-30C140B4DCF5}" presName="ParentText" presStyleLbl="node1" presStyleIdx="1" presStyleCnt="3" custScaleX="139513" custLinFactNeighborX="-65822" custLinFactNeighborY="-5936">
        <dgm:presLayoutVars>
          <dgm:chMax val="1"/>
          <dgm:chPref val="1"/>
          <dgm:bulletEnabled val="1"/>
        </dgm:presLayoutVars>
      </dgm:prSet>
      <dgm:spPr/>
    </dgm:pt>
    <dgm:pt modelId="{95205790-A414-964A-B135-0E47FD1A864F}" type="pres">
      <dgm:prSet presAssocID="{1EA50E9E-5CCA-3F4B-B2C1-30C140B4DCF5}" presName="ChildText" presStyleLbl="revTx" presStyleIdx="1" presStyleCnt="3" custScaleX="422233" custLinFactNeighborX="93114" custLinFactNeighborY="-5289">
        <dgm:presLayoutVars>
          <dgm:chMax val="0"/>
          <dgm:chPref val="0"/>
          <dgm:bulletEnabled val="1"/>
        </dgm:presLayoutVars>
      </dgm:prSet>
      <dgm:spPr/>
    </dgm:pt>
    <dgm:pt modelId="{03EF8B32-6772-A14B-9304-EBE1E0E94428}" type="pres">
      <dgm:prSet presAssocID="{8298008E-203D-954F-B3FF-DFD5E6C1310A}" presName="sibTrans" presStyleCnt="0"/>
      <dgm:spPr/>
    </dgm:pt>
    <dgm:pt modelId="{9A81D820-FBF5-EB42-BAF9-79375D66FDF7}" type="pres">
      <dgm:prSet presAssocID="{11D4AE89-AA81-304A-875D-718A211C2A0B}" presName="composite" presStyleCnt="0"/>
      <dgm:spPr/>
    </dgm:pt>
    <dgm:pt modelId="{14BBD9BB-A8A0-5348-8ACA-BD397784A6A5}" type="pres">
      <dgm:prSet presAssocID="{11D4AE89-AA81-304A-875D-718A211C2A0B}" presName="ParentText" presStyleLbl="node1" presStyleIdx="2" presStyleCnt="3" custScaleX="125288" custLinFactNeighborX="-83027" custLinFactNeighborY="1069">
        <dgm:presLayoutVars>
          <dgm:chMax val="1"/>
          <dgm:chPref val="1"/>
          <dgm:bulletEnabled val="1"/>
        </dgm:presLayoutVars>
      </dgm:prSet>
      <dgm:spPr/>
    </dgm:pt>
    <dgm:pt modelId="{D0D8D517-1B8D-7443-8A45-58E48743724E}" type="pres">
      <dgm:prSet presAssocID="{11D4AE89-AA81-304A-875D-718A211C2A0B}" presName="FinalChildText" presStyleLbl="revTx" presStyleIdx="2" presStyleCnt="3" custScaleX="368281" custLinFactNeighborX="44771" custLinFactNeighborY="6610">
        <dgm:presLayoutVars>
          <dgm:chMax val="0"/>
          <dgm:chPref val="0"/>
          <dgm:bulletEnabled val="1"/>
        </dgm:presLayoutVars>
      </dgm:prSet>
      <dgm:spPr/>
    </dgm:pt>
  </dgm:ptLst>
  <dgm:cxnLst>
    <dgm:cxn modelId="{6BBD860A-DAC8-0143-994D-7B9651EC13D2}" type="presOf" srcId="{1EA50E9E-5CCA-3F4B-B2C1-30C140B4DCF5}" destId="{967FE8FD-EE8F-B141-A95D-54EA3A4C8D62}" srcOrd="0" destOrd="0" presId="urn:microsoft.com/office/officeart/2005/8/layout/StepDownProcess"/>
    <dgm:cxn modelId="{95F22E2B-2A0D-7946-8372-B2CDA47CA46F}" srcId="{B8FF2F54-32E5-8048-89C4-FCC7A9F2CA97}" destId="{7D63E190-4B42-194A-830A-B8575446725F}" srcOrd="0" destOrd="0" parTransId="{9AC726B1-A7BF-B644-8141-BA6B47B98A8F}" sibTransId="{C3D7116F-202A-EA4A-92FD-5C9B84DFE4AA}"/>
    <dgm:cxn modelId="{3CC76152-DAC1-504A-95D3-D231277692B8}" srcId="{B8FF2F54-32E5-8048-89C4-FCC7A9F2CA97}" destId="{1EA50E9E-5CCA-3F4B-B2C1-30C140B4DCF5}" srcOrd="1" destOrd="0" parTransId="{BC993615-5727-FB4A-B171-DDC62ADEAE98}" sibTransId="{8298008E-203D-954F-B3FF-DFD5E6C1310A}"/>
    <dgm:cxn modelId="{24D5D660-690C-B04B-839B-429737B33DEB}" type="presOf" srcId="{EEF0E47C-A799-9E44-8B57-09DEA1EF67EE}" destId="{95205790-A414-964A-B135-0E47FD1A864F}" srcOrd="0" destOrd="1" presId="urn:microsoft.com/office/officeart/2005/8/layout/StepDownProcess"/>
    <dgm:cxn modelId="{C340F360-D150-2049-9F3A-3AFAE3D66E84}" srcId="{B8FF2F54-32E5-8048-89C4-FCC7A9F2CA97}" destId="{11D4AE89-AA81-304A-875D-718A211C2A0B}" srcOrd="2" destOrd="0" parTransId="{03F0E901-DA9D-0D4C-BA44-BDA0513DF96B}" sibTransId="{03A34959-070B-CC4D-960F-89E4A54FE65C}"/>
    <dgm:cxn modelId="{0CD6D1A5-3A6C-6C4A-A246-4CF2B7656183}" srcId="{11D4AE89-AA81-304A-875D-718A211C2A0B}" destId="{E42A1036-13F5-D849-A258-09BDE5ED7538}" srcOrd="0" destOrd="0" parTransId="{D7F66CF9-E5D3-0549-9C5B-FC0365C1B4D2}" sibTransId="{85A35335-B3ED-6240-96E5-D1EA75D5702B}"/>
    <dgm:cxn modelId="{6CA487A9-7648-FD4E-8E93-ACC5A7243E28}" type="presOf" srcId="{767B7913-4A57-6C43-A1D9-325278DB6CC6}" destId="{95205790-A414-964A-B135-0E47FD1A864F}" srcOrd="0" destOrd="0" presId="urn:microsoft.com/office/officeart/2005/8/layout/StepDownProcess"/>
    <dgm:cxn modelId="{3428E6B3-B2ED-AF44-AF61-6286C96E6B21}" srcId="{7D63E190-4B42-194A-830A-B8575446725F}" destId="{710B381E-DCBB-764D-91EF-08E7EA69813C}" srcOrd="0" destOrd="0" parTransId="{CE14ACDA-C470-C845-AD9B-00FF7CAEAAC8}" sibTransId="{51F1D28F-9982-8248-BB12-B853B36B1F29}"/>
    <dgm:cxn modelId="{40903AB9-3A3D-2244-B507-F874C7B16196}" srcId="{1EA50E9E-5CCA-3F4B-B2C1-30C140B4DCF5}" destId="{EEF0E47C-A799-9E44-8B57-09DEA1EF67EE}" srcOrd="1" destOrd="0" parTransId="{8F19B7C2-D168-7F4E-8B89-1B11EDD5DDB1}" sibTransId="{B1966EAB-568B-D640-B8F0-7BDFFEA4BC18}"/>
    <dgm:cxn modelId="{E2A0F0BC-0364-7C47-8E6B-9AD516520DF3}" type="presOf" srcId="{710B381E-DCBB-764D-91EF-08E7EA69813C}" destId="{066CDF99-C713-9745-AC9C-1CFCA097F708}" srcOrd="0" destOrd="0" presId="urn:microsoft.com/office/officeart/2005/8/layout/StepDownProcess"/>
    <dgm:cxn modelId="{060048C1-DF23-924E-B8CD-8E5423F17F94}" type="presOf" srcId="{11D4AE89-AA81-304A-875D-718A211C2A0B}" destId="{14BBD9BB-A8A0-5348-8ACA-BD397784A6A5}" srcOrd="0" destOrd="0" presId="urn:microsoft.com/office/officeart/2005/8/layout/StepDownProcess"/>
    <dgm:cxn modelId="{DD3C0AE1-5F24-C842-B414-BB5DDF144F89}" srcId="{1EA50E9E-5CCA-3F4B-B2C1-30C140B4DCF5}" destId="{767B7913-4A57-6C43-A1D9-325278DB6CC6}" srcOrd="0" destOrd="0" parTransId="{D58D617D-D13B-DF49-B562-C57E1DAEAB45}" sibTransId="{E1C53A24-8907-F34E-88CF-B8950E894AF6}"/>
    <dgm:cxn modelId="{089E2AED-9320-B54B-B879-BC6040903EF4}" type="presOf" srcId="{7D63E190-4B42-194A-830A-B8575446725F}" destId="{606E99A5-702D-9D42-89A5-3FB8B34452F8}" srcOrd="0" destOrd="0" presId="urn:microsoft.com/office/officeart/2005/8/layout/StepDownProcess"/>
    <dgm:cxn modelId="{3C9A38F7-6455-5B4A-88D2-B113EE5CAD67}" type="presOf" srcId="{B8FF2F54-32E5-8048-89C4-FCC7A9F2CA97}" destId="{EB3D55AA-E2F0-4340-B56F-FFA8018FC6F4}" srcOrd="0" destOrd="0" presId="urn:microsoft.com/office/officeart/2005/8/layout/StepDownProcess"/>
    <dgm:cxn modelId="{76B371FA-8C91-254F-9AEC-6E39561B3576}" type="presOf" srcId="{E42A1036-13F5-D849-A258-09BDE5ED7538}" destId="{D0D8D517-1B8D-7443-8A45-58E48743724E}" srcOrd="0" destOrd="0" presId="urn:microsoft.com/office/officeart/2005/8/layout/StepDownProcess"/>
    <dgm:cxn modelId="{3409DE5E-FD23-8D46-A5AD-CE54BA92625D}" type="presParOf" srcId="{EB3D55AA-E2F0-4340-B56F-FFA8018FC6F4}" destId="{D79E2B61-C2C9-7B4E-93A8-C3728D6C8EBA}" srcOrd="0" destOrd="0" presId="urn:microsoft.com/office/officeart/2005/8/layout/StepDownProcess"/>
    <dgm:cxn modelId="{CBA0B381-DC68-0C4F-AED2-059C8F076562}" type="presParOf" srcId="{D79E2B61-C2C9-7B4E-93A8-C3728D6C8EBA}" destId="{C68C343A-C708-0444-8EAE-A8882DF6BFF1}" srcOrd="0" destOrd="0" presId="urn:microsoft.com/office/officeart/2005/8/layout/StepDownProcess"/>
    <dgm:cxn modelId="{16BAA291-49ED-1846-9400-58F06FDA7A4F}" type="presParOf" srcId="{D79E2B61-C2C9-7B4E-93A8-C3728D6C8EBA}" destId="{606E99A5-702D-9D42-89A5-3FB8B34452F8}" srcOrd="1" destOrd="0" presId="urn:microsoft.com/office/officeart/2005/8/layout/StepDownProcess"/>
    <dgm:cxn modelId="{0C7F9C20-A85F-6B47-93CB-8DB6419D2C0D}" type="presParOf" srcId="{D79E2B61-C2C9-7B4E-93A8-C3728D6C8EBA}" destId="{066CDF99-C713-9745-AC9C-1CFCA097F708}" srcOrd="2" destOrd="0" presId="urn:microsoft.com/office/officeart/2005/8/layout/StepDownProcess"/>
    <dgm:cxn modelId="{08771F3F-6C94-1E44-A4F5-1EF5DA5E50B3}" type="presParOf" srcId="{EB3D55AA-E2F0-4340-B56F-FFA8018FC6F4}" destId="{53BB10B7-AD65-9640-9722-85E5F7D79685}" srcOrd="1" destOrd="0" presId="urn:microsoft.com/office/officeart/2005/8/layout/StepDownProcess"/>
    <dgm:cxn modelId="{AFF2914C-A6DF-1D43-A354-2F9791002A13}" type="presParOf" srcId="{EB3D55AA-E2F0-4340-B56F-FFA8018FC6F4}" destId="{FE6B024E-8A76-E748-B37C-DE0E4FAA8139}" srcOrd="2" destOrd="0" presId="urn:microsoft.com/office/officeart/2005/8/layout/StepDownProcess"/>
    <dgm:cxn modelId="{1E495D7F-2762-2147-B514-B0B5C4AF98B6}" type="presParOf" srcId="{FE6B024E-8A76-E748-B37C-DE0E4FAA8139}" destId="{4F161EF1-06D0-7148-AB12-64A6EA52CFBC}" srcOrd="0" destOrd="0" presId="urn:microsoft.com/office/officeart/2005/8/layout/StepDownProcess"/>
    <dgm:cxn modelId="{45D2221F-297F-4A47-B8AA-BD0B65BF7140}" type="presParOf" srcId="{FE6B024E-8A76-E748-B37C-DE0E4FAA8139}" destId="{967FE8FD-EE8F-B141-A95D-54EA3A4C8D62}" srcOrd="1" destOrd="0" presId="urn:microsoft.com/office/officeart/2005/8/layout/StepDownProcess"/>
    <dgm:cxn modelId="{92E2C385-D8E3-D949-B9AD-603A66812951}" type="presParOf" srcId="{FE6B024E-8A76-E748-B37C-DE0E4FAA8139}" destId="{95205790-A414-964A-B135-0E47FD1A864F}" srcOrd="2" destOrd="0" presId="urn:microsoft.com/office/officeart/2005/8/layout/StepDownProcess"/>
    <dgm:cxn modelId="{A41B7399-D365-1F4E-986D-7813E9D04143}" type="presParOf" srcId="{EB3D55AA-E2F0-4340-B56F-FFA8018FC6F4}" destId="{03EF8B32-6772-A14B-9304-EBE1E0E94428}" srcOrd="3" destOrd="0" presId="urn:microsoft.com/office/officeart/2005/8/layout/StepDownProcess"/>
    <dgm:cxn modelId="{F48DE7B9-27D2-B44C-A113-DCA3D3230840}" type="presParOf" srcId="{EB3D55AA-E2F0-4340-B56F-FFA8018FC6F4}" destId="{9A81D820-FBF5-EB42-BAF9-79375D66FDF7}" srcOrd="4" destOrd="0" presId="urn:microsoft.com/office/officeart/2005/8/layout/StepDownProcess"/>
    <dgm:cxn modelId="{F632BE6C-2719-6E4E-9CD5-15746563840D}" type="presParOf" srcId="{9A81D820-FBF5-EB42-BAF9-79375D66FDF7}" destId="{14BBD9BB-A8A0-5348-8ACA-BD397784A6A5}" srcOrd="0" destOrd="0" presId="urn:microsoft.com/office/officeart/2005/8/layout/StepDownProcess"/>
    <dgm:cxn modelId="{A3E24797-74F3-5449-A9B6-357F4F68A52F}" type="presParOf" srcId="{9A81D820-FBF5-EB42-BAF9-79375D66FDF7}" destId="{D0D8D517-1B8D-7443-8A45-58E48743724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D43DA-7F3C-1A49-8644-C025CF04DD18}">
      <dsp:nvSpPr>
        <dsp:cNvPr id="0" name=""/>
        <dsp:cNvSpPr/>
      </dsp:nvSpPr>
      <dsp:spPr>
        <a:xfrm>
          <a:off x="703634" y="1085350"/>
          <a:ext cx="1438607" cy="12575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F451A-D39D-FA40-BEB3-D97A50F1CD26}">
      <dsp:nvSpPr>
        <dsp:cNvPr id="0" name=""/>
        <dsp:cNvSpPr/>
      </dsp:nvSpPr>
      <dsp:spPr>
        <a:xfrm>
          <a:off x="0" y="1280242"/>
          <a:ext cx="1090859" cy="913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Input File</a:t>
          </a:r>
          <a:endParaRPr lang="en-US" sz="1400" kern="1200" dirty="0"/>
        </a:p>
      </dsp:txBody>
      <dsp:txXfrm>
        <a:off x="159753" y="1413950"/>
        <a:ext cx="771353" cy="645596"/>
      </dsp:txXfrm>
    </dsp:sp>
    <dsp:sp modelId="{8E85734C-9E8A-3B44-BE30-D46835DF1FC2}">
      <dsp:nvSpPr>
        <dsp:cNvPr id="0" name=""/>
        <dsp:cNvSpPr/>
      </dsp:nvSpPr>
      <dsp:spPr>
        <a:xfrm>
          <a:off x="2996879" y="1117517"/>
          <a:ext cx="1438607" cy="12575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877AA-FD21-514E-8FFE-D186A6C065DF}">
      <dsp:nvSpPr>
        <dsp:cNvPr id="0" name=""/>
        <dsp:cNvSpPr/>
      </dsp:nvSpPr>
      <dsp:spPr>
        <a:xfrm>
          <a:off x="1982772" y="1307914"/>
          <a:ext cx="1398966" cy="8767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Find Byte Frequency</a:t>
          </a:r>
          <a:endParaRPr lang="en-US" sz="1400" kern="1200" dirty="0"/>
        </a:p>
      </dsp:txBody>
      <dsp:txXfrm>
        <a:off x="2187646" y="1436308"/>
        <a:ext cx="989218" cy="619942"/>
      </dsp:txXfrm>
    </dsp:sp>
    <dsp:sp modelId="{D4E94CD2-CE76-5345-BAED-F35DBE781BB0}">
      <dsp:nvSpPr>
        <dsp:cNvPr id="0" name=""/>
        <dsp:cNvSpPr/>
      </dsp:nvSpPr>
      <dsp:spPr>
        <a:xfrm>
          <a:off x="5034191" y="1117517"/>
          <a:ext cx="1438607" cy="12575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BC7FF-9FA0-C749-8223-7052AE6DCECD}">
      <dsp:nvSpPr>
        <dsp:cNvPr id="0" name=""/>
        <dsp:cNvSpPr/>
      </dsp:nvSpPr>
      <dsp:spPr>
        <a:xfrm>
          <a:off x="4357600" y="1256199"/>
          <a:ext cx="1458057" cy="9801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Normalize by the maximum frequency</a:t>
          </a:r>
          <a:endParaRPr lang="en-US" sz="1400" kern="1200" dirty="0"/>
        </a:p>
      </dsp:txBody>
      <dsp:txXfrm>
        <a:off x="4571128" y="1399740"/>
        <a:ext cx="1031001" cy="693077"/>
      </dsp:txXfrm>
    </dsp:sp>
    <dsp:sp modelId="{5DE00740-D451-F144-98DA-7F5BA4554817}">
      <dsp:nvSpPr>
        <dsp:cNvPr id="0" name=""/>
        <dsp:cNvSpPr/>
      </dsp:nvSpPr>
      <dsp:spPr>
        <a:xfrm>
          <a:off x="7295632" y="1117517"/>
          <a:ext cx="1438607" cy="125752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ED3D7-E9BF-C840-A4DC-FB8C35C0B46C}">
      <dsp:nvSpPr>
        <dsp:cNvPr id="0" name=""/>
        <dsp:cNvSpPr/>
      </dsp:nvSpPr>
      <dsp:spPr>
        <a:xfrm>
          <a:off x="7034481" y="1299422"/>
          <a:ext cx="1465840" cy="893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Add to fingerprint by taking average</a:t>
          </a:r>
          <a:endParaRPr lang="en-US" sz="1300" kern="1200" dirty="0"/>
        </a:p>
      </dsp:txBody>
      <dsp:txXfrm>
        <a:off x="7249148" y="1430303"/>
        <a:ext cx="1036506" cy="631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066CA-9821-1B4D-AEA8-117B7F5BEF8E}">
      <dsp:nvSpPr>
        <dsp:cNvPr id="0" name=""/>
        <dsp:cNvSpPr/>
      </dsp:nvSpPr>
      <dsp:spPr>
        <a:xfrm>
          <a:off x="51840" y="135120"/>
          <a:ext cx="2681469" cy="604184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    1. Known input File</a:t>
          </a:r>
          <a:endParaRPr lang="en-IE" sz="1200" kern="1200" dirty="0"/>
        </a:p>
      </dsp:txBody>
      <dsp:txXfrm>
        <a:off x="69536" y="152816"/>
        <a:ext cx="2253593" cy="568792"/>
      </dsp:txXfrm>
    </dsp:sp>
    <dsp:sp modelId="{0060FF36-A1F9-5747-9A18-88DDFB60F642}">
      <dsp:nvSpPr>
        <dsp:cNvPr id="0" name=""/>
        <dsp:cNvSpPr/>
      </dsp:nvSpPr>
      <dsp:spPr>
        <a:xfrm>
          <a:off x="612896" y="950722"/>
          <a:ext cx="3760632" cy="59525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2. Calculate Byte Frequency and normalize using max value - similar to BFA</a:t>
          </a:r>
          <a:endParaRPr lang="en-IE" sz="1200" kern="1200" dirty="0"/>
        </a:p>
      </dsp:txBody>
      <dsp:txXfrm>
        <a:off x="630330" y="968156"/>
        <a:ext cx="3087022" cy="560389"/>
      </dsp:txXfrm>
    </dsp:sp>
    <dsp:sp modelId="{E98333EA-2EF5-7348-8366-13B0BFC38EF0}">
      <dsp:nvSpPr>
        <dsp:cNvPr id="0" name=""/>
        <dsp:cNvSpPr/>
      </dsp:nvSpPr>
      <dsp:spPr>
        <a:xfrm>
          <a:off x="1306678" y="1773735"/>
          <a:ext cx="3934298" cy="673167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3. For each byte pair find frequency difference and correlation strength(similar to BFA function) 256x256 array</a:t>
          </a:r>
          <a:endParaRPr lang="en-IE" sz="1200" kern="1200" dirty="0"/>
        </a:p>
      </dsp:txBody>
      <dsp:txXfrm>
        <a:off x="1326394" y="1793451"/>
        <a:ext cx="3231545" cy="633735"/>
      </dsp:txXfrm>
    </dsp:sp>
    <dsp:sp modelId="{926EEEE1-51EB-A844-9E1F-19A7F4CCEECA}">
      <dsp:nvSpPr>
        <dsp:cNvPr id="0" name=""/>
        <dsp:cNvSpPr/>
      </dsp:nvSpPr>
      <dsp:spPr>
        <a:xfrm>
          <a:off x="2566802" y="2564196"/>
          <a:ext cx="4133677" cy="7293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4. Update Fingerprint by taking average frequency difference and correlation strength</a:t>
          </a:r>
          <a:endParaRPr lang="en-IE" sz="1200" kern="1200" dirty="0"/>
        </a:p>
      </dsp:txBody>
      <dsp:txXfrm>
        <a:off x="2588164" y="2585558"/>
        <a:ext cx="3388850" cy="686632"/>
      </dsp:txXfrm>
    </dsp:sp>
    <dsp:sp modelId="{FA84F8D6-CCED-914F-A0CA-C127735DA100}">
      <dsp:nvSpPr>
        <dsp:cNvPr id="0" name=""/>
        <dsp:cNvSpPr/>
      </dsp:nvSpPr>
      <dsp:spPr>
        <a:xfrm>
          <a:off x="1906070" y="587397"/>
          <a:ext cx="474082" cy="474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012738" y="587397"/>
        <a:ext cx="260746" cy="356747"/>
      </dsp:txXfrm>
    </dsp:sp>
    <dsp:sp modelId="{DEB8E169-F0A0-CB40-A5D0-940B934B7861}">
      <dsp:nvSpPr>
        <dsp:cNvPr id="0" name=""/>
        <dsp:cNvSpPr/>
      </dsp:nvSpPr>
      <dsp:spPr>
        <a:xfrm>
          <a:off x="3389231" y="1377167"/>
          <a:ext cx="474082" cy="474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495899" y="1377167"/>
        <a:ext cx="260746" cy="356747"/>
      </dsp:txXfrm>
    </dsp:sp>
    <dsp:sp modelId="{4485651F-A498-AF4C-9E6A-FC5B16396EE6}">
      <dsp:nvSpPr>
        <dsp:cNvPr id="0" name=""/>
        <dsp:cNvSpPr/>
      </dsp:nvSpPr>
      <dsp:spPr>
        <a:xfrm>
          <a:off x="4677565" y="2228282"/>
          <a:ext cx="474082" cy="47408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784233" y="2228282"/>
        <a:ext cx="260746" cy="356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C343A-C708-0444-8EAE-A8882DF6BFF1}">
      <dsp:nvSpPr>
        <dsp:cNvPr id="0" name=""/>
        <dsp:cNvSpPr/>
      </dsp:nvSpPr>
      <dsp:spPr>
        <a:xfrm rot="5400000">
          <a:off x="249861" y="901746"/>
          <a:ext cx="834701" cy="9502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E99A5-702D-9D42-89A5-3FB8B34452F8}">
      <dsp:nvSpPr>
        <dsp:cNvPr id="0" name=""/>
        <dsp:cNvSpPr/>
      </dsp:nvSpPr>
      <dsp:spPr>
        <a:xfrm>
          <a:off x="0" y="0"/>
          <a:ext cx="1662877" cy="9835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Input file Byte Stream</a:t>
          </a:r>
          <a:endParaRPr lang="en-US" sz="2000" kern="1200" dirty="0"/>
        </a:p>
      </dsp:txBody>
      <dsp:txXfrm>
        <a:off x="48022" y="48022"/>
        <a:ext cx="1566833" cy="887512"/>
      </dsp:txXfrm>
    </dsp:sp>
    <dsp:sp modelId="{066CDF99-C713-9745-AC9C-1CFCA097F708}">
      <dsp:nvSpPr>
        <dsp:cNvPr id="0" name=""/>
        <dsp:cNvSpPr/>
      </dsp:nvSpPr>
      <dsp:spPr>
        <a:xfrm>
          <a:off x="1617018" y="92612"/>
          <a:ext cx="2258694" cy="79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Known Input file</a:t>
          </a:r>
          <a:endParaRPr lang="en-US" sz="1800" kern="1200" dirty="0"/>
        </a:p>
      </dsp:txBody>
      <dsp:txXfrm>
        <a:off x="1617018" y="92612"/>
        <a:ext cx="2258694" cy="794953"/>
      </dsp:txXfrm>
    </dsp:sp>
    <dsp:sp modelId="{4F161EF1-06D0-7148-AB12-64A6EA52CFBC}">
      <dsp:nvSpPr>
        <dsp:cNvPr id="0" name=""/>
        <dsp:cNvSpPr/>
      </dsp:nvSpPr>
      <dsp:spPr>
        <a:xfrm rot="5400000">
          <a:off x="1546642" y="1964568"/>
          <a:ext cx="834701" cy="9502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FE8FD-EE8F-B141-A95D-54EA3A4C8D62}">
      <dsp:nvSpPr>
        <dsp:cNvPr id="0" name=""/>
        <dsp:cNvSpPr/>
      </dsp:nvSpPr>
      <dsp:spPr>
        <a:xfrm>
          <a:off x="1142500" y="1064981"/>
          <a:ext cx="1960360" cy="9835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Get Header and Trailer Matrix</a:t>
          </a:r>
          <a:endParaRPr lang="en-US" sz="2000" kern="1200" dirty="0"/>
        </a:p>
      </dsp:txBody>
      <dsp:txXfrm>
        <a:off x="1190522" y="1113003"/>
        <a:ext cx="1864316" cy="887512"/>
      </dsp:txXfrm>
    </dsp:sp>
    <dsp:sp modelId="{95205790-A414-964A-B135-0E47FD1A864F}">
      <dsp:nvSpPr>
        <dsp:cNvPr id="0" name=""/>
        <dsp:cNvSpPr/>
      </dsp:nvSpPr>
      <dsp:spPr>
        <a:xfrm>
          <a:off x="3055184" y="1175124"/>
          <a:ext cx="4315089" cy="79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header[H][256], trailer[T][256]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0" kern="1200" dirty="0"/>
            <a:t>header</a:t>
          </a:r>
          <a:r>
            <a:rPr lang="en-GB" sz="1800" kern="1200" dirty="0"/>
            <a:t>[i][j] set to 1 if at position i byte j is found similarly for trailer</a:t>
          </a:r>
          <a:endParaRPr lang="en-US" sz="1800" kern="1200" dirty="0"/>
        </a:p>
      </dsp:txBody>
      <dsp:txXfrm>
        <a:off x="3055184" y="1175124"/>
        <a:ext cx="4315089" cy="794953"/>
      </dsp:txXfrm>
    </dsp:sp>
    <dsp:sp modelId="{14BBD9BB-A8A0-5348-8ACA-BD397784A6A5}">
      <dsp:nvSpPr>
        <dsp:cNvPr id="0" name=""/>
        <dsp:cNvSpPr/>
      </dsp:nvSpPr>
      <dsp:spPr>
        <a:xfrm>
          <a:off x="2424430" y="2238737"/>
          <a:ext cx="1760478" cy="9835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calculate fingerprint</a:t>
          </a:r>
          <a:endParaRPr lang="en-US" sz="2000" kern="1200" dirty="0"/>
        </a:p>
      </dsp:txBody>
      <dsp:txXfrm>
        <a:off x="2472452" y="2286759"/>
        <a:ext cx="1664434" cy="887512"/>
      </dsp:txXfrm>
    </dsp:sp>
    <dsp:sp modelId="{D0D8D517-1B8D-7443-8A45-58E48743724E}">
      <dsp:nvSpPr>
        <dsp:cNvPr id="0" name=""/>
        <dsp:cNvSpPr/>
      </dsp:nvSpPr>
      <dsp:spPr>
        <a:xfrm>
          <a:off x="4260563" y="2374574"/>
          <a:ext cx="3763716" cy="79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Update fingerprint by taking average of correlations strength like in BFA and BFC</a:t>
          </a:r>
          <a:endParaRPr lang="en-US" sz="1800" kern="1200" dirty="0"/>
        </a:p>
      </dsp:txBody>
      <dsp:txXfrm>
        <a:off x="4260563" y="2374574"/>
        <a:ext cx="3763716" cy="794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6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46518F-2624-0044-B1EE-0B7370D5E85D}" type="datetime1">
              <a:rPr lang="en-IE" smtClean="0"/>
              <a:t>15/02/2018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59BD-8544-EE46-905A-F69295B384E1}" type="datetime1">
              <a:rPr lang="en-IE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153F-6EBC-5145-A693-050A8EF0AC81}" type="datetime1">
              <a:rPr lang="en-IE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CB1-A5BC-AB44-A364-033F9B4E33CF}" type="datetime1">
              <a:rPr lang="en-IE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E5E82-46CB-F74D-AB1B-98685993CF34}" type="datetime1">
              <a:rPr lang="en-IE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B1CA-2AC7-554E-A727-5EA939FCE3C0}" type="datetime1">
              <a:rPr lang="en-IE" smtClean="0"/>
              <a:t>15/02/2018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F151-0D73-4041-BD05-A6AC75771ACC}" type="datetime1">
              <a:rPr lang="en-IE" smtClean="0"/>
              <a:t>15/02/2018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B915-F6DC-0849-B628-F174D4F4B578}" type="datetime1">
              <a:rPr lang="en-IE" smtClean="0"/>
              <a:t>15/02/2018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3777-C2A2-1042-A73A-9CDFDCC37D28}" type="datetime1">
              <a:rPr lang="en-IE" smtClean="0"/>
              <a:t>15/02/2018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AD26-AE3C-D448-85C6-B6115CDE767D}" type="datetime1">
              <a:rPr lang="en-IE" smtClean="0"/>
              <a:t>15/02/2018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38C0-207A-4645-B6B5-B21B3BF0F3BC}" type="datetime1">
              <a:rPr lang="en-IE" smtClean="0"/>
              <a:t>15/02/2018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5B5DF90-2EE3-3D4C-882D-CE7E667B962F}" type="datetime1">
              <a:rPr lang="en-IE" smtClean="0"/>
              <a:t>15/02/2018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0004" y="4646693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Information Retrieval </a:t>
            </a:r>
          </a:p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en-US" sz="1200" b="0" i="1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Data Science</a:t>
            </a:r>
            <a:endParaRPr lang="en-US" sz="1050" b="0" i="1" u="none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1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4" y="4646693"/>
            <a:ext cx="1316736" cy="4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document/1174905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ieeexplore.ieee.org/search/searchresult.jsp?searchWithin=%22Authors%22:.QT.M.H.%20Heydari.QT.&amp;newsearch=true" TargetMode="External"/><Relationship Id="rId5" Type="http://schemas.openxmlformats.org/officeDocument/2006/relationships/hyperlink" Target="http://ieeexplore.ieee.org/search/searchresult.jsp?searchWithin=%22Authors%22:.QT.M.%20McDaniel.QT.&amp;newsearch=true" TargetMode="Externa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desktop.org/standards/shared-mime-inf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3101269" y="1741238"/>
            <a:ext cx="2846592" cy="7242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-IE" sz="2200" dirty="0">
                <a:solidFill>
                  <a:srgbClr val="427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Kavya Vishwanath B</a:t>
            </a:r>
            <a:endParaRPr lang="en" sz="2200" dirty="0">
              <a:solidFill>
                <a:srgbClr val="4271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/>
            <a:endParaRPr lang="en-IE" sz="1013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769586" y="223164"/>
            <a:ext cx="5668986" cy="904683"/>
          </a:xfrm>
          <a:prstGeom prst="rect">
            <a:avLst/>
          </a:prstGeom>
          <a:noFill/>
          <a:ln>
            <a:noFill/>
          </a:ln>
        </p:spPr>
        <p:txBody>
          <a:bodyPr lIns="51431" tIns="25706" rIns="51431" bIns="25706" anchor="t" anchorCtr="0">
            <a:noAutofit/>
          </a:bodyPr>
          <a:lstStyle/>
          <a:p>
            <a:pPr algn="ctr">
              <a:buSzPct val="25000"/>
            </a:pPr>
            <a:r>
              <a:rPr lang="en-IE" sz="4200" b="1" dirty="0">
                <a:solidFill>
                  <a:srgbClr val="991200"/>
                </a:solidFill>
              </a:rPr>
              <a:t>Content </a:t>
            </a:r>
            <a:r>
              <a:rPr lang="en-IE" dirty="0"/>
              <a:t> </a:t>
            </a:r>
            <a:r>
              <a:rPr lang="en-IE" sz="4200" b="1" dirty="0">
                <a:solidFill>
                  <a:srgbClr val="991200"/>
                </a:solidFill>
              </a:rPr>
              <a:t>based</a:t>
            </a:r>
            <a:r>
              <a:rPr lang="en-IE" dirty="0"/>
              <a:t>  </a:t>
            </a:r>
            <a:r>
              <a:rPr lang="en-IE" sz="4200" b="1" dirty="0">
                <a:solidFill>
                  <a:srgbClr val="991200"/>
                </a:solidFill>
              </a:rPr>
              <a:t>file</a:t>
            </a:r>
            <a:r>
              <a:rPr lang="en-IE" dirty="0"/>
              <a:t> </a:t>
            </a:r>
            <a:r>
              <a:rPr lang="en-IE" sz="4200" b="1" dirty="0">
                <a:solidFill>
                  <a:srgbClr val="991200"/>
                </a:solidFill>
              </a:rPr>
              <a:t>type</a:t>
            </a:r>
            <a:r>
              <a:rPr lang="en-IE" dirty="0"/>
              <a:t> </a:t>
            </a:r>
            <a:r>
              <a:rPr lang="en-IE" sz="4200" b="1" dirty="0">
                <a:solidFill>
                  <a:srgbClr val="991200"/>
                </a:solidFill>
              </a:rPr>
              <a:t>detection </a:t>
            </a:r>
            <a:r>
              <a:rPr lang="en-IE" dirty="0"/>
              <a:t> </a:t>
            </a:r>
            <a:r>
              <a:rPr lang="en-IE" sz="4200" b="1" dirty="0">
                <a:solidFill>
                  <a:srgbClr val="991200"/>
                </a:solidFill>
              </a:rPr>
              <a:t>algorithms</a:t>
            </a:r>
            <a:r>
              <a:rPr lang="en-IE" dirty="0"/>
              <a:t>. </a:t>
            </a:r>
            <a:endParaRPr lang="en" sz="4200" b="1" dirty="0">
              <a:solidFill>
                <a:srgbClr val="991200"/>
              </a:solidFill>
              <a:ea typeface="Abadi MT Condensed Light" charset="0"/>
              <a:cs typeface="Abadi MT Condensed Light" charset="0"/>
              <a:sym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1063" y="3995720"/>
            <a:ext cx="4172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http://ieeexplore.ieee.org/document/1174905/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88028-A0E6-7748-8139-C09F6FC14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822" y="2428637"/>
            <a:ext cx="3508513" cy="12418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dirty="0"/>
              <a:t>Byte frequency analysis (BFA)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dirty="0"/>
              <a:t>Byte frequency cross-correlation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E" dirty="0"/>
              <a:t>File header/trailer (FHT)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EE907-4788-E143-AB9C-6AB9A10B0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23" y="3995720"/>
            <a:ext cx="1395477" cy="334553"/>
          </a:xfrm>
          <a:prstGeom prst="rect">
            <a:avLst/>
          </a:prstGeom>
        </p:spPr>
      </p:pic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F5FA9AC1-B1BF-124A-BF3B-6281A7E2000D}"/>
              </a:ext>
            </a:extLst>
          </p:cNvPr>
          <p:cNvSpPr txBox="1">
            <a:spLocks/>
          </p:cNvSpPr>
          <p:nvPr/>
        </p:nvSpPr>
        <p:spPr>
          <a:xfrm>
            <a:off x="6786465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6858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A35BD-CB09-6B44-8E3B-9DFF831B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79108" y="4767263"/>
            <a:ext cx="1304214" cy="273844"/>
          </a:xfrm>
        </p:spPr>
        <p:txBody>
          <a:bodyPr/>
          <a:lstStyle/>
          <a:p>
            <a:fld id="{150BF4C6-4CC3-C344-B399-C15D0109776A}" type="datetime1">
              <a:rPr lang="en-IE" smtClean="0"/>
              <a:t>15/02/2018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844EC6-69C6-3E44-8D6A-F201CA21A5CD}"/>
              </a:ext>
            </a:extLst>
          </p:cNvPr>
          <p:cNvSpPr/>
          <p:nvPr/>
        </p:nvSpPr>
        <p:spPr>
          <a:xfrm>
            <a:off x="7679840" y="3660269"/>
            <a:ext cx="125889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>
                <a:solidFill>
                  <a:srgbClr val="006699"/>
                </a:solidFill>
                <a:latin typeface="Arial" panose="020B0604020202020204" pitchFamily="34" charset="0"/>
                <a:hlinkClick r:id="rId5"/>
              </a:rPr>
              <a:t>M. McDaniel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ED20E-6082-1942-914E-DF1D9372B3F7}"/>
              </a:ext>
            </a:extLst>
          </p:cNvPr>
          <p:cNvSpPr/>
          <p:nvPr/>
        </p:nvSpPr>
        <p:spPr>
          <a:xfrm>
            <a:off x="6485282" y="3660269"/>
            <a:ext cx="119455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>
                <a:solidFill>
                  <a:srgbClr val="006699"/>
                </a:solidFill>
                <a:latin typeface="Arial" panose="020B0604020202020204" pitchFamily="34" charset="0"/>
                <a:hlinkClick r:id="rId6"/>
              </a:rPr>
              <a:t>M.H. Heydari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1EE30-7F4F-4448-8740-24579CE736B0}"/>
              </a:ext>
            </a:extLst>
          </p:cNvPr>
          <p:cNvSpPr txBox="1"/>
          <p:nvPr/>
        </p:nvSpPr>
        <p:spPr>
          <a:xfrm>
            <a:off x="5433516" y="3605045"/>
            <a:ext cx="105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42719B"/>
                </a:solidFill>
                <a:latin typeface="Helvetica Neue"/>
                <a:ea typeface="Helvetica Neue"/>
                <a:cs typeface="Helvetica Neue"/>
              </a:rPr>
              <a:t>Authors</a:t>
            </a:r>
            <a:endParaRPr lang="en-US" sz="1800" b="1" dirty="0">
              <a:solidFill>
                <a:srgbClr val="42719B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C0A94-76A6-6D4B-AA6C-DAB94CECC6E9}"/>
              </a:ext>
            </a:extLst>
          </p:cNvPr>
          <p:cNvSpPr txBox="1"/>
          <p:nvPr/>
        </p:nvSpPr>
        <p:spPr>
          <a:xfrm>
            <a:off x="-1082566" y="72521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5D75-1E3E-E341-8567-AC04CC84F20E}" type="datetime1">
              <a:rPr lang="en-IE" smtClean="0"/>
              <a:t>15/02/2018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68F67-187E-F748-AE29-F55CFD38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4689"/>
            <a:ext cx="6373368" cy="772886"/>
          </a:xfrm>
        </p:spPr>
        <p:txBody>
          <a:bodyPr>
            <a:normAutofit fontScale="90000"/>
          </a:bodyPr>
          <a:lstStyle/>
          <a:p>
            <a:r>
              <a:rPr lang="en-IE" sz="3200" dirty="0"/>
              <a:t>Byte frequency cross-correlation Contd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1751F2-367C-474A-ABD6-C25B92A56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05" y="654380"/>
            <a:ext cx="4884540" cy="3558603"/>
          </a:xfr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F48BA4-5270-8649-9E16-68BEBA2BE172}"/>
              </a:ext>
            </a:extLst>
          </p:cNvPr>
          <p:cNvSpPr/>
          <p:nvPr/>
        </p:nvSpPr>
        <p:spPr>
          <a:xfrm>
            <a:off x="1786755" y="1713187"/>
            <a:ext cx="73573" cy="525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036169-76F9-494A-BD18-FD14672E1784}"/>
              </a:ext>
            </a:extLst>
          </p:cNvPr>
          <p:cNvSpPr txBox="1"/>
          <p:nvPr/>
        </p:nvSpPr>
        <p:spPr>
          <a:xfrm>
            <a:off x="1021411" y="4062942"/>
            <a:ext cx="34989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 Frequency cross correlation for HTML file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C0774D-EAF8-5040-A76A-50D608654FF1}"/>
              </a:ext>
            </a:extLst>
          </p:cNvPr>
          <p:cNvSpPr txBox="1"/>
          <p:nvPr/>
        </p:nvSpPr>
        <p:spPr>
          <a:xfrm>
            <a:off x="4866290" y="1427266"/>
            <a:ext cx="39308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Strong correlation at (60,62) which corresponds to ‘&lt;‘ and ‘&gt;’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Bytes in range 125-250 have frequency difference of 0, which implies these bytes never occurred in the files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9093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DA44-1B99-774F-B100-16BBFDDB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483" y="0"/>
            <a:ext cx="8110446" cy="994172"/>
          </a:xfrm>
        </p:spPr>
        <p:txBody>
          <a:bodyPr/>
          <a:lstStyle/>
          <a:p>
            <a:r>
              <a:rPr lang="en-GB" dirty="0"/>
              <a:t>Pros and Cons of BFC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6129-83C6-524B-830E-3062FD50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19" y="2129442"/>
            <a:ext cx="8801732" cy="15168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3600" dirty="0">
                <a:solidFill>
                  <a:srgbClr val="991B1D"/>
                </a:solidFill>
                <a:latin typeface="+mj-lt"/>
                <a:ea typeface="+mj-ea"/>
                <a:cs typeface="+mj-cs"/>
              </a:rPr>
              <a:t>Cons</a:t>
            </a:r>
          </a:p>
          <a:p>
            <a:r>
              <a:rPr lang="en-GB" b="0" dirty="0"/>
              <a:t>An Unknown file takes 1.19 seconds to compare to 25 fingerprints and find closest match</a:t>
            </a:r>
          </a:p>
          <a:p>
            <a:r>
              <a:rPr lang="en-GB" b="0" dirty="0"/>
              <a:t>Not accurate enough for practical purpose</a:t>
            </a:r>
          </a:p>
          <a:p>
            <a:r>
              <a:rPr lang="en-GB" b="0" dirty="0"/>
              <a:t>Slowest compared to other 2 algorithms 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617D-4B1E-9646-8B5B-92E3C6F2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2542-C507-2742-A566-AB38B6A129B4}" type="datetime1">
              <a:rPr lang="en-IE" smtClean="0"/>
              <a:t>15/02/2018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BEF5-5AFA-1D40-98D3-04ECE36D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A8E6D-941E-0D47-9DA0-F47F3C7DF78E}"/>
              </a:ext>
            </a:extLst>
          </p:cNvPr>
          <p:cNvSpPr txBox="1"/>
          <p:nvPr/>
        </p:nvSpPr>
        <p:spPr>
          <a:xfrm>
            <a:off x="415842" y="975280"/>
            <a:ext cx="371864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300" b="1" dirty="0">
                <a:solidFill>
                  <a:srgbClr val="991B1D"/>
                </a:solidFill>
                <a:latin typeface="+mj-lt"/>
                <a:ea typeface="+mj-ea"/>
                <a:cs typeface="+mj-cs"/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Accuracy is 45.83%</a:t>
            </a:r>
            <a:r>
              <a:rPr lang="en-US" sz="1800" dirty="0"/>
              <a:t>better than BFA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6314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6169-2D76-8A4A-813D-99B01B3960C0}" type="datetime1">
              <a:rPr lang="en-IE" smtClean="0"/>
              <a:t>15/02/2018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68F67-187E-F748-AE29-F55CFD38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813" y="0"/>
            <a:ext cx="5479312" cy="772886"/>
          </a:xfrm>
        </p:spPr>
        <p:txBody>
          <a:bodyPr>
            <a:normAutofit/>
          </a:bodyPr>
          <a:lstStyle/>
          <a:p>
            <a:r>
              <a:rPr lang="en-IE" sz="3200" dirty="0"/>
              <a:t>File header/trailer (FHT)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D5472-3BBB-2044-B10E-6E4F4FE65BDA}"/>
              </a:ext>
            </a:extLst>
          </p:cNvPr>
          <p:cNvSpPr txBox="1"/>
          <p:nvPr/>
        </p:nvSpPr>
        <p:spPr>
          <a:xfrm>
            <a:off x="8978900" y="571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8927E7-20B8-D64F-9CEE-4B35067BC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433678"/>
              </p:ext>
            </p:extLst>
          </p:nvPr>
        </p:nvGraphicFramePr>
        <p:xfrm>
          <a:off x="404904" y="721541"/>
          <a:ext cx="8110446" cy="3230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809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5741" y="577131"/>
            <a:ext cx="7760798" cy="291701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endParaRPr lang="en-GB" sz="2900" b="0" dirty="0"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2900" b="0" dirty="0">
                <a:cs typeface="Calibri" panose="020F0502020204030204" pitchFamily="34" charset="0"/>
              </a:rPr>
              <a:t>To find if the input file belongs to given fingerprint, Header and Trailer scores are used which is given by  the following equation  where  C is the  correlation strength for the byte value extracted from the input file for the position and G is the highest correlation strength from the fingerprint for the same position. Input file is classified based on the max of header and trailer scores.</a:t>
            </a:r>
          </a:p>
          <a:p>
            <a:pPr marL="0" indent="0">
              <a:buNone/>
            </a:pPr>
            <a:r>
              <a:rPr lang="en-GB" sz="2900" b="0" dirty="0"/>
              <a:t>	</a:t>
            </a:r>
            <a:endParaRPr lang="en-US" sz="29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6169-2D76-8A4A-813D-99B01B3960C0}" type="datetime1">
              <a:rPr lang="en-IE" smtClean="0"/>
              <a:t>15/02/2018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68F67-187E-F748-AE29-F55CFD38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813" y="94590"/>
            <a:ext cx="5479312" cy="772886"/>
          </a:xfrm>
        </p:spPr>
        <p:txBody>
          <a:bodyPr>
            <a:normAutofit/>
          </a:bodyPr>
          <a:lstStyle/>
          <a:p>
            <a:r>
              <a:rPr lang="en-IE" sz="3200" dirty="0"/>
              <a:t>File header/trailer (FHT) Contd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22E26D-B745-2846-9895-F4300125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54" y="3010668"/>
            <a:ext cx="2713115" cy="499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D5472-3BBB-2044-B10E-6E4F4FE65BDA}"/>
              </a:ext>
            </a:extLst>
          </p:cNvPr>
          <p:cNvSpPr txBox="1"/>
          <p:nvPr/>
        </p:nvSpPr>
        <p:spPr>
          <a:xfrm>
            <a:off x="8978900" y="57150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B105-289E-1D46-BADB-A3C5D47D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21" y="937"/>
            <a:ext cx="3231675" cy="994172"/>
          </a:xfrm>
        </p:spPr>
        <p:txBody>
          <a:bodyPr/>
          <a:lstStyle/>
          <a:p>
            <a:r>
              <a:rPr lang="en-GB" dirty="0"/>
              <a:t>FHT experiments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E2C071-0CAF-6C42-8193-1E76BF12B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370" y="995109"/>
            <a:ext cx="4305300" cy="32289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F27C-A38F-C04B-9E94-FD8ECA18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094E-5220-6741-896B-B19B0DBD374A}" type="datetime1">
              <a:rPr lang="en-IE" smtClean="0"/>
              <a:t>15/02/2018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A8D8E-3E69-1644-B01A-6AD63CBC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D0D68-D433-0048-945E-4AC6CC3F2B9A}"/>
              </a:ext>
            </a:extLst>
          </p:cNvPr>
          <p:cNvSpPr txBox="1"/>
          <p:nvPr/>
        </p:nvSpPr>
        <p:spPr>
          <a:xfrm>
            <a:off x="1912883" y="4074043"/>
            <a:ext cx="14895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FHT run on GIF 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82C6B-9E67-9241-9388-6A71C77F9F17}"/>
              </a:ext>
            </a:extLst>
          </p:cNvPr>
          <p:cNvSpPr txBox="1"/>
          <p:nvPr/>
        </p:nvSpPr>
        <p:spPr>
          <a:xfrm>
            <a:off x="4922693" y="796945"/>
            <a:ext cx="39081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Strong correlation at positions 0,1,2,3 which corresponds to byte values of ASCII characters G,I,F,8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/>
              <a:t>If an unknown file has different bytes in these positions, it is a very strong indicator that it is not a GIF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800" dirty="0"/>
              <a:t>If the unknown file has a differing byte value at position 14, which shows a very low correlation strength, this offers no real information about whether the unknown file is a GIF file</a:t>
            </a:r>
            <a:endParaRPr lang="en-GB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1750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A319-3355-A54D-9062-7D105A06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Pros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74AC-2E49-6945-AEBD-93C2DB51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21" y="1053907"/>
            <a:ext cx="8110446" cy="1783886"/>
          </a:xfrm>
        </p:spPr>
        <p:txBody>
          <a:bodyPr>
            <a:normAutofit fontScale="77500" lnSpcReduction="20000"/>
          </a:bodyPr>
          <a:lstStyle/>
          <a:p>
            <a:r>
              <a:rPr lang="en-GB" sz="2700" b="0" dirty="0"/>
              <a:t>Accuracy is 95.83% (for combined OLE Doc fingerprint)</a:t>
            </a:r>
          </a:p>
          <a:p>
            <a:r>
              <a:rPr lang="en-GB" sz="2700" b="0" dirty="0"/>
              <a:t>Faster compared to BFC but slower than BFA by 0.005 seconds</a:t>
            </a:r>
          </a:p>
          <a:p>
            <a:r>
              <a:rPr lang="en-GB" sz="2700" b="0" dirty="0"/>
              <a:t>Identifies exe files with 100% accuracy</a:t>
            </a:r>
          </a:p>
          <a:p>
            <a:pPr>
              <a:lnSpc>
                <a:spcPct val="120000"/>
              </a:lnSpc>
            </a:pPr>
            <a:r>
              <a:rPr lang="en-GB" sz="2700" b="0" dirty="0"/>
              <a:t>Experiments proved header size of 5 would be a good measure to classify exe files, this would generate a fingerprint of only 53 Bytes. </a:t>
            </a:r>
          </a:p>
          <a:p>
            <a:endParaRPr lang="en-GB" b="0" dirty="0"/>
          </a:p>
          <a:p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DF14-C519-8640-98A6-D99DABA7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1015-C27D-2F42-A476-983DD5D44CC7}" type="datetime1">
              <a:rPr lang="en-IE" smtClean="0"/>
              <a:t>15/02/2018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582C1-C4E1-CB4F-A47D-CCF9B22A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A2B47-4D65-4A4A-854B-5EC408928344}"/>
              </a:ext>
            </a:extLst>
          </p:cNvPr>
          <p:cNvSpPr txBox="1"/>
          <p:nvPr/>
        </p:nvSpPr>
        <p:spPr>
          <a:xfrm>
            <a:off x="588579" y="211257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E715D9-77C9-C54C-89CF-1813050CD8A5}"/>
              </a:ext>
            </a:extLst>
          </p:cNvPr>
          <p:cNvSpPr txBox="1">
            <a:spLocks/>
          </p:cNvSpPr>
          <p:nvPr/>
        </p:nvSpPr>
        <p:spPr>
          <a:xfrm>
            <a:off x="420925" y="2520553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rgbClr val="991B1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Cons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FA5BA-2ED4-7F46-A5D3-5DB1083594CF}"/>
              </a:ext>
            </a:extLst>
          </p:cNvPr>
          <p:cNvSpPr txBox="1"/>
          <p:nvPr/>
        </p:nvSpPr>
        <p:spPr>
          <a:xfrm>
            <a:off x="255959" y="3258166"/>
            <a:ext cx="8024393" cy="97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b="0"/>
            </a:lvl1pPr>
            <a:lvl2pPr marL="5143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/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/>
              <a:buChar char="•"/>
            </a:lvl9pPr>
          </a:lstStyle>
          <a:p>
            <a:r>
              <a:rPr lang="en-GB" dirty="0"/>
              <a:t>Not all files have characteristic headers and trailers</a:t>
            </a:r>
          </a:p>
          <a:p>
            <a:r>
              <a:rPr lang="en-GB" dirty="0"/>
              <a:t>Finding the right header and trailer length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46755-53B4-C74D-9D48-3F40B1CF6329}"/>
              </a:ext>
            </a:extLst>
          </p:cNvPr>
          <p:cNvSpPr txBox="1"/>
          <p:nvPr/>
        </p:nvSpPr>
        <p:spPr>
          <a:xfrm>
            <a:off x="1817375" y="99715"/>
            <a:ext cx="53175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00" b="1" dirty="0">
                <a:solidFill>
                  <a:srgbClr val="991B1D"/>
                </a:solidFill>
                <a:latin typeface="+mj-lt"/>
                <a:ea typeface="+mj-ea"/>
                <a:cs typeface="+mj-cs"/>
              </a:rPr>
              <a:t>File</a:t>
            </a:r>
            <a:r>
              <a:rPr lang="en-IE" sz="1400" dirty="0"/>
              <a:t> </a:t>
            </a:r>
            <a:r>
              <a:rPr lang="en-IE" sz="3300" b="1" dirty="0">
                <a:solidFill>
                  <a:srgbClr val="991B1D"/>
                </a:solidFill>
                <a:latin typeface="+mj-lt"/>
                <a:ea typeface="+mj-ea"/>
                <a:cs typeface="+mj-cs"/>
              </a:rPr>
              <a:t>header/trailer (FHT) Contd</a:t>
            </a:r>
            <a:endParaRPr lang="en-US" sz="3300" b="1" dirty="0">
              <a:solidFill>
                <a:srgbClr val="991B1D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5898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8F9B-F3DB-3940-92C3-C98F61A1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1473-BCCB-3046-8761-E683A984D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137992"/>
            <a:ext cx="8110446" cy="1563167"/>
          </a:xfrm>
        </p:spPr>
        <p:txBody>
          <a:bodyPr/>
          <a:lstStyle/>
          <a:p>
            <a:r>
              <a:rPr lang="en-GB" b="0" dirty="0"/>
              <a:t>Hybrid approach using combination of all 3 algorithms to classify files</a:t>
            </a:r>
          </a:p>
          <a:p>
            <a:r>
              <a:rPr lang="en-GB" b="0" dirty="0"/>
              <a:t>Improvements in computing score for BFA and BFC</a:t>
            </a:r>
          </a:p>
          <a:p>
            <a:r>
              <a:rPr lang="en-GB" b="0" dirty="0"/>
              <a:t>Sophisticated curve matching algorithms to be tested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FE59-4AB9-5142-B078-65725CCD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CB1-A5BC-AB44-A364-033F9B4E33CF}" type="datetime1">
              <a:rPr lang="en-IE" smtClean="0"/>
              <a:t>15/02/2018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DBC65-84E4-B549-91E5-733863CD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4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1353-495D-2E4C-BD13-5FBC101F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CBE0-AB16-1F49-97B5-277B36640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80" y="1064421"/>
            <a:ext cx="8739096" cy="2298890"/>
          </a:xfrm>
        </p:spPr>
        <p:txBody>
          <a:bodyPr/>
          <a:lstStyle/>
          <a:p>
            <a:r>
              <a:rPr lang="en-GB" b="0" dirty="0"/>
              <a:t>PCA and Neural networks with Multi Layer Perceptron, accuracy of 98.3% on 6 file types - 2008</a:t>
            </a:r>
          </a:p>
          <a:p>
            <a:r>
              <a:rPr lang="en-GB" b="0" dirty="0"/>
              <a:t>Statistical learning using n-grams trained on SVMs, KNNs and COTS methods. Average accuracy even on damaged files was &gt;90% for SVMs. - 2011</a:t>
            </a:r>
          </a:p>
          <a:p>
            <a:r>
              <a:rPr lang="en-GB" b="0" dirty="0"/>
              <a:t>Tika - </a:t>
            </a:r>
            <a:r>
              <a:rPr lang="en-IE" b="0" dirty="0"/>
              <a:t>Mime Magic Detection(</a:t>
            </a:r>
            <a:r>
              <a:rPr lang="en-IE" b="0" dirty="0">
                <a:hlinkClick r:id="rId2"/>
              </a:rPr>
              <a:t>Freedesktop MIME-info</a:t>
            </a:r>
            <a:r>
              <a:rPr lang="en-IE" b="0" dirty="0"/>
              <a:t>), Container Aware Detection (.ppt, .doc)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C4B6D-ABEE-0448-B8DB-9704A1D9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CB1-A5BC-AB44-A364-033F9B4E33CF}" type="datetime1">
              <a:rPr lang="en-IE" smtClean="0"/>
              <a:t>15/02/2018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F5C8F-4F54-DD45-B68E-3899EFAD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0376-6692-0142-B5DF-E71608D0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CB1-A5BC-AB44-A364-033F9B4E33CF}" type="datetime1">
              <a:rPr lang="en-IE" smtClean="0"/>
              <a:t>15/02/2018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849EB-6FAF-1246-B74F-E809A1D4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FD7D5-72A4-AC41-A200-DA3F7DC36A91}"/>
              </a:ext>
            </a:extLst>
          </p:cNvPr>
          <p:cNvSpPr txBox="1"/>
          <p:nvPr/>
        </p:nvSpPr>
        <p:spPr>
          <a:xfrm>
            <a:off x="1618592" y="52989"/>
            <a:ext cx="50239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991B1D"/>
                </a:solidFill>
                <a:latin typeface="+mj-lt"/>
                <a:ea typeface="+mj-ea"/>
                <a:cs typeface="+mj-cs"/>
              </a:rPr>
              <a:t>Pros and Cons of Paper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80543-DDB3-794C-95FA-353571457004}"/>
              </a:ext>
            </a:extLst>
          </p:cNvPr>
          <p:cNvSpPr txBox="1"/>
          <p:nvPr/>
        </p:nvSpPr>
        <p:spPr>
          <a:xfrm>
            <a:off x="462453" y="982258"/>
            <a:ext cx="84677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Approaches in this paper are basis for many statistical models developed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The experimental set ups were very clear</a:t>
            </a:r>
            <a:endParaRPr lang="en-US" sz="2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B4A76-22F2-2D48-8C9D-651A6584E263}"/>
              </a:ext>
            </a:extLst>
          </p:cNvPr>
          <p:cNvSpPr txBox="1"/>
          <p:nvPr/>
        </p:nvSpPr>
        <p:spPr>
          <a:xfrm>
            <a:off x="455465" y="2204051"/>
            <a:ext cx="64218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Few references were incorrect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Matrix representation was ambiguous for BFC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100" dirty="0"/>
              <a:t>Few points were not consistent with the actual thesis</a:t>
            </a:r>
            <a:endParaRPr lang="en-US" sz="2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04044-4066-E245-9436-79D88055D44C}"/>
              </a:ext>
            </a:extLst>
          </p:cNvPr>
          <p:cNvSpPr txBox="1"/>
          <p:nvPr/>
        </p:nvSpPr>
        <p:spPr>
          <a:xfrm>
            <a:off x="455465" y="1748105"/>
            <a:ext cx="6968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991B1D"/>
                </a:solidFill>
                <a:latin typeface="+mj-lt"/>
                <a:ea typeface="+mj-ea"/>
                <a:cs typeface="+mj-cs"/>
              </a:rPr>
              <a:t>Cons</a:t>
            </a:r>
            <a:endParaRPr lang="en-US" sz="2200" b="1" dirty="0">
              <a:solidFill>
                <a:srgbClr val="991B1D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C0B10-97D8-904A-BA43-BB286923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6" y="3526102"/>
            <a:ext cx="440690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F1E489-609D-9D44-9FD8-DB882F3FB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58" y="4046363"/>
            <a:ext cx="4095399" cy="37705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AF765B5-2901-8747-B16F-2C42E325028D}"/>
              </a:ext>
            </a:extLst>
          </p:cNvPr>
          <p:cNvSpPr/>
          <p:nvPr/>
        </p:nvSpPr>
        <p:spPr>
          <a:xfrm>
            <a:off x="4813738" y="4190970"/>
            <a:ext cx="2047699" cy="253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D16CB9-8D77-044C-A3FC-310A7E26326A}"/>
              </a:ext>
            </a:extLst>
          </p:cNvPr>
          <p:cNvCxnSpPr/>
          <p:nvPr/>
        </p:nvCxnSpPr>
        <p:spPr>
          <a:xfrm>
            <a:off x="2984938" y="3941379"/>
            <a:ext cx="1481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025DAD-83E1-BD44-87D6-E27253804F4A}"/>
              </a:ext>
            </a:extLst>
          </p:cNvPr>
          <p:cNvCxnSpPr/>
          <p:nvPr/>
        </p:nvCxnSpPr>
        <p:spPr>
          <a:xfrm>
            <a:off x="289406" y="4190970"/>
            <a:ext cx="41564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FF932D-9B2D-3443-B04F-F5E6C194E9EC}"/>
              </a:ext>
            </a:extLst>
          </p:cNvPr>
          <p:cNvCxnSpPr/>
          <p:nvPr/>
        </p:nvCxnSpPr>
        <p:spPr>
          <a:xfrm>
            <a:off x="289406" y="4444442"/>
            <a:ext cx="719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0E23B-2259-BD42-8998-860B32BCD64B}"/>
              </a:ext>
            </a:extLst>
          </p:cNvPr>
          <p:cNvSpPr/>
          <p:nvPr/>
        </p:nvSpPr>
        <p:spPr>
          <a:xfrm>
            <a:off x="191176" y="3422268"/>
            <a:ext cx="4505129" cy="1044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05777A-435E-C249-946D-ED435D84C220}"/>
              </a:ext>
            </a:extLst>
          </p:cNvPr>
          <p:cNvSpPr/>
          <p:nvPr/>
        </p:nvSpPr>
        <p:spPr>
          <a:xfrm>
            <a:off x="4813738" y="3957096"/>
            <a:ext cx="4214648" cy="487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7B3F49-4353-644B-B828-1A0092DA63B1}"/>
              </a:ext>
            </a:extLst>
          </p:cNvPr>
          <p:cNvSpPr txBox="1"/>
          <p:nvPr/>
        </p:nvSpPr>
        <p:spPr>
          <a:xfrm>
            <a:off x="455465" y="602262"/>
            <a:ext cx="683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991B1D"/>
                </a:solidFill>
                <a:latin typeface="+mj-lt"/>
                <a:ea typeface="+mj-ea"/>
                <a:cs typeface="+mj-cs"/>
              </a:rPr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384248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5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7FB98A-DF8C-E540-91F2-121001865A9E}"/>
              </a:ext>
            </a:extLst>
          </p:cNvPr>
          <p:cNvSpPr/>
          <p:nvPr/>
        </p:nvSpPr>
        <p:spPr>
          <a:xfrm>
            <a:off x="525529" y="904206"/>
            <a:ext cx="2280169" cy="10655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Type codes were used in classic MacOS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in a manner similar to file extensions 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6E6CE-C080-224C-855E-DAE7EC6A77D3}"/>
              </a:ext>
            </a:extLst>
          </p:cNvPr>
          <p:cNvSpPr/>
          <p:nvPr/>
        </p:nvSpPr>
        <p:spPr>
          <a:xfrm>
            <a:off x="3514366" y="602933"/>
            <a:ext cx="1960984" cy="10778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Many OS today hide file extensions for security reasons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7FBC5-9457-0E4B-B1FC-CF7E42121D2F}"/>
              </a:ext>
            </a:extLst>
          </p:cNvPr>
          <p:cNvSpPr/>
          <p:nvPr/>
        </p:nvSpPr>
        <p:spPr>
          <a:xfrm>
            <a:off x="718798" y="2971366"/>
            <a:ext cx="2795568" cy="13708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 the original FAT filesystem, file names were limited to an 8-character identifier and a 3-character extension, known as an 8.3 filename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162D9-DA7A-B144-A259-3B81A6DF53CC}"/>
              </a:ext>
            </a:extLst>
          </p:cNvPr>
          <p:cNvSpPr/>
          <p:nvPr/>
        </p:nvSpPr>
        <p:spPr>
          <a:xfrm>
            <a:off x="4308530" y="3052966"/>
            <a:ext cx="2333640" cy="1026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There are 51,537 registered file types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F97BAB-F3EE-1B45-BDEA-989A8932FA3C}"/>
              </a:ext>
            </a:extLst>
          </p:cNvPr>
          <p:cNvSpPr/>
          <p:nvPr/>
        </p:nvSpPr>
        <p:spPr>
          <a:xfrm>
            <a:off x="5816457" y="1439160"/>
            <a:ext cx="2297543" cy="10611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File command internally uses magic numbers to identify file types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F316BD-17F8-E248-8240-C388F4F93203}"/>
              </a:ext>
            </a:extLst>
          </p:cNvPr>
          <p:cNvSpPr/>
          <p:nvPr/>
        </p:nvSpPr>
        <p:spPr>
          <a:xfrm>
            <a:off x="2466729" y="1562506"/>
            <a:ext cx="3423301" cy="15574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00" b="1" dirty="0">
                <a:solidFill>
                  <a:srgbClr val="991B1D"/>
                </a:solidFill>
                <a:latin typeface="+mj-lt"/>
                <a:ea typeface="+mj-ea"/>
                <a:cs typeface="+mj-cs"/>
              </a:rPr>
              <a:t>Questions?</a:t>
            </a:r>
            <a:br>
              <a:rPr lang="en-US" sz="1400" dirty="0"/>
            </a:br>
            <a:r>
              <a:rPr lang="en-US" sz="3900" b="1" dirty="0">
                <a:solidFill>
                  <a:srgbClr val="991B1D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1050" dirty="0"/>
              <a:t> </a:t>
            </a:r>
            <a:r>
              <a:rPr lang="en-US" sz="3900" b="1" dirty="0">
                <a:solidFill>
                  <a:srgbClr val="991B1D"/>
                </a:solidFill>
                <a:latin typeface="+mj-lt"/>
                <a:ea typeface="+mj-ea"/>
                <a:cs typeface="+mj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1264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2364" y="1111767"/>
            <a:ext cx="8811636" cy="3230287"/>
          </a:xfrm>
        </p:spPr>
        <p:txBody>
          <a:bodyPr>
            <a:normAutofit/>
          </a:bodyPr>
          <a:lstStyle/>
          <a:p>
            <a:r>
              <a:rPr lang="en-IE" b="0" dirty="0"/>
              <a:t>Forensic analyses of computer hard drives.</a:t>
            </a:r>
            <a:endParaRPr lang="en-IE" sz="1400" b="0" dirty="0"/>
          </a:p>
          <a:p>
            <a:r>
              <a:rPr lang="en-IE" b="0" dirty="0"/>
              <a:t>Virus protection software</a:t>
            </a:r>
          </a:p>
          <a:p>
            <a:r>
              <a:rPr lang="en-IE" b="0" dirty="0"/>
              <a:t>Intrusion detection systems</a:t>
            </a:r>
          </a:p>
          <a:p>
            <a:r>
              <a:rPr lang="en-IE" b="0" dirty="0"/>
              <a:t>Firewalls and web browsers</a:t>
            </a:r>
            <a:endParaRPr lang="en-IE" sz="1400" b="0" dirty="0"/>
          </a:p>
          <a:p>
            <a:endParaRPr lang="en-US" sz="1300" dirty="0">
              <a:latin typeface="Courier" pitchFamily="2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240D-4035-B944-A6EF-FCE39DED727C}" type="datetime1">
              <a:rPr lang="en-IE" smtClean="0"/>
              <a:t>15/02/2018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68F67-187E-F748-AE29-F55CFD38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326947"/>
            <a:ext cx="5632174" cy="770619"/>
          </a:xfrm>
        </p:spPr>
        <p:txBody>
          <a:bodyPr>
            <a:normAutofit fontScale="90000"/>
          </a:bodyPr>
          <a:lstStyle/>
          <a:p>
            <a:pPr algn="ctr"/>
            <a:r>
              <a:rPr lang="en-IE" sz="3200" dirty="0"/>
              <a:t>Why do we need to find File-type?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23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BCFA4CF-B65C-E24A-AC88-0F1FAD0AE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51621"/>
              </p:ext>
            </p:extLst>
          </p:nvPr>
        </p:nvGraphicFramePr>
        <p:xfrm>
          <a:off x="305079" y="1057437"/>
          <a:ext cx="8590443" cy="347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869">
                  <a:extLst>
                    <a:ext uri="{9D8B030D-6E8A-4147-A177-3AD203B41FA5}">
                      <a16:colId xmlns:a16="http://schemas.microsoft.com/office/drawing/2014/main" val="2062234127"/>
                    </a:ext>
                  </a:extLst>
                </a:gridCol>
                <a:gridCol w="4512365">
                  <a:extLst>
                    <a:ext uri="{9D8B030D-6E8A-4147-A177-3AD203B41FA5}">
                      <a16:colId xmlns:a16="http://schemas.microsoft.com/office/drawing/2014/main" val="121141105"/>
                    </a:ext>
                  </a:extLst>
                </a:gridCol>
                <a:gridCol w="2415209">
                  <a:extLst>
                    <a:ext uri="{9D8B030D-6E8A-4147-A177-3AD203B41FA5}">
                      <a16:colId xmlns:a16="http://schemas.microsoft.com/office/drawing/2014/main" val="79209212"/>
                    </a:ext>
                  </a:extLst>
                </a:gridCol>
              </a:tblGrid>
              <a:tr h="474687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Problems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47452"/>
                  </a:ext>
                </a:extLst>
              </a:tr>
              <a:tr h="902962">
                <a:tc>
                  <a:txBody>
                    <a:bodyPr/>
                    <a:lstStyle/>
                    <a:p>
                      <a:r>
                        <a:rPr lang="en-GB" dirty="0"/>
                        <a:t>File extensions based</a:t>
                      </a:r>
                    </a:p>
                    <a:p>
                      <a:r>
                        <a:rPr lang="en-GB" dirty="0"/>
                        <a:t>(Content Independent)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readme.txt, image.jpg, content.pdf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Unreliable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39789"/>
                  </a:ext>
                </a:extLst>
              </a:tr>
              <a:tr h="11704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Magic Numbers</a:t>
                      </a:r>
                    </a:p>
                    <a:p>
                      <a:r>
                        <a:rPr lang="en-GB" dirty="0"/>
                        <a:t>(Content Dependent)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/etc/magic in UNIX</a:t>
                      </a:r>
                    </a:p>
                    <a:p>
                      <a:r>
                        <a:rPr lang="en-US" dirty="0"/>
                        <a:t>/usr/share/file/magic/ in OS-X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Time consuming while defining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Once defined rule cannot be changed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Can be spoofed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592336"/>
                  </a:ext>
                </a:extLst>
              </a:tr>
              <a:tr h="9071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Standard File Formats (SAF)</a:t>
                      </a:r>
                    </a:p>
                    <a:p>
                      <a:r>
                        <a:rPr lang="en-GB" dirty="0"/>
                        <a:t>(Content Dependent)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/>
                        <a:t>Advanced Missile Signature Center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dirty="0"/>
                        <a:t>Limited usage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E" dirty="0"/>
                        <a:t>Cannot be transferred over internet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16053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89E7-53F0-2D4C-AA31-0AC8D2FEF537}" type="datetime1">
              <a:rPr lang="en-IE" smtClean="0"/>
              <a:t>15/02/2018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8E58CF-924F-3840-A62F-E9CBA50C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50" y="58689"/>
            <a:ext cx="7886700" cy="994172"/>
          </a:xfrm>
        </p:spPr>
        <p:txBody>
          <a:bodyPr/>
          <a:lstStyle/>
          <a:p>
            <a:r>
              <a:rPr lang="en-GB" dirty="0"/>
              <a:t>Methods for file type detection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A95B0D-FF40-4F45-B5A1-DA447DBD1547}"/>
              </a:ext>
            </a:extLst>
          </p:cNvPr>
          <p:cNvGrpSpPr/>
          <p:nvPr/>
        </p:nvGrpSpPr>
        <p:grpSpPr>
          <a:xfrm>
            <a:off x="4513556" y="1621401"/>
            <a:ext cx="1902150" cy="2821389"/>
            <a:chOff x="966536" y="1698767"/>
            <a:chExt cx="1902150" cy="282138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18A6C27-9808-C74A-98BD-C9F4668AF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483" y="1698767"/>
              <a:ext cx="1834203" cy="77577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D57C9D1-1B64-1145-A7C8-F4DBE64FC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536" y="2645125"/>
              <a:ext cx="1630549" cy="96871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D654CB5-FCE0-8849-B3A5-22D1D054B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1607" y="3764922"/>
              <a:ext cx="1850184" cy="755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357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FF2C-670A-9740-AAD6-F93CFB55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Goals 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6C7A-AF96-F74F-A786-4EA5FDDF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148504"/>
            <a:ext cx="8110446" cy="3230287"/>
          </a:xfrm>
        </p:spPr>
        <p:txBody>
          <a:bodyPr/>
          <a:lstStyle/>
          <a:p>
            <a:r>
              <a:rPr lang="en-GB" b="0" dirty="0"/>
              <a:t>Accuracy</a:t>
            </a:r>
          </a:p>
          <a:p>
            <a:r>
              <a:rPr lang="en-GB" b="0" dirty="0"/>
              <a:t>Automatic generation of Fingerprint</a:t>
            </a:r>
          </a:p>
          <a:p>
            <a:r>
              <a:rPr lang="en-GB" b="0" dirty="0"/>
              <a:t>Small Fingerprint</a:t>
            </a:r>
          </a:p>
          <a:p>
            <a:r>
              <a:rPr lang="en-GB" b="0" dirty="0"/>
              <a:t>Speed</a:t>
            </a:r>
          </a:p>
          <a:p>
            <a:r>
              <a:rPr lang="en-GB" b="0" dirty="0"/>
              <a:t>Flexible (trade off between accuracy and speed)</a:t>
            </a:r>
          </a:p>
          <a:p>
            <a:r>
              <a:rPr lang="en-GB" b="0" dirty="0"/>
              <a:t>Independent from file size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5B5F-2D4B-DD43-8B24-794768EE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CB1-A5BC-AB44-A364-033F9B4E33CF}" type="datetime1">
              <a:rPr lang="en-IE" smtClean="0"/>
              <a:t>15/02/2018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72C43-2C33-FD49-BD34-7260F6D8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EE340-4271-B843-A9B3-B909332A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794" y="1215466"/>
            <a:ext cx="2911561" cy="14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5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FAF4E98-D913-7046-8E8C-8DB24CB54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840302"/>
              </p:ext>
            </p:extLst>
          </p:nvPr>
        </p:nvGraphicFramePr>
        <p:xfrm>
          <a:off x="97961" y="708630"/>
          <a:ext cx="8737449" cy="3492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68F67-187E-F748-AE29-F55CFD38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1" y="337458"/>
            <a:ext cx="5479312" cy="772886"/>
          </a:xfrm>
        </p:spPr>
        <p:txBody>
          <a:bodyPr>
            <a:normAutofit fontScale="90000"/>
          </a:bodyPr>
          <a:lstStyle/>
          <a:p>
            <a:pPr algn="ctr"/>
            <a:br>
              <a:rPr lang="en-IE" sz="3200" dirty="0"/>
            </a:br>
            <a:r>
              <a:rPr lang="en-IE" sz="3200" dirty="0"/>
              <a:t>Byte frequency analysis (BFA)</a:t>
            </a:r>
            <a:br>
              <a:rPr lang="en-IE" sz="3200" dirty="0"/>
            </a:br>
            <a:endParaRPr lang="en-US" sz="3200" dirty="0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ECD1453A-FB32-F04D-BF6C-6D9DDC14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E44B-A7CD-A242-BB9D-5A42B1C1C6B0}" type="datetime1">
              <a:rPr lang="en-IE" smtClean="0"/>
              <a:t>15/02/2018</a:t>
            </a:fld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B2E6AA-C2CF-0C4A-A781-020528418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80284"/>
              </p:ext>
            </p:extLst>
          </p:nvPr>
        </p:nvGraphicFramePr>
        <p:xfrm>
          <a:off x="1093080" y="2454910"/>
          <a:ext cx="126322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68">
                  <a:extLst>
                    <a:ext uri="{9D8B030D-6E8A-4147-A177-3AD203B41FA5}">
                      <a16:colId xmlns:a16="http://schemas.microsoft.com/office/drawing/2014/main" val="191862706"/>
                    </a:ext>
                  </a:extLst>
                </a:gridCol>
                <a:gridCol w="234763">
                  <a:extLst>
                    <a:ext uri="{9D8B030D-6E8A-4147-A177-3AD203B41FA5}">
                      <a16:colId xmlns:a16="http://schemas.microsoft.com/office/drawing/2014/main" val="1835422552"/>
                    </a:ext>
                  </a:extLst>
                </a:gridCol>
                <a:gridCol w="234763">
                  <a:extLst>
                    <a:ext uri="{9D8B030D-6E8A-4147-A177-3AD203B41FA5}">
                      <a16:colId xmlns:a16="http://schemas.microsoft.com/office/drawing/2014/main" val="4118541917"/>
                    </a:ext>
                  </a:extLst>
                </a:gridCol>
                <a:gridCol w="234763">
                  <a:extLst>
                    <a:ext uri="{9D8B030D-6E8A-4147-A177-3AD203B41FA5}">
                      <a16:colId xmlns:a16="http://schemas.microsoft.com/office/drawing/2014/main" val="1522587658"/>
                    </a:ext>
                  </a:extLst>
                </a:gridCol>
                <a:gridCol w="234763">
                  <a:extLst>
                    <a:ext uri="{9D8B030D-6E8A-4147-A177-3AD203B41FA5}">
                      <a16:colId xmlns:a16="http://schemas.microsoft.com/office/drawing/2014/main" val="3627063197"/>
                    </a:ext>
                  </a:extLst>
                </a:gridCol>
              </a:tblGrid>
              <a:tr h="271648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06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4125FB-D160-694E-86E4-158D785E4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36298"/>
              </p:ext>
            </p:extLst>
          </p:nvPr>
        </p:nvGraphicFramePr>
        <p:xfrm>
          <a:off x="5875281" y="2584734"/>
          <a:ext cx="1373991" cy="27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">
                  <a:extLst>
                    <a:ext uri="{9D8B030D-6E8A-4147-A177-3AD203B41FA5}">
                      <a16:colId xmlns:a16="http://schemas.microsoft.com/office/drawing/2014/main" val="3808233541"/>
                    </a:ext>
                  </a:extLst>
                </a:gridCol>
                <a:gridCol w="352743">
                  <a:extLst>
                    <a:ext uri="{9D8B030D-6E8A-4147-A177-3AD203B41FA5}">
                      <a16:colId xmlns:a16="http://schemas.microsoft.com/office/drawing/2014/main" val="21337210"/>
                    </a:ext>
                  </a:extLst>
                </a:gridCol>
                <a:gridCol w="365209">
                  <a:extLst>
                    <a:ext uri="{9D8B030D-6E8A-4147-A177-3AD203B41FA5}">
                      <a16:colId xmlns:a16="http://schemas.microsoft.com/office/drawing/2014/main" val="3347866401"/>
                    </a:ext>
                  </a:extLst>
                </a:gridCol>
                <a:gridCol w="365209">
                  <a:extLst>
                    <a:ext uri="{9D8B030D-6E8A-4147-A177-3AD203B41FA5}">
                      <a16:colId xmlns:a16="http://schemas.microsoft.com/office/drawing/2014/main" val="835664740"/>
                    </a:ext>
                  </a:extLst>
                </a:gridCol>
              </a:tblGrid>
              <a:tr h="270160">
                <a:tc>
                  <a:txBody>
                    <a:bodyPr/>
                    <a:lstStyle/>
                    <a:p>
                      <a:r>
                        <a:rPr lang="en-GB" sz="900" dirty="0"/>
                        <a:t>1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0.5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0.5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0.5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437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03EB75-00D6-FE42-A025-44C78FA185DA}"/>
              </a:ext>
            </a:extLst>
          </p:cNvPr>
          <p:cNvSpPr txBox="1"/>
          <p:nvPr/>
        </p:nvSpPr>
        <p:spPr>
          <a:xfrm>
            <a:off x="3457904" y="218184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D8DDD58-B8C3-734C-9F22-760FC162C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9344"/>
              </p:ext>
            </p:extLst>
          </p:nvPr>
        </p:nvGraphicFramePr>
        <p:xfrm>
          <a:off x="5875281" y="2094651"/>
          <a:ext cx="1395008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52">
                  <a:extLst>
                    <a:ext uri="{9D8B030D-6E8A-4147-A177-3AD203B41FA5}">
                      <a16:colId xmlns:a16="http://schemas.microsoft.com/office/drawing/2014/main" val="1121312246"/>
                    </a:ext>
                  </a:extLst>
                </a:gridCol>
                <a:gridCol w="348752">
                  <a:extLst>
                    <a:ext uri="{9D8B030D-6E8A-4147-A177-3AD203B41FA5}">
                      <a16:colId xmlns:a16="http://schemas.microsoft.com/office/drawing/2014/main" val="3011440035"/>
                    </a:ext>
                  </a:extLst>
                </a:gridCol>
                <a:gridCol w="348752">
                  <a:extLst>
                    <a:ext uri="{9D8B030D-6E8A-4147-A177-3AD203B41FA5}">
                      <a16:colId xmlns:a16="http://schemas.microsoft.com/office/drawing/2014/main" val="2931352549"/>
                    </a:ext>
                  </a:extLst>
                </a:gridCol>
                <a:gridCol w="348752">
                  <a:extLst>
                    <a:ext uri="{9D8B030D-6E8A-4147-A177-3AD203B41FA5}">
                      <a16:colId xmlns:a16="http://schemas.microsoft.com/office/drawing/2014/main" val="1157325853"/>
                    </a:ext>
                  </a:extLst>
                </a:gridCol>
              </a:tblGrid>
              <a:tr h="28523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56767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711B77-FC50-8540-AF27-0146D38AD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258348"/>
              </p:ext>
            </p:extLst>
          </p:nvPr>
        </p:nvGraphicFramePr>
        <p:xfrm>
          <a:off x="3213705" y="2181848"/>
          <a:ext cx="1395008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52">
                  <a:extLst>
                    <a:ext uri="{9D8B030D-6E8A-4147-A177-3AD203B41FA5}">
                      <a16:colId xmlns:a16="http://schemas.microsoft.com/office/drawing/2014/main" val="1121312246"/>
                    </a:ext>
                  </a:extLst>
                </a:gridCol>
                <a:gridCol w="348752">
                  <a:extLst>
                    <a:ext uri="{9D8B030D-6E8A-4147-A177-3AD203B41FA5}">
                      <a16:colId xmlns:a16="http://schemas.microsoft.com/office/drawing/2014/main" val="3011440035"/>
                    </a:ext>
                  </a:extLst>
                </a:gridCol>
                <a:gridCol w="348752">
                  <a:extLst>
                    <a:ext uri="{9D8B030D-6E8A-4147-A177-3AD203B41FA5}">
                      <a16:colId xmlns:a16="http://schemas.microsoft.com/office/drawing/2014/main" val="2931352549"/>
                    </a:ext>
                  </a:extLst>
                </a:gridCol>
                <a:gridCol w="348752">
                  <a:extLst>
                    <a:ext uri="{9D8B030D-6E8A-4147-A177-3AD203B41FA5}">
                      <a16:colId xmlns:a16="http://schemas.microsoft.com/office/drawing/2014/main" val="1157325853"/>
                    </a:ext>
                  </a:extLst>
                </a:gridCol>
              </a:tblGrid>
              <a:tr h="28523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56767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03F96E2-A8DE-A045-B6D1-AFB20E608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84646"/>
              </p:ext>
            </p:extLst>
          </p:nvPr>
        </p:nvGraphicFramePr>
        <p:xfrm>
          <a:off x="3247698" y="2712198"/>
          <a:ext cx="1308461" cy="27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59">
                  <a:extLst>
                    <a:ext uri="{9D8B030D-6E8A-4147-A177-3AD203B41FA5}">
                      <a16:colId xmlns:a16="http://schemas.microsoft.com/office/drawing/2014/main" val="3808233541"/>
                    </a:ext>
                  </a:extLst>
                </a:gridCol>
                <a:gridCol w="335920">
                  <a:extLst>
                    <a:ext uri="{9D8B030D-6E8A-4147-A177-3AD203B41FA5}">
                      <a16:colId xmlns:a16="http://schemas.microsoft.com/office/drawing/2014/main" val="21337210"/>
                    </a:ext>
                  </a:extLst>
                </a:gridCol>
                <a:gridCol w="347791">
                  <a:extLst>
                    <a:ext uri="{9D8B030D-6E8A-4147-A177-3AD203B41FA5}">
                      <a16:colId xmlns:a16="http://schemas.microsoft.com/office/drawing/2014/main" val="3347866401"/>
                    </a:ext>
                  </a:extLst>
                </a:gridCol>
                <a:gridCol w="347791">
                  <a:extLst>
                    <a:ext uri="{9D8B030D-6E8A-4147-A177-3AD203B41FA5}">
                      <a16:colId xmlns:a16="http://schemas.microsoft.com/office/drawing/2014/main" val="835664740"/>
                    </a:ext>
                  </a:extLst>
                </a:gridCol>
              </a:tblGrid>
              <a:tr h="270160">
                <a:tc>
                  <a:txBody>
                    <a:bodyPr/>
                    <a:lstStyle/>
                    <a:p>
                      <a:r>
                        <a:rPr lang="en-GB" sz="900" dirty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1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437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F151B2F-CA95-744F-B970-D79B80C5F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3776" y="3190989"/>
            <a:ext cx="1907915" cy="437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A6C88B-9AEF-7245-9893-9137C54E44A6}"/>
              </a:ext>
            </a:extLst>
          </p:cNvPr>
          <p:cNvSpPr txBox="1"/>
          <p:nvPr/>
        </p:nvSpPr>
        <p:spPr>
          <a:xfrm>
            <a:off x="1009759" y="2136115"/>
            <a:ext cx="12921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Stream of Bytes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8694B-EDFB-8C48-806D-CB98E88415DD}"/>
              </a:ext>
            </a:extLst>
          </p:cNvPr>
          <p:cNvSpPr txBox="1"/>
          <p:nvPr/>
        </p:nvSpPr>
        <p:spPr>
          <a:xfrm>
            <a:off x="3361896" y="1871545"/>
            <a:ext cx="1104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1x256 matrix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C5EBF-5DFA-D947-A0DA-ACB8E6D5F80F}"/>
              </a:ext>
            </a:extLst>
          </p:cNvPr>
          <p:cNvSpPr txBox="1"/>
          <p:nvPr/>
        </p:nvSpPr>
        <p:spPr>
          <a:xfrm>
            <a:off x="5761364" y="1776563"/>
            <a:ext cx="14879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90325-7AD3-8C41-9CA3-56558A0CA508}"/>
              </a:ext>
            </a:extLst>
          </p:cNvPr>
          <p:cNvSpPr txBox="1"/>
          <p:nvPr/>
        </p:nvSpPr>
        <p:spPr>
          <a:xfrm>
            <a:off x="190472" y="3737314"/>
            <a:ext cx="6357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Normalization is required to prevent </a:t>
            </a:r>
            <a:r>
              <a:rPr lang="en-IE" sz="2000" dirty="0"/>
              <a:t>very large file from skewing the file type fingerprint.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62E1F-740C-584C-86D7-4F2ADFED0B77}"/>
              </a:ext>
            </a:extLst>
          </p:cNvPr>
          <p:cNvSpPr txBox="1"/>
          <p:nvPr/>
        </p:nvSpPr>
        <p:spPr>
          <a:xfrm>
            <a:off x="7004157" y="3736242"/>
            <a:ext cx="206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NFPS – New fingerprint score</a:t>
            </a:r>
          </a:p>
          <a:p>
            <a:r>
              <a:rPr lang="en-US" sz="1200" dirty="0"/>
              <a:t>OFPS – Old fingerprint score</a:t>
            </a:r>
          </a:p>
          <a:p>
            <a:r>
              <a:rPr lang="en-US" sz="1200" dirty="0"/>
              <a:t>NFS – Number of files </a:t>
            </a:r>
          </a:p>
        </p:txBody>
      </p:sp>
    </p:spTree>
    <p:extLst>
      <p:ext uri="{BB962C8B-B14F-4D97-AF65-F5344CB8AC3E}">
        <p14:creationId xmlns:p14="http://schemas.microsoft.com/office/powerpoint/2010/main" val="411167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04904" y="1110344"/>
            <a:ext cx="8586696" cy="3230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Correlation Strength (used to check input file)</a:t>
            </a:r>
            <a:endParaRPr lang="en-US" dirty="0">
              <a:latin typeface="Courier" pitchFamily="2" charset="0"/>
            </a:endParaRPr>
          </a:p>
          <a:p>
            <a:r>
              <a:rPr lang="en-IE" b="0" dirty="0"/>
              <a:t>If a byte value always occurs with a regular frequency for a given file type, then this is an important feature of the file type. Example : ASCII chars in txt file</a:t>
            </a:r>
          </a:p>
          <a:p>
            <a:r>
              <a:rPr lang="en-IE" b="0" dirty="0"/>
              <a:t>Correlation Strength is dependent on difference in frequency score between input file and fingerprint, if it is less Correlation strength increases toward 1 else it falls towards 0. This is given by : </a:t>
            </a:r>
          </a:p>
          <a:p>
            <a:pPr marL="685800" lvl="2" indent="0">
              <a:buNone/>
            </a:pPr>
            <a:endParaRPr lang="en-IE" dirty="0"/>
          </a:p>
          <a:p>
            <a:pPr marL="685800" lvl="2" indent="0">
              <a:buNone/>
            </a:pPr>
            <a:endParaRPr lang="en-IE" b="1" i="1" dirty="0">
              <a:latin typeface="Baskerville SemiBold" panose="02020502070401020303" pitchFamily="18" charset="0"/>
              <a:ea typeface="Xingkai SC Light" panose="02010800040101010101" pitchFamily="2" charset="-122"/>
            </a:endParaRPr>
          </a:p>
          <a:p>
            <a:pPr marL="685800" lvl="2" indent="0">
              <a:buNone/>
            </a:pPr>
            <a:r>
              <a:rPr lang="en-IE" b="1" i="1" dirty="0">
                <a:latin typeface="Baskerville SemiBold" panose="02020502070401020303" pitchFamily="18" charset="0"/>
                <a:ea typeface="Xingkai SC Light" panose="02010800040101010101" pitchFamily="2" charset="-122"/>
              </a:rPr>
              <a:t>x</a:t>
            </a:r>
            <a:r>
              <a:rPr lang="en-IE" dirty="0"/>
              <a:t> is the 	difference in frequency between input file and fingerprint,</a:t>
            </a:r>
          </a:p>
          <a:p>
            <a:pPr marL="685800" lvl="2" indent="0">
              <a:buNone/>
            </a:pPr>
            <a:r>
              <a:rPr lang="en-IE" dirty="0"/>
              <a:t> experiments show </a:t>
            </a:r>
            <a:r>
              <a:rPr lang="el-GR" dirty="0"/>
              <a:t>σ = 0.0375 </a:t>
            </a:r>
            <a:r>
              <a:rPr lang="en-IE" dirty="0"/>
              <a:t>is the optimal </a:t>
            </a:r>
            <a:r>
              <a:rPr lang="el-GR" dirty="0"/>
              <a:t>σ </a:t>
            </a:r>
            <a:r>
              <a:rPr lang="en-IE" dirty="0"/>
              <a:t>value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74E25-B92F-8F43-900F-7BB0B172E598}" type="datetime1">
              <a:rPr lang="en-IE" smtClean="0"/>
              <a:t>15/02/2018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68F67-187E-F748-AE29-F55CFD38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031" y="337458"/>
            <a:ext cx="5479312" cy="772886"/>
          </a:xfrm>
        </p:spPr>
        <p:txBody>
          <a:bodyPr>
            <a:normAutofit fontScale="90000"/>
          </a:bodyPr>
          <a:lstStyle/>
          <a:p>
            <a:pPr algn="ctr"/>
            <a:br>
              <a:rPr lang="en-IE" sz="3200" dirty="0"/>
            </a:br>
            <a:r>
              <a:rPr lang="en-IE" sz="3200" dirty="0"/>
              <a:t>Byte frequency analysis (BFA) Contd</a:t>
            </a:r>
            <a:br>
              <a:rPr lang="en-IE" sz="3200" dirty="0"/>
            </a:br>
            <a:r>
              <a:rPr lang="en-IE" sz="3200" dirty="0"/>
              <a:t>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D6AC5-8258-3B4F-98F3-2132E975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4" y="3125342"/>
            <a:ext cx="951565" cy="503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F86B1-F4D1-A847-B085-D3C305203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11" y="2905531"/>
            <a:ext cx="2138939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5ECAF8-3D93-3147-852A-5F647437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88" y="2345638"/>
            <a:ext cx="2958254" cy="221869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5936AB-D12B-4046-8EA6-9C94B6685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7747" y="-49697"/>
            <a:ext cx="3439021" cy="257926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AE3CB-9410-F24B-863A-F1BACC32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5" y="119413"/>
            <a:ext cx="7910749" cy="994172"/>
          </a:xfrm>
        </p:spPr>
        <p:txBody>
          <a:bodyPr/>
          <a:lstStyle/>
          <a:p>
            <a:r>
              <a:rPr lang="en-GB" dirty="0"/>
              <a:t>Findings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2B97-AA03-5546-A201-44BA715C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5693A2-C76D-8341-8446-AB94C8ED78F4}"/>
              </a:ext>
            </a:extLst>
          </p:cNvPr>
          <p:cNvSpPr txBox="1"/>
          <p:nvPr/>
        </p:nvSpPr>
        <p:spPr>
          <a:xfrm>
            <a:off x="3568148" y="407505"/>
            <a:ext cx="6340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txt file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606D8-87BB-834E-85A6-23189119E13E}"/>
              </a:ext>
            </a:extLst>
          </p:cNvPr>
          <p:cNvSpPr txBox="1"/>
          <p:nvPr/>
        </p:nvSpPr>
        <p:spPr>
          <a:xfrm>
            <a:off x="3518135" y="2896729"/>
            <a:ext cx="6840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 file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479AF-B9DE-8442-A8D7-32F3E21C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98B4-1B39-0741-8A1F-70046EB47DC3}" type="datetime1">
              <a:rPr lang="en-IE" smtClean="0"/>
              <a:t>15/02/2018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AEA7BB-09CF-1F46-A204-75DBA2FF6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40" y="3333626"/>
            <a:ext cx="748032" cy="4376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35E9F7-1CAE-B04D-854B-0047B682E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686" y="2266260"/>
            <a:ext cx="3064092" cy="22980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6FEBCB-1A07-7C45-A4D8-3590A216DB2A}"/>
              </a:ext>
            </a:extLst>
          </p:cNvPr>
          <p:cNvSpPr txBox="1"/>
          <p:nvPr/>
        </p:nvSpPr>
        <p:spPr>
          <a:xfrm>
            <a:off x="7685560" y="2894450"/>
            <a:ext cx="145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Companding Function used : with </a:t>
            </a:r>
            <a:r>
              <a:rPr lang="el-GR" sz="1200" dirty="0"/>
              <a:t>β = </a:t>
            </a:r>
            <a:r>
              <a:rPr lang="en-GB" sz="1200" dirty="0"/>
              <a:t>1.5</a:t>
            </a:r>
            <a:endParaRPr lang="el-G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6A87D9-16BA-F144-A990-B22A2CF674A8}"/>
              </a:ext>
            </a:extLst>
          </p:cNvPr>
          <p:cNvSpPr txBox="1"/>
          <p:nvPr/>
        </p:nvSpPr>
        <p:spPr>
          <a:xfrm>
            <a:off x="5768852" y="2919812"/>
            <a:ext cx="19717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 file after companding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AB79C5-9DB8-024D-8A57-71323D306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776" y="-216031"/>
            <a:ext cx="3564052" cy="26730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44FB4C-FD18-8143-9B24-18144EF149E6}"/>
              </a:ext>
            </a:extLst>
          </p:cNvPr>
          <p:cNvSpPr txBox="1"/>
          <p:nvPr/>
        </p:nvSpPr>
        <p:spPr>
          <a:xfrm>
            <a:off x="6870534" y="466458"/>
            <a:ext cx="6783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pdf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0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E3CB-9410-F24B-863A-F1BACC32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807" y="-117521"/>
            <a:ext cx="5633545" cy="994172"/>
          </a:xfrm>
        </p:spPr>
        <p:txBody>
          <a:bodyPr/>
          <a:lstStyle/>
          <a:p>
            <a:r>
              <a:rPr lang="en-GB" dirty="0"/>
              <a:t>Pros and Cons of BFA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2B97-AA03-5546-A201-44BA715C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8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F7828C-2F05-0043-B5B2-B49B605BF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4" y="572286"/>
            <a:ext cx="3662667" cy="2518397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44A3A3-AA99-224B-80D5-B6F181A84570}"/>
              </a:ext>
            </a:extLst>
          </p:cNvPr>
          <p:cNvSpPr txBox="1"/>
          <p:nvPr/>
        </p:nvSpPr>
        <p:spPr>
          <a:xfrm>
            <a:off x="761758" y="498717"/>
            <a:ext cx="212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BFA for zip files</a:t>
            </a: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707EFDF-6193-744C-9B1C-8C3385E0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96D9-0379-0542-8254-5CAD2F146368}" type="datetime1">
              <a:rPr lang="en-IE" smtClean="0"/>
              <a:t>15/02/2018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17059-A26C-E143-BB91-C6893118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84" y="504707"/>
            <a:ext cx="3596710" cy="24216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9CBBCC-5761-0F44-B816-0EDFF1AE086D}"/>
              </a:ext>
            </a:extLst>
          </p:cNvPr>
          <p:cNvSpPr txBox="1"/>
          <p:nvPr/>
        </p:nvSpPr>
        <p:spPr>
          <a:xfrm>
            <a:off x="220377" y="3027571"/>
            <a:ext cx="595841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Pros</a:t>
            </a:r>
            <a:r>
              <a:rPr lang="en-GB" sz="1400" dirty="0"/>
              <a:t> 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Accuracy is only 27.50%. Better than pure guess!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IE" dirty="0"/>
              <a:t>Unknown file takes on average of 0.010 seconds to compare to 25 fingerprints and identify the closest match </a:t>
            </a:r>
            <a:endParaRPr lang="en-GB" sz="1400" dirty="0"/>
          </a:p>
          <a:p>
            <a:r>
              <a:rPr lang="en-GB" sz="1400" dirty="0">
                <a:solidFill>
                  <a:srgbClr val="C00000"/>
                </a:solidFill>
              </a:rPr>
              <a:t>Cons</a:t>
            </a:r>
            <a:r>
              <a:rPr lang="en-GB" sz="1400" dirty="0"/>
              <a:t> 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Files like zip, tar have irregular frequency patterns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Correlation between bytes not captured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E577E-E273-A447-A613-99753CF7FF80}"/>
              </a:ext>
            </a:extLst>
          </p:cNvPr>
          <p:cNvSpPr txBox="1"/>
          <p:nvPr/>
        </p:nvSpPr>
        <p:spPr>
          <a:xfrm>
            <a:off x="5828100" y="516542"/>
            <a:ext cx="1581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BFA for html file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B76508-3A60-3841-8DD4-B87888DD9C58}"/>
              </a:ext>
            </a:extLst>
          </p:cNvPr>
          <p:cNvSpPr/>
          <p:nvPr/>
        </p:nvSpPr>
        <p:spPr>
          <a:xfrm>
            <a:off x="5817588" y="2116915"/>
            <a:ext cx="84083" cy="1681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D5DD44-7AF2-D948-8801-14BEF7149928}"/>
              </a:ext>
            </a:extLst>
          </p:cNvPr>
          <p:cNvCxnSpPr>
            <a:cxnSpLocks/>
          </p:cNvCxnSpPr>
          <p:nvPr/>
        </p:nvCxnSpPr>
        <p:spPr>
          <a:xfrm>
            <a:off x="5878847" y="2218414"/>
            <a:ext cx="663955" cy="97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D687EA-3FCD-7146-843A-8D9B672DF9EC}"/>
              </a:ext>
            </a:extLst>
          </p:cNvPr>
          <p:cNvSpPr txBox="1"/>
          <p:nvPr/>
        </p:nvSpPr>
        <p:spPr>
          <a:xfrm>
            <a:off x="6478726" y="3091899"/>
            <a:ext cx="19888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Corresponds to ‘&lt;‘ and ‘&gt;’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9E2B4-F3B3-024F-8902-A6CC301A40DE}"/>
              </a:ext>
            </a:extLst>
          </p:cNvPr>
          <p:cNvSpPr txBox="1"/>
          <p:nvPr/>
        </p:nvSpPr>
        <p:spPr>
          <a:xfrm>
            <a:off x="6694980" y="1798270"/>
            <a:ext cx="18203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-- correlation strength</a:t>
            </a:r>
          </a:p>
          <a:p>
            <a:r>
              <a:rPr lang="en-US" dirty="0">
                <a:solidFill>
                  <a:srgbClr val="2B34C0"/>
                </a:solidFill>
              </a:rPr>
              <a:t>-- Frequency difference</a:t>
            </a:r>
          </a:p>
        </p:txBody>
      </p:sp>
    </p:spTree>
    <p:extLst>
      <p:ext uri="{BB962C8B-B14F-4D97-AF65-F5344CB8AC3E}">
        <p14:creationId xmlns:p14="http://schemas.microsoft.com/office/powerpoint/2010/main" val="27075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4B8123-9B8A-DA44-898C-C5838AB6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811" y="1929447"/>
            <a:ext cx="3025900" cy="1252968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37243B3-229A-3949-84F0-FF46D3EB9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171275"/>
              </p:ext>
            </p:extLst>
          </p:nvPr>
        </p:nvGraphicFramePr>
        <p:xfrm>
          <a:off x="285291" y="720712"/>
          <a:ext cx="6882764" cy="3315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A354-3A21-6E4C-8AC0-EF501702E3E9}" type="datetime1">
              <a:rPr lang="en-IE" smtClean="0"/>
              <a:t>15/02/2018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068F67-187E-F748-AE29-F55CFD38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86" y="34689"/>
            <a:ext cx="5479312" cy="772886"/>
          </a:xfrm>
        </p:spPr>
        <p:txBody>
          <a:bodyPr>
            <a:normAutofit/>
          </a:bodyPr>
          <a:lstStyle/>
          <a:p>
            <a:r>
              <a:rPr lang="en-IE" sz="3200" dirty="0"/>
              <a:t>Byte frequency cross-correlation</a:t>
            </a:r>
          </a:p>
        </p:txBody>
      </p:sp>
    </p:spTree>
    <p:extLst>
      <p:ext uri="{BB962C8B-B14F-4D97-AF65-F5344CB8AC3E}">
        <p14:creationId xmlns:p14="http://schemas.microsoft.com/office/powerpoint/2010/main" val="1002409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97D440-AC0D-2948-B999-F528D41BAAC3}" vid="{FDCB8264-CDDA-C142-BE05-1C172407A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1499</TotalTime>
  <Words>1132</Words>
  <Application>Microsoft Macintosh PowerPoint</Application>
  <PresentationFormat>On-screen Show (16:9)</PresentationFormat>
  <Paragraphs>205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Xingkai SC Light</vt:lpstr>
      <vt:lpstr>Abadi MT Condensed Light</vt:lpstr>
      <vt:lpstr>Arial</vt:lpstr>
      <vt:lpstr>Baskerville SemiBold</vt:lpstr>
      <vt:lpstr>Calibri</vt:lpstr>
      <vt:lpstr>Calibri Light</vt:lpstr>
      <vt:lpstr>Courier</vt:lpstr>
      <vt:lpstr>Helvetica Neue</vt:lpstr>
      <vt:lpstr>Custom Design</vt:lpstr>
      <vt:lpstr>PowerPoint Presentation</vt:lpstr>
      <vt:lpstr>Why do we need to find File-type?</vt:lpstr>
      <vt:lpstr>Methods for file type detection</vt:lpstr>
      <vt:lpstr>Design Goals : </vt:lpstr>
      <vt:lpstr> Byte frequency analysis (BFA) </vt:lpstr>
      <vt:lpstr> Byte frequency analysis (BFA) Contd  </vt:lpstr>
      <vt:lpstr>Findings</vt:lpstr>
      <vt:lpstr>Pros and Cons of BFA</vt:lpstr>
      <vt:lpstr>Byte frequency cross-correlation</vt:lpstr>
      <vt:lpstr>Byte frequency cross-correlation Contd</vt:lpstr>
      <vt:lpstr>Pros and Cons of BFC</vt:lpstr>
      <vt:lpstr>File header/trailer (FHT)</vt:lpstr>
      <vt:lpstr>File header/trailer (FHT) Contd</vt:lpstr>
      <vt:lpstr>FHT experiments</vt:lpstr>
      <vt:lpstr>Pros</vt:lpstr>
      <vt:lpstr>Future Work</vt:lpstr>
      <vt:lpstr>Current methods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Kavya</dc:creator>
  <cp:lastModifiedBy>Vishwanath Kavya</cp:lastModifiedBy>
  <cp:revision>666</cp:revision>
  <dcterms:created xsi:type="dcterms:W3CDTF">2018-02-05T03:28:09Z</dcterms:created>
  <dcterms:modified xsi:type="dcterms:W3CDTF">2018-02-16T07:52:19Z</dcterms:modified>
</cp:coreProperties>
</file>