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8" r:id="rId2"/>
    <p:sldId id="289" r:id="rId3"/>
    <p:sldId id="291" r:id="rId4"/>
    <p:sldId id="292" r:id="rId5"/>
    <p:sldId id="293" r:id="rId6"/>
    <p:sldId id="290" r:id="rId7"/>
    <p:sldId id="295" r:id="rId8"/>
    <p:sldId id="297" r:id="rId9"/>
    <p:sldId id="296" r:id="rId10"/>
    <p:sldId id="298" r:id="rId11"/>
    <p:sldId id="300" r:id="rId12"/>
    <p:sldId id="299" r:id="rId13"/>
    <p:sldId id="301" r:id="rId14"/>
    <p:sldId id="302" r:id="rId15"/>
    <p:sldId id="303" r:id="rId16"/>
    <p:sldId id="304" r:id="rId17"/>
    <p:sldId id="305" r:id="rId18"/>
    <p:sldId id="288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8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10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11499" y="2012197"/>
            <a:ext cx="2898839" cy="55955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IN" sz="2200" dirty="0">
                <a:solidFill>
                  <a:srgbClr val="427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Mehdi Chehel Amirani</a:t>
            </a:r>
            <a:endParaRPr lang="en" sz="2200" dirty="0">
              <a:solidFill>
                <a:srgbClr val="427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462968" y="2038573"/>
            <a:ext cx="2130501" cy="51323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-IN" sz="2200" dirty="0">
                <a:solidFill>
                  <a:srgbClr val="427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Mohsen Toorani</a:t>
            </a:r>
            <a:endParaRPr lang="en" sz="2200" dirty="0">
              <a:solidFill>
                <a:srgbClr val="427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427356" y="1214149"/>
            <a:ext cx="6540378" cy="711295"/>
          </a:xfrm>
          <a:prstGeom prst="rect">
            <a:avLst/>
          </a:prstGeom>
        </p:spPr>
        <p:txBody>
          <a:bodyPr vert="horz" lIns="51431" tIns="51431" rIns="51431" bIns="51431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i="1" dirty="0">
                <a:solidFill>
                  <a:srgbClr val="FFCC01"/>
                </a:solidFill>
              </a:rPr>
              <a:t>A New Approach to Content-based File Type Detection</a:t>
            </a:r>
            <a:endParaRPr lang="en" sz="2800" b="1" i="1" dirty="0">
              <a:solidFill>
                <a:srgbClr val="FFCC0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Detection and Big Data Analytics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755544" y="486795"/>
            <a:ext cx="5545350" cy="814182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US" sz="4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F</a:t>
            </a:r>
            <a:r>
              <a:rPr lang="en-IN" sz="4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ILE TYPE DETECTION</a:t>
            </a:r>
            <a:endParaRPr lang="en" sz="4200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5865305" y="2038573"/>
            <a:ext cx="1942264" cy="51323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IN" sz="2200" dirty="0">
                <a:solidFill>
                  <a:srgbClr val="42719B"/>
                </a:solidFill>
                <a:latin typeface="Helvetica Neue"/>
                <a:sym typeface="Calibri"/>
              </a:rPr>
              <a:t>Ali A. Beheshti</a:t>
            </a:r>
            <a:endParaRPr lang="en" sz="2200" dirty="0">
              <a:solidFill>
                <a:srgbClr val="42719B"/>
              </a:solidFill>
              <a:latin typeface="Helvetica Neue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3890" y="4043577"/>
            <a:ext cx="2333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- Koustav Mukherjee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ABF5-D64F-42F7-B60D-43E905F7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177FD-8950-4FA5-8EB5-963CD7AD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" y="1409700"/>
            <a:ext cx="2352675" cy="2324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DA6E2A-B149-44AF-BC48-59823B1D8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13" y="1057276"/>
            <a:ext cx="3028950" cy="3028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14CDF-443E-4B8E-AE4D-956B2F66C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29" y="1057276"/>
            <a:ext cx="3037833" cy="3028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B58D10-CCA6-4505-9F32-342E35EABBA0}"/>
              </a:ext>
            </a:extLst>
          </p:cNvPr>
          <p:cNvSpPr/>
          <p:nvPr/>
        </p:nvSpPr>
        <p:spPr>
          <a:xfrm>
            <a:off x="608039" y="4067855"/>
            <a:ext cx="1232976" cy="4923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100" b="1" dirty="0">
                <a:solidFill>
                  <a:schemeClr val="tx1"/>
                </a:solidFill>
              </a:rPr>
              <a:t>2D to 1D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065C3-BFA9-4387-B7D6-8D563012E727}"/>
              </a:ext>
            </a:extLst>
          </p:cNvPr>
          <p:cNvSpPr/>
          <p:nvPr/>
        </p:nvSpPr>
        <p:spPr>
          <a:xfrm>
            <a:off x="3430852" y="4116371"/>
            <a:ext cx="1533034" cy="3953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100" b="1" dirty="0">
                <a:solidFill>
                  <a:schemeClr val="tx1"/>
                </a:solidFill>
              </a:rPr>
              <a:t>5000 * 1024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4F7D1-5F67-4852-A4DB-58C4949C1685}"/>
              </a:ext>
            </a:extLst>
          </p:cNvPr>
          <p:cNvSpPr/>
          <p:nvPr/>
        </p:nvSpPr>
        <p:spPr>
          <a:xfrm>
            <a:off x="6848966" y="4116371"/>
            <a:ext cx="1533034" cy="3953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100" b="1" dirty="0">
                <a:solidFill>
                  <a:schemeClr val="tx1"/>
                </a:solidFill>
              </a:rPr>
              <a:t>5000 * 100</a:t>
            </a:r>
            <a:endParaRPr lang="en-IN" sz="2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8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C471-040C-440D-9454-6577D3D7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Auto-associative Neural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F0A0-54D3-4B39-BA8B-2EB3E097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reducing the feature space further, down from 60 to 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76697-D49A-41CA-92BC-EAE10E70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CAA19-F158-4390-8333-0D3DF829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80" y="1727062"/>
            <a:ext cx="6086475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589DD-2B5D-4B8B-9850-4BD5585353E0}"/>
              </a:ext>
            </a:extLst>
          </p:cNvPr>
          <p:cNvSpPr txBox="1"/>
          <p:nvPr/>
        </p:nvSpPr>
        <p:spPr>
          <a:xfrm>
            <a:off x="2792100" y="4170742"/>
            <a:ext cx="4221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Model that uses a linear transformation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85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6549-FCE7-4AAE-BD4D-FB5A3A10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Auto-associative Neural Network cont.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BF36-6C78-4095-97F0-E8E472E67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this algorithm leverages a modified version of </a:t>
            </a:r>
            <a:r>
              <a:rPr lang="en-US" dirty="0" err="1"/>
              <a:t>Cybenko’s</a:t>
            </a:r>
            <a:r>
              <a:rPr lang="en-US" dirty="0"/>
              <a:t> network (Non-linear function in second layer and linear function in the third layer) to achieve a better compression</a:t>
            </a:r>
          </a:p>
          <a:p>
            <a:r>
              <a:rPr lang="en-US" dirty="0"/>
              <a:t>Algorithm uses a 5 layer MLP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385F-6C60-43D9-A9D3-9C6443AC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1A31E-0ED2-4004-A747-E743205C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95" y="2713556"/>
            <a:ext cx="4657725" cy="17780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599163-2D58-4930-9546-C09E46FB12CC}"/>
              </a:ext>
            </a:extLst>
          </p:cNvPr>
          <p:cNvSpPr/>
          <p:nvPr/>
        </p:nvSpPr>
        <p:spPr>
          <a:xfrm>
            <a:off x="3868615" y="2924070"/>
            <a:ext cx="432080" cy="12962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6CEDA-2B00-4734-9D36-020B18A599DE}"/>
              </a:ext>
            </a:extLst>
          </p:cNvPr>
          <p:cNvSpPr/>
          <p:nvPr/>
        </p:nvSpPr>
        <p:spPr>
          <a:xfrm>
            <a:off x="2005795" y="2713556"/>
            <a:ext cx="2495867" cy="17780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0A5DF-4D4B-41C7-8864-2412500277CE}"/>
              </a:ext>
            </a:extLst>
          </p:cNvPr>
          <p:cNvSpPr txBox="1"/>
          <p:nvPr/>
        </p:nvSpPr>
        <p:spPr>
          <a:xfrm>
            <a:off x="569733" y="3181905"/>
            <a:ext cx="941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Cybenko’s</a:t>
            </a:r>
            <a:r>
              <a:rPr lang="en-US" dirty="0"/>
              <a:t> Network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BD268D-D400-4BEE-BCB5-6EB0A70DAEB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11308" y="3435821"/>
            <a:ext cx="4944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FA0769-F7A5-43E9-A871-32773ACF9588}"/>
              </a:ext>
            </a:extLst>
          </p:cNvPr>
          <p:cNvSpPr txBox="1"/>
          <p:nvPr/>
        </p:nvSpPr>
        <p:spPr>
          <a:xfrm>
            <a:off x="4702176" y="2455622"/>
            <a:ext cx="28007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Dimensionality Reduction from d to k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F6BFF-5D9A-4111-A53A-8FB3F5F5F7E2}"/>
              </a:ext>
            </a:extLst>
          </p:cNvPr>
          <p:cNvCxnSpPr/>
          <p:nvPr/>
        </p:nvCxnSpPr>
        <p:spPr>
          <a:xfrm flipH="1">
            <a:off x="4182215" y="2612353"/>
            <a:ext cx="5199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A1891B-3981-4AA2-BD40-1422FAD07DBE}"/>
              </a:ext>
            </a:extLst>
          </p:cNvPr>
          <p:cNvCxnSpPr>
            <a:endCxn id="8" idx="0"/>
          </p:cNvCxnSpPr>
          <p:nvPr/>
        </p:nvCxnSpPr>
        <p:spPr>
          <a:xfrm flipH="1">
            <a:off x="4084655" y="2605663"/>
            <a:ext cx="97560" cy="318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5CC720F-9F49-4C34-898D-F8EF9946E845}"/>
              </a:ext>
            </a:extLst>
          </p:cNvPr>
          <p:cNvSpPr/>
          <p:nvPr/>
        </p:nvSpPr>
        <p:spPr>
          <a:xfrm>
            <a:off x="4572000" y="2713556"/>
            <a:ext cx="2292034" cy="177804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C729F-DD1A-47C4-8D9F-4DD956F011A3}"/>
              </a:ext>
            </a:extLst>
          </p:cNvPr>
          <p:cNvSpPr txBox="1"/>
          <p:nvPr/>
        </p:nvSpPr>
        <p:spPr>
          <a:xfrm>
            <a:off x="7331352" y="2814066"/>
            <a:ext cx="119972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layer approximates the input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9DFC64-5BBF-4759-8819-1468445EE9F1}"/>
              </a:ext>
            </a:extLst>
          </p:cNvPr>
          <p:cNvCxnSpPr>
            <a:cxnSpLocks/>
          </p:cNvCxnSpPr>
          <p:nvPr/>
        </p:nvCxnSpPr>
        <p:spPr>
          <a:xfrm flipH="1">
            <a:off x="6864034" y="3167077"/>
            <a:ext cx="46258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28B962-623D-4D09-93BF-ED2A7869BE81}"/>
              </a:ext>
            </a:extLst>
          </p:cNvPr>
          <p:cNvSpPr txBox="1"/>
          <p:nvPr/>
        </p:nvSpPr>
        <p:spPr>
          <a:xfrm>
            <a:off x="569733" y="3740338"/>
            <a:ext cx="12602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 transformation function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282EA3-C9FF-4C5F-A45C-27620B52D7BB}"/>
              </a:ext>
            </a:extLst>
          </p:cNvPr>
          <p:cNvCxnSpPr>
            <a:cxnSpLocks/>
          </p:cNvCxnSpPr>
          <p:nvPr/>
        </p:nvCxnSpPr>
        <p:spPr>
          <a:xfrm>
            <a:off x="1749590" y="4106579"/>
            <a:ext cx="10907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4E4CB6A-FBB7-491D-B5E4-515846CCDC45}"/>
              </a:ext>
            </a:extLst>
          </p:cNvPr>
          <p:cNvSpPr/>
          <p:nvPr/>
        </p:nvSpPr>
        <p:spPr>
          <a:xfrm>
            <a:off x="2845349" y="2755704"/>
            <a:ext cx="432080" cy="1586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CF4A7B-3267-4B18-9EB5-78D12DE92BF6}"/>
              </a:ext>
            </a:extLst>
          </p:cNvPr>
          <p:cNvSpPr txBox="1"/>
          <p:nvPr/>
        </p:nvSpPr>
        <p:spPr>
          <a:xfrm>
            <a:off x="7505952" y="3862517"/>
            <a:ext cx="12602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transformation function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9D8953-150A-44B9-AFAF-86E5A2930070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4084655" y="4220308"/>
            <a:ext cx="175123" cy="101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1D85C6-26C8-4FE1-95F9-DA65FCEEF646}"/>
              </a:ext>
            </a:extLst>
          </p:cNvPr>
          <p:cNvCxnSpPr/>
          <p:nvPr/>
        </p:nvCxnSpPr>
        <p:spPr>
          <a:xfrm>
            <a:off x="4259778" y="4321510"/>
            <a:ext cx="32431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8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42CA-4BCE-4988-AD3F-B62720F0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 Classification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D405-149F-4557-8C10-6C85E681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178301"/>
            <a:ext cx="3169627" cy="3230287"/>
          </a:xfrm>
        </p:spPr>
        <p:txBody>
          <a:bodyPr/>
          <a:lstStyle/>
          <a:p>
            <a:r>
              <a:rPr lang="en-US" dirty="0"/>
              <a:t>After feature extraction the algorithm leverages a 3 layered supervised MLP Neural Network for file type classification</a:t>
            </a:r>
          </a:p>
          <a:p>
            <a:r>
              <a:rPr lang="en-US" dirty="0"/>
              <a:t>PCA is fast but poor when compared to non-linear mapping methods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924D-E34F-4121-895A-29B573EF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A7311-61CD-4FE9-81F2-A7EF8D1E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40" y="135077"/>
            <a:ext cx="1905000" cy="4391025"/>
          </a:xfrm>
          <a:prstGeom prst="rect">
            <a:avLst/>
          </a:prstGeom>
        </p:spPr>
      </p:pic>
      <p:sp>
        <p:nvSpPr>
          <p:cNvPr id="4" name="Star: 12 Points 3">
            <a:extLst>
              <a:ext uri="{FF2B5EF4-FFF2-40B4-BE49-F238E27FC236}">
                <a16:creationId xmlns:a16="http://schemas.microsoft.com/office/drawing/2014/main" id="{ADFA61CD-D28E-4CFA-B864-3E7F7C521080}"/>
              </a:ext>
            </a:extLst>
          </p:cNvPr>
          <p:cNvSpPr/>
          <p:nvPr/>
        </p:nvSpPr>
        <p:spPr>
          <a:xfrm>
            <a:off x="3466681" y="1290449"/>
            <a:ext cx="2511354" cy="1502995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not use PCA just once for reducing from 256 to 16 ?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Star: 12 Points 7">
            <a:extLst>
              <a:ext uri="{FF2B5EF4-FFF2-40B4-BE49-F238E27FC236}">
                <a16:creationId xmlns:a16="http://schemas.microsoft.com/office/drawing/2014/main" id="{D00E29E1-C2AA-43AE-9E1F-D7BBF35321B8}"/>
              </a:ext>
            </a:extLst>
          </p:cNvPr>
          <p:cNvSpPr/>
          <p:nvPr/>
        </p:nvSpPr>
        <p:spPr>
          <a:xfrm>
            <a:off x="3498801" y="2815877"/>
            <a:ext cx="2311005" cy="1417877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not perform extraction and classification using 1 MLP ?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9C351-3938-4049-8F4A-0E2FEDAA2813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5809806" y="2961528"/>
            <a:ext cx="520656" cy="563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AA215-9F20-4E01-92A7-F3F79DC83A15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5809806" y="3524816"/>
            <a:ext cx="520656" cy="175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65B92E-E7A3-4F0D-8553-00153A0F01F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09806" y="2417695"/>
            <a:ext cx="520656" cy="534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311E72-2749-44F6-A5AA-8547305BB057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5809806" y="2175223"/>
            <a:ext cx="520656" cy="242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8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323E-8A0E-41F1-8242-02DB0E5C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22D-C969-4A73-96EB-BFD12692E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4682299" cy="32302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 file types were used (.doc, .pdf, .exe, .jpg, .html and .gif)</a:t>
            </a:r>
          </a:p>
          <a:p>
            <a:r>
              <a:rPr lang="en-US" dirty="0"/>
              <a:t>Used different languages and file sizes to ensure randomization </a:t>
            </a:r>
          </a:p>
          <a:p>
            <a:r>
              <a:rPr lang="en-US" dirty="0"/>
              <a:t>120 files from each file type</a:t>
            </a:r>
          </a:p>
          <a:p>
            <a:r>
              <a:rPr lang="en-US" dirty="0"/>
              <a:t>90 files from each file type for training and 30 for testing</a:t>
            </a:r>
          </a:p>
          <a:p>
            <a:r>
              <a:rPr lang="en-US" dirty="0"/>
              <a:t>Chose the value of N1 = 60 and N2 = 15, by trial and error. Figured an optimal value that reduces errors.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91C8-53CB-46BF-A725-F87CC1AC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89B70-97F6-4FAB-8E40-7677A8AB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203" y="1201462"/>
            <a:ext cx="3838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7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1830-F715-4928-8FD6-B20329D1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 with N2 = 2 and N2 = 3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E569-2B4A-4DBF-9192-FA676A72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4E91E-6D3C-4B2D-8810-06AF4E50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4" y="1011584"/>
            <a:ext cx="2968972" cy="2676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12910-F0EB-4551-BC31-ECA9E205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15" y="1011584"/>
            <a:ext cx="3082024" cy="26761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DC55B0-EB90-4CA3-AE89-49AC97F8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3801641"/>
            <a:ext cx="7884986" cy="7208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With N2 = 2 (Fig. on left), some overlap between (yellow &amp; pink) + (green &amp; blue) regions.</a:t>
            </a:r>
            <a:r>
              <a:rPr lang="en-IN" dirty="0"/>
              <a:t> With N2 = 3 (Fig. on Right) the overlaps have significantly been reduced. So with N2 = 15, there will be a significant improvement in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3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3BAC-89CF-4441-B1F3-A560CEA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+ Comparison with Related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6658-686B-464D-8506-A7E8B572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4569030" cy="3230287"/>
          </a:xfrm>
        </p:spPr>
        <p:txBody>
          <a:bodyPr/>
          <a:lstStyle/>
          <a:p>
            <a:r>
              <a:rPr lang="en-US" dirty="0"/>
              <a:t>Rows denoted actual classification by the  algorithm and columns the expected result</a:t>
            </a:r>
          </a:p>
          <a:p>
            <a:r>
              <a:rPr lang="en-US" dirty="0"/>
              <a:t>.doc, .html, .jpg &amp; .pdf correctly classified </a:t>
            </a:r>
          </a:p>
          <a:p>
            <a:r>
              <a:rPr lang="en-US" dirty="0"/>
              <a:t>Accuracy = (180 – 3) / 180 = 98.33%</a:t>
            </a:r>
          </a:p>
          <a:p>
            <a:r>
              <a:rPr lang="en-US" dirty="0"/>
              <a:t>Better than n-grams approach (82%) and BFA (27.5%)</a:t>
            </a:r>
          </a:p>
          <a:p>
            <a:r>
              <a:rPr lang="en-US" dirty="0"/>
              <a:t>Independent of File Headers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DFF2-4FF2-41AE-83C5-92CAF7C5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5B710-383A-4EFA-A98F-C039FB7A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98" y="2050912"/>
            <a:ext cx="3595951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0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C723-1F34-4F65-B3DF-9344C2C2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3FE6-FA8E-4982-9027-1EEF16CD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034980"/>
            <a:ext cx="8110446" cy="35169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General: Brief, concise and to the point</a:t>
            </a:r>
          </a:p>
          <a:p>
            <a:pPr lvl="1"/>
            <a:r>
              <a:rPr lang="en-US" dirty="0"/>
              <a:t>General: They have considered different languages and different file sizes while testing for accuracy of the algorithm, which some of the prior works haven’t</a:t>
            </a:r>
          </a:p>
          <a:p>
            <a:pPr lvl="1"/>
            <a:r>
              <a:rPr lang="en-US" dirty="0"/>
              <a:t>Individual: New learning - never knew that Neural Networks can be used for dimensionality reduction, have always known it as a classification algorithm.</a:t>
            </a:r>
          </a:p>
          <a:p>
            <a:r>
              <a:rPr lang="en-US" dirty="0"/>
              <a:t>Cons / Opportunity for improvement</a:t>
            </a:r>
          </a:p>
          <a:p>
            <a:pPr lvl="1"/>
            <a:r>
              <a:rPr lang="en-US" dirty="0"/>
              <a:t>General: Talked about different languages but not charsets used for testing</a:t>
            </a:r>
          </a:p>
          <a:p>
            <a:pPr lvl="1"/>
            <a:r>
              <a:rPr lang="en-US" dirty="0"/>
              <a:t>General: The test set never included any file outside the types that were trained for classification. Moreover never spoke of time. </a:t>
            </a:r>
            <a:r>
              <a:rPr lang="en-US" b="1" dirty="0"/>
              <a:t>HTA takes 0.015s.</a:t>
            </a:r>
          </a:p>
          <a:p>
            <a:pPr lvl="1"/>
            <a:r>
              <a:rPr lang="en-US" dirty="0"/>
              <a:t>General: Training 540 files of 6 types and testing 180 files is a very small number to claim a 98.33% accuracy. How N2 is affected when file type increases. How does this impact time / accuracy 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6279-EC81-4D48-9A23-DC440515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581" y="1811911"/>
            <a:ext cx="3788960" cy="88104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Mat-lab Simulation for Demonstration + TQCs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to detect file types 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functioning of Operating Systems</a:t>
            </a:r>
          </a:p>
          <a:p>
            <a:r>
              <a:rPr lang="en-US" dirty="0"/>
              <a:t>Prevent vulnerability in security and intrusion detection systems</a:t>
            </a:r>
          </a:p>
          <a:p>
            <a:r>
              <a:rPr lang="en-US" dirty="0"/>
              <a:t>File Forensics</a:t>
            </a:r>
          </a:p>
          <a:p>
            <a:r>
              <a:rPr lang="en-US" dirty="0"/>
              <a:t>Scientific Data Processing</a:t>
            </a:r>
          </a:p>
          <a:p>
            <a:r>
              <a:rPr lang="en-US" dirty="0"/>
              <a:t>Used in applications and systems like:</a:t>
            </a:r>
          </a:p>
          <a:p>
            <a:pPr lvl="1"/>
            <a:r>
              <a:rPr lang="en-US" dirty="0"/>
              <a:t>Anti Virus</a:t>
            </a:r>
          </a:p>
          <a:p>
            <a:pPr lvl="1"/>
            <a:r>
              <a:rPr lang="en-US" dirty="0"/>
              <a:t>File type classifiers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06E9-E6B4-47BE-ACE2-5A9A7D74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Detecting File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87F1-0589-4CF2-BAB1-10146F41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Based</a:t>
            </a:r>
          </a:p>
          <a:p>
            <a:pPr lvl="1"/>
            <a:r>
              <a:rPr lang="en-US" dirty="0"/>
              <a:t>Fastest and easiest way to classify files</a:t>
            </a:r>
          </a:p>
          <a:p>
            <a:pPr lvl="1"/>
            <a:r>
              <a:rPr lang="en-US" dirty="0"/>
              <a:t>However, can be easily spoofed by a simple file renaming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Magic Bytes Based</a:t>
            </a:r>
          </a:p>
          <a:p>
            <a:pPr lvl="1"/>
            <a:r>
              <a:rPr lang="en-US" dirty="0"/>
              <a:t>Predefined signatures in header or trailer of binary files</a:t>
            </a:r>
          </a:p>
          <a:p>
            <a:pPr lvl="1"/>
            <a:r>
              <a:rPr lang="en-IN" dirty="0"/>
              <a:t>Not an enforced or regulated aspect of the file types</a:t>
            </a:r>
          </a:p>
          <a:p>
            <a:pPr lvl="1"/>
            <a:r>
              <a:rPr lang="en-US" dirty="0"/>
              <a:t>C</a:t>
            </a:r>
            <a:r>
              <a:rPr lang="en-IN" dirty="0"/>
              <a:t>an be spoofed by altering, defeats the true purpose of file type detection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42B1-C87B-40DA-B41C-89ACB912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5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06E9-E6B4-47BE-ACE2-5A9A7D74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cont. (Related Work + Background)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87F1-0589-4CF2-BAB1-10146F41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Based (Statistical Modeling)</a:t>
            </a:r>
          </a:p>
          <a:p>
            <a:pPr lvl="1"/>
            <a:r>
              <a:rPr lang="en-US" dirty="0"/>
              <a:t>Byte Frequency Analysis </a:t>
            </a:r>
            <a:r>
              <a:rPr lang="en-US" b="1" dirty="0"/>
              <a:t>(27.5 %)</a:t>
            </a:r>
          </a:p>
          <a:p>
            <a:pPr lvl="2"/>
            <a:r>
              <a:rPr lang="en-US" dirty="0"/>
              <a:t>BFD: Count the frequency of each byte in the File (1 File represented using 256 features)</a:t>
            </a:r>
          </a:p>
          <a:p>
            <a:pPr lvl="2"/>
            <a:r>
              <a:rPr lang="en-US" dirty="0"/>
              <a:t>Each file BFD is averaged across many samples of same type – File-print  / Fingerprint</a:t>
            </a:r>
          </a:p>
          <a:p>
            <a:pPr lvl="2"/>
            <a:r>
              <a:rPr lang="en-US" dirty="0"/>
              <a:t>Based on correlation strength between a file and its BFD</a:t>
            </a:r>
          </a:p>
          <a:p>
            <a:pPr lvl="1"/>
            <a:r>
              <a:rPr lang="en-US" dirty="0"/>
              <a:t>Byte Frequency Cross Correlation </a:t>
            </a:r>
            <a:r>
              <a:rPr lang="en-US" b="1" dirty="0"/>
              <a:t>(45.83 %)</a:t>
            </a:r>
          </a:p>
          <a:p>
            <a:pPr lvl="2"/>
            <a:r>
              <a:rPr lang="en-US" dirty="0"/>
              <a:t>Average difference of frequency between byte pairs</a:t>
            </a:r>
          </a:p>
          <a:p>
            <a:pPr lvl="2"/>
            <a:r>
              <a:rPr lang="en-US" dirty="0"/>
              <a:t>Cross-correlation array captures the information and can be compared to new files</a:t>
            </a:r>
          </a:p>
          <a:p>
            <a:pPr lvl="1"/>
            <a:r>
              <a:rPr lang="en-US" dirty="0"/>
              <a:t>File Header Trailer </a:t>
            </a:r>
            <a:r>
              <a:rPr lang="en-US" b="1" dirty="0"/>
              <a:t>(95.85%)</a:t>
            </a:r>
          </a:p>
          <a:p>
            <a:pPr lvl="2"/>
            <a:r>
              <a:rPr lang="en-US" dirty="0"/>
              <a:t>Patterns of bytes that appear at fixed location at beginning and end of file</a:t>
            </a:r>
          </a:p>
          <a:p>
            <a:pPr lvl="2"/>
            <a:r>
              <a:rPr lang="en-US" dirty="0"/>
              <a:t>Create H and T Matrices and use it for classification</a:t>
            </a:r>
          </a:p>
          <a:p>
            <a:pPr lvl="2"/>
            <a:endParaRPr lang="en-US" dirty="0"/>
          </a:p>
          <a:p>
            <a:pPr lvl="2"/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42B1-C87B-40DA-B41C-89ACB912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0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2E97-1099-4E23-81D1-1240005E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0CA07F-16D9-4D04-91E7-B82DFE4E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85" y="102393"/>
            <a:ext cx="5544242" cy="44294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72E10B-9FE5-4B5C-A628-3DAE171B7926}"/>
              </a:ext>
            </a:extLst>
          </p:cNvPr>
          <p:cNvSpPr/>
          <p:nvPr/>
        </p:nvSpPr>
        <p:spPr>
          <a:xfrm>
            <a:off x="1607736" y="60288"/>
            <a:ext cx="653143" cy="1386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13B12F3A-50D8-44F5-B938-1F7A7E60F994}"/>
              </a:ext>
            </a:extLst>
          </p:cNvPr>
          <p:cNvSpPr/>
          <p:nvPr/>
        </p:nvSpPr>
        <p:spPr>
          <a:xfrm>
            <a:off x="4311" y="1642277"/>
            <a:ext cx="1725441" cy="1858945"/>
          </a:xfrm>
          <a:prstGeom prst="irregularSeal1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Normalize Frequency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5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+ Neural Networks =&gt; File Type Detection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BFD and Normalizing</a:t>
            </a:r>
          </a:p>
          <a:p>
            <a:r>
              <a:rPr lang="en-US" dirty="0"/>
              <a:t>Feature Extraction and Selection</a:t>
            </a:r>
          </a:p>
          <a:p>
            <a:pPr lvl="1"/>
            <a:r>
              <a:rPr lang="en-US" dirty="0"/>
              <a:t>Principle Component Analysis</a:t>
            </a:r>
          </a:p>
          <a:p>
            <a:pPr lvl="1"/>
            <a:r>
              <a:rPr lang="en-US" dirty="0"/>
              <a:t>Unsupervised Auto-associative Neural Networks</a:t>
            </a:r>
          </a:p>
          <a:p>
            <a:r>
              <a:rPr lang="en-US" dirty="0"/>
              <a:t>Classification of File Types</a:t>
            </a:r>
          </a:p>
          <a:p>
            <a:pPr lvl="1"/>
            <a:r>
              <a:rPr lang="en-US" dirty="0"/>
              <a:t>Supervised 3 layered MLP for File Type classification</a:t>
            </a:r>
          </a:p>
          <a:p>
            <a:r>
              <a:rPr lang="en-US" dirty="0"/>
              <a:t>Accuracy: 98.33% (Reason, we should care)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3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431D-F3BC-422E-B83D-D5B21FD1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DCFC-B424-4F38-997B-D34BE721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consider each file is a data point, after BFD we would require 256 dimensions or features for representing it. Compare it to a point in cartesian coordinates - Just requires 2 features / dimensions (x, y)</a:t>
            </a:r>
          </a:p>
          <a:p>
            <a:r>
              <a:rPr lang="en-US" dirty="0"/>
              <a:t>Feature extraction – Linear / Non-Linear combination of original features to create a smaller set of features</a:t>
            </a:r>
          </a:p>
          <a:p>
            <a:r>
              <a:rPr lang="en-US" dirty="0"/>
              <a:t>Feature selection – Chooses a subset of original features</a:t>
            </a:r>
          </a:p>
          <a:p>
            <a:r>
              <a:rPr lang="en-IN" dirty="0"/>
              <a:t>Reduce number of effective features to represent the data set, while retaining most of intrinsic information content of the data</a:t>
            </a:r>
            <a:endParaRPr lang="en-US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1E7-F6B9-4DB9-9DE3-2E2B6113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56E0-8B97-4123-BA5E-126AAD8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 Analysis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113C58-8191-451C-8C7C-BA3E529B5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Performs orthogonal transformation of coordinate</a:t>
                </a:r>
              </a:p>
              <a:p>
                <a:r>
                  <a:rPr lang="en-IN" dirty="0"/>
                  <a:t>PCA transforms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N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113C58-8191-451C-8C7C-BA3E529B5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1" t="-2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7F4A-DF7B-4B0E-9CB1-A9B5735E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652AC-6068-4EAF-9323-012583124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60879"/>
            <a:ext cx="1453941" cy="2160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9E0DC-6AFC-42EA-B159-8C016D186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80" y="2260878"/>
            <a:ext cx="1057275" cy="216060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7E2584C-C4C5-44C7-8A98-032BCB0DA26A}"/>
              </a:ext>
            </a:extLst>
          </p:cNvPr>
          <p:cNvSpPr/>
          <p:nvPr/>
        </p:nvSpPr>
        <p:spPr>
          <a:xfrm>
            <a:off x="6149591" y="3201534"/>
            <a:ext cx="713433" cy="44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A0CD3-6230-4277-83A8-D6DD7C4E281B}"/>
              </a:ext>
            </a:extLst>
          </p:cNvPr>
          <p:cNvSpPr/>
          <p:nvPr/>
        </p:nvSpPr>
        <p:spPr>
          <a:xfrm>
            <a:off x="404905" y="2441750"/>
            <a:ext cx="4042040" cy="16680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</a:rPr>
              <a:t>Image on right reduces a 2D data to 1D data, similarly post BFD this algorithm reduces a 256D feature space to a 60D feature space using PCA</a:t>
            </a:r>
          </a:p>
          <a:p>
            <a:pPr algn="just"/>
            <a:endParaRPr lang="en-IN" sz="2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1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506C2-9BE2-4550-9EB4-27075EC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D310A-AEB2-434A-B606-F44F8728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9" y="1125415"/>
            <a:ext cx="7705725" cy="3214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48B2F0-F95D-466A-8CAD-D0DF3C02A4ED}"/>
                  </a:ext>
                </a:extLst>
              </p:cNvPr>
              <p:cNvSpPr/>
              <p:nvPr/>
            </p:nvSpPr>
            <p:spPr>
              <a:xfrm>
                <a:off x="300819" y="311377"/>
                <a:ext cx="2636042" cy="702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sz="1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1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48B2F0-F95D-466A-8CAD-D0DF3C02A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9" y="311377"/>
                <a:ext cx="2636042" cy="702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2B2A06-AD4D-49D0-95CA-160F8B569B90}"/>
                  </a:ext>
                </a:extLst>
              </p:cNvPr>
              <p:cNvSpPr/>
              <p:nvPr/>
            </p:nvSpPr>
            <p:spPr>
              <a:xfrm>
                <a:off x="3628633" y="500773"/>
                <a:ext cx="1050096" cy="302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IN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2B2A06-AD4D-49D0-95CA-160F8B569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633" y="500773"/>
                <a:ext cx="1050096" cy="302840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7725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1694</TotalTime>
  <Words>1013</Words>
  <Application>Microsoft Office PowerPoint</Application>
  <PresentationFormat>On-screen Show (16:9)</PresentationFormat>
  <Paragraphs>120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Abadi MT Condensed Light</vt:lpstr>
      <vt:lpstr>Arial</vt:lpstr>
      <vt:lpstr>Calibri</vt:lpstr>
      <vt:lpstr>Calibri Light</vt:lpstr>
      <vt:lpstr>Cambria Math</vt:lpstr>
      <vt:lpstr>Helvetica Neue</vt:lpstr>
      <vt:lpstr>Custom Design</vt:lpstr>
      <vt:lpstr>PowerPoint Presentation</vt:lpstr>
      <vt:lpstr>Why do we care to detect file types ?</vt:lpstr>
      <vt:lpstr>Methods of Detecting File Types</vt:lpstr>
      <vt:lpstr>File Types cont. (Related Work + Background)</vt:lpstr>
      <vt:lpstr>PowerPoint Presentation</vt:lpstr>
      <vt:lpstr>PCA + Neural Networks =&gt; File Type Detection</vt:lpstr>
      <vt:lpstr>Feature Selection &amp; Extraction</vt:lpstr>
      <vt:lpstr>Principle Component Analysis</vt:lpstr>
      <vt:lpstr>PowerPoint Presentation</vt:lpstr>
      <vt:lpstr>PowerPoint Presentation</vt:lpstr>
      <vt:lpstr>Auto-associative Neural Network</vt:lpstr>
      <vt:lpstr>Auto-associative Neural Network cont.</vt:lpstr>
      <vt:lpstr>File Type Classification Algorithm</vt:lpstr>
      <vt:lpstr>Test Setup</vt:lpstr>
      <vt:lpstr>Scatter plots with N2 = 2 and N2 = 3</vt:lpstr>
      <vt:lpstr>Results + Comparison with Related Work</vt:lpstr>
      <vt:lpstr>Pros and Cons</vt:lpstr>
      <vt:lpstr>Mat-lab Simulation for Demonstration + TQCs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Koustav Mukherjee</dc:creator>
  <cp:lastModifiedBy>Koustav Mukherjee</cp:lastModifiedBy>
  <cp:revision>128</cp:revision>
  <dcterms:created xsi:type="dcterms:W3CDTF">2018-02-06T20:45:09Z</dcterms:created>
  <dcterms:modified xsi:type="dcterms:W3CDTF">2018-02-08T07:37:55Z</dcterms:modified>
</cp:coreProperties>
</file>