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handoutMasterIdLst>
    <p:handoutMasterId r:id="rId25"/>
  </p:handoutMasterIdLst>
  <p:sldIdLst>
    <p:sldId id="258" r:id="rId2"/>
    <p:sldId id="289" r:id="rId3"/>
    <p:sldId id="290" r:id="rId4"/>
    <p:sldId id="316" r:id="rId5"/>
    <p:sldId id="291" r:id="rId6"/>
    <p:sldId id="292" r:id="rId7"/>
    <p:sldId id="293" r:id="rId8"/>
    <p:sldId id="294" r:id="rId9"/>
    <p:sldId id="296" r:id="rId10"/>
    <p:sldId id="297" r:id="rId11"/>
    <p:sldId id="298" r:id="rId12"/>
    <p:sldId id="299" r:id="rId13"/>
    <p:sldId id="295" r:id="rId14"/>
    <p:sldId id="300" r:id="rId15"/>
    <p:sldId id="301" r:id="rId16"/>
    <p:sldId id="302" r:id="rId17"/>
    <p:sldId id="307" r:id="rId18"/>
    <p:sldId id="308" r:id="rId19"/>
    <p:sldId id="303" r:id="rId20"/>
    <p:sldId id="304" r:id="rId21"/>
    <p:sldId id="306" r:id="rId22"/>
    <p:sldId id="288" r:id="rId23"/>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1B1D"/>
    <a:srgbClr val="FFCC01"/>
    <a:srgbClr val="F9FE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958"/>
    <p:restoredTop sz="94280" autoAdjust="0"/>
  </p:normalViewPr>
  <p:slideViewPr>
    <p:cSldViewPr snapToGrid="0" snapToObjects="1">
      <p:cViewPr>
        <p:scale>
          <a:sx n="100" d="100"/>
          <a:sy n="100" d="100"/>
        </p:scale>
        <p:origin x="894"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7" d="100"/>
          <a:sy n="97" d="100"/>
        </p:scale>
        <p:origin x="3688"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B2A835-D6C1-404A-A359-5C2910E15811}" type="datetimeFigureOut">
              <a:rPr lang="en-US" smtClean="0"/>
              <a:t>2/11/2018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7979E9-942C-C04F-8A53-D971FFB2D13E}" type="slidenum">
              <a:rPr lang="en-US" smtClean="0"/>
              <a:t>‹#›</a:t>
            </a:fld>
            <a:endParaRPr lang="en-US"/>
          </a:p>
        </p:txBody>
      </p:sp>
    </p:spTree>
    <p:extLst>
      <p:ext uri="{BB962C8B-B14F-4D97-AF65-F5344CB8AC3E}">
        <p14:creationId xmlns:p14="http://schemas.microsoft.com/office/powerpoint/2010/main" val="15832092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490E92-8FD4-234D-89C0-7595B07D4E75}" type="datetimeFigureOut">
              <a:rPr lang="en-US" smtClean="0"/>
              <a:t>2/11/2018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73CCA1-929B-C34C-8D00-2618D2083E74}" type="slidenum">
              <a:rPr lang="en-US" smtClean="0"/>
              <a:t>‹#›</a:t>
            </a:fld>
            <a:endParaRPr lang="en-US"/>
          </a:p>
        </p:txBody>
      </p:sp>
    </p:spTree>
    <p:extLst>
      <p:ext uri="{BB962C8B-B14F-4D97-AF65-F5344CB8AC3E}">
        <p14:creationId xmlns:p14="http://schemas.microsoft.com/office/powerpoint/2010/main" val="157596139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685800" y="4400550"/>
            <a:ext cx="5486400" cy="3600600"/>
          </a:xfrm>
          <a:prstGeom prst="rect">
            <a:avLst/>
          </a:prstGeom>
          <a:noFill/>
          <a:ln>
            <a:noFill/>
          </a:ln>
        </p:spPr>
        <p:txBody>
          <a:bodyPr lIns="91425" tIns="91425" rIns="91425" bIns="91425" anchor="ctr" anchorCtr="0">
            <a:noAutofit/>
          </a:bodyPr>
          <a:lstStyle/>
          <a:p>
            <a:pPr lvl="0" rtl="0">
              <a:spcBef>
                <a:spcPts val="0"/>
              </a:spcBef>
              <a:buNone/>
            </a:pPr>
            <a:r>
              <a:rPr lang="en" sz="1200">
                <a:solidFill>
                  <a:schemeClr val="dk1"/>
                </a:solidFill>
                <a:latin typeface="Calibri"/>
                <a:ea typeface="Calibri"/>
                <a:cs typeface="Calibri"/>
                <a:sym typeface="Calibri"/>
              </a:rPr>
              <a:t>Slides can vary as per your presentation, but header and footer should be consistent</a:t>
            </a:r>
          </a:p>
        </p:txBody>
      </p:sp>
      <p:sp>
        <p:nvSpPr>
          <p:cNvPr id="132" name="Shape 13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8048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Yahoo: The number of entries in the database seem to be small; we attempted to retrieve photos of some famous movie stars and came up with none (for Brad Pitt) or few retrievals (for Gwyneth Paltrow), some of which were outdated or unrelated links</a:t>
            </a:r>
          </a:p>
          <a:p>
            <a:endParaRPr lang="en-US" dirty="0"/>
          </a:p>
          <a:p>
            <a:r>
              <a:rPr lang="en-US" dirty="0"/>
              <a:t>The number of retrievals for </a:t>
            </a:r>
            <a:r>
              <a:rPr lang="en-US" dirty="0" err="1"/>
              <a:t>Photofinder</a:t>
            </a:r>
            <a:r>
              <a:rPr lang="en-US" dirty="0"/>
              <a:t> were huge (4232 for Brad Pitt and 119 for Gwyneth Paltrow), but there was a considerable amount of noise after the first page of retrievals and there were many redundancies</a:t>
            </a:r>
          </a:p>
          <a:p>
            <a:endParaRPr lang="en-US" dirty="0"/>
          </a:p>
          <a:p>
            <a:r>
              <a:rPr lang="en-US" dirty="0"/>
              <a:t>Ex of image retrieval in a video: content-based video indexing retrieval or; the Query-by-Image-Content (QBIC) system, which helps users find still images in large image and video databases on the basis of color, shape, texture, and sketches </a:t>
            </a:r>
          </a:p>
        </p:txBody>
      </p:sp>
      <p:sp>
        <p:nvSpPr>
          <p:cNvPr id="4" name="Slide Number Placeholder 3"/>
          <p:cNvSpPr>
            <a:spLocks noGrp="1"/>
          </p:cNvSpPr>
          <p:nvPr>
            <p:ph type="sldNum" sz="quarter" idx="10"/>
          </p:nvPr>
        </p:nvSpPr>
        <p:spPr/>
        <p:txBody>
          <a:bodyPr/>
          <a:lstStyle/>
          <a:p>
            <a:fld id="{3873CCA1-929B-C34C-8D00-2618D2083E74}" type="slidenum">
              <a:rPr lang="en-US" smtClean="0"/>
              <a:t>16</a:t>
            </a:fld>
            <a:endParaRPr lang="en-US"/>
          </a:p>
        </p:txBody>
      </p:sp>
    </p:spTree>
    <p:extLst>
      <p:ext uri="{BB962C8B-B14F-4D97-AF65-F5344CB8AC3E}">
        <p14:creationId xmlns:p14="http://schemas.microsoft.com/office/powerpoint/2010/main" val="4012084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3 search engine: Google, YouTube, Bing</a:t>
            </a:r>
          </a:p>
        </p:txBody>
      </p:sp>
      <p:sp>
        <p:nvSpPr>
          <p:cNvPr id="4" name="Slide Number Placeholder 3"/>
          <p:cNvSpPr>
            <a:spLocks noGrp="1"/>
          </p:cNvSpPr>
          <p:nvPr>
            <p:ph type="sldNum" sz="quarter" idx="10"/>
          </p:nvPr>
        </p:nvSpPr>
        <p:spPr/>
        <p:txBody>
          <a:bodyPr/>
          <a:lstStyle/>
          <a:p>
            <a:fld id="{3873CCA1-929B-C34C-8D00-2618D2083E74}" type="slidenum">
              <a:rPr lang="en-US" smtClean="0"/>
              <a:t>20</a:t>
            </a:fld>
            <a:endParaRPr lang="en-US"/>
          </a:p>
        </p:txBody>
      </p:sp>
    </p:spTree>
    <p:extLst>
      <p:ext uri="{BB962C8B-B14F-4D97-AF65-F5344CB8AC3E}">
        <p14:creationId xmlns:p14="http://schemas.microsoft.com/office/powerpoint/2010/main" val="3816631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mn-lt"/>
                <a:ea typeface="+mn-ea"/>
                <a:cs typeface="+mn-cs"/>
              </a:rPr>
              <a:t>A ranked set of users may be calculated from an expertise categorization for each user and a person's trust in the users for specific categories. The ranked set of users may be used for presenting search results, recommendations, social marketing, or other uses. A person's reputation may be determined through various online activities. A person's trust in another person may be related to their proximity and activity in one or more social networks.</a:t>
            </a:r>
          </a:p>
          <a:p>
            <a:endParaRPr lang="en-US" sz="900" b="0" i="0" kern="1200" dirty="0">
              <a:solidFill>
                <a:schemeClr val="tx1"/>
              </a:solidFill>
              <a:effectLst/>
              <a:latin typeface="+mn-lt"/>
              <a:ea typeface="+mn-ea"/>
              <a:cs typeface="+mn-cs"/>
            </a:endParaRPr>
          </a:p>
          <a:p>
            <a:endParaRPr lang="en-US" sz="900" b="0" i="0" kern="1200" dirty="0">
              <a:solidFill>
                <a:schemeClr val="tx1"/>
              </a:solidFill>
              <a:effectLst/>
              <a:latin typeface="+mn-lt"/>
              <a:ea typeface="+mn-ea"/>
              <a:cs typeface="+mn-cs"/>
            </a:endParaRPr>
          </a:p>
          <a:p>
            <a:r>
              <a:rPr lang="en-US" b="0" dirty="0"/>
              <a:t>a web-based CLAL search interface designed to help users find equivalent encyclopedia articles in Baidu </a:t>
            </a:r>
            <a:r>
              <a:rPr lang="en-US" b="0" dirty="0" err="1"/>
              <a:t>Baike</a:t>
            </a:r>
            <a:r>
              <a:rPr lang="en-US" b="0" dirty="0"/>
              <a:t> for a given English Wikipedia article title query</a:t>
            </a:r>
          </a:p>
          <a:p>
            <a:endParaRPr lang="en-US" sz="900" b="0" i="0" kern="1200" dirty="0">
              <a:solidFill>
                <a:schemeClr val="tx1"/>
              </a:solidFill>
              <a:effectLst/>
              <a:latin typeface="+mn-lt"/>
              <a:ea typeface="+mn-ea"/>
              <a:cs typeface="+mn-cs"/>
            </a:endParaRPr>
          </a:p>
          <a:p>
            <a:r>
              <a:rPr lang="en-US" sz="900" b="0" i="0" kern="1200" dirty="0">
                <a:solidFill>
                  <a:schemeClr val="tx1"/>
                </a:solidFill>
                <a:effectLst/>
                <a:latin typeface="+mn-lt"/>
                <a:ea typeface="+mn-ea"/>
                <a:cs typeface="+mn-cs"/>
              </a:rPr>
              <a:t>Typical information retrieval system evaluation requires expensive manually-collected relevance judgments of documents, which are used to rank retrieval systems. Due to the high cost associated with collecting relevance judgments and the ever-growing scale of data to be searched in practice, ranking of retrieval systems using manual judgments is becoming less feasible Methods to automatically rank systems in absence of judgments have been proposed to tackle this challenge. However, current techniques are still far from reaching the ranking achieved using manual judgments. I propose to advance research on automatic system ranking using supervised and unsupervised techniques.</a:t>
            </a:r>
          </a:p>
          <a:p>
            <a:endParaRPr lang="en-US" dirty="0"/>
          </a:p>
          <a:p>
            <a:r>
              <a:rPr lang="en-US" sz="900" b="0" i="0" kern="1200" dirty="0">
                <a:solidFill>
                  <a:schemeClr val="tx1"/>
                </a:solidFill>
                <a:effectLst/>
                <a:latin typeface="+mn-lt"/>
                <a:ea typeface="+mn-ea"/>
                <a:cs typeface="+mn-cs"/>
              </a:rPr>
              <a:t>Interactive information retrieval services, such as enterprise search and document search, must provide relevant results with consistent, low response times in the face of rapidly growing data sets and query loads. These growing demands have led researchers to consider a wide range of optimizations to reduce response latency, including query processing parallelization and acceleration with co-processors such as GPUs. However, previous work runs queries either on GPU or CPU, ignoring the fact that the best processor for a given query depends on the query's characteristics, which may change as the processing proceeds.</a:t>
            </a:r>
          </a:p>
          <a:p>
            <a:r>
              <a:rPr lang="en-US" sz="900" b="0" i="0" kern="1200" dirty="0">
                <a:solidFill>
                  <a:schemeClr val="tx1"/>
                </a:solidFill>
                <a:effectLst/>
                <a:latin typeface="+mn-lt"/>
                <a:ea typeface="+mn-ea"/>
                <a:cs typeface="+mn-cs"/>
              </a:rPr>
              <a:t>We present Griffin, an IR systems that dynamically combines GPU- and CPU-based algorithms to process individual queries according to their characteristics. Griffin uses state-of-the-art CPU-based query processing techniques and incorporates a novel approach to GPU-based query evaluation. Our GPU-based approach, as far as we know, achieves the best available GPU search performance by leveraging a new compression scheme and exploiting an advanced merge-based intersection algorithm. We evaluate Griffin with real world queries and datasets, and show that it improves query performance by 10x compared to a highly optimized CPU-only implementation, and 1.5x compared to our GPU-approach running alone.</a:t>
            </a:r>
          </a:p>
          <a:p>
            <a:endParaRPr lang="en-US" dirty="0"/>
          </a:p>
        </p:txBody>
      </p:sp>
      <p:sp>
        <p:nvSpPr>
          <p:cNvPr id="4" name="Slide Number Placeholder 3"/>
          <p:cNvSpPr>
            <a:spLocks noGrp="1"/>
          </p:cNvSpPr>
          <p:nvPr>
            <p:ph type="sldNum" sz="quarter" idx="10"/>
          </p:nvPr>
        </p:nvSpPr>
        <p:spPr/>
        <p:txBody>
          <a:bodyPr/>
          <a:lstStyle/>
          <a:p>
            <a:fld id="{3873CCA1-929B-C34C-8D00-2618D2083E74}" type="slidenum">
              <a:rPr lang="en-US" smtClean="0"/>
              <a:t>21</a:t>
            </a:fld>
            <a:endParaRPr lang="en-US"/>
          </a:p>
        </p:txBody>
      </p:sp>
    </p:spTree>
    <p:extLst>
      <p:ext uri="{BB962C8B-B14F-4D97-AF65-F5344CB8AC3E}">
        <p14:creationId xmlns:p14="http://schemas.microsoft.com/office/powerpoint/2010/main" val="2451030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3CCA1-929B-C34C-8D00-2618D2083E74}" type="slidenum">
              <a:rPr lang="en-US" smtClean="0"/>
              <a:t>3</a:t>
            </a:fld>
            <a:endParaRPr lang="en-US"/>
          </a:p>
        </p:txBody>
      </p:sp>
    </p:spTree>
    <p:extLst>
      <p:ext uri="{BB962C8B-B14F-4D97-AF65-F5344CB8AC3E}">
        <p14:creationId xmlns:p14="http://schemas.microsoft.com/office/powerpoint/2010/main" val="1965915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Claim to double the users and web page growth each year</a:t>
            </a:r>
          </a:p>
          <a:p>
            <a:endParaRPr lang="en-US" dirty="0"/>
          </a:p>
        </p:txBody>
      </p:sp>
      <p:sp>
        <p:nvSpPr>
          <p:cNvPr id="4" name="Slide Number Placeholder 3"/>
          <p:cNvSpPr>
            <a:spLocks noGrp="1"/>
          </p:cNvSpPr>
          <p:nvPr>
            <p:ph type="sldNum" sz="quarter" idx="10"/>
          </p:nvPr>
        </p:nvSpPr>
        <p:spPr/>
        <p:txBody>
          <a:bodyPr/>
          <a:lstStyle/>
          <a:p>
            <a:fld id="{3873CCA1-929B-C34C-8D00-2618D2083E74}" type="slidenum">
              <a:rPr lang="en-US" smtClean="0"/>
              <a:t>6</a:t>
            </a:fld>
            <a:endParaRPr lang="en-US"/>
          </a:p>
        </p:txBody>
      </p:sp>
    </p:spTree>
    <p:extLst>
      <p:ext uri="{BB962C8B-B14F-4D97-AF65-F5344CB8AC3E}">
        <p14:creationId xmlns:p14="http://schemas.microsoft.com/office/powerpoint/2010/main" val="253696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Web users who utilize search engines are not so much interested in the traditional measure of precision as the precision of the results displayed in the first page of the list of retrieved documents, before a “scroll” or “next page” command is used. Since there is little hope of actually measuring the recall rate for each Web search engine query and retrieval job—and in many cases there may be too many relevant pages—a Web user would tend to be more concerned about retrieving and being able to identify only very highly valuable pages.</a:t>
            </a:r>
          </a:p>
          <a:p>
            <a:endParaRPr lang="en-US" dirty="0"/>
          </a:p>
          <a:p>
            <a:r>
              <a:rPr lang="en-US" dirty="0"/>
              <a:t>A Web user might substitute recall with a modified version in which the recall is computed with respect to the set of hub and authority pages retrieved in the top 10 or 20 ranked documents</a:t>
            </a:r>
          </a:p>
        </p:txBody>
      </p:sp>
      <p:sp>
        <p:nvSpPr>
          <p:cNvPr id="4" name="Slide Number Placeholder 3"/>
          <p:cNvSpPr>
            <a:spLocks noGrp="1"/>
          </p:cNvSpPr>
          <p:nvPr>
            <p:ph type="sldNum" sz="quarter" idx="10"/>
          </p:nvPr>
        </p:nvSpPr>
        <p:spPr/>
        <p:txBody>
          <a:bodyPr/>
          <a:lstStyle/>
          <a:p>
            <a:fld id="{3873CCA1-929B-C34C-8D00-2618D2083E74}" type="slidenum">
              <a:rPr lang="en-US" smtClean="0"/>
              <a:t>7</a:t>
            </a:fld>
            <a:endParaRPr lang="en-US"/>
          </a:p>
        </p:txBody>
      </p:sp>
    </p:spTree>
    <p:extLst>
      <p:ext uri="{BB962C8B-B14F-4D97-AF65-F5344CB8AC3E}">
        <p14:creationId xmlns:p14="http://schemas.microsoft.com/office/powerpoint/2010/main" val="1817761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Manual indexing: unlikely to continue to be as successful over the next few years, since, as the volume of information available over the Internet increases at an ever greater pace</a:t>
            </a:r>
          </a:p>
          <a:p>
            <a:r>
              <a:rPr lang="en-US" dirty="0"/>
              <a:t>	           lack of consistency among different professional indexers </a:t>
            </a:r>
          </a:p>
          <a:p>
            <a:r>
              <a:rPr lang="en-US" dirty="0"/>
              <a:t>	           human indexing is currently the most accurate because experts on popular subjects organize and compile the directories and indexes in a way which (they believe) facilitates 	           the search process</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intelligent or agent-based indexing: They are most commonly referred to as crawlers, but are also known as ants, automatic indexers, bots, spiders, Web robots, worms</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			     Problems:</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				1. some people fear that these agents are too invasive; (2) robots can overload system servers and cause systems to froze; and (3) 					some sites deliberately keep out spiders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metadata, RDF, and annotation-based indexing: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	Dublin core metadata: 34% of homepages, and only 0.3% of sites	</a:t>
            </a:r>
          </a:p>
          <a:p>
            <a:pPr marL="342900" marR="0" lvl="1" indent="0" algn="l" defTabSz="685800" rtl="0" eaLnBrk="1" fontAlgn="auto" latinLnBrk="0" hangingPunct="1">
              <a:lnSpc>
                <a:spcPct val="100000"/>
              </a:lnSpc>
              <a:spcBef>
                <a:spcPts val="0"/>
              </a:spcBef>
              <a:spcAft>
                <a:spcPts val="0"/>
              </a:spcAft>
              <a:buClrTx/>
              <a:buSzTx/>
              <a:buFontTx/>
              <a:buNone/>
              <a:tabLst/>
              <a:defRPr/>
            </a:pPr>
            <a:endParaRPr lang="en-US" dirty="0"/>
          </a:p>
          <a:p>
            <a:pPr marL="342900" marR="0" lvl="1" indent="0" algn="l" defTabSz="685800" rtl="0" eaLnBrk="1" fontAlgn="auto" latinLnBrk="0" hangingPunct="1">
              <a:lnSpc>
                <a:spcPct val="100000"/>
              </a:lnSpc>
              <a:spcBef>
                <a:spcPts val="0"/>
              </a:spcBef>
              <a:spcAft>
                <a:spcPts val="0"/>
              </a:spcAft>
              <a:buClrTx/>
              <a:buSzTx/>
              <a:buFontTx/>
              <a:buNone/>
              <a:tabLst/>
              <a:defRPr/>
            </a:pPr>
            <a:r>
              <a:rPr lang="en-US" dirty="0"/>
              <a:t>	</a:t>
            </a:r>
            <a:r>
              <a:rPr lang="en-US" dirty="0" err="1"/>
              <a:t>warwick</a:t>
            </a:r>
            <a:r>
              <a:rPr lang="en-US" dirty="0"/>
              <a:t> framework: </a:t>
            </a:r>
            <a:r>
              <a:rPr lang="en-US" sz="900" b="0" i="0" kern="1200" dirty="0">
                <a:solidFill>
                  <a:schemeClr val="tx1"/>
                </a:solidFill>
                <a:effectLst/>
                <a:latin typeface="+mn-lt"/>
                <a:ea typeface="+mn-ea"/>
                <a:cs typeface="+mn-cs"/>
              </a:rPr>
              <a:t>It consists of two components: containers and packages. a package is a complete description. Packages are stored in a container. The state of the container may be transient or persistent. A transient container is not stored as a file on a server, but exists only as a 'transport object between repositories, clients and agents'. A persistent container is stored on a server and is accessible through an identifier. </a:t>
            </a:r>
            <a:endParaRPr lang="en-US" dirty="0"/>
          </a:p>
          <a:p>
            <a:pPr marL="342900" marR="0" lvl="1" indent="0" algn="l" defTabSz="685800" rtl="0" eaLnBrk="1" fontAlgn="auto" latinLnBrk="0" hangingPunct="1">
              <a:lnSpc>
                <a:spcPct val="100000"/>
              </a:lnSpc>
              <a:spcBef>
                <a:spcPts val="0"/>
              </a:spcBef>
              <a:spcAft>
                <a:spcPts val="0"/>
              </a:spcAft>
              <a:buClrTx/>
              <a:buSzTx/>
              <a:buFontTx/>
              <a:buNone/>
              <a:tabLst/>
              <a:defRPr/>
            </a:pPr>
            <a:r>
              <a:rPr lang="en-US" dirty="0"/>
              <a:t>	</a:t>
            </a:r>
          </a:p>
          <a:p>
            <a:pPr marL="342900" marR="0" lvl="1" indent="0" algn="l" defTabSz="685800" rtl="0" eaLnBrk="1" fontAlgn="auto" latinLnBrk="0" hangingPunct="1">
              <a:lnSpc>
                <a:spcPct val="100000"/>
              </a:lnSpc>
              <a:spcBef>
                <a:spcPts val="0"/>
              </a:spcBef>
              <a:spcAft>
                <a:spcPts val="0"/>
              </a:spcAft>
              <a:buClrTx/>
              <a:buSzTx/>
              <a:buFontTx/>
              <a:buNone/>
              <a:tabLst/>
              <a:defRPr/>
            </a:pPr>
            <a:r>
              <a:rPr lang="en-US" dirty="0"/>
              <a:t>	HTML example: Another problem is when documents from two or more different collections are merged to form a new collection. When two or more collections are merged, 	inconsistent use of metatags may lead to confusion, since a metatag might be used in different collections with entirely different meanings.</a:t>
            </a:r>
          </a:p>
        </p:txBody>
      </p:sp>
      <p:sp>
        <p:nvSpPr>
          <p:cNvPr id="4" name="Slide Number Placeholder 3"/>
          <p:cNvSpPr>
            <a:spLocks noGrp="1"/>
          </p:cNvSpPr>
          <p:nvPr>
            <p:ph type="sldNum" sz="quarter" idx="10"/>
          </p:nvPr>
        </p:nvSpPr>
        <p:spPr/>
        <p:txBody>
          <a:bodyPr/>
          <a:lstStyle/>
          <a:p>
            <a:fld id="{3873CCA1-929B-C34C-8D00-2618D2083E74}" type="slidenum">
              <a:rPr lang="en-US" smtClean="0"/>
              <a:t>9</a:t>
            </a:fld>
            <a:endParaRPr lang="en-US"/>
          </a:p>
        </p:txBody>
      </p:sp>
    </p:spTree>
    <p:extLst>
      <p:ext uri="{BB962C8B-B14F-4D97-AF65-F5344CB8AC3E}">
        <p14:creationId xmlns:p14="http://schemas.microsoft.com/office/powerpoint/2010/main" val="384197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similarity of two documents is important for identifying groups of documents in a database that can be retrieved and processed together for a given type of user input query</a:t>
            </a:r>
          </a:p>
          <a:p>
            <a:endParaRPr lang="en-US" dirty="0"/>
          </a:p>
          <a:p>
            <a:r>
              <a:rPr lang="en-US" dirty="0"/>
              <a:t>The first two are derived from the words in the document, the next two from the </a:t>
            </a:r>
            <a:r>
              <a:rPr lang="en-US" dirty="0" err="1"/>
              <a:t>outlinks</a:t>
            </a:r>
            <a:r>
              <a:rPr lang="en-US" dirty="0"/>
              <a:t>, and the last two from the in-links</a:t>
            </a:r>
          </a:p>
        </p:txBody>
      </p:sp>
      <p:sp>
        <p:nvSpPr>
          <p:cNvPr id="4" name="Slide Number Placeholder 3"/>
          <p:cNvSpPr>
            <a:spLocks noGrp="1"/>
          </p:cNvSpPr>
          <p:nvPr>
            <p:ph type="sldNum" sz="quarter" idx="10"/>
          </p:nvPr>
        </p:nvSpPr>
        <p:spPr/>
        <p:txBody>
          <a:bodyPr/>
          <a:lstStyle/>
          <a:p>
            <a:fld id="{3873CCA1-929B-C34C-8D00-2618D2083E74}" type="slidenum">
              <a:rPr lang="en-US" smtClean="0"/>
              <a:t>10</a:t>
            </a:fld>
            <a:endParaRPr lang="en-US"/>
          </a:p>
        </p:txBody>
      </p:sp>
    </p:spTree>
    <p:extLst>
      <p:ext uri="{BB962C8B-B14F-4D97-AF65-F5344CB8AC3E}">
        <p14:creationId xmlns:p14="http://schemas.microsoft.com/office/powerpoint/2010/main" val="3662677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Web based outlining example: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Some applications of the dynamic query concept are systems that allow real estate brokers and their clients to locate homes based on price, number of bedrooms, distance from work, etc.; locate geographical regions with cancer rates above the national average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Rabbit 3 - The system, RABBIT III, supports interactive refinement of queries by allowing users to critique retrieved results with labels such as “require” and “prohibit.”</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3873CCA1-929B-C34C-8D00-2618D2083E74}" type="slidenum">
              <a:rPr lang="en-US" smtClean="0"/>
              <a:t>11</a:t>
            </a:fld>
            <a:endParaRPr lang="en-US"/>
          </a:p>
        </p:txBody>
      </p:sp>
    </p:spTree>
    <p:extLst>
      <p:ext uri="{BB962C8B-B14F-4D97-AF65-F5344CB8AC3E}">
        <p14:creationId xmlns:p14="http://schemas.microsoft.com/office/powerpoint/2010/main" val="1427267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Detailed information regarding ranking algorithms used by major search engines is not publicly available, however—it seems that most use term weighting or variations thereof or vector space models</a:t>
            </a:r>
          </a:p>
          <a:p>
            <a:endParaRPr lang="en-US" dirty="0"/>
          </a:p>
          <a:p>
            <a:r>
              <a:rPr lang="en-US" dirty="0"/>
              <a:t>term-weighting models, which take into account the frequency of appearance of an attribute or location of appearance</a:t>
            </a:r>
          </a:p>
          <a:p>
            <a:endParaRPr lang="en-US" dirty="0"/>
          </a:p>
          <a:p>
            <a:r>
              <a:rPr lang="en-US" dirty="0"/>
              <a:t>In vector space models, each document (in the database under consideration) is modeled by a vector, each coordinate of which represents an attribute of the document [Salton 1971]. Ideally, only those that can help to distinguish documents are incorporated in the attribute space.</a:t>
            </a:r>
          </a:p>
          <a:p>
            <a:endParaRPr lang="en-US" dirty="0"/>
          </a:p>
        </p:txBody>
      </p:sp>
      <p:sp>
        <p:nvSpPr>
          <p:cNvPr id="4" name="Slide Number Placeholder 3"/>
          <p:cNvSpPr>
            <a:spLocks noGrp="1"/>
          </p:cNvSpPr>
          <p:nvPr>
            <p:ph type="sldNum" sz="quarter" idx="10"/>
          </p:nvPr>
        </p:nvSpPr>
        <p:spPr/>
        <p:txBody>
          <a:bodyPr/>
          <a:lstStyle/>
          <a:p>
            <a:fld id="{3873CCA1-929B-C34C-8D00-2618D2083E74}" type="slidenum">
              <a:rPr lang="en-US" smtClean="0"/>
              <a:t>12</a:t>
            </a:fld>
            <a:endParaRPr lang="en-US"/>
          </a:p>
        </p:txBody>
      </p:sp>
    </p:spTree>
    <p:extLst>
      <p:ext uri="{BB962C8B-B14F-4D97-AF65-F5344CB8AC3E}">
        <p14:creationId xmlns:p14="http://schemas.microsoft.com/office/powerpoint/2010/main" val="1581308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and development of intelligent agents (also known as bots, robots, and aglets) for performing specific tasks on the Web has become very active [</a:t>
            </a:r>
            <a:r>
              <a:rPr lang="en-US" dirty="0" err="1"/>
              <a:t>Finin</a:t>
            </a:r>
            <a:r>
              <a:rPr lang="en-US" dirty="0"/>
              <a:t> et al. 1998; IEEE 1996a]. These agents can tackle problems including finding and filtering information; customizing information; and automating completion of simple tasks [Gilbert 1997]. The agents “gather information or perform some other service without (the user’s) immediate presence and on some regular schedule</a:t>
            </a:r>
          </a:p>
          <a:p>
            <a:endParaRPr lang="en-US" dirty="0"/>
          </a:p>
          <a:p>
            <a:r>
              <a:rPr lang="en-US" dirty="0"/>
              <a:t>Adaptive Web Sites, which “automatically improve their organization and presentation based on user access data” </a:t>
            </a:r>
          </a:p>
          <a:p>
            <a:endParaRPr lang="en-US" dirty="0"/>
          </a:p>
          <a:p>
            <a:r>
              <a:rPr lang="en-US" dirty="0"/>
              <a:t>An adaptive recommendation service seeks to adapt to its users, providing increasingly personalized recommendations over time</a:t>
            </a:r>
          </a:p>
        </p:txBody>
      </p:sp>
      <p:sp>
        <p:nvSpPr>
          <p:cNvPr id="4" name="Slide Number Placeholder 3"/>
          <p:cNvSpPr>
            <a:spLocks noGrp="1"/>
          </p:cNvSpPr>
          <p:nvPr>
            <p:ph type="sldNum" sz="quarter" idx="10"/>
          </p:nvPr>
        </p:nvSpPr>
        <p:spPr/>
        <p:txBody>
          <a:bodyPr/>
          <a:lstStyle/>
          <a:p>
            <a:fld id="{3873CCA1-929B-C34C-8D00-2618D2083E74}" type="slidenum">
              <a:rPr lang="en-US" smtClean="0"/>
              <a:t>14</a:t>
            </a:fld>
            <a:endParaRPr lang="en-US"/>
          </a:p>
        </p:txBody>
      </p:sp>
    </p:spTree>
    <p:extLst>
      <p:ext uri="{BB962C8B-B14F-4D97-AF65-F5344CB8AC3E}">
        <p14:creationId xmlns:p14="http://schemas.microsoft.com/office/powerpoint/2010/main" val="383361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b="1"/>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bg1"/>
                </a:solidFill>
              </a:defRPr>
            </a:lvl1pPr>
          </a:lstStyle>
          <a:p>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BDA5F717-12EE-A348-A3FB-CFE8FCC4E8AC}" type="slidenum">
              <a:rPr lang="en-US" smtClean="0"/>
              <a:pPr/>
              <a:t>‹#›</a:t>
            </a:fld>
            <a:endParaRPr lang="en-US" dirty="0"/>
          </a:p>
        </p:txBody>
      </p:sp>
      <p:cxnSp>
        <p:nvCxnSpPr>
          <p:cNvPr id="8" name="Straight Connector 7"/>
          <p:cNvCxnSpPr>
            <a:cxnSpLocks noChangeAspect="1"/>
          </p:cNvCxnSpPr>
          <p:nvPr userDrawn="1"/>
        </p:nvCxnSpPr>
        <p:spPr>
          <a:xfrm>
            <a:off x="0" y="4550228"/>
            <a:ext cx="9144000" cy="0"/>
          </a:xfrm>
          <a:prstGeom prst="line">
            <a:avLst/>
          </a:prstGeom>
          <a:ln w="38100">
            <a:solidFill>
              <a:srgbClr val="FFCC01"/>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975807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1389418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221064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625"/>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a:t>Click to edit Master title style</a:t>
            </a:r>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a:t>Edit Master text styles</a:t>
            </a:r>
          </a:p>
        </p:txBody>
      </p:sp>
      <p:sp>
        <p:nvSpPr>
          <p:cNvPr id="19" name="Shape 19"/>
          <p:cNvSpPr txBox="1">
            <a:spLocks noGrp="1"/>
          </p:cNvSpPr>
          <p:nvPr>
            <p:ph type="sldNum" idx="12"/>
          </p:nvPr>
        </p:nvSpPr>
        <p:spPr>
          <a:xfrm>
            <a:off x="8472457" y="4663217"/>
            <a:ext cx="548700" cy="393525"/>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1462491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1"/>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853388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2006859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906481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991948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763476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527752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836587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94279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tif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0" y="4587046"/>
            <a:ext cx="9144000" cy="556454"/>
          </a:xfrm>
          <a:prstGeom prst="rect">
            <a:avLst/>
          </a:prstGeom>
          <a:solidFill>
            <a:srgbClr val="991B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4904" y="273844"/>
            <a:ext cx="8110446"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04904" y="1369219"/>
            <a:ext cx="8110446" cy="323028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63520" y="4767263"/>
            <a:ext cx="1304214" cy="273844"/>
          </a:xfrm>
          <a:prstGeom prst="rect">
            <a:avLst/>
          </a:prstGeom>
        </p:spPr>
        <p:txBody>
          <a:bodyPr vert="horz" lIns="91440" tIns="45720" rIns="91440" bIns="45720" rtlCol="0" anchor="ctr"/>
          <a:lstStyle>
            <a:lvl1pPr algn="l">
              <a:defRPr sz="900">
                <a:solidFill>
                  <a:schemeClr val="bg1"/>
                </a:solidFill>
              </a:defRPr>
            </a:lvl1pPr>
          </a:lstStyle>
          <a:p>
            <a:endParaRPr lang="en-US" dirty="0"/>
          </a:p>
        </p:txBody>
      </p:sp>
      <p:sp>
        <p:nvSpPr>
          <p:cNvPr id="5" name="Footer Placeholder 4"/>
          <p:cNvSpPr>
            <a:spLocks noGrp="1"/>
          </p:cNvSpPr>
          <p:nvPr>
            <p:ph type="ftr" sz="quarter" idx="3"/>
          </p:nvPr>
        </p:nvSpPr>
        <p:spPr>
          <a:xfrm>
            <a:off x="3787254" y="4767263"/>
            <a:ext cx="2599898" cy="273844"/>
          </a:xfrm>
          <a:prstGeom prst="rect">
            <a:avLst/>
          </a:prstGeom>
        </p:spPr>
        <p:txBody>
          <a:bodyPr vert="horz" lIns="91440" tIns="45720" rIns="91440" bIns="45720" rtlCol="0" anchor="ctr"/>
          <a:lstStyle>
            <a:lvl1pPr algn="ctr">
              <a:defRPr sz="900">
                <a:solidFill>
                  <a:schemeClr val="bg1"/>
                </a:solidFill>
              </a:defRPr>
            </a:lvl1pPr>
          </a:lstStyle>
          <a:p>
            <a:endParaRPr lang="en-US" dirty="0"/>
          </a:p>
        </p:txBody>
      </p:sp>
      <p:sp>
        <p:nvSpPr>
          <p:cNvPr id="6" name="Slide Number Placeholder 5"/>
          <p:cNvSpPr>
            <a:spLocks noGrp="1"/>
          </p:cNvSpPr>
          <p:nvPr>
            <p:ph type="sldNum" sz="quarter" idx="4"/>
          </p:nvPr>
        </p:nvSpPr>
        <p:spPr>
          <a:xfrm>
            <a:off x="8045355" y="4767263"/>
            <a:ext cx="469995" cy="273844"/>
          </a:xfrm>
          <a:prstGeom prst="rect">
            <a:avLst/>
          </a:prstGeom>
        </p:spPr>
        <p:txBody>
          <a:bodyPr vert="horz" lIns="91440" tIns="45720" rIns="91440" bIns="45720" rtlCol="0" anchor="ctr"/>
          <a:lstStyle>
            <a:lvl1pPr algn="r">
              <a:defRPr sz="900">
                <a:solidFill>
                  <a:schemeClr val="bg1"/>
                </a:solidFill>
              </a:defRPr>
            </a:lvl1pPr>
          </a:lstStyle>
          <a:p>
            <a:fld id="{BDA5F717-12EE-A348-A3FB-CFE8FCC4E8AC}" type="slidenum">
              <a:rPr lang="en-US" smtClean="0"/>
              <a:pPr/>
              <a:t>‹#›</a:t>
            </a:fld>
            <a:endParaRPr lang="en-US" dirty="0"/>
          </a:p>
        </p:txBody>
      </p:sp>
      <p:sp>
        <p:nvSpPr>
          <p:cNvPr id="7" name="Rectangle 6"/>
          <p:cNvSpPr/>
          <p:nvPr userDrawn="1"/>
        </p:nvSpPr>
        <p:spPr>
          <a:xfrm>
            <a:off x="1630004" y="4646693"/>
            <a:ext cx="1640193" cy="461665"/>
          </a:xfrm>
          <a:prstGeom prst="rect">
            <a:avLst/>
          </a:prstGeom>
        </p:spPr>
        <p:txBody>
          <a:bodyPr wrap="none">
            <a:spAutoFit/>
          </a:bodyPr>
          <a:lstStyle/>
          <a:p>
            <a:r>
              <a:rPr lang="en-US" sz="1200" b="0" i="1" dirty="0">
                <a:solidFill>
                  <a:schemeClr val="bg1"/>
                </a:solidFill>
                <a:latin typeface="Helvetica Neue" charset="0"/>
                <a:ea typeface="Helvetica Neue" charset="0"/>
                <a:cs typeface="Helvetica Neue" charset="0"/>
              </a:rPr>
              <a:t>Information Retrieval </a:t>
            </a:r>
          </a:p>
          <a:p>
            <a:r>
              <a:rPr lang="en-US" sz="1200" b="0" i="1" dirty="0">
                <a:solidFill>
                  <a:schemeClr val="bg1"/>
                </a:solidFill>
                <a:latin typeface="Helvetica Neue" charset="0"/>
                <a:ea typeface="Helvetica Neue" charset="0"/>
                <a:cs typeface="Helvetica Neue" charset="0"/>
              </a:rPr>
              <a:t>and</a:t>
            </a:r>
            <a:r>
              <a:rPr lang="en-US" sz="1200" b="0" i="1" baseline="0" dirty="0">
                <a:solidFill>
                  <a:schemeClr val="bg1"/>
                </a:solidFill>
                <a:latin typeface="Helvetica Neue" charset="0"/>
                <a:ea typeface="Helvetica Neue" charset="0"/>
                <a:cs typeface="Helvetica Neue" charset="0"/>
              </a:rPr>
              <a:t> Data Science</a:t>
            </a:r>
            <a:endParaRPr lang="en-US" sz="1050" b="0" i="1" u="none" dirty="0">
              <a:solidFill>
                <a:schemeClr val="bg1"/>
              </a:solidFill>
              <a:latin typeface="Helvetica Neue" charset="0"/>
              <a:ea typeface="Helvetica Neue" charset="0"/>
              <a:cs typeface="Helvetica Neue" charset="0"/>
            </a:endParaRPr>
          </a:p>
        </p:txBody>
      </p:sp>
      <p:pic>
        <p:nvPicPr>
          <p:cNvPr id="8" name="Picture 7"/>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8103561" y="204610"/>
            <a:ext cx="801189" cy="822960"/>
          </a:xfrm>
          <a:prstGeom prst="rect">
            <a:avLst/>
          </a:prstGeom>
        </p:spPr>
      </p:pic>
      <p:cxnSp>
        <p:nvCxnSpPr>
          <p:cNvPr id="10" name="Straight Connector 9"/>
          <p:cNvCxnSpPr/>
          <p:nvPr userDrawn="1"/>
        </p:nvCxnSpPr>
        <p:spPr>
          <a:xfrm>
            <a:off x="0" y="4587046"/>
            <a:ext cx="9144000" cy="0"/>
          </a:xfrm>
          <a:prstGeom prst="line">
            <a:avLst/>
          </a:prstGeom>
          <a:ln w="57150">
            <a:solidFill>
              <a:srgbClr val="FFCC0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404904" y="4646693"/>
            <a:ext cx="1316736" cy="496806"/>
          </a:xfrm>
          <a:prstGeom prst="rect">
            <a:avLst/>
          </a:prstGeom>
        </p:spPr>
      </p:pic>
    </p:spTree>
    <p:extLst>
      <p:ext uri="{BB962C8B-B14F-4D97-AF65-F5344CB8AC3E}">
        <p14:creationId xmlns:p14="http://schemas.microsoft.com/office/powerpoint/2010/main" val="12581721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lvl1pPr algn="l" defTabSz="685800" rtl="0" eaLnBrk="1" latinLnBrk="0" hangingPunct="1">
        <a:lnSpc>
          <a:spcPct val="90000"/>
        </a:lnSpc>
        <a:spcBef>
          <a:spcPct val="0"/>
        </a:spcBef>
        <a:buNone/>
        <a:defRPr sz="3300" b="1" kern="1200">
          <a:solidFill>
            <a:srgbClr val="991B1D"/>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hrushtp@us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digitalgyd.com/best-search-engine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7" name="Shape 137"/>
          <p:cNvSpPr txBox="1"/>
          <p:nvPr/>
        </p:nvSpPr>
        <p:spPr>
          <a:xfrm>
            <a:off x="2906162" y="2012196"/>
            <a:ext cx="2689095" cy="724275"/>
          </a:xfrm>
          <a:prstGeom prst="rect">
            <a:avLst/>
          </a:prstGeom>
          <a:noFill/>
          <a:ln>
            <a:noFill/>
          </a:ln>
        </p:spPr>
        <p:txBody>
          <a:bodyPr lIns="68569" tIns="68569" rIns="68569" bIns="68569" anchor="t" anchorCtr="0">
            <a:noAutofit/>
          </a:bodyPr>
          <a:lstStyle/>
          <a:p>
            <a:pPr algn="ctr">
              <a:buSzPct val="25000"/>
            </a:pPr>
            <a:r>
              <a:rPr lang="en-US" sz="2200" dirty="0">
                <a:solidFill>
                  <a:srgbClr val="42719B"/>
                </a:solidFill>
                <a:latin typeface="Helvetica Neue"/>
                <a:ea typeface="Helvetica Neue"/>
                <a:cs typeface="Helvetica Neue"/>
                <a:sym typeface="Helvetica Neue"/>
              </a:rPr>
              <a:t>Shrushti Patel</a:t>
            </a:r>
          </a:p>
          <a:p>
            <a:pPr algn="ctr">
              <a:buSzPct val="25000"/>
            </a:pPr>
            <a:r>
              <a:rPr lang="en-US" sz="2200" dirty="0">
                <a:solidFill>
                  <a:srgbClr val="42719B"/>
                </a:solidFill>
                <a:latin typeface="Helvetica Neue"/>
                <a:ea typeface="Helvetica Neue"/>
                <a:cs typeface="Helvetica Neue"/>
                <a:sym typeface="Helvetica Neue"/>
                <a:hlinkClick r:id="rId3"/>
              </a:rPr>
              <a:t>shrushtp@usc.edu</a:t>
            </a:r>
            <a:endParaRPr lang="en-US" sz="2200" dirty="0">
              <a:solidFill>
                <a:srgbClr val="42719B"/>
              </a:solidFill>
              <a:latin typeface="Helvetica Neue"/>
              <a:ea typeface="Helvetica Neue"/>
              <a:cs typeface="Helvetica Neue"/>
              <a:sym typeface="Helvetica Neue"/>
            </a:endParaRPr>
          </a:p>
          <a:p>
            <a:pPr algn="ctr">
              <a:buSzPct val="25000"/>
            </a:pPr>
            <a:r>
              <a:rPr lang="en-US" sz="2200" dirty="0">
                <a:solidFill>
                  <a:srgbClr val="42719B"/>
                </a:solidFill>
                <a:latin typeface="Helvetica Neue"/>
                <a:ea typeface="Helvetica Neue"/>
                <a:cs typeface="Helvetica Neue"/>
                <a:sym typeface="Helvetica Neue"/>
              </a:rPr>
              <a:t>4206968902</a:t>
            </a:r>
            <a:endParaRPr sz="1013" dirty="0">
              <a:solidFill>
                <a:schemeClr val="dk1"/>
              </a:solidFill>
              <a:latin typeface="Helvetica Neue"/>
              <a:ea typeface="Helvetica Neue"/>
              <a:cs typeface="Helvetica Neue"/>
              <a:sym typeface="Helvetica Neue"/>
            </a:endParaRPr>
          </a:p>
        </p:txBody>
      </p:sp>
      <p:sp>
        <p:nvSpPr>
          <p:cNvPr id="5" name="Date Placeholder 4"/>
          <p:cNvSpPr>
            <a:spLocks noGrp="1"/>
          </p:cNvSpPr>
          <p:nvPr>
            <p:ph type="dt" sz="half" idx="10"/>
          </p:nvPr>
        </p:nvSpPr>
        <p:spPr/>
        <p:txBody>
          <a:bodyPr/>
          <a:lstStyle/>
          <a:p>
            <a:r>
              <a:rPr lang="en-US" dirty="0"/>
              <a:t>Feb 15, 2018</a:t>
            </a:r>
          </a:p>
        </p:txBody>
      </p:sp>
      <p:sp>
        <p:nvSpPr>
          <p:cNvPr id="6" name="Footer Placeholder 5"/>
          <p:cNvSpPr>
            <a:spLocks noGrp="1"/>
          </p:cNvSpPr>
          <p:nvPr>
            <p:ph type="ftr" sz="quarter" idx="11"/>
          </p:nvPr>
        </p:nvSpPr>
        <p:spPr/>
        <p:txBody>
          <a:bodyPr/>
          <a:lstStyle/>
          <a:p>
            <a:r>
              <a:rPr lang="en-US" dirty="0"/>
              <a:t>CSCI 599 – Spring 2018</a:t>
            </a:r>
          </a:p>
        </p:txBody>
      </p:sp>
      <p:sp>
        <p:nvSpPr>
          <p:cNvPr id="138" name="Shape 138"/>
          <p:cNvSpPr txBox="1">
            <a:spLocks noGrp="1"/>
          </p:cNvSpPr>
          <p:nvPr>
            <p:ph type="sldNum" sz="quarter" idx="12"/>
          </p:nvPr>
        </p:nvSpPr>
        <p:spPr>
          <a:prstGeom prst="rect">
            <a:avLst/>
          </a:prstGeom>
          <a:noFill/>
          <a:ln>
            <a:noFill/>
          </a:ln>
        </p:spPr>
        <p:txBody>
          <a:bodyPr vert="horz" lIns="51431" tIns="25706" rIns="51431" bIns="25706" rtlCol="0" anchor="ctr" anchorCtr="0">
            <a:noAutofit/>
          </a:bodyPr>
          <a:lstStyle/>
          <a:p>
            <a:pPr>
              <a:buSzPct val="25000"/>
            </a:pPr>
            <a:fld id="{00000000-1234-1234-1234-123412341234}" type="slidenum">
              <a:rPr lang="en">
                <a:solidFill>
                  <a:schemeClr val="lt1"/>
                </a:solidFill>
                <a:latin typeface="Calibri"/>
                <a:ea typeface="Calibri"/>
                <a:cs typeface="Calibri"/>
                <a:sym typeface="Calibri"/>
              </a:rPr>
              <a:pPr>
                <a:buSzPct val="25000"/>
              </a:pPr>
              <a:t>1</a:t>
            </a:fld>
            <a:endParaRPr lang="en">
              <a:solidFill>
                <a:schemeClr val="lt1"/>
              </a:solidFill>
              <a:latin typeface="Calibri"/>
              <a:ea typeface="Calibri"/>
              <a:cs typeface="Calibri"/>
              <a:sym typeface="Calibri"/>
            </a:endParaRPr>
          </a:p>
        </p:txBody>
      </p:sp>
      <p:sp>
        <p:nvSpPr>
          <p:cNvPr id="139" name="Shape 139"/>
          <p:cNvSpPr/>
          <p:nvPr/>
        </p:nvSpPr>
        <p:spPr>
          <a:xfrm>
            <a:off x="280657" y="486795"/>
            <a:ext cx="7764697" cy="814182"/>
          </a:xfrm>
          <a:prstGeom prst="rect">
            <a:avLst/>
          </a:prstGeom>
          <a:noFill/>
          <a:ln>
            <a:noFill/>
          </a:ln>
        </p:spPr>
        <p:txBody>
          <a:bodyPr lIns="51431" tIns="25706" rIns="51431" bIns="25706" anchor="t" anchorCtr="0">
            <a:noAutofit/>
          </a:bodyPr>
          <a:lstStyle/>
          <a:p>
            <a:pPr algn="ctr">
              <a:buSzPct val="25000"/>
            </a:pPr>
            <a:r>
              <a:rPr lang="en-US" sz="4400" dirty="0"/>
              <a:t>Information Retrieval on the Web</a:t>
            </a:r>
            <a:endParaRPr lang="en" sz="4200" b="1" dirty="0">
              <a:solidFill>
                <a:srgbClr val="991200"/>
              </a:solidFill>
              <a:ea typeface="Abadi MT Condensed Light" charset="0"/>
              <a:cs typeface="Abadi MT Condensed Light" charset="0"/>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Clustering</a:t>
            </a:r>
          </a:p>
        </p:txBody>
      </p:sp>
      <p:sp>
        <p:nvSpPr>
          <p:cNvPr id="14" name="Content Placeholder 13"/>
          <p:cNvSpPr>
            <a:spLocks noGrp="1"/>
          </p:cNvSpPr>
          <p:nvPr>
            <p:ph idx="1"/>
          </p:nvPr>
        </p:nvSpPr>
        <p:spPr>
          <a:xfrm>
            <a:off x="323423" y="943706"/>
            <a:ext cx="8110446" cy="3230287"/>
          </a:xfrm>
        </p:spPr>
        <p:txBody>
          <a:bodyPr>
            <a:normAutofit fontScale="92500" lnSpcReduction="10000"/>
          </a:bodyPr>
          <a:lstStyle/>
          <a:p>
            <a:r>
              <a:rPr lang="en-US" dirty="0"/>
              <a:t>Grouping similar documents together to expedite information retrieval is known as clustering</a:t>
            </a:r>
          </a:p>
          <a:p>
            <a:r>
              <a:rPr lang="en-US" dirty="0"/>
              <a:t>Two classes of similarity measures must be considered: the similarity of a document and a query and the similarity of two documents in a database</a:t>
            </a:r>
          </a:p>
          <a:p>
            <a:r>
              <a:rPr lang="en-US" dirty="0"/>
              <a:t>Clustering considers points like attributes of documents and determining appropriate weights for each attribute; selecting an appropriate clustering method and similarity measure etc.</a:t>
            </a:r>
          </a:p>
          <a:p>
            <a:r>
              <a:rPr lang="en-US" dirty="0"/>
              <a:t>Example: A clustering method for hypertext documents, uses words contained in the document, </a:t>
            </a:r>
            <a:r>
              <a:rPr lang="en-US" dirty="0" err="1"/>
              <a:t>outlinks</a:t>
            </a:r>
            <a:r>
              <a:rPr lang="en-US" dirty="0"/>
              <a:t> from the document, and in-links to the document. Clustering is based on six information nuggets, which are the authors dubbed summary, breakthrough, review, keywords, citation, and reference.</a:t>
            </a:r>
          </a:p>
          <a:p>
            <a:endParaRPr lang="en-US" dirty="0"/>
          </a:p>
        </p:txBody>
      </p:sp>
      <p:sp>
        <p:nvSpPr>
          <p:cNvPr id="7" name="Date Placeholder 6"/>
          <p:cNvSpPr>
            <a:spLocks noGrp="1"/>
          </p:cNvSpPr>
          <p:nvPr>
            <p:ph type="dt" sz="half" idx="10"/>
          </p:nvPr>
        </p:nvSpPr>
        <p:spPr/>
        <p:txBody>
          <a:bodyPr/>
          <a:lstStyle/>
          <a:p>
            <a:r>
              <a:rPr lang="en-US" dirty="0"/>
              <a:t>Feb 15, 2018</a:t>
            </a:r>
          </a:p>
        </p:txBody>
      </p:sp>
      <p:sp>
        <p:nvSpPr>
          <p:cNvPr id="8" name="Footer Placeholder 7"/>
          <p:cNvSpPr>
            <a:spLocks noGrp="1"/>
          </p:cNvSpPr>
          <p:nvPr>
            <p:ph type="ftr" sz="quarter" idx="11"/>
          </p:nvPr>
        </p:nvSpPr>
        <p:spPr/>
        <p:txBody>
          <a:bodyPr/>
          <a:lstStyle/>
          <a:p>
            <a:r>
              <a:rPr lang="en-US" dirty="0"/>
              <a:t>CSCI 599 – Spring 2018</a:t>
            </a:r>
          </a:p>
        </p:txBody>
      </p:sp>
      <p:sp>
        <p:nvSpPr>
          <p:cNvPr id="9" name="Slide Number Placeholder 8"/>
          <p:cNvSpPr>
            <a:spLocks noGrp="1"/>
          </p:cNvSpPr>
          <p:nvPr>
            <p:ph type="sldNum" sz="quarter" idx="12"/>
          </p:nvPr>
        </p:nvSpPr>
        <p:spPr/>
        <p:txBody>
          <a:bodyPr/>
          <a:lstStyle/>
          <a:p>
            <a:fld id="{BDA5F717-12EE-A348-A3FB-CFE8FCC4E8AC}" type="slidenum">
              <a:rPr lang="en-US" smtClean="0"/>
              <a:t>10</a:t>
            </a:fld>
            <a:endParaRPr lang="en-US"/>
          </a:p>
        </p:txBody>
      </p:sp>
    </p:spTree>
    <p:extLst>
      <p:ext uri="{BB962C8B-B14F-4D97-AF65-F5344CB8AC3E}">
        <p14:creationId xmlns:p14="http://schemas.microsoft.com/office/powerpoint/2010/main" val="194157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 calcmode="lin" valueType="num">
                                      <p:cBhvr additive="base">
                                        <p:cTn id="13"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 calcmode="lin" valueType="num">
                                      <p:cBhvr additive="base">
                                        <p:cTn id="19"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xEl>
                                              <p:pRg st="3" end="3"/>
                                            </p:txEl>
                                          </p:spTgt>
                                        </p:tgtEl>
                                        <p:attrNameLst>
                                          <p:attrName>style.visibility</p:attrName>
                                        </p:attrNameLst>
                                      </p:cBhvr>
                                      <p:to>
                                        <p:strVal val="visible"/>
                                      </p:to>
                                    </p:set>
                                    <p:anim calcmode="lin" valueType="num">
                                      <p:cBhvr additive="base">
                                        <p:cTn id="25"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User Interfaces</a:t>
            </a:r>
          </a:p>
        </p:txBody>
      </p:sp>
      <p:sp>
        <p:nvSpPr>
          <p:cNvPr id="14" name="Content Placeholder 13"/>
          <p:cNvSpPr>
            <a:spLocks noGrp="1"/>
          </p:cNvSpPr>
          <p:nvPr>
            <p:ph idx="1"/>
          </p:nvPr>
        </p:nvSpPr>
        <p:spPr>
          <a:xfrm>
            <a:off x="404904" y="1007080"/>
            <a:ext cx="8110446" cy="3230287"/>
          </a:xfrm>
        </p:spPr>
        <p:txBody>
          <a:bodyPr>
            <a:normAutofit lnSpcReduction="10000"/>
          </a:bodyPr>
          <a:lstStyle/>
          <a:p>
            <a:r>
              <a:rPr lang="en-US" dirty="0"/>
              <a:t>Metasearch Navigators: </a:t>
            </a:r>
          </a:p>
          <a:p>
            <a:pPr marL="685800" lvl="1" indent="-342900">
              <a:buFont typeface="+mj-lt"/>
              <a:buAutoNum type="arabicPeriod"/>
            </a:pPr>
            <a:r>
              <a:rPr lang="en-US" dirty="0"/>
              <a:t>These navigators allow simultaneous search of a set of navigators</a:t>
            </a:r>
          </a:p>
          <a:p>
            <a:pPr marL="685800" lvl="1" indent="-342900">
              <a:buFont typeface="+mj-lt"/>
              <a:buAutoNum type="arabicPeriod"/>
            </a:pPr>
            <a:r>
              <a:rPr lang="en-US" dirty="0"/>
              <a:t>Metasearch navigators have a single input interface that sends queries to all (or only user selected) search engines, eliminates duplicates, and then combines and ranks returned results from the different search engines. </a:t>
            </a:r>
          </a:p>
          <a:p>
            <a:r>
              <a:rPr lang="en-US" dirty="0"/>
              <a:t>Web-Based Information Outlining/Visualization</a:t>
            </a:r>
          </a:p>
          <a:p>
            <a:pPr marL="685800" lvl="1" indent="-342900">
              <a:buFont typeface="+mj-lt"/>
              <a:buAutoNum type="arabicPeriod"/>
            </a:pPr>
            <a:r>
              <a:rPr lang="en-US" dirty="0"/>
              <a:t>Visual presentation of query components; visual presentation of results; rapid, incremental, and reversible actions; selection by pointing (not typing); and immediate and continuous feedback are features of the systems</a:t>
            </a:r>
          </a:p>
          <a:p>
            <a:r>
              <a:rPr lang="en-US" dirty="0"/>
              <a:t>Acoustical Interfaces</a:t>
            </a:r>
          </a:p>
          <a:p>
            <a:pPr marL="685800" lvl="1" indent="-342900">
              <a:buFont typeface="+mj-lt"/>
              <a:buAutoNum type="arabicPeriod"/>
            </a:pPr>
            <a:r>
              <a:rPr lang="en-US" dirty="0"/>
              <a:t>Creating systems with audio/speech based interface</a:t>
            </a:r>
          </a:p>
        </p:txBody>
      </p:sp>
      <p:sp>
        <p:nvSpPr>
          <p:cNvPr id="7" name="Date Placeholder 6"/>
          <p:cNvSpPr>
            <a:spLocks noGrp="1"/>
          </p:cNvSpPr>
          <p:nvPr>
            <p:ph type="dt" sz="half" idx="10"/>
          </p:nvPr>
        </p:nvSpPr>
        <p:spPr/>
        <p:txBody>
          <a:bodyPr/>
          <a:lstStyle/>
          <a:p>
            <a:r>
              <a:rPr lang="en-US" dirty="0"/>
              <a:t>Feb 15, 2018</a:t>
            </a:r>
          </a:p>
        </p:txBody>
      </p:sp>
      <p:sp>
        <p:nvSpPr>
          <p:cNvPr id="8" name="Footer Placeholder 7"/>
          <p:cNvSpPr>
            <a:spLocks noGrp="1"/>
          </p:cNvSpPr>
          <p:nvPr>
            <p:ph type="ftr" sz="quarter" idx="11"/>
          </p:nvPr>
        </p:nvSpPr>
        <p:spPr/>
        <p:txBody>
          <a:bodyPr/>
          <a:lstStyle/>
          <a:p>
            <a:r>
              <a:rPr lang="en-US" dirty="0"/>
              <a:t>CSCI 599 – Spring 2018</a:t>
            </a:r>
          </a:p>
        </p:txBody>
      </p:sp>
      <p:sp>
        <p:nvSpPr>
          <p:cNvPr id="9" name="Slide Number Placeholder 8"/>
          <p:cNvSpPr>
            <a:spLocks noGrp="1"/>
          </p:cNvSpPr>
          <p:nvPr>
            <p:ph type="sldNum" sz="quarter" idx="12"/>
          </p:nvPr>
        </p:nvSpPr>
        <p:spPr/>
        <p:txBody>
          <a:bodyPr/>
          <a:lstStyle/>
          <a:p>
            <a:fld id="{BDA5F717-12EE-A348-A3FB-CFE8FCC4E8AC}" type="slidenum">
              <a:rPr lang="en-US" smtClean="0"/>
              <a:t>11</a:t>
            </a:fld>
            <a:endParaRPr lang="en-US"/>
          </a:p>
        </p:txBody>
      </p:sp>
    </p:spTree>
    <p:extLst>
      <p:ext uri="{BB962C8B-B14F-4D97-AF65-F5344CB8AC3E}">
        <p14:creationId xmlns:p14="http://schemas.microsoft.com/office/powerpoint/2010/main" val="835717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anim calcmode="lin" valueType="num">
                                      <p:cBhvr additive="base">
                                        <p:cTn id="1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 calcmode="lin" valueType="num">
                                      <p:cBhvr additive="base">
                                        <p:cTn id="15"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4">
                                            <p:txEl>
                                              <p:pRg st="3" end="3"/>
                                            </p:txEl>
                                          </p:spTgt>
                                        </p:tgtEl>
                                        <p:attrNameLst>
                                          <p:attrName>style.visibility</p:attrName>
                                        </p:attrNameLst>
                                      </p:cBhvr>
                                      <p:to>
                                        <p:strVal val="visible"/>
                                      </p:to>
                                    </p:set>
                                    <p:anim calcmode="lin" valueType="num">
                                      <p:cBhvr additive="base">
                                        <p:cTn id="21"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
                                            <p:txEl>
                                              <p:pRg st="4" end="4"/>
                                            </p:txEl>
                                          </p:spTgt>
                                        </p:tgtEl>
                                        <p:attrNameLst>
                                          <p:attrName>style.visibility</p:attrName>
                                        </p:attrNameLst>
                                      </p:cBhvr>
                                      <p:to>
                                        <p:strVal val="visible"/>
                                      </p:to>
                                    </p:set>
                                    <p:anim calcmode="lin" valueType="num">
                                      <p:cBhvr additive="base">
                                        <p:cTn id="25"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xEl>
                                              <p:pRg st="5" end="5"/>
                                            </p:txEl>
                                          </p:spTgt>
                                        </p:tgtEl>
                                        <p:attrNameLst>
                                          <p:attrName>style.visibility</p:attrName>
                                        </p:attrNameLst>
                                      </p:cBhvr>
                                      <p:to>
                                        <p:strVal val="visible"/>
                                      </p:to>
                                    </p:set>
                                    <p:anim calcmode="lin" valueType="num">
                                      <p:cBhvr additive="base">
                                        <p:cTn id="31"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xEl>
                                              <p:pRg st="6" end="6"/>
                                            </p:txEl>
                                          </p:spTgt>
                                        </p:tgtEl>
                                        <p:attrNameLst>
                                          <p:attrName>style.visibility</p:attrName>
                                        </p:attrNameLst>
                                      </p:cBhvr>
                                      <p:to>
                                        <p:strVal val="visible"/>
                                      </p:to>
                                    </p:set>
                                    <p:anim calcmode="lin" valueType="num">
                                      <p:cBhvr additive="base">
                                        <p:cTn id="35"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Ranking Algorithms for Web-Based Searches</a:t>
            </a:r>
          </a:p>
        </p:txBody>
      </p:sp>
      <p:sp>
        <p:nvSpPr>
          <p:cNvPr id="14" name="Content Placeholder 13"/>
          <p:cNvSpPr>
            <a:spLocks noGrp="1"/>
          </p:cNvSpPr>
          <p:nvPr>
            <p:ph idx="1"/>
          </p:nvPr>
        </p:nvSpPr>
        <p:spPr/>
        <p:txBody>
          <a:bodyPr/>
          <a:lstStyle/>
          <a:p>
            <a:r>
              <a:rPr lang="en-US" dirty="0"/>
              <a:t>Term Weighting</a:t>
            </a:r>
          </a:p>
          <a:p>
            <a:r>
              <a:rPr lang="en-US" dirty="0"/>
              <a:t>Vector Space Models </a:t>
            </a:r>
          </a:p>
          <a:p>
            <a:pPr marL="685800" lvl="1" indent="-342900">
              <a:buFont typeface="+mj-lt"/>
              <a:buAutoNum type="arabicPeriod"/>
            </a:pPr>
            <a:r>
              <a:rPr lang="en-US" dirty="0"/>
              <a:t>The ranking of a document with respect to a query is determined by its “distance” to the query vector</a:t>
            </a:r>
          </a:p>
          <a:p>
            <a:r>
              <a:rPr lang="en-US" dirty="0"/>
              <a:t>A simple means to measure the quality of a Web page is to count the number of pages with pointers to the page (ex: Google)</a:t>
            </a:r>
          </a:p>
          <a:p>
            <a:pPr marL="685800" lvl="1" indent="-342900">
              <a:buFont typeface="+mj-lt"/>
              <a:buAutoNum type="arabicPeriod"/>
            </a:pPr>
            <a:r>
              <a:rPr lang="en-US" dirty="0"/>
              <a:t>Can also be used for clustering relevant pages on different topics</a:t>
            </a:r>
          </a:p>
        </p:txBody>
      </p:sp>
      <p:sp>
        <p:nvSpPr>
          <p:cNvPr id="7" name="Date Placeholder 6"/>
          <p:cNvSpPr>
            <a:spLocks noGrp="1"/>
          </p:cNvSpPr>
          <p:nvPr>
            <p:ph type="dt" sz="half" idx="10"/>
          </p:nvPr>
        </p:nvSpPr>
        <p:spPr/>
        <p:txBody>
          <a:bodyPr/>
          <a:lstStyle/>
          <a:p>
            <a:r>
              <a:rPr lang="en-US" dirty="0"/>
              <a:t>Feb 15, 2018</a:t>
            </a:r>
          </a:p>
        </p:txBody>
      </p:sp>
      <p:sp>
        <p:nvSpPr>
          <p:cNvPr id="8" name="Footer Placeholder 7"/>
          <p:cNvSpPr>
            <a:spLocks noGrp="1"/>
          </p:cNvSpPr>
          <p:nvPr>
            <p:ph type="ftr" sz="quarter" idx="11"/>
          </p:nvPr>
        </p:nvSpPr>
        <p:spPr/>
        <p:txBody>
          <a:bodyPr/>
          <a:lstStyle/>
          <a:p>
            <a:r>
              <a:rPr lang="en-US" dirty="0"/>
              <a:t>CSCI 599 – Spring 2018</a:t>
            </a:r>
          </a:p>
        </p:txBody>
      </p:sp>
      <p:sp>
        <p:nvSpPr>
          <p:cNvPr id="9" name="Slide Number Placeholder 8"/>
          <p:cNvSpPr>
            <a:spLocks noGrp="1"/>
          </p:cNvSpPr>
          <p:nvPr>
            <p:ph type="sldNum" sz="quarter" idx="12"/>
          </p:nvPr>
        </p:nvSpPr>
        <p:spPr/>
        <p:txBody>
          <a:bodyPr/>
          <a:lstStyle/>
          <a:p>
            <a:fld id="{BDA5F717-12EE-A348-A3FB-CFE8FCC4E8AC}" type="slidenum">
              <a:rPr lang="en-US" smtClean="0"/>
              <a:t>12</a:t>
            </a:fld>
            <a:endParaRPr lang="en-US"/>
          </a:p>
        </p:txBody>
      </p:sp>
    </p:spTree>
    <p:extLst>
      <p:ext uri="{BB962C8B-B14F-4D97-AF65-F5344CB8AC3E}">
        <p14:creationId xmlns:p14="http://schemas.microsoft.com/office/powerpoint/2010/main" val="24246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 calcmode="lin" valueType="num">
                                      <p:cBhvr additive="base">
                                        <p:cTn id="13"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 calcmode="lin" valueType="num">
                                      <p:cBhvr additive="base">
                                        <p:cTn id="17"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xEl>
                                              <p:pRg st="3" end="3"/>
                                            </p:txEl>
                                          </p:spTgt>
                                        </p:tgtEl>
                                        <p:attrNameLst>
                                          <p:attrName>style.visibility</p:attrName>
                                        </p:attrNameLst>
                                      </p:cBhvr>
                                      <p:to>
                                        <p:strVal val="visible"/>
                                      </p:to>
                                    </p:set>
                                    <p:anim calcmode="lin" valueType="num">
                                      <p:cBhvr additive="base">
                                        <p:cTn id="23"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 calcmode="lin" valueType="num">
                                      <p:cBhvr additive="base">
                                        <p:cTn id="27"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Future Directions</a:t>
            </a:r>
          </a:p>
        </p:txBody>
      </p:sp>
      <p:sp>
        <p:nvSpPr>
          <p:cNvPr id="14" name="Content Placeholder 13"/>
          <p:cNvSpPr>
            <a:spLocks noGrp="1"/>
          </p:cNvSpPr>
          <p:nvPr>
            <p:ph idx="1"/>
          </p:nvPr>
        </p:nvSpPr>
        <p:spPr/>
        <p:txBody>
          <a:bodyPr/>
          <a:lstStyle/>
          <a:p>
            <a:r>
              <a:rPr lang="en-US" dirty="0"/>
              <a:t>Intelligent and Adaptive Web Services </a:t>
            </a:r>
          </a:p>
          <a:p>
            <a:r>
              <a:rPr lang="en-US" dirty="0"/>
              <a:t>Information Retrieval for Internet Shopping </a:t>
            </a:r>
          </a:p>
          <a:p>
            <a:r>
              <a:rPr lang="en-US" dirty="0"/>
              <a:t>Multimedia Retrieval</a:t>
            </a:r>
          </a:p>
        </p:txBody>
      </p:sp>
      <p:sp>
        <p:nvSpPr>
          <p:cNvPr id="7" name="Date Placeholder 6"/>
          <p:cNvSpPr>
            <a:spLocks noGrp="1"/>
          </p:cNvSpPr>
          <p:nvPr>
            <p:ph type="dt" sz="half" idx="10"/>
          </p:nvPr>
        </p:nvSpPr>
        <p:spPr/>
        <p:txBody>
          <a:bodyPr/>
          <a:lstStyle/>
          <a:p>
            <a:r>
              <a:rPr lang="en-US" dirty="0"/>
              <a:t>Feb 15, 2018</a:t>
            </a:r>
          </a:p>
        </p:txBody>
      </p:sp>
      <p:sp>
        <p:nvSpPr>
          <p:cNvPr id="8" name="Footer Placeholder 7"/>
          <p:cNvSpPr>
            <a:spLocks noGrp="1"/>
          </p:cNvSpPr>
          <p:nvPr>
            <p:ph type="ftr" sz="quarter" idx="11"/>
          </p:nvPr>
        </p:nvSpPr>
        <p:spPr/>
        <p:txBody>
          <a:bodyPr/>
          <a:lstStyle/>
          <a:p>
            <a:r>
              <a:rPr lang="en-US" dirty="0"/>
              <a:t>CSCI 599 – Spring 2018</a:t>
            </a:r>
          </a:p>
        </p:txBody>
      </p:sp>
      <p:sp>
        <p:nvSpPr>
          <p:cNvPr id="9" name="Slide Number Placeholder 8"/>
          <p:cNvSpPr>
            <a:spLocks noGrp="1"/>
          </p:cNvSpPr>
          <p:nvPr>
            <p:ph type="sldNum" sz="quarter" idx="12"/>
          </p:nvPr>
        </p:nvSpPr>
        <p:spPr/>
        <p:txBody>
          <a:bodyPr/>
          <a:lstStyle/>
          <a:p>
            <a:fld id="{BDA5F717-12EE-A348-A3FB-CFE8FCC4E8AC}" type="slidenum">
              <a:rPr lang="en-US" smtClean="0"/>
              <a:t>13</a:t>
            </a:fld>
            <a:endParaRPr lang="en-US"/>
          </a:p>
        </p:txBody>
      </p:sp>
    </p:spTree>
    <p:extLst>
      <p:ext uri="{BB962C8B-B14F-4D97-AF65-F5344CB8AC3E}">
        <p14:creationId xmlns:p14="http://schemas.microsoft.com/office/powerpoint/2010/main" val="492802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 calcmode="lin" valueType="num">
                                      <p:cBhvr additive="base">
                                        <p:cTn id="13"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 calcmode="lin" valueType="num">
                                      <p:cBhvr additive="base">
                                        <p:cTn id="19"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Intelligent and Adaptive Web Services </a:t>
            </a:r>
          </a:p>
        </p:txBody>
      </p:sp>
      <p:sp>
        <p:nvSpPr>
          <p:cNvPr id="14" name="Content Placeholder 13"/>
          <p:cNvSpPr>
            <a:spLocks noGrp="1"/>
          </p:cNvSpPr>
          <p:nvPr>
            <p:ph idx="1"/>
          </p:nvPr>
        </p:nvSpPr>
        <p:spPr/>
        <p:txBody>
          <a:bodyPr/>
          <a:lstStyle/>
          <a:p>
            <a:r>
              <a:rPr lang="en-US" dirty="0"/>
              <a:t>Adaptive Web Sites</a:t>
            </a:r>
          </a:p>
          <a:p>
            <a:r>
              <a:rPr lang="fr-FR" dirty="0"/>
              <a:t>Adaptive Web Page </a:t>
            </a:r>
            <a:r>
              <a:rPr lang="fr-FR" dirty="0" err="1"/>
              <a:t>Recommendation</a:t>
            </a:r>
            <a:r>
              <a:rPr lang="fr-FR" dirty="0"/>
              <a:t> Service</a:t>
            </a:r>
            <a:endParaRPr lang="en-US" dirty="0"/>
          </a:p>
        </p:txBody>
      </p:sp>
      <p:sp>
        <p:nvSpPr>
          <p:cNvPr id="7" name="Date Placeholder 6"/>
          <p:cNvSpPr>
            <a:spLocks noGrp="1"/>
          </p:cNvSpPr>
          <p:nvPr>
            <p:ph type="dt" sz="half" idx="10"/>
          </p:nvPr>
        </p:nvSpPr>
        <p:spPr/>
        <p:txBody>
          <a:bodyPr/>
          <a:lstStyle/>
          <a:p>
            <a:r>
              <a:rPr lang="en-US" dirty="0"/>
              <a:t>Feb 15, 2018</a:t>
            </a:r>
          </a:p>
        </p:txBody>
      </p:sp>
      <p:sp>
        <p:nvSpPr>
          <p:cNvPr id="8" name="Footer Placeholder 7"/>
          <p:cNvSpPr>
            <a:spLocks noGrp="1"/>
          </p:cNvSpPr>
          <p:nvPr>
            <p:ph type="ftr" sz="quarter" idx="11"/>
          </p:nvPr>
        </p:nvSpPr>
        <p:spPr/>
        <p:txBody>
          <a:bodyPr/>
          <a:lstStyle/>
          <a:p>
            <a:r>
              <a:rPr lang="en-US" dirty="0"/>
              <a:t>CSCI 599 – Spring 2018</a:t>
            </a:r>
          </a:p>
        </p:txBody>
      </p:sp>
      <p:sp>
        <p:nvSpPr>
          <p:cNvPr id="9" name="Slide Number Placeholder 8"/>
          <p:cNvSpPr>
            <a:spLocks noGrp="1"/>
          </p:cNvSpPr>
          <p:nvPr>
            <p:ph type="sldNum" sz="quarter" idx="12"/>
          </p:nvPr>
        </p:nvSpPr>
        <p:spPr/>
        <p:txBody>
          <a:bodyPr/>
          <a:lstStyle/>
          <a:p>
            <a:fld id="{BDA5F717-12EE-A348-A3FB-CFE8FCC4E8AC}" type="slidenum">
              <a:rPr lang="en-US" smtClean="0"/>
              <a:t>14</a:t>
            </a:fld>
            <a:endParaRPr lang="en-US"/>
          </a:p>
        </p:txBody>
      </p:sp>
    </p:spTree>
    <p:extLst>
      <p:ext uri="{BB962C8B-B14F-4D97-AF65-F5344CB8AC3E}">
        <p14:creationId xmlns:p14="http://schemas.microsoft.com/office/powerpoint/2010/main" val="3900645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 calcmode="lin" valueType="num">
                                      <p:cBhvr additive="base">
                                        <p:cTn id="13"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Information Retrieval for Internet Shopping</a:t>
            </a:r>
          </a:p>
        </p:txBody>
      </p:sp>
      <p:sp>
        <p:nvSpPr>
          <p:cNvPr id="14" name="Content Placeholder 13"/>
          <p:cNvSpPr>
            <a:spLocks noGrp="1"/>
          </p:cNvSpPr>
          <p:nvPr>
            <p:ph idx="1"/>
          </p:nvPr>
        </p:nvSpPr>
        <p:spPr/>
        <p:txBody>
          <a:bodyPr/>
          <a:lstStyle/>
          <a:p>
            <a:r>
              <a:rPr lang="en-US" dirty="0"/>
              <a:t>Robots to help consumers shop, or </a:t>
            </a:r>
            <a:r>
              <a:rPr lang="en-US" dirty="0" err="1"/>
              <a:t>shopbots</a:t>
            </a:r>
            <a:r>
              <a:rPr lang="en-US" dirty="0"/>
              <a:t>, have become commonplace in e-commerce sites and general-purpose Web portals.</a:t>
            </a:r>
          </a:p>
          <a:p>
            <a:r>
              <a:rPr lang="en-US" dirty="0" err="1"/>
              <a:t>Shopbot</a:t>
            </a:r>
            <a:r>
              <a:rPr lang="en-US" dirty="0"/>
              <a:t> technology has taken enormous strides since its initial introduction in 1995. This first bot, known as Bargain Finder, helped consumers find the lowest priced CDs.</a:t>
            </a:r>
          </a:p>
          <a:p>
            <a:r>
              <a:rPr lang="en-US" dirty="0"/>
              <a:t>The auction site is another successful technological off-shoot of the Internet shopping business</a:t>
            </a:r>
          </a:p>
          <a:p>
            <a:r>
              <a:rPr lang="en-US" dirty="0"/>
              <a:t>Two famous general online auction sites are </a:t>
            </a:r>
            <a:r>
              <a:rPr lang="en-US" dirty="0" err="1"/>
              <a:t>priceline</a:t>
            </a:r>
            <a:r>
              <a:rPr lang="en-US" dirty="0"/>
              <a:t> and eBay</a:t>
            </a:r>
          </a:p>
        </p:txBody>
      </p:sp>
      <p:sp>
        <p:nvSpPr>
          <p:cNvPr id="7" name="Date Placeholder 6"/>
          <p:cNvSpPr>
            <a:spLocks noGrp="1"/>
          </p:cNvSpPr>
          <p:nvPr>
            <p:ph type="dt" sz="half" idx="10"/>
          </p:nvPr>
        </p:nvSpPr>
        <p:spPr/>
        <p:txBody>
          <a:bodyPr/>
          <a:lstStyle/>
          <a:p>
            <a:r>
              <a:rPr lang="en-US" dirty="0"/>
              <a:t>Feb 15, 2018</a:t>
            </a:r>
          </a:p>
        </p:txBody>
      </p:sp>
      <p:sp>
        <p:nvSpPr>
          <p:cNvPr id="8" name="Footer Placeholder 7"/>
          <p:cNvSpPr>
            <a:spLocks noGrp="1"/>
          </p:cNvSpPr>
          <p:nvPr>
            <p:ph type="ftr" sz="quarter" idx="11"/>
          </p:nvPr>
        </p:nvSpPr>
        <p:spPr/>
        <p:txBody>
          <a:bodyPr/>
          <a:lstStyle/>
          <a:p>
            <a:r>
              <a:rPr lang="en-US" dirty="0"/>
              <a:t>CSCI 599 – Spring 2018</a:t>
            </a:r>
          </a:p>
        </p:txBody>
      </p:sp>
      <p:sp>
        <p:nvSpPr>
          <p:cNvPr id="9" name="Slide Number Placeholder 8"/>
          <p:cNvSpPr>
            <a:spLocks noGrp="1"/>
          </p:cNvSpPr>
          <p:nvPr>
            <p:ph type="sldNum" sz="quarter" idx="12"/>
          </p:nvPr>
        </p:nvSpPr>
        <p:spPr/>
        <p:txBody>
          <a:bodyPr/>
          <a:lstStyle/>
          <a:p>
            <a:fld id="{BDA5F717-12EE-A348-A3FB-CFE8FCC4E8AC}" type="slidenum">
              <a:rPr lang="en-US" smtClean="0"/>
              <a:t>15</a:t>
            </a:fld>
            <a:endParaRPr lang="en-US"/>
          </a:p>
        </p:txBody>
      </p:sp>
    </p:spTree>
    <p:extLst>
      <p:ext uri="{BB962C8B-B14F-4D97-AF65-F5344CB8AC3E}">
        <p14:creationId xmlns:p14="http://schemas.microsoft.com/office/powerpoint/2010/main" val="3260456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 calcmode="lin" valueType="num">
                                      <p:cBhvr additive="base">
                                        <p:cTn id="13"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 calcmode="lin" valueType="num">
                                      <p:cBhvr additive="base">
                                        <p:cTn id="19"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xEl>
                                              <p:pRg st="3" end="3"/>
                                            </p:txEl>
                                          </p:spTgt>
                                        </p:tgtEl>
                                        <p:attrNameLst>
                                          <p:attrName>style.visibility</p:attrName>
                                        </p:attrNameLst>
                                      </p:cBhvr>
                                      <p:to>
                                        <p:strVal val="visible"/>
                                      </p:to>
                                    </p:set>
                                    <p:anim calcmode="lin" valueType="num">
                                      <p:cBhvr additive="base">
                                        <p:cTn id="25"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Multimedia Retrieval</a:t>
            </a:r>
          </a:p>
        </p:txBody>
      </p:sp>
      <p:sp>
        <p:nvSpPr>
          <p:cNvPr id="14" name="Content Placeholder 13"/>
          <p:cNvSpPr>
            <a:spLocks noGrp="1"/>
          </p:cNvSpPr>
          <p:nvPr>
            <p:ph idx="1"/>
          </p:nvPr>
        </p:nvSpPr>
        <p:spPr/>
        <p:txBody>
          <a:bodyPr/>
          <a:lstStyle/>
          <a:p>
            <a:r>
              <a:rPr lang="en-US" dirty="0"/>
              <a:t>Query and retrieval of images is one of the more established fields of research involving multimedia databases</a:t>
            </a:r>
          </a:p>
          <a:p>
            <a:r>
              <a:rPr lang="en-US" dirty="0"/>
              <a:t>Finding documents that have images of interest is a much more sophisticated problem. Two well-known portals with a search interface for a database of images are the Yahoo! Image Surfer and the Alta Vista </a:t>
            </a:r>
            <a:r>
              <a:rPr lang="en-US" dirty="0" err="1"/>
              <a:t>PhotoFinder</a:t>
            </a:r>
            <a:endParaRPr lang="en-US" dirty="0"/>
          </a:p>
          <a:p>
            <a:r>
              <a:rPr lang="en-US" dirty="0"/>
              <a:t>Query and retrieval of images in a video frame or frames is a research area closely related to retrieval of still images from a very large image database</a:t>
            </a:r>
          </a:p>
        </p:txBody>
      </p:sp>
      <p:sp>
        <p:nvSpPr>
          <p:cNvPr id="7" name="Date Placeholder 6"/>
          <p:cNvSpPr>
            <a:spLocks noGrp="1"/>
          </p:cNvSpPr>
          <p:nvPr>
            <p:ph type="dt" sz="half" idx="10"/>
          </p:nvPr>
        </p:nvSpPr>
        <p:spPr/>
        <p:txBody>
          <a:bodyPr/>
          <a:lstStyle/>
          <a:p>
            <a:r>
              <a:rPr lang="en-US" dirty="0"/>
              <a:t>Feb 15, 2018</a:t>
            </a:r>
          </a:p>
        </p:txBody>
      </p:sp>
      <p:sp>
        <p:nvSpPr>
          <p:cNvPr id="8" name="Footer Placeholder 7"/>
          <p:cNvSpPr>
            <a:spLocks noGrp="1"/>
          </p:cNvSpPr>
          <p:nvPr>
            <p:ph type="ftr" sz="quarter" idx="11"/>
          </p:nvPr>
        </p:nvSpPr>
        <p:spPr/>
        <p:txBody>
          <a:bodyPr/>
          <a:lstStyle/>
          <a:p>
            <a:r>
              <a:rPr lang="en-US" dirty="0"/>
              <a:t>CSCI 599 – Spring 2018</a:t>
            </a:r>
          </a:p>
        </p:txBody>
      </p:sp>
      <p:sp>
        <p:nvSpPr>
          <p:cNvPr id="9" name="Slide Number Placeholder 8"/>
          <p:cNvSpPr>
            <a:spLocks noGrp="1"/>
          </p:cNvSpPr>
          <p:nvPr>
            <p:ph type="sldNum" sz="quarter" idx="12"/>
          </p:nvPr>
        </p:nvSpPr>
        <p:spPr/>
        <p:txBody>
          <a:bodyPr/>
          <a:lstStyle/>
          <a:p>
            <a:fld id="{BDA5F717-12EE-A348-A3FB-CFE8FCC4E8AC}" type="slidenum">
              <a:rPr lang="en-US" smtClean="0"/>
              <a:t>16</a:t>
            </a:fld>
            <a:endParaRPr lang="en-US"/>
          </a:p>
        </p:txBody>
      </p:sp>
    </p:spTree>
    <p:extLst>
      <p:ext uri="{BB962C8B-B14F-4D97-AF65-F5344CB8AC3E}">
        <p14:creationId xmlns:p14="http://schemas.microsoft.com/office/powerpoint/2010/main" val="3502312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 calcmode="lin" valueType="num">
                                      <p:cBhvr additive="base">
                                        <p:cTn id="13"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 calcmode="lin" valueType="num">
                                      <p:cBhvr additive="base">
                                        <p:cTn id="19"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Pros and Cons</a:t>
            </a:r>
          </a:p>
        </p:txBody>
      </p:sp>
      <p:sp>
        <p:nvSpPr>
          <p:cNvPr id="14" name="Content Placeholder 13"/>
          <p:cNvSpPr>
            <a:spLocks noGrp="1"/>
          </p:cNvSpPr>
          <p:nvPr>
            <p:ph idx="1"/>
          </p:nvPr>
        </p:nvSpPr>
        <p:spPr/>
        <p:txBody>
          <a:bodyPr/>
          <a:lstStyle/>
          <a:p>
            <a:r>
              <a:rPr lang="en-US" dirty="0"/>
              <a:t>Pros</a:t>
            </a:r>
          </a:p>
          <a:p>
            <a:pPr marL="685800" lvl="1" indent="-342900">
              <a:buFont typeface="+mj-lt"/>
              <a:buAutoNum type="arabicPeriod"/>
            </a:pPr>
            <a:r>
              <a:rPr lang="en-US" dirty="0"/>
              <a:t>The paper showed the basis of Internet evolution</a:t>
            </a:r>
          </a:p>
          <a:p>
            <a:pPr marL="685800" lvl="1" indent="-342900">
              <a:buFont typeface="+mj-lt"/>
              <a:buAutoNum type="arabicPeriod"/>
            </a:pPr>
            <a:r>
              <a:rPr lang="en-US" dirty="0"/>
              <a:t>The paper has references to many studies, so we can get an overview of many different research for the same topic.</a:t>
            </a:r>
          </a:p>
          <a:p>
            <a:r>
              <a:rPr lang="en-US" dirty="0"/>
              <a:t>Cons</a:t>
            </a:r>
          </a:p>
          <a:p>
            <a:pPr marL="685800" lvl="1" indent="-342900">
              <a:buFont typeface="+mj-lt"/>
              <a:buAutoNum type="arabicPeriod"/>
            </a:pPr>
            <a:r>
              <a:rPr lang="en-US" dirty="0"/>
              <a:t>The paper is outdated</a:t>
            </a:r>
          </a:p>
          <a:p>
            <a:pPr marL="685800" lvl="1" indent="-342900">
              <a:buFont typeface="+mj-lt"/>
              <a:buAutoNum type="arabicPeriod"/>
            </a:pPr>
            <a:r>
              <a:rPr lang="en-US" dirty="0"/>
              <a:t>It is very brief and we need to go and check each of the references for understanding the detailed context of what author is trying to convey</a:t>
            </a:r>
          </a:p>
          <a:p>
            <a:pPr marL="685800" lvl="1" indent="-342900">
              <a:buFont typeface="+mj-lt"/>
              <a:buAutoNum type="arabicPeriod"/>
            </a:pPr>
            <a:r>
              <a:rPr lang="en-US" dirty="0"/>
              <a:t>It a study of study, so there is no conclusion or outcome for any single topic. It is open ended</a:t>
            </a:r>
          </a:p>
          <a:p>
            <a:pPr marL="685800" lvl="1" indent="-342900">
              <a:buFont typeface="+mj-lt"/>
              <a:buAutoNum type="arabicPeriod"/>
            </a:pPr>
            <a:endParaRPr lang="en-US" dirty="0"/>
          </a:p>
        </p:txBody>
      </p:sp>
      <p:sp>
        <p:nvSpPr>
          <p:cNvPr id="7" name="Date Placeholder 6"/>
          <p:cNvSpPr>
            <a:spLocks noGrp="1"/>
          </p:cNvSpPr>
          <p:nvPr>
            <p:ph type="dt" sz="half" idx="10"/>
          </p:nvPr>
        </p:nvSpPr>
        <p:spPr/>
        <p:txBody>
          <a:bodyPr/>
          <a:lstStyle/>
          <a:p>
            <a:r>
              <a:rPr lang="en-US" dirty="0"/>
              <a:t>Feb 15, 2018</a:t>
            </a:r>
          </a:p>
        </p:txBody>
      </p:sp>
      <p:sp>
        <p:nvSpPr>
          <p:cNvPr id="8" name="Footer Placeholder 7"/>
          <p:cNvSpPr>
            <a:spLocks noGrp="1"/>
          </p:cNvSpPr>
          <p:nvPr>
            <p:ph type="ftr" sz="quarter" idx="11"/>
          </p:nvPr>
        </p:nvSpPr>
        <p:spPr/>
        <p:txBody>
          <a:bodyPr/>
          <a:lstStyle/>
          <a:p>
            <a:r>
              <a:rPr lang="en-US" dirty="0"/>
              <a:t>CSCI 599 – Spring 2018</a:t>
            </a:r>
          </a:p>
        </p:txBody>
      </p:sp>
      <p:sp>
        <p:nvSpPr>
          <p:cNvPr id="9" name="Slide Number Placeholder 8"/>
          <p:cNvSpPr>
            <a:spLocks noGrp="1"/>
          </p:cNvSpPr>
          <p:nvPr>
            <p:ph type="sldNum" sz="quarter" idx="12"/>
          </p:nvPr>
        </p:nvSpPr>
        <p:spPr/>
        <p:txBody>
          <a:bodyPr/>
          <a:lstStyle/>
          <a:p>
            <a:fld id="{BDA5F717-12EE-A348-A3FB-CFE8FCC4E8AC}" type="slidenum">
              <a:rPr lang="en-US" smtClean="0"/>
              <a:t>17</a:t>
            </a:fld>
            <a:endParaRPr lang="en-US"/>
          </a:p>
        </p:txBody>
      </p:sp>
    </p:spTree>
    <p:extLst>
      <p:ext uri="{BB962C8B-B14F-4D97-AF65-F5344CB8AC3E}">
        <p14:creationId xmlns:p14="http://schemas.microsoft.com/office/powerpoint/2010/main" val="3969329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anim calcmode="lin" valueType="num">
                                      <p:cBhvr additive="base">
                                        <p:cTn id="1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 calcmode="lin" valueType="num">
                                      <p:cBhvr additive="base">
                                        <p:cTn id="15"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4">
                                            <p:txEl>
                                              <p:pRg st="3" end="3"/>
                                            </p:txEl>
                                          </p:spTgt>
                                        </p:tgtEl>
                                        <p:attrNameLst>
                                          <p:attrName>style.visibility</p:attrName>
                                        </p:attrNameLst>
                                      </p:cBhvr>
                                      <p:to>
                                        <p:strVal val="visible"/>
                                      </p:to>
                                    </p:set>
                                    <p:anim calcmode="lin" valueType="num">
                                      <p:cBhvr additive="base">
                                        <p:cTn id="21"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
                                            <p:txEl>
                                              <p:pRg st="4" end="4"/>
                                            </p:txEl>
                                          </p:spTgt>
                                        </p:tgtEl>
                                        <p:attrNameLst>
                                          <p:attrName>style.visibility</p:attrName>
                                        </p:attrNameLst>
                                      </p:cBhvr>
                                      <p:to>
                                        <p:strVal val="visible"/>
                                      </p:to>
                                    </p:set>
                                    <p:anim calcmode="lin" valueType="num">
                                      <p:cBhvr additive="base">
                                        <p:cTn id="25"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4">
                                            <p:txEl>
                                              <p:pRg st="5" end="5"/>
                                            </p:txEl>
                                          </p:spTgt>
                                        </p:tgtEl>
                                        <p:attrNameLst>
                                          <p:attrName>style.visibility</p:attrName>
                                        </p:attrNameLst>
                                      </p:cBhvr>
                                      <p:to>
                                        <p:strVal val="visible"/>
                                      </p:to>
                                    </p:set>
                                    <p:anim calcmode="lin" valueType="num">
                                      <p:cBhvr additive="base">
                                        <p:cTn id="29"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4">
                                            <p:txEl>
                                              <p:pRg st="6" end="6"/>
                                            </p:txEl>
                                          </p:spTgt>
                                        </p:tgtEl>
                                        <p:attrNameLst>
                                          <p:attrName>style.visibility</p:attrName>
                                        </p:attrNameLst>
                                      </p:cBhvr>
                                      <p:to>
                                        <p:strVal val="visible"/>
                                      </p:to>
                                    </p:set>
                                    <p:anim calcmode="lin" valueType="num">
                                      <p:cBhvr additive="base">
                                        <p:cTn id="33"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Conclusion</a:t>
            </a:r>
          </a:p>
        </p:txBody>
      </p:sp>
      <p:sp>
        <p:nvSpPr>
          <p:cNvPr id="14" name="Content Placeholder 13"/>
          <p:cNvSpPr>
            <a:spLocks noGrp="1"/>
          </p:cNvSpPr>
          <p:nvPr>
            <p:ph idx="1"/>
          </p:nvPr>
        </p:nvSpPr>
        <p:spPr/>
        <p:txBody>
          <a:bodyPr/>
          <a:lstStyle/>
          <a:p>
            <a:r>
              <a:rPr lang="en-US" dirty="0"/>
              <a:t>Some pessimists believe that current rates of increase in the use of the Internet, number of Web sites and hosts are not sustainable, so that research and business opportunities in the area will decline.</a:t>
            </a:r>
          </a:p>
          <a:p>
            <a:r>
              <a:rPr lang="en-US" dirty="0"/>
              <a:t>The vast majority of publications, however, support a very optimistic view of finding concrete solutions and building more efficient and user-friendly solutions.</a:t>
            </a:r>
          </a:p>
        </p:txBody>
      </p:sp>
      <p:sp>
        <p:nvSpPr>
          <p:cNvPr id="7" name="Date Placeholder 6"/>
          <p:cNvSpPr>
            <a:spLocks noGrp="1"/>
          </p:cNvSpPr>
          <p:nvPr>
            <p:ph type="dt" sz="half" idx="10"/>
          </p:nvPr>
        </p:nvSpPr>
        <p:spPr/>
        <p:txBody>
          <a:bodyPr/>
          <a:lstStyle/>
          <a:p>
            <a:r>
              <a:rPr lang="en-US" dirty="0"/>
              <a:t>Feb 15, 2018</a:t>
            </a:r>
          </a:p>
        </p:txBody>
      </p:sp>
      <p:sp>
        <p:nvSpPr>
          <p:cNvPr id="8" name="Footer Placeholder 7"/>
          <p:cNvSpPr>
            <a:spLocks noGrp="1"/>
          </p:cNvSpPr>
          <p:nvPr>
            <p:ph type="ftr" sz="quarter" idx="11"/>
          </p:nvPr>
        </p:nvSpPr>
        <p:spPr/>
        <p:txBody>
          <a:bodyPr/>
          <a:lstStyle/>
          <a:p>
            <a:r>
              <a:rPr lang="en-US" dirty="0"/>
              <a:t>CSCI 599 – Spring 2018</a:t>
            </a:r>
          </a:p>
        </p:txBody>
      </p:sp>
      <p:sp>
        <p:nvSpPr>
          <p:cNvPr id="9" name="Slide Number Placeholder 8"/>
          <p:cNvSpPr>
            <a:spLocks noGrp="1"/>
          </p:cNvSpPr>
          <p:nvPr>
            <p:ph type="sldNum" sz="quarter" idx="12"/>
          </p:nvPr>
        </p:nvSpPr>
        <p:spPr/>
        <p:txBody>
          <a:bodyPr/>
          <a:lstStyle/>
          <a:p>
            <a:fld id="{BDA5F717-12EE-A348-A3FB-CFE8FCC4E8AC}" type="slidenum">
              <a:rPr lang="en-US" smtClean="0"/>
              <a:t>18</a:t>
            </a:fld>
            <a:endParaRPr lang="en-US"/>
          </a:p>
        </p:txBody>
      </p:sp>
    </p:spTree>
    <p:extLst>
      <p:ext uri="{BB962C8B-B14F-4D97-AF65-F5344CB8AC3E}">
        <p14:creationId xmlns:p14="http://schemas.microsoft.com/office/powerpoint/2010/main" val="28519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 calcmode="lin" valueType="num">
                                      <p:cBhvr additive="base">
                                        <p:cTn id="13"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Current Scenario</a:t>
            </a:r>
          </a:p>
        </p:txBody>
      </p:sp>
      <p:sp>
        <p:nvSpPr>
          <p:cNvPr id="14" name="Content Placeholder 13"/>
          <p:cNvSpPr>
            <a:spLocks noGrp="1"/>
          </p:cNvSpPr>
          <p:nvPr>
            <p:ph idx="1"/>
          </p:nvPr>
        </p:nvSpPr>
        <p:spPr/>
        <p:txBody>
          <a:bodyPr/>
          <a:lstStyle/>
          <a:p>
            <a:r>
              <a:rPr lang="en-US" dirty="0"/>
              <a:t>Current Statistics</a:t>
            </a:r>
          </a:p>
          <a:p>
            <a:r>
              <a:rPr lang="en-US" dirty="0"/>
              <a:t>New Features and Ongoing Research</a:t>
            </a:r>
          </a:p>
        </p:txBody>
      </p:sp>
      <p:sp>
        <p:nvSpPr>
          <p:cNvPr id="7" name="Date Placeholder 6"/>
          <p:cNvSpPr>
            <a:spLocks noGrp="1"/>
          </p:cNvSpPr>
          <p:nvPr>
            <p:ph type="dt" sz="half" idx="10"/>
          </p:nvPr>
        </p:nvSpPr>
        <p:spPr/>
        <p:txBody>
          <a:bodyPr/>
          <a:lstStyle/>
          <a:p>
            <a:r>
              <a:rPr lang="en-US" dirty="0"/>
              <a:t>Feb 15, 2018</a:t>
            </a:r>
          </a:p>
        </p:txBody>
      </p:sp>
      <p:sp>
        <p:nvSpPr>
          <p:cNvPr id="8" name="Footer Placeholder 7"/>
          <p:cNvSpPr>
            <a:spLocks noGrp="1"/>
          </p:cNvSpPr>
          <p:nvPr>
            <p:ph type="ftr" sz="quarter" idx="11"/>
          </p:nvPr>
        </p:nvSpPr>
        <p:spPr/>
        <p:txBody>
          <a:bodyPr/>
          <a:lstStyle/>
          <a:p>
            <a:r>
              <a:rPr lang="en-US" dirty="0"/>
              <a:t>CSCI 599 – Spring 2018</a:t>
            </a:r>
          </a:p>
        </p:txBody>
      </p:sp>
      <p:sp>
        <p:nvSpPr>
          <p:cNvPr id="9" name="Slide Number Placeholder 8"/>
          <p:cNvSpPr>
            <a:spLocks noGrp="1"/>
          </p:cNvSpPr>
          <p:nvPr>
            <p:ph type="sldNum" sz="quarter" idx="12"/>
          </p:nvPr>
        </p:nvSpPr>
        <p:spPr/>
        <p:txBody>
          <a:bodyPr/>
          <a:lstStyle/>
          <a:p>
            <a:fld id="{BDA5F717-12EE-A348-A3FB-CFE8FCC4E8AC}" type="slidenum">
              <a:rPr lang="en-US" smtClean="0"/>
              <a:t>19</a:t>
            </a:fld>
            <a:endParaRPr lang="en-US"/>
          </a:p>
        </p:txBody>
      </p:sp>
    </p:spTree>
    <p:extLst>
      <p:ext uri="{BB962C8B-B14F-4D97-AF65-F5344CB8AC3E}">
        <p14:creationId xmlns:p14="http://schemas.microsoft.com/office/powerpoint/2010/main" val="1153324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Contents</a:t>
            </a:r>
          </a:p>
        </p:txBody>
      </p:sp>
      <p:sp>
        <p:nvSpPr>
          <p:cNvPr id="14" name="Content Placeholder 13"/>
          <p:cNvSpPr>
            <a:spLocks noGrp="1"/>
          </p:cNvSpPr>
          <p:nvPr>
            <p:ph idx="1"/>
          </p:nvPr>
        </p:nvSpPr>
        <p:spPr/>
        <p:txBody>
          <a:bodyPr/>
          <a:lstStyle/>
          <a:p>
            <a:r>
              <a:rPr lang="en-US" dirty="0"/>
              <a:t>Background and Reason why this paper is important!!</a:t>
            </a:r>
          </a:p>
          <a:p>
            <a:r>
              <a:rPr lang="en-US" dirty="0"/>
              <a:t>Introduction</a:t>
            </a:r>
          </a:p>
          <a:p>
            <a:r>
              <a:rPr lang="en-US" dirty="0"/>
              <a:t>Tools for Web-Based Retrieval and Ranking</a:t>
            </a:r>
          </a:p>
          <a:p>
            <a:r>
              <a:rPr lang="en-US" dirty="0"/>
              <a:t>Future Directions</a:t>
            </a:r>
          </a:p>
          <a:p>
            <a:r>
              <a:rPr lang="en-US" dirty="0"/>
              <a:t>Pros and Cons</a:t>
            </a:r>
          </a:p>
          <a:p>
            <a:r>
              <a:rPr lang="en-US" dirty="0"/>
              <a:t>Conclusion</a:t>
            </a:r>
          </a:p>
          <a:p>
            <a:r>
              <a:rPr lang="en-US" dirty="0"/>
              <a:t>Current Scenario</a:t>
            </a:r>
          </a:p>
        </p:txBody>
      </p:sp>
      <p:sp>
        <p:nvSpPr>
          <p:cNvPr id="7" name="Date Placeholder 6"/>
          <p:cNvSpPr>
            <a:spLocks noGrp="1"/>
          </p:cNvSpPr>
          <p:nvPr>
            <p:ph type="dt" sz="half" idx="10"/>
          </p:nvPr>
        </p:nvSpPr>
        <p:spPr/>
        <p:txBody>
          <a:bodyPr/>
          <a:lstStyle/>
          <a:p>
            <a:r>
              <a:rPr lang="en-US" dirty="0"/>
              <a:t>Feb 15, 2018</a:t>
            </a:r>
          </a:p>
        </p:txBody>
      </p:sp>
      <p:sp>
        <p:nvSpPr>
          <p:cNvPr id="8" name="Footer Placeholder 7"/>
          <p:cNvSpPr>
            <a:spLocks noGrp="1"/>
          </p:cNvSpPr>
          <p:nvPr>
            <p:ph type="ftr" sz="quarter" idx="11"/>
          </p:nvPr>
        </p:nvSpPr>
        <p:spPr/>
        <p:txBody>
          <a:bodyPr/>
          <a:lstStyle/>
          <a:p>
            <a:r>
              <a:rPr lang="en-US" dirty="0"/>
              <a:t>CSCI 599 – Spring 2018</a:t>
            </a:r>
          </a:p>
        </p:txBody>
      </p:sp>
      <p:sp>
        <p:nvSpPr>
          <p:cNvPr id="9" name="Slide Number Placeholder 8"/>
          <p:cNvSpPr>
            <a:spLocks noGrp="1"/>
          </p:cNvSpPr>
          <p:nvPr>
            <p:ph type="sldNum" sz="quarter" idx="12"/>
          </p:nvPr>
        </p:nvSpPr>
        <p:spPr/>
        <p:txBody>
          <a:bodyPr/>
          <a:lstStyle/>
          <a:p>
            <a:fld id="{BDA5F717-12EE-A348-A3FB-CFE8FCC4E8AC}" type="slidenum">
              <a:rPr lang="en-US" smtClean="0"/>
              <a:t>2</a:t>
            </a:fld>
            <a:endParaRPr lang="en-US"/>
          </a:p>
        </p:txBody>
      </p:sp>
    </p:spTree>
    <p:extLst>
      <p:ext uri="{BB962C8B-B14F-4D97-AF65-F5344CB8AC3E}">
        <p14:creationId xmlns:p14="http://schemas.microsoft.com/office/powerpoint/2010/main" val="29123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 calcmode="lin" valueType="num">
                                      <p:cBhvr additive="base">
                                        <p:cTn id="13"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 calcmode="lin" valueType="num">
                                      <p:cBhvr additive="base">
                                        <p:cTn id="19"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xEl>
                                              <p:pRg st="3" end="3"/>
                                            </p:txEl>
                                          </p:spTgt>
                                        </p:tgtEl>
                                        <p:attrNameLst>
                                          <p:attrName>style.visibility</p:attrName>
                                        </p:attrNameLst>
                                      </p:cBhvr>
                                      <p:to>
                                        <p:strVal val="visible"/>
                                      </p:to>
                                    </p:set>
                                    <p:anim calcmode="lin" valueType="num">
                                      <p:cBhvr additive="base">
                                        <p:cTn id="25"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xEl>
                                              <p:pRg st="4" end="4"/>
                                            </p:txEl>
                                          </p:spTgt>
                                        </p:tgtEl>
                                        <p:attrNameLst>
                                          <p:attrName>style.visibility</p:attrName>
                                        </p:attrNameLst>
                                      </p:cBhvr>
                                      <p:to>
                                        <p:strVal val="visible"/>
                                      </p:to>
                                    </p:set>
                                    <p:anim calcmode="lin" valueType="num">
                                      <p:cBhvr additive="base">
                                        <p:cTn id="31"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txEl>
                                              <p:pRg st="5" end="5"/>
                                            </p:txEl>
                                          </p:spTgt>
                                        </p:tgtEl>
                                        <p:attrNameLst>
                                          <p:attrName>style.visibility</p:attrName>
                                        </p:attrNameLst>
                                      </p:cBhvr>
                                      <p:to>
                                        <p:strVal val="visible"/>
                                      </p:to>
                                    </p:set>
                                    <p:anim calcmode="lin" valueType="num">
                                      <p:cBhvr additive="base">
                                        <p:cTn id="37"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xEl>
                                              <p:pRg st="6" end="6"/>
                                            </p:txEl>
                                          </p:spTgt>
                                        </p:tgtEl>
                                        <p:attrNameLst>
                                          <p:attrName>style.visibility</p:attrName>
                                        </p:attrNameLst>
                                      </p:cBhvr>
                                      <p:to>
                                        <p:strVal val="visible"/>
                                      </p:to>
                                    </p:set>
                                    <p:anim calcmode="lin" valueType="num">
                                      <p:cBhvr additive="base">
                                        <p:cTn id="43"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Current Statistics</a:t>
            </a:r>
          </a:p>
        </p:txBody>
      </p:sp>
      <p:sp>
        <p:nvSpPr>
          <p:cNvPr id="14" name="Content Placeholder 13"/>
          <p:cNvSpPr>
            <a:spLocks noGrp="1"/>
          </p:cNvSpPr>
          <p:nvPr>
            <p:ph idx="1"/>
          </p:nvPr>
        </p:nvSpPr>
        <p:spPr>
          <a:xfrm>
            <a:off x="404904" y="1032095"/>
            <a:ext cx="8110446" cy="3567411"/>
          </a:xfrm>
        </p:spPr>
        <p:txBody>
          <a:bodyPr>
            <a:normAutofit fontScale="77500" lnSpcReduction="20000"/>
          </a:bodyPr>
          <a:lstStyle/>
          <a:p>
            <a:r>
              <a:rPr lang="en-US" dirty="0"/>
              <a:t>The best search engines of 2018 : </a:t>
            </a:r>
            <a:r>
              <a:rPr lang="en-US" dirty="0">
                <a:hlinkClick r:id="rId3"/>
              </a:rPr>
              <a:t>link</a:t>
            </a:r>
            <a:endParaRPr lang="en-US" dirty="0"/>
          </a:p>
          <a:p>
            <a:r>
              <a:rPr lang="en-US" dirty="0"/>
              <a:t>Total number of websites as of today: 1,333,798,254</a:t>
            </a:r>
          </a:p>
          <a:p>
            <a:r>
              <a:rPr lang="en-US" dirty="0"/>
              <a:t>Total number of intern users as of Jan 1, 2018: 3,812,564,450</a:t>
            </a:r>
          </a:p>
          <a:p>
            <a:r>
              <a:rPr lang="en-US" dirty="0"/>
              <a:t>Asia has the most internet users in the world</a:t>
            </a:r>
          </a:p>
          <a:p>
            <a:r>
              <a:rPr lang="en-US" dirty="0"/>
              <a:t>North America makes up only 8.2% of all worldwide internet users</a:t>
            </a:r>
          </a:p>
          <a:p>
            <a:r>
              <a:rPr lang="en-US" dirty="0"/>
              <a:t>North America has the highest penetration rate with 88.1% of its people using the internet</a:t>
            </a:r>
          </a:p>
          <a:p>
            <a:r>
              <a:rPr lang="en-US" dirty="0"/>
              <a:t>Google processes over 6,586,013,574 search queries a day worldwide. 15% of those queries have never been searched for on Google before</a:t>
            </a:r>
          </a:p>
          <a:p>
            <a:r>
              <a:rPr lang="en-US" dirty="0"/>
              <a:t>56% of all internet traffic is from an automated source such as hacking tools, scrapers and spammers, impersonators, and bots</a:t>
            </a:r>
          </a:p>
          <a:p>
            <a:r>
              <a:rPr lang="en-US" dirty="0"/>
              <a:t>Digital media is expected to generate 44%, or roughly $237 billion dollars, of all ad money spent globally in 2018</a:t>
            </a:r>
          </a:p>
          <a:p>
            <a:r>
              <a:rPr lang="en-US" dirty="0"/>
              <a:t>Facebook ad revenue is expected to jump 32.1%, while advertisers are expected to spend 14.8% more with Google ads.</a:t>
            </a:r>
            <a:br>
              <a:rPr lang="en-US" dirty="0"/>
            </a:br>
            <a:endParaRPr lang="en-US" dirty="0"/>
          </a:p>
        </p:txBody>
      </p:sp>
      <p:sp>
        <p:nvSpPr>
          <p:cNvPr id="7" name="Date Placeholder 6"/>
          <p:cNvSpPr>
            <a:spLocks noGrp="1"/>
          </p:cNvSpPr>
          <p:nvPr>
            <p:ph type="dt" sz="half" idx="10"/>
          </p:nvPr>
        </p:nvSpPr>
        <p:spPr/>
        <p:txBody>
          <a:bodyPr/>
          <a:lstStyle/>
          <a:p>
            <a:r>
              <a:rPr lang="en-US" dirty="0"/>
              <a:t>Feb 15, 2018</a:t>
            </a:r>
          </a:p>
        </p:txBody>
      </p:sp>
      <p:sp>
        <p:nvSpPr>
          <p:cNvPr id="8" name="Footer Placeholder 7"/>
          <p:cNvSpPr>
            <a:spLocks noGrp="1"/>
          </p:cNvSpPr>
          <p:nvPr>
            <p:ph type="ftr" sz="quarter" idx="11"/>
          </p:nvPr>
        </p:nvSpPr>
        <p:spPr/>
        <p:txBody>
          <a:bodyPr/>
          <a:lstStyle/>
          <a:p>
            <a:r>
              <a:rPr lang="en-US" dirty="0"/>
              <a:t>CSCI 599 – Spring 2018</a:t>
            </a:r>
          </a:p>
        </p:txBody>
      </p:sp>
      <p:sp>
        <p:nvSpPr>
          <p:cNvPr id="9" name="Slide Number Placeholder 8"/>
          <p:cNvSpPr>
            <a:spLocks noGrp="1"/>
          </p:cNvSpPr>
          <p:nvPr>
            <p:ph type="sldNum" sz="quarter" idx="12"/>
          </p:nvPr>
        </p:nvSpPr>
        <p:spPr/>
        <p:txBody>
          <a:bodyPr/>
          <a:lstStyle/>
          <a:p>
            <a:fld id="{BDA5F717-12EE-A348-A3FB-CFE8FCC4E8AC}" type="slidenum">
              <a:rPr lang="en-US" smtClean="0"/>
              <a:t>20</a:t>
            </a:fld>
            <a:endParaRPr lang="en-US"/>
          </a:p>
        </p:txBody>
      </p:sp>
    </p:spTree>
    <p:extLst>
      <p:ext uri="{BB962C8B-B14F-4D97-AF65-F5344CB8AC3E}">
        <p14:creationId xmlns:p14="http://schemas.microsoft.com/office/powerpoint/2010/main" val="366430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 calcmode="lin" valueType="num">
                                      <p:cBhvr additive="base">
                                        <p:cTn id="13"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 calcmode="lin" valueType="num">
                                      <p:cBhvr additive="base">
                                        <p:cTn id="19"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xEl>
                                              <p:pRg st="3" end="3"/>
                                            </p:txEl>
                                          </p:spTgt>
                                        </p:tgtEl>
                                        <p:attrNameLst>
                                          <p:attrName>style.visibility</p:attrName>
                                        </p:attrNameLst>
                                      </p:cBhvr>
                                      <p:to>
                                        <p:strVal val="visible"/>
                                      </p:to>
                                    </p:set>
                                    <p:anim calcmode="lin" valueType="num">
                                      <p:cBhvr additive="base">
                                        <p:cTn id="25"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xEl>
                                              <p:pRg st="4" end="4"/>
                                            </p:txEl>
                                          </p:spTgt>
                                        </p:tgtEl>
                                        <p:attrNameLst>
                                          <p:attrName>style.visibility</p:attrName>
                                        </p:attrNameLst>
                                      </p:cBhvr>
                                      <p:to>
                                        <p:strVal val="visible"/>
                                      </p:to>
                                    </p:set>
                                    <p:anim calcmode="lin" valueType="num">
                                      <p:cBhvr additive="base">
                                        <p:cTn id="31"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txEl>
                                              <p:pRg st="5" end="5"/>
                                            </p:txEl>
                                          </p:spTgt>
                                        </p:tgtEl>
                                        <p:attrNameLst>
                                          <p:attrName>style.visibility</p:attrName>
                                        </p:attrNameLst>
                                      </p:cBhvr>
                                      <p:to>
                                        <p:strVal val="visible"/>
                                      </p:to>
                                    </p:set>
                                    <p:anim calcmode="lin" valueType="num">
                                      <p:cBhvr additive="base">
                                        <p:cTn id="37"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xEl>
                                              <p:pRg st="6" end="6"/>
                                            </p:txEl>
                                          </p:spTgt>
                                        </p:tgtEl>
                                        <p:attrNameLst>
                                          <p:attrName>style.visibility</p:attrName>
                                        </p:attrNameLst>
                                      </p:cBhvr>
                                      <p:to>
                                        <p:strVal val="visible"/>
                                      </p:to>
                                    </p:set>
                                    <p:anim calcmode="lin" valueType="num">
                                      <p:cBhvr additive="base">
                                        <p:cTn id="43"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xEl>
                                              <p:pRg st="7" end="7"/>
                                            </p:txEl>
                                          </p:spTgt>
                                        </p:tgtEl>
                                        <p:attrNameLst>
                                          <p:attrName>style.visibility</p:attrName>
                                        </p:attrNameLst>
                                      </p:cBhvr>
                                      <p:to>
                                        <p:strVal val="visible"/>
                                      </p:to>
                                    </p:set>
                                    <p:anim calcmode="lin" valueType="num">
                                      <p:cBhvr additive="base">
                                        <p:cTn id="49" dur="500" fill="hold"/>
                                        <p:tgtEl>
                                          <p:spTgt spid="1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xEl>
                                              <p:pRg st="8" end="8"/>
                                            </p:txEl>
                                          </p:spTgt>
                                        </p:tgtEl>
                                        <p:attrNameLst>
                                          <p:attrName>style.visibility</p:attrName>
                                        </p:attrNameLst>
                                      </p:cBhvr>
                                      <p:to>
                                        <p:strVal val="visible"/>
                                      </p:to>
                                    </p:set>
                                    <p:anim calcmode="lin" valueType="num">
                                      <p:cBhvr additive="base">
                                        <p:cTn id="55" dur="500" fill="hold"/>
                                        <p:tgtEl>
                                          <p:spTgt spid="1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xEl>
                                              <p:pRg st="9" end="9"/>
                                            </p:txEl>
                                          </p:spTgt>
                                        </p:tgtEl>
                                        <p:attrNameLst>
                                          <p:attrName>style.visibility</p:attrName>
                                        </p:attrNameLst>
                                      </p:cBhvr>
                                      <p:to>
                                        <p:strVal val="visible"/>
                                      </p:to>
                                    </p:set>
                                    <p:anim calcmode="lin" valueType="num">
                                      <p:cBhvr additive="base">
                                        <p:cTn id="61" dur="500" fill="hold"/>
                                        <p:tgtEl>
                                          <p:spTgt spid="14">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New Features and Ongoing Research</a:t>
            </a:r>
          </a:p>
        </p:txBody>
      </p:sp>
      <p:sp>
        <p:nvSpPr>
          <p:cNvPr id="14" name="Content Placeholder 13"/>
          <p:cNvSpPr>
            <a:spLocks noGrp="1"/>
          </p:cNvSpPr>
          <p:nvPr>
            <p:ph idx="1"/>
          </p:nvPr>
        </p:nvSpPr>
        <p:spPr/>
        <p:txBody>
          <a:bodyPr/>
          <a:lstStyle/>
          <a:p>
            <a:r>
              <a:rPr lang="en-US" b="0" dirty="0"/>
              <a:t>Social network based contextual ranking</a:t>
            </a:r>
          </a:p>
          <a:p>
            <a:r>
              <a:rPr lang="en-US" b="0" dirty="0" err="1"/>
              <a:t>Encyclolink</a:t>
            </a:r>
            <a:endParaRPr lang="en-US" b="0" dirty="0"/>
          </a:p>
          <a:p>
            <a:r>
              <a:rPr lang="en-US" b="0" dirty="0"/>
              <a:t>Automatic Ranking of Information Retrieval Systems</a:t>
            </a:r>
          </a:p>
          <a:p>
            <a:r>
              <a:rPr lang="en-US" b="0" dirty="0"/>
              <a:t>Griffin</a:t>
            </a:r>
          </a:p>
          <a:p>
            <a:endParaRPr lang="en-US" b="0" dirty="0"/>
          </a:p>
          <a:p>
            <a:endParaRPr lang="en-US" dirty="0"/>
          </a:p>
        </p:txBody>
      </p:sp>
      <p:sp>
        <p:nvSpPr>
          <p:cNvPr id="7" name="Date Placeholder 6"/>
          <p:cNvSpPr>
            <a:spLocks noGrp="1"/>
          </p:cNvSpPr>
          <p:nvPr>
            <p:ph type="dt" sz="half" idx="10"/>
          </p:nvPr>
        </p:nvSpPr>
        <p:spPr/>
        <p:txBody>
          <a:bodyPr/>
          <a:lstStyle/>
          <a:p>
            <a:r>
              <a:rPr lang="en-US" dirty="0"/>
              <a:t>Feb 15, 2018</a:t>
            </a:r>
          </a:p>
        </p:txBody>
      </p:sp>
      <p:sp>
        <p:nvSpPr>
          <p:cNvPr id="8" name="Footer Placeholder 7"/>
          <p:cNvSpPr>
            <a:spLocks noGrp="1"/>
          </p:cNvSpPr>
          <p:nvPr>
            <p:ph type="ftr" sz="quarter" idx="11"/>
          </p:nvPr>
        </p:nvSpPr>
        <p:spPr/>
        <p:txBody>
          <a:bodyPr/>
          <a:lstStyle/>
          <a:p>
            <a:r>
              <a:rPr lang="en-US" dirty="0"/>
              <a:t>CSCI 599 – Spring 2018</a:t>
            </a:r>
          </a:p>
        </p:txBody>
      </p:sp>
      <p:sp>
        <p:nvSpPr>
          <p:cNvPr id="9" name="Slide Number Placeholder 8"/>
          <p:cNvSpPr>
            <a:spLocks noGrp="1"/>
          </p:cNvSpPr>
          <p:nvPr>
            <p:ph type="sldNum" sz="quarter" idx="12"/>
          </p:nvPr>
        </p:nvSpPr>
        <p:spPr/>
        <p:txBody>
          <a:bodyPr/>
          <a:lstStyle/>
          <a:p>
            <a:fld id="{BDA5F717-12EE-A348-A3FB-CFE8FCC4E8AC}" type="slidenum">
              <a:rPr lang="en-US" smtClean="0"/>
              <a:t>21</a:t>
            </a:fld>
            <a:endParaRPr lang="en-US"/>
          </a:p>
        </p:txBody>
      </p:sp>
    </p:spTree>
    <p:extLst>
      <p:ext uri="{BB962C8B-B14F-4D97-AF65-F5344CB8AC3E}">
        <p14:creationId xmlns:p14="http://schemas.microsoft.com/office/powerpoint/2010/main" val="1467499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 calcmode="lin" valueType="num">
                                      <p:cBhvr additive="base">
                                        <p:cTn id="13"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 calcmode="lin" valueType="num">
                                      <p:cBhvr additive="base">
                                        <p:cTn id="19"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xEl>
                                              <p:pRg st="3" end="3"/>
                                            </p:txEl>
                                          </p:spTgt>
                                        </p:tgtEl>
                                        <p:attrNameLst>
                                          <p:attrName>style.visibility</p:attrName>
                                        </p:attrNameLst>
                                      </p:cBhvr>
                                      <p:to>
                                        <p:strVal val="visible"/>
                                      </p:to>
                                    </p:set>
                                    <p:anim calcmode="lin" valueType="num">
                                      <p:cBhvr additive="base">
                                        <p:cTn id="25"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3242" y="897511"/>
            <a:ext cx="3788960" cy="572625"/>
          </a:xfrm>
        </p:spPr>
        <p:txBody>
          <a:bodyPr>
            <a:normAutofit fontScale="90000"/>
          </a:bodyPr>
          <a:lstStyle/>
          <a:p>
            <a:pPr algn="ctr"/>
            <a:r>
              <a:rPr lang="en-US" dirty="0"/>
              <a:t>THANK YOU</a:t>
            </a:r>
          </a:p>
        </p:txBody>
      </p:sp>
      <p:sp>
        <p:nvSpPr>
          <p:cNvPr id="4" name="Slide Number Placeholder 3"/>
          <p:cNvSpPr>
            <a:spLocks noGrp="1"/>
          </p:cNvSpPr>
          <p:nvPr>
            <p:ph type="sldNum" idx="12"/>
          </p:nvPr>
        </p:nvSpPr>
        <p:spPr>
          <a:xfrm>
            <a:off x="8043483" y="4790435"/>
            <a:ext cx="459783" cy="275179"/>
          </a:xfrm>
        </p:spPr>
        <p:txBody>
          <a:bodyPr/>
          <a:lstStyle/>
          <a:p>
            <a:fld id="{00000000-1234-1234-1234-123412341234}" type="slidenum">
              <a:rPr lang="en" smtClean="0"/>
              <a:pPr/>
              <a:t>22</a:t>
            </a:fld>
            <a:endParaRPr lang="en" dirty="0"/>
          </a:p>
        </p:txBody>
      </p:sp>
    </p:spTree>
    <p:extLst>
      <p:ext uri="{BB962C8B-B14F-4D97-AF65-F5344CB8AC3E}">
        <p14:creationId xmlns:p14="http://schemas.microsoft.com/office/powerpoint/2010/main" val="1126441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fontScale="90000"/>
          </a:bodyPr>
          <a:lstStyle/>
          <a:p>
            <a:r>
              <a:rPr lang="en-US" dirty="0"/>
              <a:t>Background and Reason why this paper is important!!</a:t>
            </a:r>
          </a:p>
        </p:txBody>
      </p:sp>
      <p:sp>
        <p:nvSpPr>
          <p:cNvPr id="14" name="Content Placeholder 13"/>
          <p:cNvSpPr>
            <a:spLocks noGrp="1"/>
          </p:cNvSpPr>
          <p:nvPr>
            <p:ph idx="1"/>
          </p:nvPr>
        </p:nvSpPr>
        <p:spPr/>
        <p:txBody>
          <a:bodyPr/>
          <a:lstStyle/>
          <a:p>
            <a:r>
              <a:rPr lang="en-US" dirty="0"/>
              <a:t>Web and search engines are 4</a:t>
            </a:r>
            <a:r>
              <a:rPr lang="en-US" baseline="30000" dirty="0"/>
              <a:t>th</a:t>
            </a:r>
            <a:r>
              <a:rPr lang="en-US" dirty="0"/>
              <a:t> necessity in today’s life</a:t>
            </a:r>
          </a:p>
          <a:p>
            <a:r>
              <a:rPr lang="en-US" dirty="0"/>
              <a:t>We should know how the web and its data evolved </a:t>
            </a:r>
          </a:p>
        </p:txBody>
      </p:sp>
      <p:sp>
        <p:nvSpPr>
          <p:cNvPr id="7" name="Date Placeholder 6"/>
          <p:cNvSpPr>
            <a:spLocks noGrp="1"/>
          </p:cNvSpPr>
          <p:nvPr>
            <p:ph type="dt" sz="half" idx="10"/>
          </p:nvPr>
        </p:nvSpPr>
        <p:spPr/>
        <p:txBody>
          <a:bodyPr/>
          <a:lstStyle/>
          <a:p>
            <a:r>
              <a:rPr lang="en-US" dirty="0"/>
              <a:t>Feb 15, 2018</a:t>
            </a:r>
          </a:p>
        </p:txBody>
      </p:sp>
      <p:sp>
        <p:nvSpPr>
          <p:cNvPr id="8" name="Footer Placeholder 7"/>
          <p:cNvSpPr>
            <a:spLocks noGrp="1"/>
          </p:cNvSpPr>
          <p:nvPr>
            <p:ph type="ftr" sz="quarter" idx="11"/>
          </p:nvPr>
        </p:nvSpPr>
        <p:spPr/>
        <p:txBody>
          <a:bodyPr/>
          <a:lstStyle/>
          <a:p>
            <a:r>
              <a:rPr lang="en-US" dirty="0"/>
              <a:t>CSCI 599 – Spring 2018</a:t>
            </a:r>
          </a:p>
        </p:txBody>
      </p:sp>
      <p:sp>
        <p:nvSpPr>
          <p:cNvPr id="9" name="Slide Number Placeholder 8"/>
          <p:cNvSpPr>
            <a:spLocks noGrp="1"/>
          </p:cNvSpPr>
          <p:nvPr>
            <p:ph type="sldNum" sz="quarter" idx="12"/>
          </p:nvPr>
        </p:nvSpPr>
        <p:spPr/>
        <p:txBody>
          <a:bodyPr/>
          <a:lstStyle/>
          <a:p>
            <a:fld id="{BDA5F717-12EE-A348-A3FB-CFE8FCC4E8AC}" type="slidenum">
              <a:rPr lang="en-US" smtClean="0"/>
              <a:t>3</a:t>
            </a:fld>
            <a:endParaRPr lang="en-US"/>
          </a:p>
        </p:txBody>
      </p:sp>
    </p:spTree>
    <p:extLst>
      <p:ext uri="{BB962C8B-B14F-4D97-AF65-F5344CB8AC3E}">
        <p14:creationId xmlns:p14="http://schemas.microsoft.com/office/powerpoint/2010/main" val="223172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 calcmode="lin" valueType="num">
                                      <p:cBhvr additive="base">
                                        <p:cTn id="13"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a:t>
            </a:r>
          </a:p>
        </p:txBody>
      </p:sp>
      <p:sp>
        <p:nvSpPr>
          <p:cNvPr id="14" name="Content Placeholder 13"/>
          <p:cNvSpPr>
            <a:spLocks noGrp="1"/>
          </p:cNvSpPr>
          <p:nvPr>
            <p:ph idx="1"/>
          </p:nvPr>
        </p:nvSpPr>
        <p:spPr/>
        <p:txBody>
          <a:bodyPr/>
          <a:lstStyle/>
          <a:p>
            <a:r>
              <a:rPr lang="en-US" dirty="0"/>
              <a:t>Ratings of Search Engines and their Features </a:t>
            </a:r>
          </a:p>
          <a:p>
            <a:r>
              <a:rPr lang="en-US" dirty="0"/>
              <a:t>Growth of the Internet and the Web </a:t>
            </a:r>
          </a:p>
          <a:p>
            <a:r>
              <a:rPr lang="en-US" dirty="0"/>
              <a:t>Evaluation of Search Engines</a:t>
            </a:r>
          </a:p>
        </p:txBody>
      </p:sp>
      <p:sp>
        <p:nvSpPr>
          <p:cNvPr id="7" name="Date Placeholder 6"/>
          <p:cNvSpPr>
            <a:spLocks noGrp="1"/>
          </p:cNvSpPr>
          <p:nvPr>
            <p:ph type="dt" sz="half" idx="10"/>
          </p:nvPr>
        </p:nvSpPr>
        <p:spPr/>
        <p:txBody>
          <a:bodyPr/>
          <a:lstStyle/>
          <a:p>
            <a:r>
              <a:rPr lang="en-US" dirty="0"/>
              <a:t>Feb 15, 2018</a:t>
            </a:r>
          </a:p>
        </p:txBody>
      </p:sp>
      <p:sp>
        <p:nvSpPr>
          <p:cNvPr id="8" name="Footer Placeholder 7"/>
          <p:cNvSpPr>
            <a:spLocks noGrp="1"/>
          </p:cNvSpPr>
          <p:nvPr>
            <p:ph type="ftr" sz="quarter" idx="11"/>
          </p:nvPr>
        </p:nvSpPr>
        <p:spPr/>
        <p:txBody>
          <a:bodyPr/>
          <a:lstStyle/>
          <a:p>
            <a:r>
              <a:rPr lang="en-US" dirty="0"/>
              <a:t>CSCI 599 – Spring 2018</a:t>
            </a:r>
          </a:p>
        </p:txBody>
      </p:sp>
      <p:sp>
        <p:nvSpPr>
          <p:cNvPr id="9" name="Slide Number Placeholder 8"/>
          <p:cNvSpPr>
            <a:spLocks noGrp="1"/>
          </p:cNvSpPr>
          <p:nvPr>
            <p:ph type="sldNum" sz="quarter" idx="12"/>
          </p:nvPr>
        </p:nvSpPr>
        <p:spPr/>
        <p:txBody>
          <a:bodyPr/>
          <a:lstStyle/>
          <a:p>
            <a:fld id="{BDA5F717-12EE-A348-A3FB-CFE8FCC4E8AC}" type="slidenum">
              <a:rPr lang="en-US" smtClean="0"/>
              <a:t>4</a:t>
            </a:fld>
            <a:endParaRPr lang="en-US"/>
          </a:p>
        </p:txBody>
      </p:sp>
    </p:spTree>
    <p:extLst>
      <p:ext uri="{BB962C8B-B14F-4D97-AF65-F5344CB8AC3E}">
        <p14:creationId xmlns:p14="http://schemas.microsoft.com/office/powerpoint/2010/main" val="42071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 calcmode="lin" valueType="num">
                                      <p:cBhvr additive="base">
                                        <p:cTn id="13"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 calcmode="lin" valueType="num">
                                      <p:cBhvr additive="base">
                                        <p:cTn id="19"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Ratings of Search Engines and their Features</a:t>
            </a:r>
          </a:p>
        </p:txBody>
      </p:sp>
      <p:sp>
        <p:nvSpPr>
          <p:cNvPr id="14" name="Content Placeholder 13"/>
          <p:cNvSpPr>
            <a:spLocks noGrp="1"/>
          </p:cNvSpPr>
          <p:nvPr>
            <p:ph idx="1"/>
          </p:nvPr>
        </p:nvSpPr>
        <p:spPr/>
        <p:txBody>
          <a:bodyPr>
            <a:normAutofit fontScale="70000" lnSpcReduction="20000"/>
          </a:bodyPr>
          <a:lstStyle/>
          <a:p>
            <a:r>
              <a:rPr lang="en-US" dirty="0"/>
              <a:t>Three main issues with the search engines:</a:t>
            </a:r>
          </a:p>
          <a:p>
            <a:pPr marL="685800" lvl="1" indent="-342900">
              <a:buFont typeface="+mj-lt"/>
              <a:buAutoNum type="arabicPeriod"/>
            </a:pPr>
            <a:r>
              <a:rPr lang="en-US" dirty="0"/>
              <a:t>Speed of retrieval and communication delay (63% to 66%  users claim this)</a:t>
            </a:r>
          </a:p>
          <a:p>
            <a:pPr marL="685800" lvl="1" indent="-342900">
              <a:buFont typeface="+mj-lt"/>
              <a:buAutoNum type="arabicPeriod"/>
            </a:pPr>
            <a:r>
              <a:rPr lang="en-US" dirty="0"/>
              <a:t>Broken links (53%  users claim this)</a:t>
            </a:r>
          </a:p>
          <a:p>
            <a:pPr marL="685800" lvl="1" indent="-342900">
              <a:buFont typeface="+mj-lt"/>
              <a:buAutoNum type="arabicPeriod"/>
            </a:pPr>
            <a:r>
              <a:rPr lang="en-US" dirty="0"/>
              <a:t>Inability to find relevant information (48% to 50%  users claim this)</a:t>
            </a:r>
          </a:p>
          <a:p>
            <a:r>
              <a:rPr lang="en-US" dirty="0"/>
              <a:t>Managing uneven concentration of information packets on the Internet is needed</a:t>
            </a:r>
          </a:p>
          <a:p>
            <a:r>
              <a:rPr lang="en-US" dirty="0"/>
              <a:t>In addition to above </a:t>
            </a:r>
            <a:r>
              <a:rPr lang="en-US" dirty="0" err="1"/>
              <a:t>paramteres</a:t>
            </a:r>
            <a:r>
              <a:rPr lang="en-US" dirty="0"/>
              <a:t> on conducting searches on the Internet, the pages compare features such as size, case sensitivity, ability to search for phrases and proper names etc.</a:t>
            </a:r>
          </a:p>
          <a:p>
            <a:r>
              <a:rPr lang="en-US" dirty="0"/>
              <a:t>In one study, searches are divided into five categories: (1) simple searches; (2) custom searches; (3) directory searches; (4) current news searches; and (5) Web content. The five categories of search are evaluated in terms of power and ease of use to  compare 36 search engines</a:t>
            </a:r>
          </a:p>
          <a:p>
            <a:r>
              <a:rPr lang="en-US" dirty="0"/>
              <a:t>Similarly, query tests are conducted according to five criteria: (1) simple queries; (2) customized queries; (3) news queries; (4) duplicate elimination; and (5) dead link elimination.</a:t>
            </a:r>
          </a:p>
          <a:p>
            <a:r>
              <a:rPr lang="en-US" dirty="0"/>
              <a:t>These numbers can be difficult to measure and results may vary between different sources.</a:t>
            </a:r>
          </a:p>
        </p:txBody>
      </p:sp>
      <p:sp>
        <p:nvSpPr>
          <p:cNvPr id="7" name="Date Placeholder 6"/>
          <p:cNvSpPr>
            <a:spLocks noGrp="1"/>
          </p:cNvSpPr>
          <p:nvPr>
            <p:ph type="dt" sz="half" idx="10"/>
          </p:nvPr>
        </p:nvSpPr>
        <p:spPr/>
        <p:txBody>
          <a:bodyPr/>
          <a:lstStyle/>
          <a:p>
            <a:r>
              <a:rPr lang="en-US" dirty="0"/>
              <a:t>Feb 15, 2018</a:t>
            </a:r>
          </a:p>
        </p:txBody>
      </p:sp>
      <p:sp>
        <p:nvSpPr>
          <p:cNvPr id="8" name="Footer Placeholder 7"/>
          <p:cNvSpPr>
            <a:spLocks noGrp="1"/>
          </p:cNvSpPr>
          <p:nvPr>
            <p:ph type="ftr" sz="quarter" idx="11"/>
          </p:nvPr>
        </p:nvSpPr>
        <p:spPr/>
        <p:txBody>
          <a:bodyPr/>
          <a:lstStyle/>
          <a:p>
            <a:r>
              <a:rPr lang="en-US" dirty="0"/>
              <a:t>CSCI 599 – Spring 2018</a:t>
            </a:r>
          </a:p>
        </p:txBody>
      </p:sp>
      <p:sp>
        <p:nvSpPr>
          <p:cNvPr id="9" name="Slide Number Placeholder 8"/>
          <p:cNvSpPr>
            <a:spLocks noGrp="1"/>
          </p:cNvSpPr>
          <p:nvPr>
            <p:ph type="sldNum" sz="quarter" idx="12"/>
          </p:nvPr>
        </p:nvSpPr>
        <p:spPr/>
        <p:txBody>
          <a:bodyPr/>
          <a:lstStyle/>
          <a:p>
            <a:fld id="{BDA5F717-12EE-A348-A3FB-CFE8FCC4E8AC}" type="slidenum">
              <a:rPr lang="en-US" smtClean="0"/>
              <a:t>5</a:t>
            </a:fld>
            <a:endParaRPr lang="en-US"/>
          </a:p>
        </p:txBody>
      </p:sp>
    </p:spTree>
    <p:extLst>
      <p:ext uri="{BB962C8B-B14F-4D97-AF65-F5344CB8AC3E}">
        <p14:creationId xmlns:p14="http://schemas.microsoft.com/office/powerpoint/2010/main" val="3741275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anim calcmode="lin" valueType="num">
                                      <p:cBhvr additive="base">
                                        <p:cTn id="1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 calcmode="lin" valueType="num">
                                      <p:cBhvr additive="base">
                                        <p:cTn id="15"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anim calcmode="lin" valueType="num">
                                      <p:cBhvr additive="base">
                                        <p:cTn id="19"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xEl>
                                              <p:pRg st="4" end="4"/>
                                            </p:txEl>
                                          </p:spTgt>
                                        </p:tgtEl>
                                        <p:attrNameLst>
                                          <p:attrName>style.visibility</p:attrName>
                                        </p:attrNameLst>
                                      </p:cBhvr>
                                      <p:to>
                                        <p:strVal val="visible"/>
                                      </p:to>
                                    </p:set>
                                    <p:anim calcmode="lin" valueType="num">
                                      <p:cBhvr additive="base">
                                        <p:cTn id="25"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xEl>
                                              <p:pRg st="5" end="5"/>
                                            </p:txEl>
                                          </p:spTgt>
                                        </p:tgtEl>
                                        <p:attrNameLst>
                                          <p:attrName>style.visibility</p:attrName>
                                        </p:attrNameLst>
                                      </p:cBhvr>
                                      <p:to>
                                        <p:strVal val="visible"/>
                                      </p:to>
                                    </p:set>
                                    <p:anim calcmode="lin" valueType="num">
                                      <p:cBhvr additive="base">
                                        <p:cTn id="31"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txEl>
                                              <p:pRg st="6" end="6"/>
                                            </p:txEl>
                                          </p:spTgt>
                                        </p:tgtEl>
                                        <p:attrNameLst>
                                          <p:attrName>style.visibility</p:attrName>
                                        </p:attrNameLst>
                                      </p:cBhvr>
                                      <p:to>
                                        <p:strVal val="visible"/>
                                      </p:to>
                                    </p:set>
                                    <p:anim calcmode="lin" valueType="num">
                                      <p:cBhvr additive="base">
                                        <p:cTn id="37"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xEl>
                                              <p:pRg st="7" end="7"/>
                                            </p:txEl>
                                          </p:spTgt>
                                        </p:tgtEl>
                                        <p:attrNameLst>
                                          <p:attrName>style.visibility</p:attrName>
                                        </p:attrNameLst>
                                      </p:cBhvr>
                                      <p:to>
                                        <p:strVal val="visible"/>
                                      </p:to>
                                    </p:set>
                                    <p:anim calcmode="lin" valueType="num">
                                      <p:cBhvr additive="base">
                                        <p:cTn id="43" dur="500" fill="hold"/>
                                        <p:tgtEl>
                                          <p:spTgt spid="14">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xEl>
                                              <p:pRg st="8" end="8"/>
                                            </p:txEl>
                                          </p:spTgt>
                                        </p:tgtEl>
                                        <p:attrNameLst>
                                          <p:attrName>style.visibility</p:attrName>
                                        </p:attrNameLst>
                                      </p:cBhvr>
                                      <p:to>
                                        <p:strVal val="visible"/>
                                      </p:to>
                                    </p:set>
                                    <p:anim calcmode="lin" valueType="num">
                                      <p:cBhvr additive="base">
                                        <p:cTn id="49" dur="500" fill="hold"/>
                                        <p:tgtEl>
                                          <p:spTgt spid="14">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Growth of the Internet and the Web</a:t>
            </a:r>
          </a:p>
        </p:txBody>
      </p:sp>
      <p:sp>
        <p:nvSpPr>
          <p:cNvPr id="14" name="Content Placeholder 13"/>
          <p:cNvSpPr>
            <a:spLocks noGrp="1"/>
          </p:cNvSpPr>
          <p:nvPr>
            <p:ph idx="1"/>
          </p:nvPr>
        </p:nvSpPr>
        <p:spPr/>
        <p:txBody>
          <a:bodyPr>
            <a:normAutofit lnSpcReduction="10000"/>
          </a:bodyPr>
          <a:lstStyle/>
          <a:p>
            <a:r>
              <a:rPr lang="en-US" dirty="0"/>
              <a:t>80 million web users in 1997 and estimate of 200 million web users in 2000</a:t>
            </a:r>
          </a:p>
          <a:p>
            <a:r>
              <a:rPr lang="en-US" dirty="0"/>
              <a:t>The Web has grown from 50 million pages on 100,000 sites in 1995 to 100 to 150 million pages on 600,000 sites in June of 1997.</a:t>
            </a:r>
          </a:p>
          <a:p>
            <a:r>
              <a:rPr lang="en-US" dirty="0"/>
              <a:t>AltaVista claims to have handled 20 million queries in November 1997 making it is likely that top search engines will handle hundreds of millions of queries per day by 2000</a:t>
            </a:r>
          </a:p>
          <a:p>
            <a:r>
              <a:rPr lang="en-US" dirty="0"/>
              <a:t>In April 1998 a user survey indicated that about 86% of people find a useful Web site through search engines, and 85% find them through hyperlinks in other Web pages; people use search engines as much as surfing the Web to find information.</a:t>
            </a:r>
          </a:p>
        </p:txBody>
      </p:sp>
      <p:sp>
        <p:nvSpPr>
          <p:cNvPr id="7" name="Date Placeholder 6"/>
          <p:cNvSpPr>
            <a:spLocks noGrp="1"/>
          </p:cNvSpPr>
          <p:nvPr>
            <p:ph type="dt" sz="half" idx="10"/>
          </p:nvPr>
        </p:nvSpPr>
        <p:spPr/>
        <p:txBody>
          <a:bodyPr/>
          <a:lstStyle/>
          <a:p>
            <a:r>
              <a:rPr lang="en-US" dirty="0"/>
              <a:t>Feb 15, 2018</a:t>
            </a:r>
          </a:p>
        </p:txBody>
      </p:sp>
      <p:sp>
        <p:nvSpPr>
          <p:cNvPr id="8" name="Footer Placeholder 7"/>
          <p:cNvSpPr>
            <a:spLocks noGrp="1"/>
          </p:cNvSpPr>
          <p:nvPr>
            <p:ph type="ftr" sz="quarter" idx="11"/>
          </p:nvPr>
        </p:nvSpPr>
        <p:spPr/>
        <p:txBody>
          <a:bodyPr/>
          <a:lstStyle/>
          <a:p>
            <a:r>
              <a:rPr lang="en-US" dirty="0"/>
              <a:t>CSCI 599 – Spring 2018</a:t>
            </a:r>
          </a:p>
        </p:txBody>
      </p:sp>
      <p:sp>
        <p:nvSpPr>
          <p:cNvPr id="9" name="Slide Number Placeholder 8"/>
          <p:cNvSpPr>
            <a:spLocks noGrp="1"/>
          </p:cNvSpPr>
          <p:nvPr>
            <p:ph type="sldNum" sz="quarter" idx="12"/>
          </p:nvPr>
        </p:nvSpPr>
        <p:spPr/>
        <p:txBody>
          <a:bodyPr/>
          <a:lstStyle/>
          <a:p>
            <a:fld id="{BDA5F717-12EE-A348-A3FB-CFE8FCC4E8AC}" type="slidenum">
              <a:rPr lang="en-US" smtClean="0"/>
              <a:t>6</a:t>
            </a:fld>
            <a:endParaRPr lang="en-US"/>
          </a:p>
        </p:txBody>
      </p:sp>
    </p:spTree>
    <p:extLst>
      <p:ext uri="{BB962C8B-B14F-4D97-AF65-F5344CB8AC3E}">
        <p14:creationId xmlns:p14="http://schemas.microsoft.com/office/powerpoint/2010/main" val="1982304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 calcmode="lin" valueType="num">
                                      <p:cBhvr additive="base">
                                        <p:cTn id="13"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 calcmode="lin" valueType="num">
                                      <p:cBhvr additive="base">
                                        <p:cTn id="19"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xEl>
                                              <p:pRg st="3" end="3"/>
                                            </p:txEl>
                                          </p:spTgt>
                                        </p:tgtEl>
                                        <p:attrNameLst>
                                          <p:attrName>style.visibility</p:attrName>
                                        </p:attrNameLst>
                                      </p:cBhvr>
                                      <p:to>
                                        <p:strVal val="visible"/>
                                      </p:to>
                                    </p:set>
                                    <p:anim calcmode="lin" valueType="num">
                                      <p:cBhvr additive="base">
                                        <p:cTn id="25"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Evaluation of Search Engines</a:t>
            </a:r>
          </a:p>
        </p:txBody>
      </p:sp>
      <p:sp>
        <p:nvSpPr>
          <p:cNvPr id="14" name="Content Placeholder 13"/>
          <p:cNvSpPr>
            <a:spLocks noGrp="1"/>
          </p:cNvSpPr>
          <p:nvPr>
            <p:ph idx="1"/>
          </p:nvPr>
        </p:nvSpPr>
        <p:spPr/>
        <p:txBody>
          <a:bodyPr/>
          <a:lstStyle/>
          <a:p>
            <a:endParaRPr lang="en-US" dirty="0"/>
          </a:p>
          <a:p>
            <a:endParaRPr lang="en-US" dirty="0"/>
          </a:p>
          <a:p>
            <a:endParaRPr lang="en-US" dirty="0"/>
          </a:p>
          <a:p>
            <a:r>
              <a:rPr lang="en-US" dirty="0"/>
              <a:t>precision = number of relevant documents/ number of retrieved documents</a:t>
            </a:r>
          </a:p>
          <a:p>
            <a:r>
              <a:rPr lang="en-US" dirty="0"/>
              <a:t>recall = number of relevant, retrieved documents/ total number of relevant documents</a:t>
            </a:r>
          </a:p>
          <a:p>
            <a:r>
              <a:rPr lang="en-US" dirty="0"/>
              <a:t>In particular, user satisfaction with the system interface as well as satisfaction with retrieved results as a whole is suggested.</a:t>
            </a:r>
          </a:p>
        </p:txBody>
      </p:sp>
      <p:sp>
        <p:nvSpPr>
          <p:cNvPr id="7" name="Date Placeholder 6"/>
          <p:cNvSpPr>
            <a:spLocks noGrp="1"/>
          </p:cNvSpPr>
          <p:nvPr>
            <p:ph type="dt" sz="half" idx="10"/>
          </p:nvPr>
        </p:nvSpPr>
        <p:spPr/>
        <p:txBody>
          <a:bodyPr/>
          <a:lstStyle/>
          <a:p>
            <a:r>
              <a:rPr lang="en-US" dirty="0"/>
              <a:t>Feb 15, 2018</a:t>
            </a:r>
          </a:p>
        </p:txBody>
      </p:sp>
      <p:sp>
        <p:nvSpPr>
          <p:cNvPr id="8" name="Footer Placeholder 7"/>
          <p:cNvSpPr>
            <a:spLocks noGrp="1"/>
          </p:cNvSpPr>
          <p:nvPr>
            <p:ph type="ftr" sz="quarter" idx="11"/>
          </p:nvPr>
        </p:nvSpPr>
        <p:spPr/>
        <p:txBody>
          <a:bodyPr/>
          <a:lstStyle/>
          <a:p>
            <a:r>
              <a:rPr lang="en-US" dirty="0"/>
              <a:t>CSCI 599 – Spring 2018</a:t>
            </a:r>
          </a:p>
        </p:txBody>
      </p:sp>
      <p:sp>
        <p:nvSpPr>
          <p:cNvPr id="9" name="Slide Number Placeholder 8"/>
          <p:cNvSpPr>
            <a:spLocks noGrp="1"/>
          </p:cNvSpPr>
          <p:nvPr>
            <p:ph type="sldNum" sz="quarter" idx="12"/>
          </p:nvPr>
        </p:nvSpPr>
        <p:spPr/>
        <p:txBody>
          <a:bodyPr/>
          <a:lstStyle/>
          <a:p>
            <a:fld id="{BDA5F717-12EE-A348-A3FB-CFE8FCC4E8AC}" type="slidenum">
              <a:rPr lang="en-US" smtClean="0"/>
              <a:t>7</a:t>
            </a:fld>
            <a:endParaRPr lang="en-US"/>
          </a:p>
        </p:txBody>
      </p:sp>
      <p:pic>
        <p:nvPicPr>
          <p:cNvPr id="2" name="Picture 1">
            <a:extLst>
              <a:ext uri="{FF2B5EF4-FFF2-40B4-BE49-F238E27FC236}">
                <a16:creationId xmlns:a16="http://schemas.microsoft.com/office/drawing/2014/main" id="{7178B4F8-C3CF-40A1-8DCC-3D2C83052AF1}"/>
              </a:ext>
            </a:extLst>
          </p:cNvPr>
          <p:cNvPicPr>
            <a:picLocks noChangeAspect="1"/>
          </p:cNvPicPr>
          <p:nvPr/>
        </p:nvPicPr>
        <p:blipFill>
          <a:blip r:embed="rId3"/>
          <a:stretch>
            <a:fillRect/>
          </a:stretch>
        </p:blipFill>
        <p:spPr>
          <a:xfrm>
            <a:off x="3298728" y="1047165"/>
            <a:ext cx="1789320" cy="1532480"/>
          </a:xfrm>
          <a:prstGeom prst="rect">
            <a:avLst/>
          </a:prstGeom>
        </p:spPr>
      </p:pic>
    </p:spTree>
    <p:extLst>
      <p:ext uri="{BB962C8B-B14F-4D97-AF65-F5344CB8AC3E}">
        <p14:creationId xmlns:p14="http://schemas.microsoft.com/office/powerpoint/2010/main" val="172848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xEl>
                                              <p:pRg st="3" end="3"/>
                                            </p:txEl>
                                          </p:spTgt>
                                        </p:tgtEl>
                                        <p:attrNameLst>
                                          <p:attrName>style.visibility</p:attrName>
                                        </p:attrNameLst>
                                      </p:cBhvr>
                                      <p:to>
                                        <p:strVal val="visible"/>
                                      </p:to>
                                    </p:set>
                                    <p:anim calcmode="lin" valueType="num">
                                      <p:cBhvr additive="base">
                                        <p:cTn id="7"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xEl>
                                              <p:pRg st="4" end="4"/>
                                            </p:txEl>
                                          </p:spTgt>
                                        </p:tgtEl>
                                        <p:attrNameLst>
                                          <p:attrName>style.visibility</p:attrName>
                                        </p:attrNameLst>
                                      </p:cBhvr>
                                      <p:to>
                                        <p:strVal val="visible"/>
                                      </p:to>
                                    </p:set>
                                    <p:anim calcmode="lin" valueType="num">
                                      <p:cBhvr additive="base">
                                        <p:cTn id="13"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xEl>
                                              <p:pRg st="5" end="5"/>
                                            </p:txEl>
                                          </p:spTgt>
                                        </p:tgtEl>
                                        <p:attrNameLst>
                                          <p:attrName>style.visibility</p:attrName>
                                        </p:attrNameLst>
                                      </p:cBhvr>
                                      <p:to>
                                        <p:strVal val="visible"/>
                                      </p:to>
                                    </p:set>
                                    <p:anim calcmode="lin" valueType="num">
                                      <p:cBhvr additive="base">
                                        <p:cTn id="19"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Tools for Web-Based Retrieval and Ranking</a:t>
            </a:r>
          </a:p>
        </p:txBody>
      </p:sp>
      <p:sp>
        <p:nvSpPr>
          <p:cNvPr id="14" name="Content Placeholder 13"/>
          <p:cNvSpPr>
            <a:spLocks noGrp="1"/>
          </p:cNvSpPr>
          <p:nvPr>
            <p:ph idx="1"/>
          </p:nvPr>
        </p:nvSpPr>
        <p:spPr/>
        <p:txBody>
          <a:bodyPr/>
          <a:lstStyle/>
          <a:p>
            <a:r>
              <a:rPr lang="en-US" dirty="0"/>
              <a:t>Indexing </a:t>
            </a:r>
          </a:p>
          <a:p>
            <a:r>
              <a:rPr lang="en-US" dirty="0"/>
              <a:t>Clustering </a:t>
            </a:r>
          </a:p>
          <a:p>
            <a:r>
              <a:rPr lang="en-US" dirty="0"/>
              <a:t>User Interfaces </a:t>
            </a:r>
          </a:p>
          <a:p>
            <a:r>
              <a:rPr lang="en-US" dirty="0"/>
              <a:t>Ranking Algorithms for Web-Based Searches</a:t>
            </a:r>
          </a:p>
        </p:txBody>
      </p:sp>
      <p:sp>
        <p:nvSpPr>
          <p:cNvPr id="7" name="Date Placeholder 6"/>
          <p:cNvSpPr>
            <a:spLocks noGrp="1"/>
          </p:cNvSpPr>
          <p:nvPr>
            <p:ph type="dt" sz="half" idx="10"/>
          </p:nvPr>
        </p:nvSpPr>
        <p:spPr/>
        <p:txBody>
          <a:bodyPr/>
          <a:lstStyle/>
          <a:p>
            <a:r>
              <a:rPr lang="en-US" dirty="0"/>
              <a:t>Feb 15, 2018</a:t>
            </a:r>
          </a:p>
        </p:txBody>
      </p:sp>
      <p:sp>
        <p:nvSpPr>
          <p:cNvPr id="8" name="Footer Placeholder 7"/>
          <p:cNvSpPr>
            <a:spLocks noGrp="1"/>
          </p:cNvSpPr>
          <p:nvPr>
            <p:ph type="ftr" sz="quarter" idx="11"/>
          </p:nvPr>
        </p:nvSpPr>
        <p:spPr/>
        <p:txBody>
          <a:bodyPr/>
          <a:lstStyle/>
          <a:p>
            <a:r>
              <a:rPr lang="en-US" dirty="0"/>
              <a:t>CSCI 599 – Spring 2018</a:t>
            </a:r>
          </a:p>
        </p:txBody>
      </p:sp>
      <p:sp>
        <p:nvSpPr>
          <p:cNvPr id="9" name="Slide Number Placeholder 8"/>
          <p:cNvSpPr>
            <a:spLocks noGrp="1"/>
          </p:cNvSpPr>
          <p:nvPr>
            <p:ph type="sldNum" sz="quarter" idx="12"/>
          </p:nvPr>
        </p:nvSpPr>
        <p:spPr/>
        <p:txBody>
          <a:bodyPr/>
          <a:lstStyle/>
          <a:p>
            <a:fld id="{BDA5F717-12EE-A348-A3FB-CFE8FCC4E8AC}" type="slidenum">
              <a:rPr lang="en-US" smtClean="0"/>
              <a:t>8</a:t>
            </a:fld>
            <a:endParaRPr lang="en-US"/>
          </a:p>
        </p:txBody>
      </p:sp>
    </p:spTree>
    <p:extLst>
      <p:ext uri="{BB962C8B-B14F-4D97-AF65-F5344CB8AC3E}">
        <p14:creationId xmlns:p14="http://schemas.microsoft.com/office/powerpoint/2010/main" val="179728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 calcmode="lin" valueType="num">
                                      <p:cBhvr additive="base">
                                        <p:cTn id="13"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 calcmode="lin" valueType="num">
                                      <p:cBhvr additive="base">
                                        <p:cTn id="19"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xEl>
                                              <p:pRg st="3" end="3"/>
                                            </p:txEl>
                                          </p:spTgt>
                                        </p:tgtEl>
                                        <p:attrNameLst>
                                          <p:attrName>style.visibility</p:attrName>
                                        </p:attrNameLst>
                                      </p:cBhvr>
                                      <p:to>
                                        <p:strVal val="visible"/>
                                      </p:to>
                                    </p:set>
                                    <p:anim calcmode="lin" valueType="num">
                                      <p:cBhvr additive="base">
                                        <p:cTn id="25"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Indexing</a:t>
            </a:r>
          </a:p>
        </p:txBody>
      </p:sp>
      <p:sp>
        <p:nvSpPr>
          <p:cNvPr id="14" name="Content Placeholder 13"/>
          <p:cNvSpPr>
            <a:spLocks noGrp="1"/>
          </p:cNvSpPr>
          <p:nvPr>
            <p:ph idx="1"/>
          </p:nvPr>
        </p:nvSpPr>
        <p:spPr/>
        <p:txBody>
          <a:bodyPr/>
          <a:lstStyle/>
          <a:p>
            <a:r>
              <a:rPr lang="en-US" dirty="0"/>
              <a:t>Three approaches to indexing documents on the Web are:</a:t>
            </a:r>
          </a:p>
          <a:p>
            <a:pPr marL="800100" lvl="1" indent="-457200">
              <a:buFont typeface="+mj-lt"/>
              <a:buAutoNum type="arabicPeriod"/>
            </a:pPr>
            <a:r>
              <a:rPr lang="en-US" dirty="0"/>
              <a:t>Human or manual indexing</a:t>
            </a:r>
          </a:p>
          <a:p>
            <a:pPr marL="800100" lvl="1" indent="-457200">
              <a:buFont typeface="+mj-lt"/>
              <a:buAutoNum type="arabicPeriod"/>
            </a:pPr>
            <a:r>
              <a:rPr lang="en-US" dirty="0"/>
              <a:t>Automatic indexing</a:t>
            </a:r>
          </a:p>
          <a:p>
            <a:pPr marL="800100" lvl="1" indent="-457200">
              <a:buFont typeface="+mj-lt"/>
              <a:buAutoNum type="arabicPeriod"/>
            </a:pPr>
            <a:r>
              <a:rPr lang="en-US" dirty="0"/>
              <a:t>Metadata based indexing</a:t>
            </a:r>
          </a:p>
          <a:p>
            <a:pPr marL="1143000" lvl="2" indent="-457200">
              <a:buFont typeface="+mj-lt"/>
              <a:buAutoNum type="alphaLcPeriod"/>
            </a:pPr>
            <a:r>
              <a:rPr lang="en-US" dirty="0"/>
              <a:t>Dublin Core Metadata standard: 15-element metadata element set proposed to facilitate fast and accurate information retrieval on the Internet</a:t>
            </a:r>
          </a:p>
          <a:p>
            <a:pPr marL="1143000" lvl="2" indent="-457200">
              <a:buFont typeface="+mj-lt"/>
              <a:buAutoNum type="alphaLcPeriod"/>
            </a:pPr>
            <a:r>
              <a:rPr lang="en-US" dirty="0"/>
              <a:t>Warwick framework: consists of two components: containers and packages</a:t>
            </a:r>
          </a:p>
          <a:p>
            <a:pPr marL="1143000" lvl="2" indent="-457200">
              <a:buFont typeface="+mj-lt"/>
              <a:buAutoNum type="alphaLcPeriod"/>
            </a:pPr>
            <a:r>
              <a:rPr lang="en-US" dirty="0"/>
              <a:t>Ex: HTML document metatags, malpractices, spamming</a:t>
            </a:r>
          </a:p>
        </p:txBody>
      </p:sp>
      <p:sp>
        <p:nvSpPr>
          <p:cNvPr id="7" name="Date Placeholder 6"/>
          <p:cNvSpPr>
            <a:spLocks noGrp="1"/>
          </p:cNvSpPr>
          <p:nvPr>
            <p:ph type="dt" sz="half" idx="10"/>
          </p:nvPr>
        </p:nvSpPr>
        <p:spPr/>
        <p:txBody>
          <a:bodyPr/>
          <a:lstStyle/>
          <a:p>
            <a:r>
              <a:rPr lang="en-US" dirty="0"/>
              <a:t>Feb 15, 2018</a:t>
            </a:r>
          </a:p>
        </p:txBody>
      </p:sp>
      <p:sp>
        <p:nvSpPr>
          <p:cNvPr id="8" name="Footer Placeholder 7"/>
          <p:cNvSpPr>
            <a:spLocks noGrp="1"/>
          </p:cNvSpPr>
          <p:nvPr>
            <p:ph type="ftr" sz="quarter" idx="11"/>
          </p:nvPr>
        </p:nvSpPr>
        <p:spPr/>
        <p:txBody>
          <a:bodyPr/>
          <a:lstStyle/>
          <a:p>
            <a:r>
              <a:rPr lang="en-US" dirty="0"/>
              <a:t>CSCI 599 – Spring 2018</a:t>
            </a:r>
          </a:p>
        </p:txBody>
      </p:sp>
      <p:sp>
        <p:nvSpPr>
          <p:cNvPr id="9" name="Slide Number Placeholder 8"/>
          <p:cNvSpPr>
            <a:spLocks noGrp="1"/>
          </p:cNvSpPr>
          <p:nvPr>
            <p:ph type="sldNum" sz="quarter" idx="12"/>
          </p:nvPr>
        </p:nvSpPr>
        <p:spPr/>
        <p:txBody>
          <a:bodyPr/>
          <a:lstStyle/>
          <a:p>
            <a:fld id="{BDA5F717-12EE-A348-A3FB-CFE8FCC4E8AC}" type="slidenum">
              <a:rPr lang="en-US" smtClean="0"/>
              <a:t>9</a:t>
            </a:fld>
            <a:endParaRPr lang="en-US"/>
          </a:p>
        </p:txBody>
      </p:sp>
    </p:spTree>
    <p:extLst>
      <p:ext uri="{BB962C8B-B14F-4D97-AF65-F5344CB8AC3E}">
        <p14:creationId xmlns:p14="http://schemas.microsoft.com/office/powerpoint/2010/main" val="149942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anim calcmode="lin" valueType="num">
                                      <p:cBhvr additive="base">
                                        <p:cTn id="1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 calcmode="lin" valueType="num">
                                      <p:cBhvr additive="base">
                                        <p:cTn id="15"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anim calcmode="lin" valueType="num">
                                      <p:cBhvr additive="base">
                                        <p:cTn id="19"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anim calcmode="lin" valueType="num">
                                      <p:cBhvr additive="base">
                                        <p:cTn id="23"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anim calcmode="lin" valueType="num">
                                      <p:cBhvr additive="base">
                                        <p:cTn id="27"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xEl>
                                              <p:pRg st="6" end="6"/>
                                            </p:txEl>
                                          </p:spTgt>
                                        </p:tgtEl>
                                        <p:attrNameLst>
                                          <p:attrName>style.visibility</p:attrName>
                                        </p:attrNameLst>
                                      </p:cBhvr>
                                      <p:to>
                                        <p:strVal val="visible"/>
                                      </p:to>
                                    </p:set>
                                    <p:anim calcmode="lin" valueType="num">
                                      <p:cBhvr additive="base">
                                        <p:cTn id="31"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6E97D440-AC0D-2948-B999-F528D41BAAC3}" vid="{FDCB8264-CDDA-C142-BE05-1C172407A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USC-IRDS-PPT-Template</Template>
  <TotalTime>5130</TotalTime>
  <Words>2594</Words>
  <Application>Microsoft Office PowerPoint</Application>
  <PresentationFormat>On-screen Show (16:9)</PresentationFormat>
  <Paragraphs>243</Paragraphs>
  <Slides>22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Abadi MT Condensed Light</vt:lpstr>
      <vt:lpstr>Arial</vt:lpstr>
      <vt:lpstr>Calibri</vt:lpstr>
      <vt:lpstr>Calibri Light</vt:lpstr>
      <vt:lpstr>Helvetica Neue</vt:lpstr>
      <vt:lpstr>Custom Design</vt:lpstr>
      <vt:lpstr>PowerPoint Presentation</vt:lpstr>
      <vt:lpstr>Contents</vt:lpstr>
      <vt:lpstr>Background and Reason why this paper is important!!</vt:lpstr>
      <vt:lpstr>Introduction</vt:lpstr>
      <vt:lpstr>Ratings of Search Engines and their Features</vt:lpstr>
      <vt:lpstr>Growth of the Internet and the Web</vt:lpstr>
      <vt:lpstr>Evaluation of Search Engines</vt:lpstr>
      <vt:lpstr>Tools for Web-Based Retrieval and Ranking</vt:lpstr>
      <vt:lpstr>Indexing</vt:lpstr>
      <vt:lpstr>Clustering</vt:lpstr>
      <vt:lpstr>User Interfaces</vt:lpstr>
      <vt:lpstr>Ranking Algorithms for Web-Based Searches</vt:lpstr>
      <vt:lpstr>Future Directions</vt:lpstr>
      <vt:lpstr>Intelligent and Adaptive Web Services </vt:lpstr>
      <vt:lpstr>Information Retrieval for Internet Shopping</vt:lpstr>
      <vt:lpstr>Multimedia Retrieval</vt:lpstr>
      <vt:lpstr>Pros and Cons</vt:lpstr>
      <vt:lpstr>Conclusion</vt:lpstr>
      <vt:lpstr>Current Scenario</vt:lpstr>
      <vt:lpstr>Current Statistics</vt:lpstr>
      <vt:lpstr>New Features and Ongoing Research</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Shrushti Shaileshkumar Patel</dc:creator>
  <cp:lastModifiedBy>Shrushti Shaileshkumar Patel</cp:lastModifiedBy>
  <cp:revision>52</cp:revision>
  <dcterms:created xsi:type="dcterms:W3CDTF">2018-02-11T19:53:02Z</dcterms:created>
  <dcterms:modified xsi:type="dcterms:W3CDTF">2018-02-15T09:23:37Z</dcterms:modified>
</cp:coreProperties>
</file>