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8" r:id="rId2"/>
    <p:sldId id="313" r:id="rId3"/>
    <p:sldId id="287" r:id="rId4"/>
    <p:sldId id="289" r:id="rId5"/>
    <p:sldId id="312" r:id="rId6"/>
    <p:sldId id="301" r:id="rId7"/>
    <p:sldId id="294" r:id="rId8"/>
    <p:sldId id="299" r:id="rId9"/>
    <p:sldId id="307" r:id="rId10"/>
    <p:sldId id="300" r:id="rId11"/>
    <p:sldId id="305" r:id="rId12"/>
    <p:sldId id="292" r:id="rId13"/>
    <p:sldId id="295" r:id="rId14"/>
    <p:sldId id="297" r:id="rId15"/>
    <p:sldId id="298" r:id="rId16"/>
    <p:sldId id="309" r:id="rId17"/>
    <p:sldId id="306" r:id="rId18"/>
    <p:sldId id="308" r:id="rId19"/>
    <p:sldId id="304" r:id="rId20"/>
    <p:sldId id="310" r:id="rId21"/>
    <p:sldId id="311" r:id="rId22"/>
    <p:sldId id="302" r:id="rId23"/>
    <p:sldId id="303" r:id="rId24"/>
    <p:sldId id="293" r:id="rId25"/>
    <p:sldId id="288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D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9"/>
    <p:restoredTop sz="94698"/>
  </p:normalViewPr>
  <p:slideViewPr>
    <p:cSldViewPr snapToGrid="0" snapToObjects="1">
      <p:cViewPr varScale="1">
        <p:scale>
          <a:sx n="118" d="100"/>
          <a:sy n="118" d="100"/>
        </p:scale>
        <p:origin x="17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Data set </a:t>
            </a:r>
            <a:r>
              <a:rPr lang="en-US" dirty="0" smtClean="0"/>
              <a:t>properties</a:t>
            </a:r>
            <a:endParaRPr lang="en-US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111220472441"/>
          <c:y val="0.13665625"/>
          <c:w val="0.859388779527559"/>
          <c:h val="0.6035482283464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Documents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re0</c:v>
                </c:pt>
                <c:pt idx="1">
                  <c:v>re1</c:v>
                </c:pt>
                <c:pt idx="2">
                  <c:v>wap</c:v>
                </c:pt>
                <c:pt idx="3">
                  <c:v>tr31</c:v>
                </c:pt>
                <c:pt idx="4">
                  <c:v>tr45</c:v>
                </c:pt>
                <c:pt idx="5">
                  <c:v>fbis</c:v>
                </c:pt>
                <c:pt idx="6">
                  <c:v>la1</c:v>
                </c:pt>
                <c:pt idx="7">
                  <c:v>la2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1504.0</c:v>
                </c:pt>
                <c:pt idx="1">
                  <c:v>1657.0</c:v>
                </c:pt>
                <c:pt idx="2">
                  <c:v>1560.0</c:v>
                </c:pt>
                <c:pt idx="3">
                  <c:v>927.0</c:v>
                </c:pt>
                <c:pt idx="4">
                  <c:v>690.0</c:v>
                </c:pt>
                <c:pt idx="5">
                  <c:v>2463.0</c:v>
                </c:pt>
                <c:pt idx="6">
                  <c:v>3204.0</c:v>
                </c:pt>
                <c:pt idx="7">
                  <c:v>3075.0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Numer of Classes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re0</c:v>
                </c:pt>
                <c:pt idx="1">
                  <c:v>re1</c:v>
                </c:pt>
                <c:pt idx="2">
                  <c:v>wap</c:v>
                </c:pt>
                <c:pt idx="3">
                  <c:v>tr31</c:v>
                </c:pt>
                <c:pt idx="4">
                  <c:v>tr45</c:v>
                </c:pt>
                <c:pt idx="5">
                  <c:v>fbis</c:v>
                </c:pt>
                <c:pt idx="6">
                  <c:v>la1</c:v>
                </c:pt>
                <c:pt idx="7">
                  <c:v>la2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13.0</c:v>
                </c:pt>
                <c:pt idx="1">
                  <c:v>25.0</c:v>
                </c:pt>
                <c:pt idx="2">
                  <c:v>20.0</c:v>
                </c:pt>
                <c:pt idx="3">
                  <c:v>7.0</c:v>
                </c:pt>
                <c:pt idx="4">
                  <c:v>10.0</c:v>
                </c:pt>
                <c:pt idx="5">
                  <c:v>17.0</c:v>
                </c:pt>
                <c:pt idx="6">
                  <c:v>6.0</c:v>
                </c:pt>
                <c:pt idx="7">
                  <c:v>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Minimum Class Size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re0</c:v>
                </c:pt>
                <c:pt idx="1">
                  <c:v>re1</c:v>
                </c:pt>
                <c:pt idx="2">
                  <c:v>wap</c:v>
                </c:pt>
                <c:pt idx="3">
                  <c:v>tr31</c:v>
                </c:pt>
                <c:pt idx="4">
                  <c:v>tr45</c:v>
                </c:pt>
                <c:pt idx="5">
                  <c:v>fbis</c:v>
                </c:pt>
                <c:pt idx="6">
                  <c:v>la1</c:v>
                </c:pt>
                <c:pt idx="7">
                  <c:v>la2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11.0</c:v>
                </c:pt>
                <c:pt idx="1">
                  <c:v>10.0</c:v>
                </c:pt>
                <c:pt idx="2">
                  <c:v>5.0</c:v>
                </c:pt>
                <c:pt idx="3">
                  <c:v>2.0</c:v>
                </c:pt>
                <c:pt idx="4">
                  <c:v>14.0</c:v>
                </c:pt>
                <c:pt idx="5">
                  <c:v>38.0</c:v>
                </c:pt>
                <c:pt idx="6">
                  <c:v>273.0</c:v>
                </c:pt>
                <c:pt idx="7">
                  <c:v>248.0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Maximum Class Size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re0</c:v>
                </c:pt>
                <c:pt idx="1">
                  <c:v>re1</c:v>
                </c:pt>
                <c:pt idx="2">
                  <c:v>wap</c:v>
                </c:pt>
                <c:pt idx="3">
                  <c:v>tr31</c:v>
                </c:pt>
                <c:pt idx="4">
                  <c:v>tr45</c:v>
                </c:pt>
                <c:pt idx="5">
                  <c:v>fbis</c:v>
                </c:pt>
                <c:pt idx="6">
                  <c:v>la1</c:v>
                </c:pt>
                <c:pt idx="7">
                  <c:v>la2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608.0</c:v>
                </c:pt>
                <c:pt idx="1">
                  <c:v>371.0</c:v>
                </c:pt>
                <c:pt idx="2">
                  <c:v>341.0</c:v>
                </c:pt>
                <c:pt idx="3">
                  <c:v>352.0</c:v>
                </c:pt>
                <c:pt idx="4">
                  <c:v>160.0</c:v>
                </c:pt>
                <c:pt idx="5">
                  <c:v>506.0</c:v>
                </c:pt>
                <c:pt idx="6">
                  <c:v>943.0</c:v>
                </c:pt>
                <c:pt idx="7">
                  <c:v>905.0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Average Class Size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re0</c:v>
                </c:pt>
                <c:pt idx="1">
                  <c:v>re1</c:v>
                </c:pt>
                <c:pt idx="2">
                  <c:v>wap</c:v>
                </c:pt>
                <c:pt idx="3">
                  <c:v>tr31</c:v>
                </c:pt>
                <c:pt idx="4">
                  <c:v>tr45</c:v>
                </c:pt>
                <c:pt idx="5">
                  <c:v>fbis</c:v>
                </c:pt>
                <c:pt idx="6">
                  <c:v>la1</c:v>
                </c:pt>
                <c:pt idx="7">
                  <c:v>la2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115.7</c:v>
                </c:pt>
                <c:pt idx="1">
                  <c:v>663.0</c:v>
                </c:pt>
                <c:pt idx="2">
                  <c:v>78.0</c:v>
                </c:pt>
                <c:pt idx="3">
                  <c:v>132.4</c:v>
                </c:pt>
                <c:pt idx="4">
                  <c:v>69.0</c:v>
                </c:pt>
                <c:pt idx="5">
                  <c:v>144.9</c:v>
                </c:pt>
                <c:pt idx="6">
                  <c:v>534.0</c:v>
                </c:pt>
                <c:pt idx="7">
                  <c:v>512.5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Number of Words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re0</c:v>
                </c:pt>
                <c:pt idx="1">
                  <c:v>re1</c:v>
                </c:pt>
                <c:pt idx="2">
                  <c:v>wap</c:v>
                </c:pt>
                <c:pt idx="3">
                  <c:v>tr31</c:v>
                </c:pt>
                <c:pt idx="4">
                  <c:v>tr45</c:v>
                </c:pt>
                <c:pt idx="5">
                  <c:v>fbis</c:v>
                </c:pt>
                <c:pt idx="6">
                  <c:v>la1</c:v>
                </c:pt>
                <c:pt idx="7">
                  <c:v>la2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11465.0</c:v>
                </c:pt>
                <c:pt idx="1">
                  <c:v>3758.0</c:v>
                </c:pt>
                <c:pt idx="2">
                  <c:v>8460.0</c:v>
                </c:pt>
                <c:pt idx="3">
                  <c:v>10128.0</c:v>
                </c:pt>
                <c:pt idx="4">
                  <c:v>8261.0</c:v>
                </c:pt>
                <c:pt idx="5">
                  <c:v>2000.0</c:v>
                </c:pt>
                <c:pt idx="6">
                  <c:v>31472.0</c:v>
                </c:pt>
                <c:pt idx="7">
                  <c:v>31472.0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8790416"/>
        <c:axId val="982759472"/>
      </c:barChart>
      <c:catAx>
        <c:axId val="101879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759472"/>
        <c:crosses val="autoZero"/>
        <c:auto val="1"/>
        <c:lblAlgn val="ctr"/>
        <c:lblOffset val="100"/>
        <c:noMultiLvlLbl val="0"/>
      </c:catAx>
      <c:valAx>
        <c:axId val="982759472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79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opposed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document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classfication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supervised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classfication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discovering meaningful implicit subjects across all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step combining two clusters that contain the closest pair of elements not yet belonging to the same cluster as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Unweighted Pair Group 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Arithmetic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document corresponds to a web page listed in the subject hierarchy of Yahoo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tiff"/><Relationship Id="rId15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0004" y="4646693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Information Retrieval </a:t>
            </a:r>
          </a:p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en-US" sz="1200" b="0" i="1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Data Science</a:t>
            </a:r>
            <a:endParaRPr lang="en-US" sz="1050" b="0" i="1" u="none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1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4" y="4646693"/>
            <a:ext cx="1316736" cy="4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yueshi@u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hyperlink" Target="https://archive.ics.uci.edu/ml/datasets/reuters-21578+text+categorization+collection" TargetMode="External"/><Relationship Id="rId5" Type="http://schemas.openxmlformats.org/officeDocument/2006/relationships/hyperlink" Target="http://trec.nist.gov/data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nlp.stanford.edu/IR-book/completelink.html" TargetMode="External"/><Relationship Id="rId3" Type="http://schemas.openxmlformats.org/officeDocument/2006/relationships/hyperlink" Target="https://en.wikipedia.org/wiki/Journal_of_the_American_Statistical_Associatio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</a:t>
            </a:r>
            <a:r>
              <a:rPr lang="en-US" altLang="zh-CN" dirty="0" smtClean="0"/>
              <a:t>22</a:t>
            </a:r>
            <a:r>
              <a:rPr lang="en-US" dirty="0" smtClean="0"/>
              <a:t>, </a:t>
            </a:r>
            <a:r>
              <a:rPr lang="en-US" dirty="0"/>
              <a:t>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227938" y="422648"/>
            <a:ext cx="8613913" cy="23876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dirty="0"/>
              <a:t>C</a:t>
            </a:r>
            <a:r>
              <a:rPr lang="en-US" altLang="zh-CN" b="1" dirty="0" smtClean="0"/>
              <a:t>omparison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Document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Clustering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Techniques</a:t>
            </a:r>
            <a:endParaRPr lang="en-US" b="1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27938" y="2902323"/>
            <a:ext cx="8613913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Michael </a:t>
            </a:r>
            <a:r>
              <a:rPr lang="en-US" dirty="0" smtClean="0"/>
              <a:t>Steinbach(University of Minnesota, total citation 21079), et al. </a:t>
            </a:r>
            <a:r>
              <a:rPr lang="en-US" i="1" dirty="0"/>
              <a:t>KDD workshop on text mining</a:t>
            </a:r>
            <a:r>
              <a:rPr lang="en-US" dirty="0"/>
              <a:t> (Vol. 400, No. 1, pp. 525-526</a:t>
            </a:r>
            <a:r>
              <a:rPr lang="en-US" dirty="0" smtClean="0"/>
              <a:t>),</a:t>
            </a:r>
            <a:r>
              <a:rPr lang="en-US" dirty="0"/>
              <a:t>2000. Citation: 2891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Presenter: Yue Shi.</a:t>
            </a:r>
          </a:p>
          <a:p>
            <a:r>
              <a:rPr lang="en-US" dirty="0" smtClean="0">
                <a:hlinkClick r:id="rId3"/>
              </a:rPr>
              <a:t>yueshi@usc.edu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K initial centroids</a:t>
            </a:r>
          </a:p>
          <a:p>
            <a:r>
              <a:rPr lang="en-US" dirty="0" smtClean="0"/>
              <a:t>Calculate the similarity of each point to all the centroids, assign the point to its closest centroid</a:t>
            </a:r>
          </a:p>
          <a:p>
            <a:r>
              <a:rPr lang="en-US" dirty="0" smtClean="0"/>
              <a:t>Re-calculate the centroid of each cluster</a:t>
            </a:r>
          </a:p>
          <a:p>
            <a:r>
              <a:rPr lang="en-US" dirty="0" smtClean="0"/>
              <a:t>Repeat the above two steps until no changes are 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78971" y="3341914"/>
            <a:ext cx="63790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complexity: O(</a:t>
            </a:r>
            <a:r>
              <a:rPr lang="en-US" dirty="0" err="1" smtClean="0"/>
              <a:t>mn</a:t>
            </a:r>
            <a:r>
              <a:rPr lang="en-US" dirty="0" smtClean="0"/>
              <a:t>), m is the number of iterations until </a:t>
            </a:r>
            <a:r>
              <a:rPr lang="en-US" dirty="0" err="1" smtClean="0"/>
              <a:t>convergency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Bisect K-means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611174" cy="3416400"/>
          </a:xfrm>
        </p:spPr>
        <p:txBody>
          <a:bodyPr/>
          <a:lstStyle/>
          <a:p>
            <a:r>
              <a:rPr lang="en-US" dirty="0" smtClean="0"/>
              <a:t>Pick a cluster to split. (How? 1. </a:t>
            </a:r>
            <a:r>
              <a:rPr lang="en-US" dirty="0" smtClean="0">
                <a:solidFill>
                  <a:srgbClr val="FF0000"/>
                </a:solidFill>
              </a:rPr>
              <a:t>largest cluster</a:t>
            </a:r>
            <a:r>
              <a:rPr lang="en-US" dirty="0" smtClean="0"/>
              <a:t> 2. least overall similarity 3.both)</a:t>
            </a:r>
          </a:p>
          <a:p>
            <a:r>
              <a:rPr lang="en-US" dirty="0" smtClean="0"/>
              <a:t>Using basic 2-means to generate two sub-clusters</a:t>
            </a:r>
          </a:p>
          <a:p>
            <a:r>
              <a:rPr lang="en-US" dirty="0" smtClean="0"/>
              <a:t>Repeat the above step for ITER times, pick the splitting that generates the highest overall clustering similarity</a:t>
            </a:r>
          </a:p>
          <a:p>
            <a:r>
              <a:rPr lang="en-US" dirty="0" smtClean="0"/>
              <a:t>Repeat the above 3 steps until reaching the expected number of clusters.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5" name="Oval 4"/>
          <p:cNvSpPr/>
          <p:nvPr/>
        </p:nvSpPr>
        <p:spPr>
          <a:xfrm>
            <a:off x="6510669" y="812233"/>
            <a:ext cx="350874" cy="3402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25509" y="1559935"/>
            <a:ext cx="350874" cy="3402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80767" y="1545266"/>
            <a:ext cx="350874" cy="3402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9893" y="2500191"/>
            <a:ext cx="350874" cy="3402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99991" y="2500191"/>
            <a:ext cx="350874" cy="3402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66614" y="3434316"/>
            <a:ext cx="350874" cy="3402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80767" y="3434316"/>
            <a:ext cx="350874" cy="3402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91224" y="2520433"/>
            <a:ext cx="350874" cy="3402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59795" y="2500191"/>
            <a:ext cx="350874" cy="3402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4"/>
            <a:endCxn id="7" idx="0"/>
          </p:cNvCxnSpPr>
          <p:nvPr/>
        </p:nvCxnSpPr>
        <p:spPr>
          <a:xfrm flipH="1">
            <a:off x="5800946" y="1152475"/>
            <a:ext cx="885160" cy="40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8" idx="0"/>
          </p:cNvCxnSpPr>
          <p:nvPr/>
        </p:nvCxnSpPr>
        <p:spPr>
          <a:xfrm>
            <a:off x="6686106" y="1152475"/>
            <a:ext cx="870098" cy="39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 flipH="1">
            <a:off x="7181850" y="1885508"/>
            <a:ext cx="374354" cy="61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7571266" y="1878601"/>
            <a:ext cx="504162" cy="6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</p:cNvCxnSpPr>
          <p:nvPr/>
        </p:nvCxnSpPr>
        <p:spPr>
          <a:xfrm flipH="1">
            <a:off x="6846481" y="2840433"/>
            <a:ext cx="358849" cy="59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4"/>
          </p:cNvCxnSpPr>
          <p:nvPr/>
        </p:nvCxnSpPr>
        <p:spPr>
          <a:xfrm>
            <a:off x="7205330" y="2840433"/>
            <a:ext cx="331381" cy="59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</p:cNvCxnSpPr>
          <p:nvPr/>
        </p:nvCxnSpPr>
        <p:spPr>
          <a:xfrm flipH="1">
            <a:off x="5251599" y="1900177"/>
            <a:ext cx="549347" cy="62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14" idx="0"/>
          </p:cNvCxnSpPr>
          <p:nvPr/>
        </p:nvCxnSpPr>
        <p:spPr>
          <a:xfrm>
            <a:off x="5800946" y="1900177"/>
            <a:ext cx="534286" cy="60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4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700" dirty="0" smtClean="0"/>
              <a:t>Quality</a:t>
            </a:r>
            <a:r>
              <a:rPr lang="zh-CN" altLang="en-US" sz="3700" dirty="0" smtClean="0"/>
              <a:t> </a:t>
            </a:r>
            <a:r>
              <a:rPr lang="en-US" altLang="zh-CN" sz="3700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Entropy</a:t>
            </a:r>
          </a:p>
          <a:p>
            <a:r>
              <a:rPr lang="en-US" altLang="zh-CN" dirty="0" smtClean="0"/>
              <a:t>F-measure</a:t>
            </a:r>
            <a:endParaRPr lang="en-US" altLang="zh-CN" dirty="0"/>
          </a:p>
          <a:p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38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Quality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Evaluation: </a:t>
            </a:r>
            <a:r>
              <a:rPr lang="en-US" altLang="zh-CN" dirty="0" smtClean="0"/>
              <a:t>Entropy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Suppose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Cluster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Solution(CS)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produces m clusters 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m’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classes.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cluster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j</m:t>
                    </m:r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entropy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′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𝑙𝑜𝑔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=#</m:t>
                    </m:r>
                    <m:r>
                      <a:rPr lang="en-US" i="1" dirty="0">
                        <a:latin typeface="Cambria Math" charset="0"/>
                      </a:rPr>
                      <m:t>𝑑𝑜𝑐𝑢𝑚𝑒𝑛𝑡𝑠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𝑐𝑙𝑎𝑠𝑠𝑖𝑓𝑖𝑒𝑑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𝑎𝑠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𝑐𝑙𝑢𝑠𝑡𝑒𝑟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𝑗</m:t>
                    </m:r>
                    <m:r>
                      <a:rPr lang="en-US" i="1" dirty="0">
                        <a:latin typeface="Cambria Math" charset="0"/>
                      </a:rPr>
                      <m:t>, </m:t>
                    </m:r>
                    <m:r>
                      <a:rPr lang="en-US" i="1" dirty="0">
                        <a:latin typeface="Cambria Math" charset="0"/>
                      </a:rPr>
                      <m:t>h𝑜𝑤𝑒𝑣𝑒𝑟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𝑏𝑒𝑙𝑜𝑛𝑔𝑠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𝑡𝑜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𝑐𝑙𝑎𝑠𝑠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𝑖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charset="0"/>
                        </a:rPr>
                        <m:t>#</m:t>
                      </m:r>
                      <m:r>
                        <a:rPr lang="en-US" i="1" dirty="0">
                          <a:latin typeface="Cambria Math" charset="0"/>
                        </a:rPr>
                        <m:t>𝑑𝑜𝑐𝑢𝑚𝑒𝑛𝑡𝑠</m:t>
                      </m:r>
                      <m:r>
                        <a:rPr lang="en-US" i="1" dirty="0">
                          <a:latin typeface="Cambria Math" charset="0"/>
                        </a:rPr>
                        <m:t> </m:t>
                      </m:r>
                      <m:r>
                        <a:rPr lang="en-US" i="1" dirty="0">
                          <a:latin typeface="Cambria Math" charset="0"/>
                        </a:rPr>
                        <m:t>𝑐𝑙𝑎𝑠𝑠𝑖𝑓𝑖𝑒𝑑</m:t>
                      </m:r>
                      <m:r>
                        <a:rPr lang="en-US" i="1" dirty="0">
                          <a:latin typeface="Cambria Math" charset="0"/>
                        </a:rPr>
                        <m:t> </m:t>
                      </m:r>
                      <m:r>
                        <a:rPr lang="en-US" i="1" dirty="0">
                          <a:latin typeface="Cambria Math" charset="0"/>
                        </a:rPr>
                        <m:t>𝑎𝑠</m:t>
                      </m:r>
                      <m:r>
                        <a:rPr lang="en-US" i="1" dirty="0">
                          <a:latin typeface="Cambria Math" charset="0"/>
                        </a:rPr>
                        <m:t> </m:t>
                      </m:r>
                      <m:r>
                        <a:rPr lang="en-US" i="1" dirty="0">
                          <a:latin typeface="Cambria Math" charset="0"/>
                        </a:rPr>
                        <m:t>𝑐𝑙𝑢𝑠𝑡𝑒𝑟</m:t>
                      </m:r>
                      <m:r>
                        <a:rPr lang="en-US" i="1" dirty="0">
                          <a:latin typeface="Cambria Math" charset="0"/>
                        </a:rPr>
                        <m:t> </m:t>
                      </m:r>
                      <m:r>
                        <a:rPr lang="en-US" i="1" dirty="0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  <a:p>
                <a:endParaRPr lang="en-US" i="1" dirty="0" smtClean="0">
                  <a:latin typeface="Cambria Math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total entropy E=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i="1" dirty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mr-IN" altLang="zh-C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, where n= # total documents.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715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0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Quality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Evaluation: </a:t>
            </a:r>
            <a:r>
              <a:rPr lang="en-US" dirty="0" smtClean="0"/>
              <a:t>F-measure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cluster is the query result, each class is the desired query result. For cluster j and class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Recall(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Precision(</a:t>
                </a:r>
                <a:r>
                  <a:rPr lang="en-US" dirty="0" err="1" smtClean="0"/>
                  <a:t>i,j</a:t>
                </a:r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F(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,j</a:t>
                </a:r>
                <a:r>
                  <a:rPr lang="en-US" dirty="0" smtClean="0"/>
                  <a:t>)=(2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Recall(</a:t>
                </a:r>
                <a:r>
                  <a:rPr lang="en-US" dirty="0" err="1"/>
                  <a:t>i,j</a:t>
                </a:r>
                <a:r>
                  <a:rPr lang="en-US" dirty="0"/>
                  <a:t>)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m:rPr>
                        <m:nor/>
                      </m:rPr>
                      <a:rPr lang="en-US" dirty="0"/>
                      <m:t>Precision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j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)/(Recall(</a:t>
                </a:r>
                <a:r>
                  <a:rPr lang="en-US" dirty="0" err="1"/>
                  <a:t>i,j</a:t>
                </a:r>
                <a:r>
                  <a:rPr lang="en-US" dirty="0"/>
                  <a:t>)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Precision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j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For hierarchical clustering: F=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max{F(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,j</a:t>
                </a:r>
                <a:r>
                  <a:rPr lang="en-US" dirty="0" smtClean="0"/>
                  <a:t>)}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715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80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Quality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Evaluation: </a:t>
            </a:r>
            <a:r>
              <a:rPr lang="en-US" dirty="0" smtClean="0"/>
              <a:t>Overall 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no info of class labels are known, cluster similarity could be evaluated using cluster cohesiveness. </a:t>
                </a:r>
              </a:p>
              <a:p>
                <a:r>
                  <a:rPr lang="en-US" dirty="0" smtClean="0"/>
                  <a:t>For cluster S, Sim(S)=</a:t>
                </a:r>
                <a:r>
                  <a:rPr lang="mr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𝑐𝑜𝑠𝑖𝑛𝑒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′)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′∈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′∈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e>
                            </m:nary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||</m:t>
                        </m:r>
                        <m:r>
                          <m:rPr>
                            <m:nor/>
                          </m:rPr>
                          <a:rPr lang="en-US" b="1" i="1" dirty="0" smtClean="0"/>
                          <m:t>c</m:t>
                        </m:r>
                        <m:r>
                          <m:rPr>
                            <m:nor/>
                          </m:rPr>
                          <a:rPr lang="en-US" b="1" i="1" baseline="-25000" dirty="0" smtClean="0"/>
                          <m:t>s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||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If the solution generates the clusters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</m:oMath>
                </a14:m>
                <a:r>
                  <a:rPr lang="en-US" dirty="0" smtClean="0"/>
                  <a:t> The overall cluster similarity is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sub>
                      <m:sup/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𝑆𝑖𝑚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715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15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56812825"/>
              </p:ext>
            </p:extLst>
          </p:nvPr>
        </p:nvGraphicFramePr>
        <p:xfrm>
          <a:off x="311700" y="4450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63334" y="1230086"/>
            <a:ext cx="23581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Re0,re1: </a:t>
            </a:r>
            <a:r>
              <a:rPr lang="en-US" dirty="0"/>
              <a:t>Reuters-21578.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archive.ics.uci.edu/ml/datasets/reuters-21578+text+categorization+collection</a:t>
            </a:r>
            <a:r>
              <a:rPr lang="en-US" dirty="0" smtClean="0"/>
              <a:t> )</a:t>
            </a:r>
            <a:endParaRPr lang="en-US" dirty="0" smtClean="0"/>
          </a:p>
          <a:p>
            <a:r>
              <a:rPr lang="en-US" dirty="0" err="1" smtClean="0"/>
              <a:t>Wap</a:t>
            </a:r>
            <a:r>
              <a:rPr lang="en-US" dirty="0" smtClean="0"/>
              <a:t>: </a:t>
            </a:r>
            <a:r>
              <a:rPr lang="en-US" dirty="0" err="1" smtClean="0"/>
              <a:t>WebACE</a:t>
            </a:r>
            <a:r>
              <a:rPr lang="en-US" dirty="0" smtClean="0"/>
              <a:t> </a:t>
            </a:r>
            <a:r>
              <a:rPr lang="en-US" dirty="0" smtClean="0"/>
              <a:t>Project(Yahoo!)</a:t>
            </a:r>
            <a:endParaRPr lang="en-US" dirty="0" smtClean="0"/>
          </a:p>
          <a:p>
            <a:r>
              <a:rPr lang="en-US" dirty="0" smtClean="0"/>
              <a:t>Rest: </a:t>
            </a:r>
            <a:r>
              <a:rPr lang="en-US" dirty="0" err="1"/>
              <a:t>Trec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trec.nist.gov/data.html</a:t>
            </a:r>
            <a:r>
              <a:rPr lang="en-US" dirty="0" smtClean="0"/>
              <a:t> 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stop words, e.g.  Common words like “the”, “do”, etc.</a:t>
            </a:r>
          </a:p>
          <a:p>
            <a:r>
              <a:rPr lang="en-US" dirty="0" smtClean="0"/>
              <a:t>Suffix-stripping, i.e. same stem=&gt; same words. “doing”, “did”, “does”=&gt;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3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Hierarchical clustering with 3 similarity calculation methods. </a:t>
            </a:r>
          </a:p>
          <a:p>
            <a:r>
              <a:rPr lang="en-US" dirty="0" smtClean="0"/>
              <a:t>2. Comparison of hierarchical clustering, k-means, bisecting k-means.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2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Hierarchical algorithms with 3 clustering similarity:  IST, CST and UPGMA:</a:t>
            </a:r>
          </a:p>
          <a:p>
            <a:pPr lvl="1"/>
            <a:r>
              <a:rPr lang="en-US" dirty="0" smtClean="0"/>
              <a:t>F-measure:  For all datasets, UPGMA better than IST and CST.</a:t>
            </a:r>
          </a:p>
          <a:p>
            <a:pPr lvl="1"/>
            <a:r>
              <a:rPr lang="en-US" dirty="0" smtClean="0"/>
              <a:t>Entropy: </a:t>
            </a:r>
          </a:p>
          <a:p>
            <a:pPr lvl="2"/>
            <a:r>
              <a:rPr lang="en-US" dirty="0" smtClean="0"/>
              <a:t>UPGMA and IST better than CST .</a:t>
            </a:r>
          </a:p>
          <a:p>
            <a:pPr lvl="2"/>
            <a:r>
              <a:rPr lang="en-US" dirty="0" smtClean="0"/>
              <a:t>In some datasets, initially CST as good as UPGMA and IST, but making more misclassifications later. In other datasets, CST behaves worst from the beginning. </a:t>
            </a:r>
          </a:p>
          <a:p>
            <a:pPr lvl="2"/>
            <a:r>
              <a:rPr lang="en-US" dirty="0" smtClean="0"/>
              <a:t>For dataset tr31, la1 and la2, whose number of classes are small, UPGMA also starts making more misclassifications at some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9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Background.                                       2</a:t>
            </a:r>
          </a:p>
          <a:p>
            <a:r>
              <a:rPr lang="en-US" dirty="0" smtClean="0"/>
              <a:t>Clustering algorithms                       7</a:t>
            </a:r>
          </a:p>
          <a:p>
            <a:r>
              <a:rPr lang="en-US" dirty="0" smtClean="0"/>
              <a:t>Evaluation metrics                            12           </a:t>
            </a:r>
          </a:p>
          <a:p>
            <a:r>
              <a:rPr lang="en-US" dirty="0" smtClean="0"/>
              <a:t>Dataset                                                16</a:t>
            </a:r>
          </a:p>
          <a:p>
            <a:r>
              <a:rPr lang="en-US" dirty="0" smtClean="0"/>
              <a:t>Experiment results                            18</a:t>
            </a:r>
          </a:p>
          <a:p>
            <a:r>
              <a:rPr lang="en-US" dirty="0" smtClean="0"/>
              <a:t>Explanation                                         21</a:t>
            </a:r>
          </a:p>
          <a:p>
            <a:r>
              <a:rPr lang="en-US" dirty="0" smtClean="0"/>
              <a:t>Conclusion                                           22</a:t>
            </a:r>
          </a:p>
          <a:p>
            <a:r>
              <a:rPr lang="en-US" dirty="0" smtClean="0"/>
              <a:t>Pros and Cons                                     23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hierarchical clustering, k-means, bisecting k-means.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392865"/>
                <a:ext cx="8520600" cy="31760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Experiment setting of three algorithms:</a:t>
                </a:r>
              </a:p>
              <a:p>
                <a:pPr lvl="1"/>
                <a:r>
                  <a:rPr lang="en-US" dirty="0" smtClean="0"/>
                  <a:t>Bisecting K-means:  Multiple runs,  1 run = 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(K)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 ITER runs of k-means. </a:t>
                </a:r>
              </a:p>
              <a:p>
                <a:pPr lvl="1"/>
                <a:r>
                  <a:rPr lang="en-US" dirty="0" smtClean="0"/>
                  <a:t>K-means: multiple runs</a:t>
                </a:r>
              </a:p>
              <a:p>
                <a:pPr lvl="1"/>
                <a:r>
                  <a:rPr lang="en-US" dirty="0" smtClean="0"/>
                  <a:t>Agglomerative hierarchical: single run needed.</a:t>
                </a:r>
              </a:p>
              <a:p>
                <a:pPr lvl="1"/>
                <a:r>
                  <a:rPr lang="en-US" dirty="0" smtClean="0"/>
                  <a:t>Refinement for hierarchical and bisecting k-means:  Feed the clustering results to basic k-means clustering. </a:t>
                </a:r>
              </a:p>
              <a:p>
                <a:r>
                  <a:rPr lang="en-US" dirty="0" smtClean="0"/>
                  <a:t>Results:</a:t>
                </a:r>
              </a:p>
              <a:p>
                <a:pPr lvl="1"/>
                <a:r>
                  <a:rPr lang="en-US" dirty="0" smtClean="0"/>
                  <a:t>Bisecting k-means with/without refinement are better than the other two. Multiple runs do not help much since results of each run are relatively consistent. </a:t>
                </a:r>
              </a:p>
              <a:p>
                <a:pPr lvl="1"/>
                <a:r>
                  <a:rPr lang="en-US" dirty="0" smtClean="0"/>
                  <a:t>Refinements help improvement performance a lot</a:t>
                </a:r>
              </a:p>
              <a:p>
                <a:pPr lvl="1"/>
                <a:r>
                  <a:rPr lang="en-US" dirty="0" smtClean="0"/>
                  <a:t>Basic k-means perform better than UPGMA with the help of multiple runs since results vary a lot.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92865"/>
                <a:ext cx="8520600" cy="3176010"/>
              </a:xfrm>
              <a:blipFill rotWithShape="0">
                <a:blip r:embed="rId2"/>
                <a:stretch>
                  <a:fillRect l="-715" t="-1344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7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Explanation of experiment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agglomerative hierarchical clustering performs bad?</a:t>
            </a:r>
          </a:p>
          <a:p>
            <a:pPr lvl="1"/>
            <a:r>
              <a:rPr lang="en-US" dirty="0" smtClean="0"/>
              <a:t>With vector space representation, documents’ nearest neighbor(with highest similarity) may not belong to the same class as itself.</a:t>
            </a:r>
          </a:p>
          <a:p>
            <a:pPr lvl="1"/>
            <a:r>
              <a:rPr lang="en-US" dirty="0" smtClean="0"/>
              <a:t>K-means make use of average similarity of cluster documents. </a:t>
            </a:r>
          </a:p>
          <a:p>
            <a:pPr lvl="1"/>
            <a:endParaRPr lang="en-US" dirty="0"/>
          </a:p>
          <a:p>
            <a:r>
              <a:rPr lang="en-US" dirty="0" smtClean="0"/>
              <a:t>Why bisecting k-means better than k-means?</a:t>
            </a:r>
          </a:p>
          <a:p>
            <a:pPr lvl="1"/>
            <a:r>
              <a:rPr lang="en-US" dirty="0" smtClean="0"/>
              <a:t>Bisecting k-means tends to produce relatively similar size of purer clusters.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0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Bisecting k-means consistently better than basic k-means , and in most cases better than agglomerative hierarchical clustering with the 8 test datasets as regards to overall similarity and entropy. </a:t>
            </a:r>
          </a:p>
          <a:p>
            <a:r>
              <a:rPr lang="en-US" dirty="0" smtClean="0"/>
              <a:t>Run </a:t>
            </a:r>
            <a:r>
              <a:rPr lang="en-US" dirty="0" smtClean="0"/>
              <a:t>time: bisecting k-means linear to document numbers, while hierarchical quadratic to that. </a:t>
            </a:r>
          </a:p>
          <a:p>
            <a:r>
              <a:rPr lang="en-US" dirty="0" smtClean="0"/>
              <a:t>Reasons of different results than other researchers:</a:t>
            </a:r>
          </a:p>
          <a:p>
            <a:pPr lvl="1"/>
            <a:r>
              <a:rPr lang="en-US" dirty="0" smtClean="0"/>
              <a:t>Multiple runs of basic k-means</a:t>
            </a:r>
          </a:p>
          <a:p>
            <a:pPr lvl="1"/>
            <a:r>
              <a:rPr lang="en-US" dirty="0" smtClean="0"/>
              <a:t>First time to use bisecting k-means</a:t>
            </a:r>
          </a:p>
          <a:p>
            <a:pPr lvl="1"/>
            <a:r>
              <a:rPr lang="en-US" dirty="0"/>
              <a:t>Document </a:t>
            </a:r>
            <a:r>
              <a:rPr lang="en-US" dirty="0" smtClean="0"/>
              <a:t>properties </a:t>
            </a:r>
            <a:r>
              <a:rPr lang="en-US" dirty="0"/>
              <a:t>affect the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19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Detailed instructions on experiment setting for readers to repeat the experiment. 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visualization </a:t>
            </a:r>
            <a:r>
              <a:rPr lang="en-US" dirty="0" smtClean="0"/>
              <a:t> of experiment results and table summary.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How different dataset </a:t>
            </a:r>
            <a:r>
              <a:rPr lang="en-US" dirty="0" smtClean="0"/>
              <a:t>properties</a:t>
            </a:r>
            <a:r>
              <a:rPr lang="en-US" dirty="0" smtClean="0"/>
              <a:t> </a:t>
            </a:r>
            <a:r>
              <a:rPr lang="en-US" dirty="0" smtClean="0"/>
              <a:t>affect performance of algorithms?</a:t>
            </a:r>
          </a:p>
          <a:p>
            <a:pPr lvl="1"/>
            <a:r>
              <a:rPr lang="en-US" dirty="0" smtClean="0"/>
              <a:t>Minor typos: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7" y="3364909"/>
            <a:ext cx="7049386" cy="91983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88148" y="3077830"/>
            <a:ext cx="1148317" cy="28707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different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326372" y="3364909"/>
            <a:ext cx="159488" cy="45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94199"/>
            <a:ext cx="3439602" cy="69971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0397" y="1253131"/>
            <a:ext cx="6834809" cy="133899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5238" y="784590"/>
            <a:ext cx="75172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nlp.stanford.edu/IR-book/completelink.html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[2]Ward</a:t>
            </a:r>
            <a:r>
              <a:rPr lang="en-US" dirty="0"/>
              <a:t>, J. H., Jr. (1963), "Hierarchical Grouping to Optimize an Objective Function", </a:t>
            </a:r>
            <a:r>
              <a:rPr lang="en-US" i="1" dirty="0">
                <a:hlinkClick r:id="rId3" tooltip="Journal of the American Statistical Association"/>
              </a:rPr>
              <a:t>Journal of the American Statistical Association</a:t>
            </a:r>
            <a:r>
              <a:rPr lang="en-US" dirty="0"/>
              <a:t>, 58, 236–244</a:t>
            </a:r>
            <a:r>
              <a:rPr lang="en-US" dirty="0" smtClean="0"/>
              <a:t>.</a:t>
            </a:r>
          </a:p>
          <a:p>
            <a:r>
              <a:rPr lang="en-US" dirty="0" smtClean="0"/>
              <a:t>[3] </a:t>
            </a:r>
            <a:r>
              <a:rPr lang="en-US" dirty="0" err="1"/>
              <a:t>Deerwester</a:t>
            </a:r>
            <a:r>
              <a:rPr lang="en-US" dirty="0"/>
              <a:t>, S., et al, Improving Information Retrieval with Latent Semantic Indexing, Proceedings of the 51st Annual Meeting of the American Society for Information Science 25, 1988, pp. 36–40</a:t>
            </a:r>
            <a:r>
              <a:rPr lang="en-US" dirty="0" smtClean="0"/>
              <a:t>.</a:t>
            </a:r>
          </a:p>
          <a:p>
            <a:r>
              <a:rPr lang="en-US" dirty="0" smtClean="0"/>
              <a:t>[4] </a:t>
            </a:r>
            <a:r>
              <a:rPr lang="en-US" dirty="0"/>
              <a:t>Hossain, M. </a:t>
            </a:r>
            <a:r>
              <a:rPr lang="en-US" dirty="0" err="1"/>
              <a:t>Shahriar</a:t>
            </a:r>
            <a:r>
              <a:rPr lang="en-US" dirty="0"/>
              <a:t>, and </a:t>
            </a:r>
            <a:r>
              <a:rPr lang="en-US" dirty="0" err="1"/>
              <a:t>Rafal</a:t>
            </a:r>
            <a:r>
              <a:rPr lang="en-US" dirty="0"/>
              <a:t> A. </a:t>
            </a:r>
            <a:r>
              <a:rPr lang="en-US" dirty="0" err="1"/>
              <a:t>Angryk</a:t>
            </a:r>
            <a:r>
              <a:rPr lang="en-US" dirty="0"/>
              <a:t>. "</a:t>
            </a:r>
            <a:r>
              <a:rPr lang="en-US" dirty="0" err="1"/>
              <a:t>Gdclust</a:t>
            </a:r>
            <a:r>
              <a:rPr lang="en-US" dirty="0"/>
              <a:t>: A graph-based document clustering technique." </a:t>
            </a:r>
            <a:r>
              <a:rPr lang="en-US" i="1" dirty="0"/>
              <a:t>Data Mining Workshops, 2007. ICDM Workshops 2007. Seventh IEEE International Conference on</a:t>
            </a:r>
            <a:r>
              <a:rPr lang="en-US" dirty="0"/>
              <a:t>. IEEE, 2007</a:t>
            </a:r>
            <a:r>
              <a:rPr lang="en-US" dirty="0" smtClean="0"/>
              <a:t>.</a:t>
            </a:r>
          </a:p>
          <a:p>
            <a:r>
              <a:rPr lang="en-US" dirty="0" smtClean="0"/>
              <a:t>[5] </a:t>
            </a:r>
            <a:r>
              <a:rPr lang="en-US" dirty="0" err="1"/>
              <a:t>Hotho</a:t>
            </a:r>
            <a:r>
              <a:rPr lang="en-US" dirty="0"/>
              <a:t>, Andreas, Alexander </a:t>
            </a:r>
            <a:r>
              <a:rPr lang="en-US" dirty="0" err="1"/>
              <a:t>Maedche</a:t>
            </a:r>
            <a:r>
              <a:rPr lang="en-US" dirty="0"/>
              <a:t>, and Steffen </a:t>
            </a:r>
            <a:r>
              <a:rPr lang="en-US" dirty="0" err="1"/>
              <a:t>Staab</a:t>
            </a:r>
            <a:r>
              <a:rPr lang="en-US" dirty="0"/>
              <a:t>. "Ontology-based text document clustering." </a:t>
            </a:r>
            <a:r>
              <a:rPr lang="en-US" i="1" dirty="0"/>
              <a:t>KI</a:t>
            </a:r>
            <a:r>
              <a:rPr lang="en-US" dirty="0"/>
              <a:t> 16.4 (2002): 48-54.</a:t>
            </a:r>
          </a:p>
        </p:txBody>
      </p:sp>
    </p:spTree>
    <p:extLst>
      <p:ext uri="{BB962C8B-B14F-4D97-AF65-F5344CB8AC3E}">
        <p14:creationId xmlns:p14="http://schemas.microsoft.com/office/powerpoint/2010/main" val="20778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242" y="897511"/>
            <a:ext cx="3788960" cy="233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THANK YOU!!!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5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264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</a:t>
            </a:fld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533661" y="142240"/>
            <a:ext cx="6987021" cy="85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991B1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Background: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51612" y="998041"/>
            <a:ext cx="8100501" cy="16764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hierarchies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35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4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4018" y="297228"/>
            <a:ext cx="6441169" cy="943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991B1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Background: 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endParaRPr lang="en-US" dirty="0"/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4849" y="1694727"/>
            <a:ext cx="8100501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Automatic hierarchical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 organization.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Topic extraction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Fast information retrieval.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Improve information retrieval precision and recall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2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4904" y="79513"/>
            <a:ext cx="6441169" cy="943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991B1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Background: 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1869" y="1128669"/>
            <a:ext cx="8100501" cy="331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Hierarchical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clustering:</a:t>
            </a:r>
          </a:p>
          <a:p>
            <a:pPr marL="628650" lvl="1" indent="-285750">
              <a:buFont typeface="Arial" charset="0"/>
              <a:buChar char="•"/>
            </a:pPr>
            <a:r>
              <a:rPr lang="en-US" altLang="zh-CN" dirty="0" smtClean="0"/>
              <a:t>Single link, complete linkage, group average  [1] and Ward’s method[2]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altLang="zh-CN" dirty="0" smtClean="0"/>
              <a:t> clustering:</a:t>
            </a:r>
          </a:p>
          <a:p>
            <a:pPr marL="628650" lvl="1" indent="-285750">
              <a:buFont typeface="Arial" charset="0"/>
              <a:buChar char="•"/>
            </a:pPr>
            <a:r>
              <a:rPr lang="en-US" altLang="zh-CN" dirty="0" smtClean="0"/>
              <a:t>K-means clustering and its </a:t>
            </a:r>
            <a:r>
              <a:rPr lang="en-US" altLang="zh-CN" dirty="0" smtClean="0"/>
              <a:t>variants, e.g. </a:t>
            </a:r>
            <a:r>
              <a:rPr lang="en-US" altLang="zh-CN" dirty="0" smtClean="0">
                <a:solidFill>
                  <a:srgbClr val="FF0000"/>
                </a:solidFill>
              </a:rPr>
              <a:t>bisecting k-means</a:t>
            </a:r>
            <a:r>
              <a:rPr lang="en-US" altLang="zh-CN" dirty="0" smtClean="0"/>
              <a:t>(first time used in this paper).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Graph </a:t>
            </a:r>
            <a:r>
              <a:rPr lang="en-US" altLang="zh-CN" dirty="0" smtClean="0"/>
              <a:t>based document clustering </a:t>
            </a:r>
            <a:r>
              <a:rPr lang="en-US" altLang="zh-CN" b="0" dirty="0" smtClean="0"/>
              <a:t>[4,</a:t>
            </a:r>
            <a:r>
              <a:rPr lang="en-US" b="0" dirty="0" smtClean="0"/>
              <a:t>MS Hossain,2007</a:t>
            </a:r>
            <a:r>
              <a:rPr lang="en-US" altLang="zh-CN" b="0" dirty="0" smtClean="0"/>
              <a:t>]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Ontology based document clustering </a:t>
            </a:r>
            <a:r>
              <a:rPr lang="en-US" altLang="zh-CN" b="0" dirty="0" smtClean="0"/>
              <a:t>[5, A </a:t>
            </a:r>
            <a:r>
              <a:rPr lang="en-US" altLang="zh-CN" b="0" dirty="0" err="1" smtClean="0"/>
              <a:t>Hotho</a:t>
            </a:r>
            <a:r>
              <a:rPr lang="en-US" altLang="zh-CN" b="0" dirty="0" smtClean="0"/>
              <a:t> 2002]</a:t>
            </a:r>
          </a:p>
          <a:p>
            <a:pPr marL="285750" indent="-285750">
              <a:buFont typeface="Arial" charset="0"/>
              <a:buChar char="•"/>
            </a:pPr>
            <a:endParaRPr lang="en-US" altLang="zh-CN" b="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Document </a:t>
            </a:r>
            <a:r>
              <a:rPr lang="en-US" dirty="0" smtClean="0"/>
              <a:t>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Document vector </a:t>
                </a:r>
                <a:r>
                  <a:rPr lang="en-US" b="1" i="1" dirty="0" smtClean="0"/>
                  <a:t>d=&lt;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𝒕𝒇</m:t>
                        </m:r>
                      </m:e>
                      <m:sub>
                        <m:r>
                          <a:rPr lang="en-US" b="1" i="1" dirty="0" smtClean="0">
                            <a:latin typeface="Cambria Math" charset="0"/>
                          </a:rPr>
                          <m:t>𝟏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𝒅</m:t>
                        </m:r>
                      </m:sub>
                    </m:sSub>
                    <m:r>
                      <a:rPr lang="en-US" b="1" i="1" dirty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𝒕𝒇</m:t>
                        </m:r>
                      </m:e>
                      <m:sub>
                        <m:r>
                          <a:rPr lang="en-US" b="1" i="1" dirty="0" smtClean="0">
                            <a:latin typeface="Cambria Math" charset="0"/>
                          </a:rPr>
                          <m:t>𝟐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mr-IN" b="1" i="1" dirty="0" smtClean="0"/>
                  <a:t>…</a:t>
                </a:r>
                <a:r>
                  <a:rPr lang="en-US" b="1" i="1" dirty="0" smtClean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𝒕𝒇</m:t>
                        </m:r>
                      </m:e>
                      <m:sub>
                        <m:r>
                          <a:rPr lang="en-US" b="1" i="1" dirty="0" smtClean="0">
                            <a:latin typeface="Cambria Math" charset="0"/>
                          </a:rPr>
                          <m:t>𝒏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b="1" i="1" dirty="0" smtClean="0"/>
                  <a:t>&gt; 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 charset="0"/>
                          </a:rPr>
                          <m:t>tf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/>
                  <a:t> is the term frequency of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term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tf-idf</a:t>
                </a:r>
                <a:r>
                  <a:rPr lang="en-US" dirty="0" smtClean="0"/>
                  <a:t>(Inverse Document Frequency) weights: </a:t>
                </a:r>
              </a:p>
              <a:p>
                <a:r>
                  <a:rPr lang="en-US" sz="1800" b="1" i="1" dirty="0" smtClean="0"/>
                  <a:t>d=&lt;tf</a:t>
                </a:r>
                <a:r>
                  <a:rPr lang="en-US" sz="1800" b="1" i="1" baseline="-25000" dirty="0" smtClean="0"/>
                  <a:t>1,d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1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mr-IN" sz="1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𝐷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charset="0"/>
                              </a:rPr>
                              <m:t>|{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′∈</m:t>
                            </m:r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′}|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b="1" i="1" dirty="0" smtClean="0"/>
                  <a:t>,</a:t>
                </a:r>
                <a:r>
                  <a:rPr lang="mr-IN" sz="1800" b="1" i="1" dirty="0" smtClean="0"/>
                  <a:t>…</a:t>
                </a:r>
                <a:r>
                  <a:rPr lang="en-US" sz="1800" b="1" i="1" dirty="0" smtClean="0"/>
                  <a:t>,</a:t>
                </a:r>
                <a:r>
                  <a:rPr lang="en-US" sz="1800" b="1" i="1" dirty="0"/>
                  <a:t> tf</a:t>
                </a:r>
                <a:r>
                  <a:rPr lang="en-US" sz="1800" b="1" i="1" baseline="-25000" dirty="0" smtClean="0"/>
                  <a:t>i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charset="0"/>
                      </a:rPr>
                      <m:t>d</m:t>
                    </m:r>
                    <m:func>
                      <m:funcPr>
                        <m:ctrlPr>
                          <a:rPr lang="en-US" sz="1800" b="1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mr-IN" sz="1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𝐷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1800" i="1">
                                <a:latin typeface="Cambria Math" charset="0"/>
                              </a:rPr>
                              <m:t>|{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′∈</m:t>
                            </m:r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′}|</m:t>
                            </m:r>
                          </m:den>
                        </m:f>
                      </m:e>
                    </m:func>
                    <m:r>
                      <a:rPr lang="en-US" sz="1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m:rPr>
                        <m:nor/>
                      </m:rPr>
                      <a:rPr lang="en-US" sz="1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...,</m:t>
                    </m:r>
                    <m:r>
                      <m:rPr>
                        <m:nor/>
                      </m:rPr>
                      <a:rPr lang="en-US" sz="1800" b="1" i="1" dirty="0"/>
                      <m:t>tf</m:t>
                    </m:r>
                    <m:r>
                      <m:rPr>
                        <m:nor/>
                      </m:rPr>
                      <a:rPr lang="en-US" sz="1800" b="1" i="1" baseline="-25000" dirty="0" smtClean="0"/>
                      <m:t>n</m:t>
                    </m:r>
                    <m:r>
                      <a:rPr lang="en-US" sz="1800" b="1" i="1" baseline="-25000" dirty="0" smtClean="0">
                        <a:latin typeface="Cambria Math" charset="0"/>
                      </a:rPr>
                      <m:t>,</m:t>
                    </m:r>
                    <m:r>
                      <a:rPr lang="en-US" sz="1800" b="1" i="1" baseline="-25000" dirty="0" smtClean="0">
                        <a:latin typeface="Cambria Math" charset="0"/>
                      </a:rPr>
                      <m:t>𝒅</m:t>
                    </m:r>
                    <m:func>
                      <m:funcPr>
                        <m:ctrlPr>
                          <a:rPr lang="en-US" sz="1800" b="1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mr-IN" sz="1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𝐷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1800" i="1">
                                <a:latin typeface="Cambria Math" charset="0"/>
                              </a:rPr>
                              <m:t>|{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′∈</m:t>
                            </m:r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′}|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b="1" i="1" dirty="0" smtClean="0"/>
                  <a:t>&gt;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Normalize </a:t>
                </a:r>
                <a:r>
                  <a:rPr lang="en-US" b="1" i="1" dirty="0" smtClean="0"/>
                  <a:t>d</a:t>
                </a:r>
                <a:r>
                  <a:rPr lang="en-US" dirty="0" smtClean="0"/>
                  <a:t> to make it unit length. Vector </a:t>
                </a:r>
                <a:r>
                  <a:rPr lang="en-US" dirty="0"/>
                  <a:t>length of </a:t>
                </a:r>
                <a:r>
                  <a:rPr lang="en-US" b="1" i="1" dirty="0"/>
                  <a:t>d</a:t>
                </a:r>
                <a:r>
                  <a:rPr lang="en-US" dirty="0"/>
                  <a:t>, ||</a:t>
                </a:r>
                <a:r>
                  <a:rPr lang="en-US" b="1" i="1" dirty="0"/>
                  <a:t>d</a:t>
                </a:r>
                <a:r>
                  <a:rPr lang="en-US" dirty="0"/>
                  <a:t>||=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 dimension of vector </a:t>
                </a:r>
                <a:r>
                  <a:rPr lang="en-US" b="1" i="1" dirty="0" smtClean="0"/>
                  <a:t>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Centroid of documents cluster S, </a:t>
                </a:r>
                <a:r>
                  <a:rPr lang="en-US" b="1" i="1" dirty="0" err="1" smtClean="0"/>
                  <a:t>c</a:t>
                </a:r>
                <a:r>
                  <a:rPr lang="en-US" b="1" i="1" baseline="-25000" dirty="0" err="1" smtClean="0"/>
                  <a:t>S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mr-I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charset="0"/>
                          </a:rPr>
                          <m:t>𝒅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charset="0"/>
                          </a:rPr>
                          <m:t>𝒅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715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8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4904" y="79513"/>
            <a:ext cx="6441169" cy="943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991B1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 compared in this paper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1869" y="1128670"/>
            <a:ext cx="8100501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Hierarchical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clustering:</a:t>
            </a:r>
          </a:p>
          <a:p>
            <a:pPr marL="628650" lvl="1" indent="-285750">
              <a:buFont typeface="Arial" charset="0"/>
              <a:buChar char="•"/>
            </a:pPr>
            <a:r>
              <a:rPr lang="en-US" altLang="zh-CN" dirty="0" smtClean="0"/>
              <a:t>Bottom-up approach: agglomerative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altLang="zh-CN" dirty="0" smtClean="0"/>
              <a:t> clustering:</a:t>
            </a:r>
          </a:p>
          <a:p>
            <a:pPr marL="628650" lvl="1" indent="-285750">
              <a:buFont typeface="Arial" charset="0"/>
              <a:buChar char="•"/>
            </a:pPr>
            <a:r>
              <a:rPr lang="en-US" altLang="zh-CN" dirty="0" smtClean="0"/>
              <a:t>K-means clustering and its variant: bisect k-mean clustering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2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clustering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58551" cy="3416400"/>
          </a:xfrm>
        </p:spPr>
        <p:txBody>
          <a:bodyPr/>
          <a:lstStyle/>
          <a:p>
            <a:r>
              <a:rPr lang="en-US" dirty="0" smtClean="0"/>
              <a:t>Each single point is initialized as a cluster, calculate the similarity matrix of all pairs of clusters.</a:t>
            </a:r>
          </a:p>
          <a:p>
            <a:r>
              <a:rPr lang="en-US" dirty="0" smtClean="0"/>
              <a:t>Merge the two </a:t>
            </a:r>
            <a:r>
              <a:rPr lang="en-US" dirty="0" smtClean="0">
                <a:solidFill>
                  <a:srgbClr val="FF0000"/>
                </a:solidFill>
              </a:rPr>
              <a:t>closest clusters</a:t>
            </a:r>
            <a:r>
              <a:rPr lang="en-US" dirty="0" smtClean="0"/>
              <a:t> as a single cluster</a:t>
            </a:r>
          </a:p>
          <a:p>
            <a:r>
              <a:rPr lang="en-US" dirty="0" smtClean="0"/>
              <a:t>Update the similarity matrix.</a:t>
            </a:r>
          </a:p>
          <a:p>
            <a:r>
              <a:rPr lang="en-US" dirty="0" smtClean="0"/>
              <a:t>Repeat the above 2 steps until a single cluster remains.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Oval 4"/>
          <p:cNvSpPr/>
          <p:nvPr/>
        </p:nvSpPr>
        <p:spPr>
          <a:xfrm>
            <a:off x="5178056" y="2020186"/>
            <a:ext cx="223284" cy="2445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32206" y="2938131"/>
            <a:ext cx="223284" cy="2445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12688" y="2938131"/>
            <a:ext cx="223284" cy="2445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76214" y="2264735"/>
            <a:ext cx="223284" cy="2445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2335" y="3370521"/>
            <a:ext cx="499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p2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74465" y="3370521"/>
            <a:ext cx="499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51475" y="2359243"/>
            <a:ext cx="499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99498" y="2387009"/>
            <a:ext cx="499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51205" y="2718159"/>
            <a:ext cx="1625009" cy="65236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59599" y="2938131"/>
            <a:ext cx="214866" cy="26344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9389280">
            <a:off x="6111064" y="2272478"/>
            <a:ext cx="1695893" cy="891363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51577" y="2605621"/>
            <a:ext cx="214866" cy="26344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665222">
            <a:off x="4714338" y="2006125"/>
            <a:ext cx="2915725" cy="891363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4309" y="3251746"/>
            <a:ext cx="499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7636" y="2649588"/>
            <a:ext cx="499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7041" y="4125334"/>
            <a:ext cx="42088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time complexity and O(n</a:t>
            </a:r>
            <a:r>
              <a:rPr lang="en-US" baseline="30000" dirty="0" smtClean="0"/>
              <a:t>2</a:t>
            </a:r>
            <a:r>
              <a:rPr lang="en-US" dirty="0" smtClean="0"/>
              <a:t>) space complexity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55842" y="3812846"/>
            <a:ext cx="42088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Centroid cluster similarity and Euclidean distance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1"/>
      <p:bldP spid="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choose two closest clusters?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1. Intra-cluster similarity Technique(IST): Choose two clusters that will result in smallest decrease in intra-cluster similarity.  Sim(X)=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𝑐𝑜𝑠𝑖𝑛𝑒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.  Merge cluster X and Y, if Sim(X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dirty="0" smtClean="0"/>
                  <a:t>Y)-(Sim(X)+Sim(Y)) is largest among all pairs of clusters.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2. Centroid Similarity Technique(CST):  Choose two clusters, whose centroids have the largest cosine similarity. </a:t>
                </a:r>
              </a:p>
              <a:p>
                <a:endParaRPr lang="en-US" dirty="0"/>
              </a:p>
              <a:p>
                <a:r>
                  <a:rPr lang="en-US" dirty="0" smtClean="0"/>
                  <a:t>3. </a:t>
                </a:r>
                <a:r>
                  <a:rPr lang="en-US" dirty="0"/>
                  <a:t>Unweighted Pair Group </a:t>
                </a:r>
                <a:r>
                  <a:rPr lang="en-US" b="1" dirty="0"/>
                  <a:t>Method</a:t>
                </a:r>
                <a:r>
                  <a:rPr lang="en-US" dirty="0"/>
                  <a:t> with Arithmetic </a:t>
                </a:r>
                <a:r>
                  <a:rPr lang="en-US" dirty="0" smtClean="0"/>
                  <a:t>Mean(</a:t>
                </a:r>
                <a:r>
                  <a:rPr lang="en-US" dirty="0" smtClean="0"/>
                  <a:t>UPGMA):  </a:t>
                </a:r>
                <a:r>
                  <a:rPr lang="en-US" dirty="0" smtClean="0"/>
                  <a:t>Choose cluster X and Y, if Sim(X,Y)=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𝑐𝑜𝑠𝑖𝑛𝑒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′)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𝑠𝑖𝑧𝑒𝑜𝑓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)×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𝑠𝑖𝑧𝑒𝑜𝑓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is largest among all pairs.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2647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13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97D440-AC0D-2948-B999-F528D41BAAC3}" vid="{FDCB8264-CDDA-C142-BE05-1C172407A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USC-IRDS-PPT-Template</Template>
  <TotalTime>1496</TotalTime>
  <Words>1558</Words>
  <Application>Microsoft Macintosh PowerPoint</Application>
  <PresentationFormat>On-screen Show (16:9)</PresentationFormat>
  <Paragraphs>195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Cambria Math</vt:lpstr>
      <vt:lpstr>DengXian</vt:lpstr>
      <vt:lpstr>DengXian Light</vt:lpstr>
      <vt:lpstr>Helvetica Neue</vt:lpstr>
      <vt:lpstr>Mangal</vt:lpstr>
      <vt:lpstr>Arial</vt:lpstr>
      <vt:lpstr>Custom Design</vt:lpstr>
      <vt:lpstr>A Comparison of Document Clustering Techniques</vt:lpstr>
      <vt:lpstr>Presentation organization</vt:lpstr>
      <vt:lpstr>PowerPoint Presentation</vt:lpstr>
      <vt:lpstr>PowerPoint Presentation</vt:lpstr>
      <vt:lpstr>PowerPoint Presentation</vt:lpstr>
      <vt:lpstr>Background: Document Representation</vt:lpstr>
      <vt:lpstr>PowerPoint Presentation</vt:lpstr>
      <vt:lpstr>Agglomerative hierarchical clustering algorithm</vt:lpstr>
      <vt:lpstr>How to choose two closest clusters?</vt:lpstr>
      <vt:lpstr>K-means clustering algorithm</vt:lpstr>
      <vt:lpstr>Bisect K-means algorithm</vt:lpstr>
      <vt:lpstr>Quality Evaluation</vt:lpstr>
      <vt:lpstr>Quality Evaluation: Entropy</vt:lpstr>
      <vt:lpstr>Quality Evaluation: F-measure</vt:lpstr>
      <vt:lpstr>Quality Evaluation: Overall similarity</vt:lpstr>
      <vt:lpstr>Dataset</vt:lpstr>
      <vt:lpstr>Dataset Preprocessing</vt:lpstr>
      <vt:lpstr>Experiment Results</vt:lpstr>
      <vt:lpstr>Experiment Results</vt:lpstr>
      <vt:lpstr>Comparison of hierarchical clustering, k-means, bisecting k-means. </vt:lpstr>
      <vt:lpstr>Explanation of experiment results</vt:lpstr>
      <vt:lpstr>Conclusions</vt:lpstr>
      <vt:lpstr>Pros and Cons</vt:lpstr>
      <vt:lpstr>References</vt:lpstr>
      <vt:lpstr>Questions??   THANK YOU!!!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MIME Types of three datasets: Facebook, WWW and GPS</dc:title>
  <dc:creator>Student</dc:creator>
  <cp:lastModifiedBy>Yue Shi</cp:lastModifiedBy>
  <cp:revision>187</cp:revision>
  <dcterms:created xsi:type="dcterms:W3CDTF">2018-02-07T21:49:45Z</dcterms:created>
  <dcterms:modified xsi:type="dcterms:W3CDTF">2018-02-23T02:56:20Z</dcterms:modified>
</cp:coreProperties>
</file>