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 id="2147483751" r:id="rId2"/>
    <p:sldMasterId id="2147483762" r:id="rId3"/>
  </p:sldMasterIdLst>
  <p:notesMasterIdLst>
    <p:notesMasterId r:id="rId38"/>
  </p:notesMasterIdLst>
  <p:handoutMasterIdLst>
    <p:handoutMasterId r:id="rId39"/>
  </p:handoutMasterIdLst>
  <p:sldIdLst>
    <p:sldId id="256" r:id="rId4"/>
    <p:sldId id="266" r:id="rId5"/>
    <p:sldId id="267" r:id="rId6"/>
    <p:sldId id="317" r:id="rId7"/>
    <p:sldId id="257" r:id="rId8"/>
    <p:sldId id="258" r:id="rId9"/>
    <p:sldId id="306" r:id="rId10"/>
    <p:sldId id="323" r:id="rId11"/>
    <p:sldId id="307" r:id="rId12"/>
    <p:sldId id="265" r:id="rId13"/>
    <p:sldId id="318" r:id="rId14"/>
    <p:sldId id="304" r:id="rId15"/>
    <p:sldId id="308" r:id="rId16"/>
    <p:sldId id="321" r:id="rId17"/>
    <p:sldId id="259" r:id="rId18"/>
    <p:sldId id="309" r:id="rId19"/>
    <p:sldId id="260" r:id="rId20"/>
    <p:sldId id="322" r:id="rId21"/>
    <p:sldId id="310" r:id="rId22"/>
    <p:sldId id="261" r:id="rId23"/>
    <p:sldId id="262" r:id="rId24"/>
    <p:sldId id="311" r:id="rId25"/>
    <p:sldId id="316" r:id="rId26"/>
    <p:sldId id="324" r:id="rId27"/>
    <p:sldId id="325" r:id="rId28"/>
    <p:sldId id="326" r:id="rId29"/>
    <p:sldId id="327" r:id="rId30"/>
    <p:sldId id="328" r:id="rId31"/>
    <p:sldId id="329" r:id="rId32"/>
    <p:sldId id="331" r:id="rId33"/>
    <p:sldId id="332" r:id="rId34"/>
    <p:sldId id="283" r:id="rId35"/>
    <p:sldId id="319" r:id="rId36"/>
    <p:sldId id="320" r:id="rId37"/>
  </p:sldIdLst>
  <p:sldSz cx="9144000" cy="6858000" type="screen4x3"/>
  <p:notesSz cx="7010400" cy="9296400"/>
  <p:defaultTextStyle>
    <a:defPPr>
      <a:defRPr lang="en-US"/>
    </a:defPPr>
    <a:lvl1pPr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eaLnBrk="1" hangingPunct="1">
              <a:defRPr sz="1200">
                <a:latin typeface="Arial" charset="0"/>
                <a:cs typeface="Arial" charset="0"/>
                <a:sym typeface="Arial" charset="0"/>
              </a:defRPr>
            </a:lvl1pPr>
          </a:lstStyle>
          <a:p>
            <a:pPr>
              <a:defRPr/>
            </a:pPr>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eaLnBrk="1" hangingPunct="1">
              <a:defRPr sz="1200">
                <a:latin typeface="Arial" charset="0"/>
                <a:cs typeface="Arial" charset="0"/>
                <a:sym typeface="Arial" charset="0"/>
              </a:defRPr>
            </a:lvl1pPr>
          </a:lstStyle>
          <a:p>
            <a:pPr>
              <a:defRPr/>
            </a:pPr>
            <a:fld id="{62691186-A3C2-452D-9907-7D3A9608850A}" type="datetimeFigureOut">
              <a:rPr lang="en-US"/>
              <a:pPr>
                <a:defRPr/>
              </a:pPr>
              <a:t>1/13/2017</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eaLnBrk="1" hangingPunct="1">
              <a:defRPr sz="1200">
                <a:latin typeface="Arial" charset="0"/>
                <a:cs typeface="Arial" charset="0"/>
                <a:sym typeface="Arial" charset="0"/>
              </a:defRPr>
            </a:lvl1pPr>
          </a:lstStyle>
          <a:p>
            <a:pPr>
              <a:defRPr/>
            </a:pPr>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A41B474-F01B-48E9-880B-81BE165DDF8D}" type="slidenum">
              <a:rPr lang="en-US" altLang="en-US"/>
              <a:pPr>
                <a:defRPr/>
              </a:pPr>
              <a:t>‹#›</a:t>
            </a:fld>
            <a:endParaRPr lang="en-US" altLang="en-US"/>
          </a:p>
        </p:txBody>
      </p:sp>
    </p:spTree>
    <p:extLst>
      <p:ext uri="{BB962C8B-B14F-4D97-AF65-F5344CB8AC3E}">
        <p14:creationId xmlns:p14="http://schemas.microsoft.com/office/powerpoint/2010/main" val="379262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Shape 2"/>
          <p:cNvSpPr txBox="1">
            <a:spLocks noGrp="1"/>
          </p:cNvSpPr>
          <p:nvPr>
            <p:ph type="hdr" idx="2"/>
          </p:nvPr>
        </p:nvSpPr>
        <p:spPr bwMode="auto">
          <a:xfrm>
            <a:off x="0" y="0"/>
            <a:ext cx="3037840" cy="465138"/>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5" name="Shape 3"/>
          <p:cNvSpPr txBox="1">
            <a:spLocks noGrp="1"/>
          </p:cNvSpPr>
          <p:nvPr>
            <p:ph type="dt" idx="10"/>
          </p:nvPr>
        </p:nvSpPr>
        <p:spPr bwMode="auto">
          <a:xfrm>
            <a:off x="3972560" y="0"/>
            <a:ext cx="3037840" cy="465138"/>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2772" name="Shape 4"/>
          <p:cNvSpPr>
            <a:spLocks noGrp="1" noRot="1" noChangeAspect="1"/>
          </p:cNvSpPr>
          <p:nvPr>
            <p:ph type="sldImg" idx="3"/>
          </p:nvPr>
        </p:nvSpPr>
        <p:spPr bwMode="auto">
          <a:xfrm>
            <a:off x="1181100" y="696913"/>
            <a:ext cx="4648200" cy="348615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lnTo>
                  <a:pt x="0" y="0"/>
                </a:lnTo>
                <a:close/>
              </a:path>
            </a:pathLst>
          </a:custGeom>
          <a:noFill/>
          <a:ln w="9525" cap="rnd">
            <a:solidFill>
              <a:srgbClr val="000000"/>
            </a:solidFill>
            <a:prstDash val="solid"/>
            <a:miter lim="800000"/>
            <a:headEnd type="none" w="med" len="med"/>
            <a:tailEnd type="none" w="med" len="med"/>
          </a:ln>
        </p:spPr>
      </p:sp>
      <p:sp>
        <p:nvSpPr>
          <p:cNvPr id="5" name="Shape 5"/>
          <p:cNvSpPr txBox="1">
            <a:spLocks noGrp="1"/>
          </p:cNvSpPr>
          <p:nvPr>
            <p:ph type="body" idx="1"/>
          </p:nvPr>
        </p:nvSpPr>
        <p:spPr>
          <a:xfrm>
            <a:off x="934720" y="4416426"/>
            <a:ext cx="5140960" cy="4183063"/>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pPr lvl="0"/>
            <a:endParaRPr noProof="0"/>
          </a:p>
        </p:txBody>
      </p:sp>
      <p:sp>
        <p:nvSpPr>
          <p:cNvPr id="33798" name="Shape 6"/>
          <p:cNvSpPr txBox="1">
            <a:spLocks noGrp="1"/>
          </p:cNvSpPr>
          <p:nvPr>
            <p:ph type="ftr" idx="11"/>
          </p:nvPr>
        </p:nvSpPr>
        <p:spPr bwMode="auto">
          <a:xfrm>
            <a:off x="0" y="8831264"/>
            <a:ext cx="3037840" cy="465137"/>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eaLnBrk="1" hangingPunct="1">
              <a:defRPr>
                <a:latin typeface="Arial" charset="0"/>
                <a:cs typeface="Arial" charset="0"/>
                <a:sym typeface="Arial" charset="0"/>
              </a:defRPr>
            </a:lvl1pPr>
          </a:lstStyle>
          <a:p>
            <a:pPr>
              <a:defRPr/>
            </a:pPr>
            <a:endParaRPr lang="en-US"/>
          </a:p>
        </p:txBody>
      </p:sp>
      <p:sp>
        <p:nvSpPr>
          <p:cNvPr id="33799" name="Shape 7"/>
          <p:cNvSpPr txBox="1">
            <a:spLocks noGrp="1"/>
          </p:cNvSpPr>
          <p:nvPr>
            <p:ph type="sldNum" idx="12"/>
          </p:nvPr>
        </p:nvSpPr>
        <p:spPr bwMode="auto">
          <a:xfrm>
            <a:off x="3972560" y="8831264"/>
            <a:ext cx="3037840" cy="465137"/>
          </a:xfrm>
          <a:prstGeom prst="rect">
            <a:avLst/>
          </a:prstGeom>
          <a:noFill/>
          <a:ln w="9525">
            <a:noFill/>
            <a:miter lim="800000"/>
            <a:headEnd/>
            <a:tailEnd/>
          </a:ln>
        </p:spPr>
        <p:txBody>
          <a:bodyPr vert="horz" wrap="square" lIns="91425" tIns="91425" rIns="91425" bIns="91425" numCol="1" anchor="b" anchorCtr="0" compatLnSpc="1">
            <a:prstTxWarp prst="textNoShape">
              <a:avLst/>
            </a:prstTxWarp>
          </a:bodyPr>
          <a:lstStyle>
            <a:lvl1pPr algn="r" eaLnBrk="1" hangingPunct="1">
              <a:defRPr sz="1200">
                <a:latin typeface="Arial" charset="0"/>
                <a:cs typeface="Arial" charset="0"/>
                <a:sym typeface="Arial" charset="0"/>
              </a:defRPr>
            </a:lvl1pPr>
          </a:lstStyle>
          <a:p>
            <a:pPr>
              <a:defRPr/>
            </a:pPr>
            <a:endParaRPr lang="en-US"/>
          </a:p>
        </p:txBody>
      </p:sp>
    </p:spTree>
    <p:extLst>
      <p:ext uri="{BB962C8B-B14F-4D97-AF65-F5344CB8AC3E}">
        <p14:creationId xmlns:p14="http://schemas.microsoft.com/office/powerpoint/2010/main" val="3571171585"/>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64"/>
          <p:cNvSpPr txBox="1">
            <a:spLocks noGrp="1"/>
          </p:cNvSpPr>
          <p:nvPr>
            <p:ph type="body" idx="1"/>
          </p:nvPr>
        </p:nvSpPr>
        <p:spPr bwMode="auto">
          <a:xfrm>
            <a:off x="934720" y="6323306"/>
            <a:ext cx="5140960" cy="369302"/>
          </a:xfrm>
          <a:noFill/>
        </p:spPr>
        <p:txBody>
          <a:bodyPr vert="horz" wrap="square" numCol="1" compatLnSpc="1">
            <a:prstTxWarp prst="textNoShape">
              <a:avLst/>
            </a:prstTxWarp>
            <a:spAutoFit/>
          </a:bodyPr>
          <a:lstStyle/>
          <a:p>
            <a:pPr eaLnBrk="1" hangingPunct="1">
              <a:spcBef>
                <a:spcPct val="0"/>
              </a:spcBef>
            </a:pPr>
            <a:endParaRPr lang="en-US" altLang="en-US" smtClean="0"/>
          </a:p>
        </p:txBody>
      </p:sp>
      <p:sp>
        <p:nvSpPr>
          <p:cNvPr id="33795" name="Shape 65"/>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307060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5C4A4F-878F-438C-B880-2628F5DCDA62}" type="datetimeFigureOut">
              <a:rPr lang="en-US"/>
              <a:pPr>
                <a:defRPr/>
              </a:pPr>
              <a:t>1/13/2017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67414C-3A9A-4852-8BF7-4DDC089B74F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15CC33-7118-4B73-91DA-8A63609BAE37}" type="datetimeFigureOut">
              <a:rPr lang="en-US"/>
              <a:pPr>
                <a:defRPr/>
              </a:pPr>
              <a:t>1/13/2017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9937F1-9E8D-47A0-8DC4-0A31AB862DA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0B1190F-F633-4C32-82E0-E4E5F130CD32}" type="datetimeFigureOut">
              <a:rPr lang="en-US"/>
              <a:pPr>
                <a:defRPr/>
              </a:pPr>
              <a:t>1/13/2017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BD103E-FF65-4802-8738-BBCC38396370}"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3D7E27-F7FC-40B8-A522-8016FC5583D2}" type="datetimeFigureOut">
              <a:rPr lang="en-US"/>
              <a:pPr>
                <a:defRPr/>
              </a:pPr>
              <a:t>1/13/2017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D1557F-252C-4CAE-AF23-992FA41B7C97}"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BD66A2E-AF9B-48D8-822B-776DC2E535BA}" type="datetimeFigureOut">
              <a:rPr lang="en-US"/>
              <a:pPr>
                <a:defRPr/>
              </a:pPr>
              <a:t>1/13/2017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D8D10F-6C87-4FCA-978D-56E04849E999}"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6FFC7D-B4BB-474C-A7D2-824553E3619F}" type="datetimeFigureOut">
              <a:rPr lang="en-US"/>
              <a:pPr>
                <a:defRPr/>
              </a:pPr>
              <a:t>1/13/2017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686DF5-F2AD-4BF7-829D-BDB86C35B96C}"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8B8812-F9EA-4550-AA2C-E2582B4A9B91}" type="datetimeFigureOut">
              <a:rPr lang="en-US"/>
              <a:pPr>
                <a:defRPr/>
              </a:pPr>
              <a:t>1/13/2017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B35864A-9B81-4CBC-92CE-9794CEF865E1}"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AA5AE-0ABD-43C8-90FC-E7837AF24D96}" type="datetimeFigureOut">
              <a:rPr lang="en-US"/>
              <a:pPr>
                <a:defRPr/>
              </a:pPr>
              <a:t>1/13/2017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ECF67C-7808-448C-9851-8DD300AE38B4}"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034B93-B9A4-4DD9-AE9F-9F6075F61DBD}" type="datetimeFigureOut">
              <a:rPr lang="en-US"/>
              <a:pPr>
                <a:defRPr/>
              </a:pPr>
              <a:t>1/13/2017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2376262-8B10-4543-A9B1-D2E9CB2D1054}"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9B4EA2-479C-4E8B-A1C4-FF4551ABC440}" type="datetimeFigureOut">
              <a:rPr lang="en-US"/>
              <a:pPr>
                <a:defRPr/>
              </a:pPr>
              <a:t>1/13/2017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11528-CCC4-4A7D-A65F-8C3C5BEE91E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30A1CA-F5D2-45B7-95AF-B1108145D3FE}" type="datetimeFigureOut">
              <a:rPr lang="en-US"/>
              <a:pPr>
                <a:defRPr/>
              </a:pPr>
              <a:t>1/13/2017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8D7EC9-17F1-4B6F-8977-DFB0BE5B3806}"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a:lstStyle>
            <a:lvl1pPr algn="l" rtl="0">
              <a:defRPr sz="4000" b="1" cap="small"/>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anchor="b"/>
          <a:lstStyle>
            <a:lvl1pPr marL="0" indent="0" rtl="0">
              <a:buNone/>
              <a:defRPr sz="2000"/>
            </a:lvl1pPr>
            <a:lvl2pPr marL="457200" indent="0" rtl="0">
              <a:buNone/>
              <a:defRPr sz="1800"/>
            </a:lvl2pPr>
            <a:lvl3pPr marL="914400" indent="0" rtl="0">
              <a:buNone/>
              <a:defRPr sz="1600"/>
            </a:lvl3pPr>
            <a:lvl4pPr marL="1371600" indent="0" rtl="0">
              <a:buNone/>
              <a:defRPr sz="1400"/>
            </a:lvl4pPr>
            <a:lvl5pPr marL="1828800" indent="0" rtl="0">
              <a:buNone/>
              <a:defRPr sz="1400"/>
            </a:lvl5pPr>
            <a:lvl6pPr marL="2286000" indent="0" rtl="0">
              <a:buNone/>
              <a:defRPr sz="1400"/>
            </a:lvl6pPr>
            <a:lvl7pPr marL="2743200" indent="0" rtl="0">
              <a:buNone/>
              <a:defRPr sz="1400"/>
            </a:lvl7pPr>
            <a:lvl8pPr marL="3200400" indent="0" rtl="0">
              <a:buNone/>
              <a:defRPr sz="1400"/>
            </a:lvl8pPr>
            <a:lvl9pPr marL="3657600" indent="0" rtl="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7" name="Shape 47"/>
          <p:cNvSpPr txBox="1">
            <a:spLocks noGrp="1"/>
          </p:cNvSpPr>
          <p:nvPr>
            <p:ph type="body" idx="1"/>
          </p:nvPr>
        </p:nvSpPr>
        <p:spPr>
          <a:xfrm>
            <a:off x="2128836" y="1827211"/>
            <a:ext cx="6172199" cy="4114800"/>
          </a:xfrm>
          <a:prstGeom prst="rect">
            <a:avLst/>
          </a:prstGeom>
          <a:noFill/>
          <a:ln>
            <a:noFill/>
          </a:ln>
        </p:spPr>
        <p:txBody>
          <a:bodyPr/>
          <a:lstStyle>
            <a:lvl1pPr marL="342900" indent="-342900" algn="l" rtl="0">
              <a:spcBef>
                <a:spcPts val="340"/>
              </a:spcBef>
              <a:spcAft>
                <a:spcPts val="0"/>
              </a:spcAft>
              <a:defRPr sz="1700">
                <a:solidFill>
                  <a:srgbClr val="990100"/>
                </a:solidFill>
              </a:defRPr>
            </a:lvl1pPr>
            <a:lvl2pPr marL="742950" indent="-225425" algn="l" rtl="0">
              <a:spcBef>
                <a:spcPts val="320"/>
              </a:spcBef>
              <a:spcAft>
                <a:spcPts val="0"/>
              </a:spcAft>
              <a:buClr>
                <a:schemeClr val="hlink"/>
              </a:buClr>
              <a:buFont typeface="Arial"/>
              <a:buChar char="•"/>
              <a:defRPr sz="1600">
                <a:solidFill>
                  <a:schemeClr val="dk1"/>
                </a:solidFill>
              </a:defRPr>
            </a:lvl2pPr>
            <a:lvl3pPr marL="1143000" indent="-168275" algn="l" rtl="0">
              <a:spcBef>
                <a:spcPts val="320"/>
              </a:spcBef>
              <a:spcAft>
                <a:spcPts val="0"/>
              </a:spcAft>
              <a:buClr>
                <a:schemeClr val="dk1"/>
              </a:buClr>
              <a:buFont typeface="Arial"/>
              <a:buChar char="•"/>
              <a:defRPr sz="1600">
                <a:solidFill>
                  <a:schemeClr val="dk1"/>
                </a:solidFill>
              </a:defRPr>
            </a:lvl3pPr>
            <a:lvl4pPr marL="1600200" indent="-174625" algn="l" rtl="0">
              <a:spcBef>
                <a:spcPts val="280"/>
              </a:spcBef>
              <a:spcAft>
                <a:spcPts val="0"/>
              </a:spcAft>
              <a:buClr>
                <a:schemeClr val="dk1"/>
              </a:buClr>
              <a:buFont typeface="Arial"/>
              <a:buChar char="•"/>
              <a:defRPr sz="1400">
                <a:solidFill>
                  <a:schemeClr val="dk1"/>
                </a:solidFill>
              </a:defRPr>
            </a:lvl4pPr>
            <a:lvl5pPr marL="2057400" indent="-174625" algn="l" rtl="0">
              <a:spcBef>
                <a:spcPts val="280"/>
              </a:spcBef>
              <a:spcAft>
                <a:spcPts val="0"/>
              </a:spcAft>
              <a:buClr>
                <a:schemeClr val="dk1"/>
              </a:buClr>
              <a:buFont typeface="Arial"/>
              <a:buChar char="•"/>
              <a:defRPr sz="1400" i="1">
                <a:solidFill>
                  <a:schemeClr val="dk1"/>
                </a:solidFill>
              </a:defRPr>
            </a:lvl5pPr>
            <a:lvl6pPr marL="2514600" indent="-174625" algn="l" rtl="0">
              <a:spcBef>
                <a:spcPts val="280"/>
              </a:spcBef>
              <a:spcAft>
                <a:spcPts val="0"/>
              </a:spcAft>
              <a:buClr>
                <a:schemeClr val="dk1"/>
              </a:buClr>
              <a:buFont typeface="Arial"/>
              <a:buChar char="•"/>
              <a:defRPr sz="1400" i="1">
                <a:solidFill>
                  <a:schemeClr val="dk1"/>
                </a:solidFill>
              </a:defRPr>
            </a:lvl6pPr>
            <a:lvl7pPr marL="2971800" indent="-174625" algn="l" rtl="0">
              <a:spcBef>
                <a:spcPts val="280"/>
              </a:spcBef>
              <a:spcAft>
                <a:spcPts val="0"/>
              </a:spcAft>
              <a:buClr>
                <a:schemeClr val="dk1"/>
              </a:buClr>
              <a:buFont typeface="Arial"/>
              <a:buChar char="•"/>
              <a:defRPr sz="1400" i="1">
                <a:solidFill>
                  <a:schemeClr val="dk1"/>
                </a:solidFill>
              </a:defRPr>
            </a:lvl7pPr>
            <a:lvl8pPr marL="3429000" indent="-174625" algn="l" rtl="0">
              <a:spcBef>
                <a:spcPts val="280"/>
              </a:spcBef>
              <a:spcAft>
                <a:spcPts val="0"/>
              </a:spcAft>
              <a:buClr>
                <a:schemeClr val="dk1"/>
              </a:buClr>
              <a:buFont typeface="Arial"/>
              <a:buChar char="•"/>
              <a:defRPr sz="1400" i="1">
                <a:solidFill>
                  <a:schemeClr val="dk1"/>
                </a:solidFill>
              </a:defRPr>
            </a:lvl8pPr>
            <a:lvl9pPr marL="3886200" indent="-174625" algn="l" rtl="0">
              <a:spcBef>
                <a:spcPts val="280"/>
              </a:spcBef>
              <a:spcAft>
                <a:spcPts val="0"/>
              </a:spcAft>
              <a:buClr>
                <a:schemeClr val="dk1"/>
              </a:buClr>
              <a:buFont typeface="Arial"/>
              <a:buChar char="•"/>
              <a:defRPr sz="1400" i="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267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4038600" cy="205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pitchFamily="34" charset="0"/>
                <a:cs typeface="Arial" pitchFamily="34" charset="0"/>
                <a:sym typeface="Arial" pitchFamily="34" charset="0"/>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AAE0E883-4A80-4C27-8FFC-E2E5BAFA7289}" type="slidenum">
              <a:rPr lang="en-US" altLang="en-US"/>
              <a:pPr>
                <a:defRPr/>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2128836" y="455612"/>
            <a:ext cx="5867400" cy="1143000"/>
          </a:xfrm>
          <a:prstGeom prst="rect">
            <a:avLst/>
          </a:prstGeom>
          <a:noFill/>
          <a:ln>
            <a:noFill/>
          </a:ln>
        </p:spPr>
        <p:txBody>
          <a:bodyPr/>
          <a:lstStyle>
            <a:lvl1pPr algn="l" rtl="0">
              <a:lnSpc>
                <a:spcPct val="110000"/>
              </a:lnSpc>
              <a:spcBef>
                <a:spcPts val="0"/>
              </a:spcBef>
              <a:spcAft>
                <a:spcPts val="0"/>
              </a:spcAft>
              <a:defRPr>
                <a:solidFill>
                  <a:schemeClr val="dk2"/>
                </a:solidFill>
              </a:defRPr>
            </a:lvl1pPr>
            <a:lvl2pPr algn="l" rtl="0">
              <a:lnSpc>
                <a:spcPct val="110000"/>
              </a:lnSpc>
              <a:spcBef>
                <a:spcPts val="0"/>
              </a:spcBef>
              <a:spcAft>
                <a:spcPts val="0"/>
              </a:spcAft>
              <a:defRPr>
                <a:solidFill>
                  <a:schemeClr val="dk2"/>
                </a:solidFill>
              </a:defRPr>
            </a:lvl2pPr>
            <a:lvl3pPr algn="l" rtl="0">
              <a:lnSpc>
                <a:spcPct val="110000"/>
              </a:lnSpc>
              <a:spcBef>
                <a:spcPts val="0"/>
              </a:spcBef>
              <a:spcAft>
                <a:spcPts val="0"/>
              </a:spcAft>
              <a:defRPr>
                <a:solidFill>
                  <a:schemeClr val="dk2"/>
                </a:solidFill>
              </a:defRPr>
            </a:lvl3pPr>
            <a:lvl4pPr algn="l" rtl="0">
              <a:lnSpc>
                <a:spcPct val="110000"/>
              </a:lnSpc>
              <a:spcBef>
                <a:spcPts val="0"/>
              </a:spcBef>
              <a:spcAft>
                <a:spcPts val="0"/>
              </a:spcAft>
              <a:defRPr>
                <a:solidFill>
                  <a:schemeClr val="dk2"/>
                </a:solidFill>
              </a:defRPr>
            </a:lvl4pPr>
            <a:lvl5pPr algn="l" rtl="0">
              <a:lnSpc>
                <a:spcPct val="110000"/>
              </a:lnSpc>
              <a:spcBef>
                <a:spcPts val="0"/>
              </a:spcBef>
              <a:spcAft>
                <a:spcPts val="0"/>
              </a:spcAft>
              <a:defRPr>
                <a:solidFill>
                  <a:schemeClr val="dk2"/>
                </a:solidFill>
              </a:defRPr>
            </a:lvl5pPr>
            <a:lvl6pPr marL="457200" algn="l" rtl="0">
              <a:lnSpc>
                <a:spcPct val="110000"/>
              </a:lnSpc>
              <a:spcBef>
                <a:spcPts val="0"/>
              </a:spcBef>
              <a:spcAft>
                <a:spcPts val="0"/>
              </a:spcAft>
              <a:defRPr>
                <a:solidFill>
                  <a:schemeClr val="dk2"/>
                </a:solidFill>
              </a:defRPr>
            </a:lvl6pPr>
            <a:lvl7pPr marL="914400" algn="l" rtl="0">
              <a:lnSpc>
                <a:spcPct val="110000"/>
              </a:lnSpc>
              <a:spcBef>
                <a:spcPts val="0"/>
              </a:spcBef>
              <a:spcAft>
                <a:spcPts val="0"/>
              </a:spcAft>
              <a:defRPr>
                <a:solidFill>
                  <a:schemeClr val="dk2"/>
                </a:solidFill>
              </a:defRPr>
            </a:lvl7pPr>
            <a:lvl8pPr marL="1371600" algn="l" rtl="0">
              <a:lnSpc>
                <a:spcPct val="110000"/>
              </a:lnSpc>
              <a:spcBef>
                <a:spcPts val="0"/>
              </a:spcBef>
              <a:spcAft>
                <a:spcPts val="0"/>
              </a:spcAft>
              <a:defRPr>
                <a:solidFill>
                  <a:schemeClr val="dk2"/>
                </a:solidFill>
              </a:defRPr>
            </a:lvl8pPr>
            <a:lvl9pPr marL="1828800" algn="l" rtl="0">
              <a:lnSpc>
                <a:spcPct val="110000"/>
              </a:lnSpc>
              <a:spcBef>
                <a:spcPts val="0"/>
              </a:spcBef>
              <a:spcAft>
                <a:spcPts val="0"/>
              </a:spcAft>
              <a:defRPr>
                <a:solidFill>
                  <a:schemeClr val="dk2"/>
                </a:solidFill>
              </a:defRPr>
            </a:lvl9pPr>
          </a:lstStyle>
          <a:p>
            <a:endParaRPr/>
          </a:p>
        </p:txBody>
      </p:sp>
      <p:sp>
        <p:nvSpPr>
          <p:cNvPr id="40" name="Shape 40"/>
          <p:cNvSpPr txBox="1">
            <a:spLocks noGrp="1"/>
          </p:cNvSpPr>
          <p:nvPr>
            <p:ph type="body" idx="1"/>
          </p:nvPr>
        </p:nvSpPr>
        <p:spPr>
          <a:xfrm>
            <a:off x="2128838"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1" name="Shape 41"/>
          <p:cNvSpPr txBox="1">
            <a:spLocks noGrp="1"/>
          </p:cNvSpPr>
          <p:nvPr>
            <p:ph type="body" idx="2"/>
          </p:nvPr>
        </p:nvSpPr>
        <p:spPr>
          <a:xfrm>
            <a:off x="5291137" y="1827213"/>
            <a:ext cx="3009899" cy="4114800"/>
          </a:xfrm>
          <a:prstGeom prst="rect">
            <a:avLst/>
          </a:prstGeom>
          <a:noFill/>
          <a:ln>
            <a:noFill/>
          </a:ln>
        </p:spPr>
        <p:txBody>
          <a:bodyPr/>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304800" y="5027612"/>
            <a:ext cx="6248399" cy="609599"/>
          </a:xfrm>
          <a:prstGeom prst="rect">
            <a:avLst/>
          </a:prstGeom>
          <a:noFill/>
          <a:ln>
            <a:noFill/>
          </a:ln>
        </p:spPr>
        <p:txBody>
          <a:bodyPr/>
          <a:lstStyle>
            <a:lvl1pPr marL="0" marR="0" indent="0" algn="l" rtl="0">
              <a:spcBef>
                <a:spcPts val="360"/>
              </a:spcBef>
              <a:spcAft>
                <a:spcPts val="0"/>
              </a:spcAft>
              <a:defRPr sz="1800" b="0" i="0" u="none" strike="noStrike" cap="none" baseline="0">
                <a:solidFill>
                  <a:srgbClr val="9901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ctrTitle"/>
          </p:nvPr>
        </p:nvSpPr>
        <p:spPr>
          <a:xfrm>
            <a:off x="0" y="3124200"/>
            <a:ext cx="9144000" cy="990599"/>
          </a:xfrm>
          <a:prstGeom prst="rect">
            <a:avLst/>
          </a:prstGeom>
          <a:noFill/>
          <a:ln>
            <a:noFill/>
          </a:ln>
        </p:spPr>
        <p:txBody>
          <a:bodyPr/>
          <a:lstStyle>
            <a:lvl1pPr marL="0" marR="0" indent="0" algn="ctr" rtl="0">
              <a:lnSpc>
                <a:spcPct val="110000"/>
              </a:lnSpc>
              <a:spcBef>
                <a:spcPts val="0"/>
              </a:spcBef>
              <a:spcAft>
                <a:spcPts val="0"/>
              </a:spcAft>
              <a:defRPr sz="2200" b="0" i="0" u="none" strike="noStrike" cap="none" baseline="0">
                <a:solidFill>
                  <a:schemeClr val="lt1"/>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1027" name="Picture 10" descr="Small Use Shield_GoldOnTrans.eps"/>
          <p:cNvPicPr>
            <a:picLocks noChangeAspect="1"/>
          </p:cNvPicPr>
          <p:nvPr/>
        </p:nvPicPr>
        <p:blipFill>
          <a:blip r:embed="rId9"/>
          <a:srcRect/>
          <a:stretch>
            <a:fillRect/>
          </a:stretch>
        </p:blipFill>
        <p:spPr bwMode="auto">
          <a:xfrm>
            <a:off x="8201025" y="238125"/>
            <a:ext cx="747713" cy="747713"/>
          </a:xfrm>
          <a:prstGeom prst="rect">
            <a:avLst/>
          </a:prstGeom>
          <a:noFill/>
          <a:ln w="9525">
            <a:noFill/>
            <a:miter lim="800000"/>
            <a:headEnd/>
            <a:tailEnd/>
          </a:ln>
        </p:spPr>
      </p:pic>
      <p:pic>
        <p:nvPicPr>
          <p:cNvPr id="1028" name="Picture 8" descr="1-lineWordmark_GoldOnCard_NoBG.eps"/>
          <p:cNvPicPr>
            <a:picLocks noChangeAspect="1"/>
          </p:cNvPicPr>
          <p:nvPr/>
        </p:nvPicPr>
        <p:blipFill>
          <a:blip r:embed="rId10"/>
          <a:srcRect/>
          <a:stretch>
            <a:fillRect/>
          </a:stretch>
        </p:blipFill>
        <p:spPr bwMode="auto">
          <a:xfrm>
            <a:off x="6997700" y="6462713"/>
            <a:ext cx="1822450" cy="153987"/>
          </a:xfrm>
          <a:prstGeom prst="rect">
            <a:avLst/>
          </a:prstGeom>
          <a:noFill/>
          <a:ln w="9525">
            <a:noFill/>
            <a:miter lim="800000"/>
            <a:headEnd/>
            <a:tailEnd/>
          </a:ln>
        </p:spPr>
      </p:pic>
      <p:pic>
        <p:nvPicPr>
          <p:cNvPr id="1029" name="Picture 9" descr="Formal_Viterbi_GoldOnCard_NoBG.eps"/>
          <p:cNvPicPr>
            <a:picLocks noChangeAspect="1"/>
          </p:cNvPicPr>
          <p:nvPr/>
        </p:nvPicPr>
        <p:blipFill>
          <a:blip r:embed="rId11"/>
          <a:srcRect/>
          <a:stretch>
            <a:fillRect/>
          </a:stretch>
        </p:blipFill>
        <p:spPr bwMode="auto">
          <a:xfrm>
            <a:off x="292100" y="6138863"/>
            <a:ext cx="1741488" cy="469900"/>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47" r:id="rId5"/>
    <p:sldLayoutId id="2147483830" r:id="rId6"/>
    <p:sldLayoutId id="2147483848" r:id="rId7"/>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513"/>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pic>
        <p:nvPicPr>
          <p:cNvPr id="2052" name="Picture 10" descr="Small Use Shield_GoldOnTrans.eps"/>
          <p:cNvPicPr>
            <a:picLocks noChangeAspect="1"/>
          </p:cNvPicPr>
          <p:nvPr/>
        </p:nvPicPr>
        <p:blipFill>
          <a:blip r:embed="rId4"/>
          <a:srcRect/>
          <a:stretch>
            <a:fillRect/>
          </a:stretch>
        </p:blipFill>
        <p:spPr bwMode="auto">
          <a:xfrm>
            <a:off x="8201025" y="238125"/>
            <a:ext cx="747713" cy="747713"/>
          </a:xfrm>
          <a:prstGeom prst="rect">
            <a:avLst/>
          </a:prstGeom>
          <a:noFill/>
          <a:ln w="9525">
            <a:noFill/>
            <a:miter lim="800000"/>
            <a:headEnd/>
            <a:tailEnd/>
          </a:ln>
        </p:spPr>
      </p:pic>
      <p:pic>
        <p:nvPicPr>
          <p:cNvPr id="2053" name="Picture 8" descr="1-lineWordmark_GoldOnCard_NoBG.eps"/>
          <p:cNvPicPr>
            <a:picLocks noChangeAspect="1"/>
          </p:cNvPicPr>
          <p:nvPr/>
        </p:nvPicPr>
        <p:blipFill>
          <a:blip r:embed="rId5"/>
          <a:srcRect/>
          <a:stretch>
            <a:fillRect/>
          </a:stretch>
        </p:blipFill>
        <p:spPr bwMode="auto">
          <a:xfrm>
            <a:off x="6997700" y="6462713"/>
            <a:ext cx="1822450" cy="153987"/>
          </a:xfrm>
          <a:prstGeom prst="rect">
            <a:avLst/>
          </a:prstGeom>
          <a:noFill/>
          <a:ln w="9525">
            <a:noFill/>
            <a:miter lim="800000"/>
            <a:headEnd/>
            <a:tailEnd/>
          </a:ln>
        </p:spPr>
      </p:pic>
      <p:pic>
        <p:nvPicPr>
          <p:cNvPr id="2054" name="Picture 11" descr="Formal_Viterbi_GoldOnCard_NoBG.eps"/>
          <p:cNvPicPr>
            <a:picLocks noChangeAspect="1"/>
          </p:cNvPicPr>
          <p:nvPr/>
        </p:nvPicPr>
        <p:blipFill>
          <a:blip r:embed="rId6"/>
          <a:srcRect/>
          <a:stretch>
            <a:fillRect/>
          </a:stretch>
        </p:blipFill>
        <p:spPr bwMode="auto">
          <a:xfrm>
            <a:off x="292100" y="6138863"/>
            <a:ext cx="1741488" cy="469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1" r:id="rId1"/>
    <p:sldLayoutId id="2147483832" r:id="rId2"/>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sym typeface="Arial" charset="0"/>
              </a:defRPr>
            </a:lvl1pPr>
          </a:lstStyle>
          <a:p>
            <a:pPr>
              <a:defRPr/>
            </a:pPr>
            <a:fld id="{C5C1D41B-ABBB-4458-ACE4-3DD3A9B18161}" type="datetimeFigureOut">
              <a:rPr lang="en-US"/>
              <a:pPr>
                <a:defRPr/>
              </a:pPr>
              <a:t>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sym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6034EA1-FE7C-47D0-B1FD-A848662674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bucher@usc.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sschrade@usc.edu"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courses.uscden.ne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hape 61"/>
          <p:cNvSpPr txBox="1">
            <a:spLocks noGrp="1"/>
          </p:cNvSpPr>
          <p:nvPr>
            <p:ph type="subTitle" idx="1"/>
          </p:nvPr>
        </p:nvSpPr>
        <p:spPr bwMode="auto">
          <a:xfrm>
            <a:off x="381000" y="4419600"/>
            <a:ext cx="7086600" cy="1025881"/>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Class 1</a:t>
            </a:r>
          </a:p>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Steve Bucher – </a:t>
            </a:r>
            <a:r>
              <a:rPr lang="en-US" altLang="en-US" dirty="0" smtClean="0">
                <a:solidFill>
                  <a:schemeClr val="tx2"/>
                </a:solidFill>
                <a:latin typeface="Arial" charset="0"/>
                <a:cs typeface="Arial" charset="0"/>
                <a:sym typeface="Arial" charset="0"/>
                <a:hlinkClick r:id="rId3"/>
              </a:rPr>
              <a:t>sbucher@usc.edu</a:t>
            </a:r>
            <a:endParaRPr lang="en-US" altLang="en-US" dirty="0" smtClean="0">
              <a:solidFill>
                <a:schemeClr val="tx2"/>
              </a:solidFill>
              <a:latin typeface="Arial" charset="0"/>
              <a:cs typeface="Arial" charset="0"/>
              <a:sym typeface="Arial" charset="0"/>
            </a:endParaRPr>
          </a:p>
          <a:p>
            <a:pPr eaLnBrk="1" hangingPunct="1">
              <a:spcBef>
                <a:spcPts val="363"/>
              </a:spcBef>
              <a:spcAft>
                <a:spcPct val="0"/>
              </a:spcAft>
              <a:buNone/>
            </a:pPr>
            <a:r>
              <a:rPr lang="en-US" altLang="en-US" dirty="0" smtClean="0">
                <a:solidFill>
                  <a:schemeClr val="tx2"/>
                </a:solidFill>
                <a:latin typeface="Arial" charset="0"/>
                <a:cs typeface="Arial" charset="0"/>
                <a:sym typeface="Arial" charset="0"/>
              </a:rPr>
              <a:t>Steve Schrader – </a:t>
            </a:r>
            <a:r>
              <a:rPr lang="en-US" altLang="en-US" dirty="0" smtClean="0">
                <a:solidFill>
                  <a:schemeClr val="tx2"/>
                </a:solidFill>
                <a:latin typeface="Arial" charset="0"/>
                <a:cs typeface="Arial" charset="0"/>
                <a:sym typeface="Arial" charset="0"/>
                <a:hlinkClick r:id="rId4"/>
              </a:rPr>
              <a:t>sschrade@usc.edu</a:t>
            </a:r>
            <a:r>
              <a:rPr lang="en-US" altLang="en-US" dirty="0" smtClean="0">
                <a:solidFill>
                  <a:schemeClr val="tx2"/>
                </a:solidFill>
                <a:latin typeface="Arial" charset="0"/>
                <a:cs typeface="Arial" charset="0"/>
                <a:sym typeface="Arial" charset="0"/>
              </a:rPr>
              <a:t> </a:t>
            </a:r>
          </a:p>
        </p:txBody>
      </p:sp>
      <p:sp>
        <p:nvSpPr>
          <p:cNvPr id="6147" name="Shape 62"/>
          <p:cNvSpPr txBox="1">
            <a:spLocks noGrp="1"/>
          </p:cNvSpPr>
          <p:nvPr>
            <p:ph type="ctrTitle"/>
          </p:nvPr>
        </p:nvSpPr>
        <p:spPr bwMode="auto">
          <a:xfrm>
            <a:off x="0" y="3124200"/>
            <a:ext cx="9144000" cy="1311088"/>
          </a:xfrm>
          <a:noFill/>
          <a:ln>
            <a:miter lim="800000"/>
            <a:headEnd/>
            <a:tailEnd/>
          </a:ln>
        </p:spPr>
        <p:txBody>
          <a:bodyPr vert="horz" wrap="square" lIns="91440" tIns="45700" rIns="91440" bIns="45700" numCol="1" anchor="t" anchorCtr="0" compatLnSpc="1">
            <a:prstTxWarp prst="textNoShape">
              <a:avLst/>
            </a:prstTxWarp>
            <a:spAutoFit/>
          </a:bodyPr>
          <a:lstStyle/>
          <a:p>
            <a:pPr eaLnBrk="1" hangingPunct="1">
              <a:spcBef>
                <a:spcPct val="0"/>
              </a:spcBef>
              <a:spcAft>
                <a:spcPct val="0"/>
              </a:spcAft>
              <a:buClr>
                <a:srgbClr val="FFFFFF"/>
              </a:buClr>
              <a:buSzPct val="25000"/>
            </a:pPr>
            <a:r>
              <a:rPr lang="en-US" sz="3600" b="1" dirty="0" smtClean="0"/>
              <a:t>CSCI 598 – Professional Writing and Communication for Computer Scientists</a:t>
            </a:r>
            <a:endParaRPr lang="en-US" altLang="en-US" sz="3600" dirty="0" smtClean="0">
              <a:solidFill>
                <a:srgbClr val="FFFFFF"/>
              </a:solidFill>
              <a:latin typeface="Arial" charset="0"/>
              <a:cs typeface="Arial" charset="0"/>
              <a:sym typeface="Arial"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Course Overview</a:t>
            </a:r>
            <a:endParaRPr lang="en-US" dirty="0">
              <a:solidFill>
                <a:schemeClr val="tx2"/>
              </a:solidFill>
            </a:endParaRPr>
          </a:p>
        </p:txBody>
      </p:sp>
      <p:sp>
        <p:nvSpPr>
          <p:cNvPr id="3" name="Text Placeholder 2"/>
          <p:cNvSpPr>
            <a:spLocks noGrp="1"/>
          </p:cNvSpPr>
          <p:nvPr>
            <p:ph type="body" idx="1"/>
          </p:nvPr>
        </p:nvSpPr>
        <p:spPr/>
        <p:txBody>
          <a:bodyPr/>
          <a:lstStyle/>
          <a:p>
            <a:r>
              <a:rPr lang="en-US" sz="2000" dirty="0" smtClean="0">
                <a:solidFill>
                  <a:schemeClr val="tx2"/>
                </a:solidFill>
              </a:rPr>
              <a:t>Goal</a:t>
            </a:r>
          </a:p>
          <a:p>
            <a:r>
              <a:rPr lang="en-US" sz="2000" dirty="0" smtClean="0">
                <a:solidFill>
                  <a:schemeClr val="tx2"/>
                </a:solidFill>
              </a:rPr>
              <a:t>Syllabus </a:t>
            </a:r>
          </a:p>
          <a:p>
            <a:pPr lvl="1"/>
            <a:r>
              <a:rPr lang="en-US" sz="1900" dirty="0" smtClean="0">
                <a:solidFill>
                  <a:schemeClr val="tx2"/>
                </a:solidFill>
              </a:rPr>
              <a:t>Posted </a:t>
            </a:r>
          </a:p>
          <a:p>
            <a:pPr lvl="1"/>
            <a:r>
              <a:rPr lang="en-US" sz="1900" dirty="0" smtClean="0">
                <a:solidFill>
                  <a:schemeClr val="tx2"/>
                </a:solidFill>
              </a:rPr>
              <a:t>Assignment Schedule</a:t>
            </a:r>
          </a:p>
          <a:p>
            <a:pPr lvl="1"/>
            <a:r>
              <a:rPr lang="en-US" sz="1900" dirty="0" smtClean="0">
                <a:solidFill>
                  <a:schemeClr val="tx2"/>
                </a:solidFill>
              </a:rPr>
              <a:t>Topic Schedule</a:t>
            </a:r>
          </a:p>
          <a:p>
            <a:r>
              <a:rPr lang="en-US" sz="2000" dirty="0" smtClean="0">
                <a:solidFill>
                  <a:schemeClr val="tx2"/>
                </a:solidFill>
              </a:rPr>
              <a:t>Assignments will Build on Each Other</a:t>
            </a:r>
          </a:p>
          <a:p>
            <a:pPr lvl="1"/>
            <a:r>
              <a:rPr lang="en-US" sz="1900" dirty="0" smtClean="0">
                <a:solidFill>
                  <a:schemeClr val="tx2"/>
                </a:solidFill>
              </a:rPr>
              <a:t>Writing Sample</a:t>
            </a:r>
          </a:p>
          <a:p>
            <a:pPr lvl="1"/>
            <a:r>
              <a:rPr lang="en-US" sz="1900" dirty="0" smtClean="0">
                <a:solidFill>
                  <a:schemeClr val="tx2"/>
                </a:solidFill>
              </a:rPr>
              <a:t>Three papers</a:t>
            </a:r>
          </a:p>
          <a:p>
            <a:pPr lvl="1"/>
            <a:r>
              <a:rPr lang="en-US" sz="1900" dirty="0" smtClean="0">
                <a:solidFill>
                  <a:schemeClr val="tx2"/>
                </a:solidFill>
              </a:rPr>
              <a:t>Two presentations</a:t>
            </a:r>
          </a:p>
          <a:p>
            <a:r>
              <a:rPr lang="en-US" sz="2000" u="sng" dirty="0" smtClean="0">
                <a:solidFill>
                  <a:schemeClr val="tx2"/>
                </a:solidFill>
                <a:hlinkClick r:id="rId2"/>
              </a:rPr>
              <a:t>http://courses.uscden.net</a:t>
            </a:r>
            <a:endParaRPr lang="en-US" sz="2000" dirty="0" smtClean="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Course Overview</a:t>
            </a:r>
            <a:endParaRPr lang="en-US" dirty="0">
              <a:solidFill>
                <a:schemeClr val="tx2"/>
              </a:solidFill>
            </a:endParaRPr>
          </a:p>
        </p:txBody>
      </p:sp>
      <p:sp>
        <p:nvSpPr>
          <p:cNvPr id="3" name="Text Placeholder 2"/>
          <p:cNvSpPr>
            <a:spLocks noGrp="1"/>
          </p:cNvSpPr>
          <p:nvPr>
            <p:ph type="body" idx="1"/>
          </p:nvPr>
        </p:nvSpPr>
        <p:spPr/>
        <p:txBody>
          <a:bodyPr/>
          <a:lstStyle/>
          <a:p>
            <a:pPr>
              <a:buClr>
                <a:schemeClr val="tx2"/>
              </a:buClr>
            </a:pPr>
            <a:r>
              <a:rPr lang="en-US" sz="2000" dirty="0" smtClean="0">
                <a:solidFill>
                  <a:schemeClr val="tx2"/>
                </a:solidFill>
              </a:rPr>
              <a:t>Processes</a:t>
            </a:r>
          </a:p>
          <a:p>
            <a:pPr lvl="1"/>
            <a:r>
              <a:rPr lang="en-US" sz="2000" dirty="0" smtClean="0">
                <a:solidFill>
                  <a:schemeClr val="tx2"/>
                </a:solidFill>
              </a:rPr>
              <a:t>Lecture</a:t>
            </a:r>
          </a:p>
          <a:p>
            <a:pPr lvl="1"/>
            <a:r>
              <a:rPr lang="en-US" sz="2000" dirty="0" smtClean="0">
                <a:solidFill>
                  <a:schemeClr val="tx2"/>
                </a:solidFill>
              </a:rPr>
              <a:t>Discussion</a:t>
            </a:r>
          </a:p>
          <a:p>
            <a:pPr lvl="1"/>
            <a:r>
              <a:rPr lang="en-US" sz="2000" dirty="0" smtClean="0">
                <a:solidFill>
                  <a:schemeClr val="tx2"/>
                </a:solidFill>
              </a:rPr>
              <a:t>Readings </a:t>
            </a:r>
            <a:endParaRPr lang="en-US" sz="2000" dirty="0">
              <a:solidFill>
                <a:schemeClr val="tx2"/>
              </a:solidFill>
            </a:endParaRPr>
          </a:p>
          <a:p>
            <a:pPr lvl="1"/>
            <a:r>
              <a:rPr lang="en-US" sz="2000" dirty="0" smtClean="0">
                <a:solidFill>
                  <a:schemeClr val="tx2"/>
                </a:solidFill>
              </a:rPr>
              <a:t>Attendance and Participation</a:t>
            </a:r>
          </a:p>
          <a:p>
            <a:pPr lvl="1"/>
            <a:r>
              <a:rPr lang="en-US" sz="2000" dirty="0" smtClean="0">
                <a:solidFill>
                  <a:schemeClr val="tx2"/>
                </a:solidFill>
              </a:rPr>
              <a:t>Submissions and Feedback</a:t>
            </a:r>
          </a:p>
          <a:p>
            <a:pPr lvl="1"/>
            <a:r>
              <a:rPr lang="en-US" sz="2000" dirty="0" smtClean="0">
                <a:solidFill>
                  <a:schemeClr val="tx2"/>
                </a:solidFill>
              </a:rPr>
              <a:t>Presentations</a:t>
            </a:r>
          </a:p>
          <a:p>
            <a:pPr lvl="2"/>
            <a:r>
              <a:rPr lang="en-US" sz="2000" dirty="0" smtClean="0">
                <a:solidFill>
                  <a:schemeClr val="tx2"/>
                </a:solidFill>
              </a:rPr>
              <a:t>To an Audience</a:t>
            </a:r>
          </a:p>
          <a:p>
            <a:pPr lvl="2"/>
            <a:r>
              <a:rPr lang="en-US" sz="2000" dirty="0" smtClean="0">
                <a:solidFill>
                  <a:schemeClr val="tx2"/>
                </a:solidFill>
              </a:rPr>
              <a:t>Friday and Saturday Slots</a:t>
            </a:r>
          </a:p>
          <a:p>
            <a:pPr lvl="2"/>
            <a:endParaRPr lang="en-US" sz="2000" dirty="0" smtClean="0">
              <a:solidFill>
                <a:schemeClr val="tx2"/>
              </a:solidFill>
            </a:endParaRPr>
          </a:p>
        </p:txBody>
      </p:sp>
    </p:spTree>
    <p:extLst>
      <p:ext uri="{BB962C8B-B14F-4D97-AF65-F5344CB8AC3E}">
        <p14:creationId xmlns:p14="http://schemas.microsoft.com/office/powerpoint/2010/main" val="2619532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Course Overview</a:t>
            </a:r>
            <a:endParaRPr lang="en-US" dirty="0">
              <a:solidFill>
                <a:schemeClr val="tx2"/>
              </a:solidFill>
            </a:endParaRPr>
          </a:p>
        </p:txBody>
      </p:sp>
      <p:sp>
        <p:nvSpPr>
          <p:cNvPr id="3" name="Text Placeholder 2"/>
          <p:cNvSpPr>
            <a:spLocks noGrp="1"/>
          </p:cNvSpPr>
          <p:nvPr>
            <p:ph type="body" idx="1"/>
          </p:nvPr>
        </p:nvSpPr>
        <p:spPr/>
        <p:txBody>
          <a:bodyPr/>
          <a:lstStyle/>
          <a:p>
            <a:endParaRPr lang="en-US" sz="2000" dirty="0" smtClean="0">
              <a:solidFill>
                <a:schemeClr val="tx2"/>
              </a:solidFill>
            </a:endParaRPr>
          </a:p>
          <a:p>
            <a:r>
              <a:rPr lang="en-US" sz="2100" dirty="0" smtClean="0">
                <a:solidFill>
                  <a:schemeClr val="tx2"/>
                </a:solidFill>
              </a:rPr>
              <a:t>Assignment  Submission – Dropbox </a:t>
            </a:r>
          </a:p>
          <a:p>
            <a:r>
              <a:rPr lang="en-US" sz="2100" dirty="0" smtClean="0">
                <a:solidFill>
                  <a:schemeClr val="tx2"/>
                </a:solidFill>
              </a:rPr>
              <a:t>“Statement of Originality”</a:t>
            </a:r>
          </a:p>
          <a:p>
            <a:pPr lvl="1"/>
            <a:r>
              <a:rPr lang="en-US" sz="2000" dirty="0" err="1" smtClean="0">
                <a:solidFill>
                  <a:schemeClr val="tx2"/>
                </a:solidFill>
              </a:rPr>
              <a:t>Turnitin</a:t>
            </a:r>
            <a:endParaRPr lang="en-US" sz="2000" dirty="0" smtClean="0">
              <a:solidFill>
                <a:schemeClr val="tx2"/>
              </a:solidFill>
            </a:endParaRPr>
          </a:p>
          <a:p>
            <a:r>
              <a:rPr lang="en-US" sz="2100" dirty="0">
                <a:solidFill>
                  <a:schemeClr val="tx2"/>
                </a:solidFill>
              </a:rPr>
              <a:t>Grading </a:t>
            </a:r>
            <a:r>
              <a:rPr lang="en-US" sz="2100" dirty="0" smtClean="0">
                <a:solidFill>
                  <a:schemeClr val="tx2"/>
                </a:solidFill>
              </a:rPr>
              <a:t>Cohorts</a:t>
            </a:r>
          </a:p>
          <a:p>
            <a:r>
              <a:rPr lang="en-US" sz="2100" dirty="0" smtClean="0">
                <a:solidFill>
                  <a:schemeClr val="tx2"/>
                </a:solidFill>
              </a:rPr>
              <a:t>Formats, Templates Provided When Required</a:t>
            </a:r>
          </a:p>
          <a:p>
            <a:r>
              <a:rPr lang="en-US" sz="2100" dirty="0" smtClean="0">
                <a:solidFill>
                  <a:schemeClr val="tx2"/>
                </a:solidFill>
              </a:rPr>
              <a:t>70% Threshold </a:t>
            </a:r>
          </a:p>
          <a:p>
            <a:pPr lvl="1"/>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Course Overview</a:t>
            </a:r>
            <a:endParaRPr lang="en-US" dirty="0">
              <a:solidFill>
                <a:schemeClr val="tx2"/>
              </a:solidFill>
            </a:endParaRPr>
          </a:p>
        </p:txBody>
      </p:sp>
      <p:sp>
        <p:nvSpPr>
          <p:cNvPr id="3" name="Text Placeholder 2"/>
          <p:cNvSpPr>
            <a:spLocks noGrp="1"/>
          </p:cNvSpPr>
          <p:nvPr>
            <p:ph type="body" idx="1"/>
          </p:nvPr>
        </p:nvSpPr>
        <p:spPr>
          <a:xfrm>
            <a:off x="2128836" y="1371600"/>
            <a:ext cx="6172199" cy="4570411"/>
          </a:xfrm>
        </p:spPr>
        <p:txBody>
          <a:bodyPr/>
          <a:lstStyle/>
          <a:p>
            <a:endParaRPr lang="en-US" sz="2000" dirty="0" smtClean="0">
              <a:solidFill>
                <a:schemeClr val="tx2"/>
              </a:solidFill>
            </a:endParaRPr>
          </a:p>
          <a:p>
            <a:r>
              <a:rPr lang="en-US" sz="2100" dirty="0" smtClean="0">
                <a:solidFill>
                  <a:schemeClr val="tx2"/>
                </a:solidFill>
              </a:rPr>
              <a:t>Each assignment’s factors defined</a:t>
            </a:r>
          </a:p>
          <a:p>
            <a:r>
              <a:rPr lang="en-US" sz="2100" dirty="0" smtClean="0">
                <a:solidFill>
                  <a:schemeClr val="tx2"/>
                </a:solidFill>
              </a:rPr>
              <a:t>“Sprint-like” approach</a:t>
            </a:r>
          </a:p>
          <a:p>
            <a:pPr lvl="1"/>
            <a:r>
              <a:rPr lang="en-US" sz="2000" dirty="0" smtClean="0">
                <a:solidFill>
                  <a:schemeClr val="tx2"/>
                </a:solidFill>
              </a:rPr>
              <a:t>Two-week Turnaround</a:t>
            </a:r>
          </a:p>
          <a:p>
            <a:pPr lvl="1"/>
            <a:r>
              <a:rPr lang="en-US" sz="2000" dirty="0" smtClean="0">
                <a:solidFill>
                  <a:schemeClr val="tx2"/>
                </a:solidFill>
              </a:rPr>
              <a:t>Goals</a:t>
            </a:r>
          </a:p>
          <a:p>
            <a:pPr lvl="1"/>
            <a:r>
              <a:rPr lang="en-US" sz="2000" dirty="0" smtClean="0">
                <a:solidFill>
                  <a:schemeClr val="tx2"/>
                </a:solidFill>
              </a:rPr>
              <a:t>Criteria for success</a:t>
            </a:r>
          </a:p>
          <a:p>
            <a:pPr lvl="1"/>
            <a:r>
              <a:rPr lang="en-US" sz="2000" dirty="0" smtClean="0">
                <a:solidFill>
                  <a:schemeClr val="tx2"/>
                </a:solidFill>
              </a:rPr>
              <a:t>Content</a:t>
            </a:r>
          </a:p>
          <a:p>
            <a:pPr lvl="1"/>
            <a:r>
              <a:rPr lang="en-US" sz="2000" dirty="0" smtClean="0">
                <a:solidFill>
                  <a:schemeClr val="tx2"/>
                </a:solidFill>
              </a:rPr>
              <a:t>Organization</a:t>
            </a:r>
          </a:p>
          <a:p>
            <a:pPr lvl="1"/>
            <a:r>
              <a:rPr lang="en-US" sz="2000" dirty="0" smtClean="0">
                <a:solidFill>
                  <a:schemeClr val="tx2"/>
                </a:solidFill>
              </a:rPr>
              <a:t>Audience</a:t>
            </a:r>
          </a:p>
          <a:p>
            <a:pPr lvl="1"/>
            <a:r>
              <a:rPr lang="en-US" sz="2000" dirty="0" smtClean="0">
                <a:solidFill>
                  <a:schemeClr val="tx2"/>
                </a:solidFill>
              </a:rPr>
              <a:t>“Stand up meetings”</a:t>
            </a:r>
          </a:p>
          <a:p>
            <a:pPr lvl="1"/>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Course Overview</a:t>
            </a:r>
            <a:endParaRPr lang="en-US" dirty="0">
              <a:solidFill>
                <a:schemeClr val="tx2"/>
              </a:solidFill>
            </a:endParaRPr>
          </a:p>
        </p:txBody>
      </p:sp>
      <p:sp>
        <p:nvSpPr>
          <p:cNvPr id="3" name="Text Placeholder 2"/>
          <p:cNvSpPr>
            <a:spLocks noGrp="1"/>
          </p:cNvSpPr>
          <p:nvPr>
            <p:ph type="body" idx="1"/>
          </p:nvPr>
        </p:nvSpPr>
        <p:spPr/>
        <p:txBody>
          <a:bodyPr/>
          <a:lstStyle/>
          <a:p>
            <a:endParaRPr lang="en-US" sz="2000" dirty="0" smtClean="0">
              <a:solidFill>
                <a:schemeClr val="tx2"/>
              </a:solidFill>
            </a:endParaRPr>
          </a:p>
          <a:p>
            <a:r>
              <a:rPr lang="en-US" sz="2100" dirty="0" smtClean="0">
                <a:solidFill>
                  <a:schemeClr val="tx2"/>
                </a:solidFill>
              </a:rPr>
              <a:t>What the Course is Not:</a:t>
            </a:r>
          </a:p>
          <a:p>
            <a:pPr lvl="1"/>
            <a:r>
              <a:rPr lang="en-US" sz="1900" dirty="0" smtClean="0">
                <a:solidFill>
                  <a:schemeClr val="tx2"/>
                </a:solidFill>
              </a:rPr>
              <a:t>Grammar Class</a:t>
            </a:r>
          </a:p>
          <a:p>
            <a:pPr lvl="1"/>
            <a:r>
              <a:rPr lang="en-US" sz="1900" dirty="0" smtClean="0">
                <a:solidFill>
                  <a:schemeClr val="tx2"/>
                </a:solidFill>
              </a:rPr>
              <a:t>Accent Reduction</a:t>
            </a:r>
          </a:p>
          <a:p>
            <a:pPr lvl="1"/>
            <a:endParaRPr lang="en-US" sz="2000" dirty="0">
              <a:solidFill>
                <a:schemeClr val="tx2"/>
              </a:solidFill>
            </a:endParaRPr>
          </a:p>
        </p:txBody>
      </p:sp>
    </p:spTree>
    <p:extLst>
      <p:ext uri="{BB962C8B-B14F-4D97-AF65-F5344CB8AC3E}">
        <p14:creationId xmlns:p14="http://schemas.microsoft.com/office/powerpoint/2010/main" val="330803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process by which information is exchanged through both verbal and non-verbal means.”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a:t>
            </a:r>
            <a:r>
              <a:rPr lang="en-US" sz="2400" b="1" u="sng" dirty="0" smtClean="0">
                <a:solidFill>
                  <a:schemeClr val="tx2"/>
                </a:solidFill>
              </a:rPr>
              <a:t>process</a:t>
            </a:r>
            <a:r>
              <a:rPr lang="en-US" sz="2400" dirty="0" smtClean="0">
                <a:solidFill>
                  <a:schemeClr val="tx2"/>
                </a:solidFill>
              </a:rPr>
              <a:t> by which information is exchanged through both verbal and non-verbal means.”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400" dirty="0" smtClean="0">
                <a:solidFill>
                  <a:schemeClr val="tx2"/>
                </a:solidFill>
              </a:rPr>
              <a:t>Basic Steps of Communication </a:t>
            </a:r>
          </a:p>
        </p:txBody>
      </p:sp>
      <p:sp>
        <p:nvSpPr>
          <p:cNvPr id="13315" name="Rectangle 3"/>
          <p:cNvSpPr>
            <a:spLocks noGrp="1" noChangeArrowheads="1"/>
          </p:cNvSpPr>
          <p:nvPr>
            <p:ph type="body" idx="1"/>
          </p:nvPr>
        </p:nvSpPr>
        <p:spPr/>
        <p:txBody>
          <a:bodyPr/>
          <a:lstStyle/>
          <a:p>
            <a:pPr marL="457200" indent="-457200" eaLnBrk="1" hangingPunct="1">
              <a:buFont typeface="B Frutiger Bold" charset="0"/>
              <a:buAutoNum type="arabicPeriod"/>
            </a:pPr>
            <a:r>
              <a:rPr lang="en-US" sz="2400" dirty="0" smtClean="0">
                <a:solidFill>
                  <a:schemeClr val="tx2"/>
                </a:solidFill>
              </a:rPr>
              <a:t>Sender has an idea</a:t>
            </a:r>
          </a:p>
          <a:p>
            <a:pPr marL="457200" indent="-457200" eaLnBrk="1" hangingPunct="1">
              <a:buFont typeface="B Frutiger Bold" charset="0"/>
              <a:buAutoNum type="arabicPeriod"/>
            </a:pPr>
            <a:r>
              <a:rPr lang="en-US" sz="2400" dirty="0" smtClean="0">
                <a:solidFill>
                  <a:schemeClr val="tx2"/>
                </a:solidFill>
              </a:rPr>
              <a:t>Idea becomes a message (encoding)</a:t>
            </a:r>
          </a:p>
          <a:p>
            <a:pPr marL="457200" indent="-457200" eaLnBrk="1" hangingPunct="1">
              <a:buFont typeface="B Frutiger Bold" charset="0"/>
              <a:buAutoNum type="arabicPeriod"/>
            </a:pPr>
            <a:r>
              <a:rPr lang="en-US" sz="2400" dirty="0" smtClean="0">
                <a:solidFill>
                  <a:schemeClr val="tx2"/>
                </a:solidFill>
              </a:rPr>
              <a:t>Message is transmitted (channel)</a:t>
            </a:r>
          </a:p>
          <a:p>
            <a:pPr marL="457200" indent="-457200" eaLnBrk="1" hangingPunct="1">
              <a:buFont typeface="B Frutiger Bold" charset="0"/>
              <a:buAutoNum type="arabicPeriod"/>
            </a:pPr>
            <a:r>
              <a:rPr lang="en-US" sz="2400" dirty="0" smtClean="0">
                <a:solidFill>
                  <a:schemeClr val="tx2"/>
                </a:solidFill>
              </a:rPr>
              <a:t>Message is received</a:t>
            </a:r>
          </a:p>
          <a:p>
            <a:pPr marL="457200" indent="-457200" eaLnBrk="1" hangingPunct="1">
              <a:buFont typeface="B Frutiger Bold" charset="0"/>
              <a:buAutoNum type="arabicPeriod"/>
            </a:pPr>
            <a:r>
              <a:rPr lang="en-US" sz="2400" dirty="0" smtClean="0">
                <a:solidFill>
                  <a:schemeClr val="tx2"/>
                </a:solidFill>
              </a:rPr>
              <a:t>Receiver reacts and sends feedback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400" dirty="0" smtClean="0">
                <a:solidFill>
                  <a:schemeClr val="tx2"/>
                </a:solidFill>
              </a:rPr>
              <a:t>Basic Steps of Communication </a:t>
            </a:r>
          </a:p>
        </p:txBody>
      </p:sp>
      <p:sp>
        <p:nvSpPr>
          <p:cNvPr id="13315" name="Rectangle 3"/>
          <p:cNvSpPr>
            <a:spLocks noGrp="1" noChangeArrowheads="1"/>
          </p:cNvSpPr>
          <p:nvPr>
            <p:ph type="body" idx="1"/>
          </p:nvPr>
        </p:nvSpPr>
        <p:spPr>
          <a:xfrm>
            <a:off x="2128836" y="1295400"/>
            <a:ext cx="6172199" cy="4646611"/>
          </a:xfrm>
        </p:spPr>
        <p:txBody>
          <a:bodyPr/>
          <a:lstStyle/>
          <a:p>
            <a:pPr marL="457200" indent="-457200" eaLnBrk="1" hangingPunct="1">
              <a:buFont typeface="B Frutiger Bold" charset="0"/>
              <a:buAutoNum type="arabicPeriod"/>
            </a:pPr>
            <a:r>
              <a:rPr lang="en-US" sz="2400" dirty="0" smtClean="0">
                <a:solidFill>
                  <a:schemeClr val="bg2"/>
                </a:solidFill>
              </a:rPr>
              <a:t>Sender has an idea</a:t>
            </a:r>
          </a:p>
          <a:p>
            <a:pPr marL="457200" indent="-457200" eaLnBrk="1" hangingPunct="1">
              <a:buFont typeface="B Frutiger Bold" charset="0"/>
              <a:buAutoNum type="arabicPeriod"/>
            </a:pPr>
            <a:r>
              <a:rPr lang="en-US" sz="2400" dirty="0" smtClean="0">
                <a:solidFill>
                  <a:schemeClr val="bg2"/>
                </a:solidFill>
              </a:rPr>
              <a:t>Idea becomes a message (encoding)</a:t>
            </a:r>
          </a:p>
          <a:p>
            <a:pPr marL="457200" indent="-457200" eaLnBrk="1" hangingPunct="1">
              <a:buFont typeface="B Frutiger Bold" charset="0"/>
              <a:buAutoNum type="arabicPeriod"/>
            </a:pPr>
            <a:r>
              <a:rPr lang="en-US" sz="2400" b="1" dirty="0" smtClean="0">
                <a:solidFill>
                  <a:schemeClr val="tx2"/>
                </a:solidFill>
              </a:rPr>
              <a:t>Message is transmitted (channel)</a:t>
            </a:r>
          </a:p>
          <a:p>
            <a:pPr marL="457200" indent="-457200" eaLnBrk="1" hangingPunct="1">
              <a:buFont typeface="B Frutiger Bold" charset="0"/>
              <a:buAutoNum type="arabicPeriod"/>
            </a:pPr>
            <a:r>
              <a:rPr lang="en-US" sz="2400" dirty="0" smtClean="0">
                <a:solidFill>
                  <a:schemeClr val="bg2"/>
                </a:solidFill>
              </a:rPr>
              <a:t>Message is received</a:t>
            </a:r>
          </a:p>
          <a:p>
            <a:pPr marL="457200" indent="-457200" eaLnBrk="1" hangingPunct="1">
              <a:buFont typeface="B Frutiger Bold" charset="0"/>
              <a:buAutoNum type="arabicPeriod"/>
            </a:pPr>
            <a:r>
              <a:rPr lang="en-US" sz="2400" dirty="0" smtClean="0">
                <a:solidFill>
                  <a:schemeClr val="bg2"/>
                </a:solidFill>
              </a:rPr>
              <a:t>Receiver reacts and sends feedback</a:t>
            </a:r>
          </a:p>
          <a:p>
            <a:pPr marL="0" indent="0" eaLnBrk="1" hangingPunct="1">
              <a:buNone/>
            </a:pPr>
            <a:endParaRPr lang="en-US" sz="2400" dirty="0" smtClean="0">
              <a:solidFill>
                <a:schemeClr val="bg2"/>
              </a:solidFill>
            </a:endParaRPr>
          </a:p>
          <a:p>
            <a:pPr marL="0" indent="0" eaLnBrk="1" hangingPunct="1">
              <a:buNone/>
            </a:pPr>
            <a:r>
              <a:rPr lang="en-US" sz="2400" dirty="0" smtClean="0">
                <a:solidFill>
                  <a:schemeClr val="tx2"/>
                </a:solidFill>
              </a:rPr>
              <a:t>“The Medium is the Message”</a:t>
            </a:r>
            <a:endParaRPr lang="en-US" sz="2400" dirty="0">
              <a:solidFill>
                <a:schemeClr val="tx2"/>
              </a:solidFill>
            </a:endParaRPr>
          </a:p>
          <a:p>
            <a:pPr marL="0" indent="0" eaLnBrk="1" hangingPunct="1">
              <a:buNone/>
            </a:pPr>
            <a:r>
              <a:rPr lang="en-US" sz="2400" b="1" dirty="0" smtClean="0">
                <a:solidFill>
                  <a:schemeClr val="tx2"/>
                </a:solidFill>
              </a:rPr>
              <a:t>A Love Letter</a:t>
            </a:r>
          </a:p>
          <a:p>
            <a:pPr marL="0" indent="0" eaLnBrk="1" hangingPunct="1">
              <a:buNone/>
            </a:pPr>
            <a:r>
              <a:rPr lang="en-US" sz="2400" b="1" dirty="0" smtClean="0">
                <a:solidFill>
                  <a:schemeClr val="tx2"/>
                </a:solidFill>
              </a:rPr>
              <a:t>A Business Letter vs Fax</a:t>
            </a:r>
          </a:p>
          <a:p>
            <a:pPr marL="0" indent="0" eaLnBrk="1" hangingPunct="1">
              <a:buNone/>
            </a:pPr>
            <a:r>
              <a:rPr lang="en-US" sz="2400" b="1" dirty="0" smtClean="0">
                <a:solidFill>
                  <a:schemeClr val="tx2"/>
                </a:solidFill>
              </a:rPr>
              <a:t>A Speech vs a Presentation </a:t>
            </a:r>
            <a:endParaRPr lang="en-US" sz="2400" dirty="0" smtClean="0">
              <a:solidFill>
                <a:schemeClr val="bg2"/>
              </a:solidFill>
            </a:endParaRPr>
          </a:p>
        </p:txBody>
      </p:sp>
    </p:spTree>
    <p:extLst>
      <p:ext uri="{BB962C8B-B14F-4D97-AF65-F5344CB8AC3E}">
        <p14:creationId xmlns:p14="http://schemas.microsoft.com/office/powerpoint/2010/main" val="12136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process by which </a:t>
            </a:r>
            <a:r>
              <a:rPr lang="en-US" sz="2400" b="1" u="sng" dirty="0" smtClean="0">
                <a:solidFill>
                  <a:schemeClr val="tx2"/>
                </a:solidFill>
              </a:rPr>
              <a:t>information</a:t>
            </a:r>
            <a:r>
              <a:rPr lang="en-US" sz="2400" dirty="0" smtClean="0">
                <a:solidFill>
                  <a:schemeClr val="tx2"/>
                </a:solidFill>
              </a:rPr>
              <a:t> is exchanged through both verbal and non-verbal means.”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534400" cy="4247317"/>
          </a:xfrm>
          <a:prstGeom prst="rect">
            <a:avLst/>
          </a:prstGeom>
        </p:spPr>
        <p:txBody>
          <a:bodyPr wrap="square">
            <a:spAutoFit/>
          </a:bodyPr>
          <a:lstStyle/>
          <a:p>
            <a:endParaRPr lang="en-US" sz="1000" dirty="0" smtClean="0"/>
          </a:p>
          <a:p>
            <a:r>
              <a:rPr lang="en-US" sz="1000" dirty="0" smtClean="0"/>
              <a:t> &lt;!DOCTYPE html&gt; </a:t>
            </a:r>
          </a:p>
          <a:p>
            <a:r>
              <a:rPr lang="en-US" sz="1000" dirty="0" smtClean="0"/>
              <a:t>&lt;html </a:t>
            </a:r>
            <a:r>
              <a:rPr lang="en-US" sz="1000" dirty="0" err="1" smtClean="0"/>
              <a:t>lang</a:t>
            </a:r>
            <a:r>
              <a:rPr lang="en-US" sz="1000" dirty="0" smtClean="0"/>
              <a:t>="en" id="www-usc-</a:t>
            </a:r>
            <a:r>
              <a:rPr lang="en-US" sz="1000" dirty="0" err="1" smtClean="0"/>
              <a:t>edu</a:t>
            </a:r>
            <a:r>
              <a:rPr lang="en-US" sz="1000" dirty="0" smtClean="0"/>
              <a:t>"&gt; </a:t>
            </a:r>
          </a:p>
          <a:p>
            <a:r>
              <a:rPr lang="en-US" sz="1000" dirty="0" smtClean="0"/>
              <a:t>&lt;head&gt; </a:t>
            </a:r>
          </a:p>
          <a:p>
            <a:r>
              <a:rPr lang="en-US" sz="1000" dirty="0" smtClean="0"/>
              <a:t>&lt;meta </a:t>
            </a:r>
            <a:r>
              <a:rPr lang="en-US" sz="1000" dirty="0" err="1" smtClean="0"/>
              <a:t>charset</a:t>
            </a:r>
            <a:r>
              <a:rPr lang="en-US" sz="1000" dirty="0" smtClean="0"/>
              <a:t>="utf-8"&gt; </a:t>
            </a:r>
          </a:p>
          <a:p>
            <a:r>
              <a:rPr lang="en-US" sz="1000" dirty="0" smtClean="0"/>
              <a:t>&lt;meta name="Keywords" content="usc, southern cal, southern </a:t>
            </a:r>
            <a:r>
              <a:rPr lang="en-US" sz="1000" dirty="0" err="1" smtClean="0"/>
              <a:t>california</a:t>
            </a:r>
            <a:r>
              <a:rPr lang="en-US" sz="1000" dirty="0" smtClean="0"/>
              <a:t>, </a:t>
            </a:r>
            <a:r>
              <a:rPr lang="en-US" sz="1000" dirty="0" err="1" smtClean="0"/>
              <a:t>trojans</a:t>
            </a:r>
            <a:r>
              <a:rPr lang="en-US" sz="1000" dirty="0" smtClean="0"/>
              <a:t>, los </a:t>
            </a:r>
            <a:r>
              <a:rPr lang="en-US" sz="1000" dirty="0" err="1" smtClean="0"/>
              <a:t>angeles</a:t>
            </a:r>
            <a:r>
              <a:rPr lang="en-US" sz="1000" dirty="0" smtClean="0"/>
              <a:t>, </a:t>
            </a:r>
            <a:r>
              <a:rPr lang="en-US" sz="1000" dirty="0" err="1" smtClean="0"/>
              <a:t>socal</a:t>
            </a:r>
            <a:r>
              <a:rPr lang="en-US" sz="1000" dirty="0" smtClean="0"/>
              <a:t>, private university, research university, </a:t>
            </a:r>
            <a:r>
              <a:rPr lang="en-US" sz="1000" dirty="0" err="1" smtClean="0"/>
              <a:t>uscweb</a:t>
            </a:r>
            <a:r>
              <a:rPr lang="en-US" sz="1000" dirty="0" smtClean="0"/>
              <a:t>, </a:t>
            </a:r>
            <a:r>
              <a:rPr lang="en-US" sz="1000" dirty="0" err="1" smtClean="0"/>
              <a:t>uscnet</a:t>
            </a:r>
            <a:r>
              <a:rPr lang="en-US" sz="1000" dirty="0" smtClean="0"/>
              <a:t>, usc.edu"&gt; </a:t>
            </a:r>
          </a:p>
          <a:p>
            <a:r>
              <a:rPr lang="en-US" sz="1000" dirty="0" smtClean="0"/>
              <a:t>&lt;meta name="Description" content="The University of Southern California is one of the world's leading private research universities, located in the heart of Los Angeles. "&gt; </a:t>
            </a:r>
          </a:p>
          <a:p>
            <a:r>
              <a:rPr lang="en-US" sz="1000" dirty="0" smtClean="0"/>
              <a:t>&lt;meta name="</a:t>
            </a:r>
            <a:r>
              <a:rPr lang="en-US" sz="1000" dirty="0" err="1" smtClean="0"/>
              <a:t>google</a:t>
            </a:r>
            <a:r>
              <a:rPr lang="en-US" sz="1000" dirty="0" smtClean="0"/>
              <a:t>-site-verification" content="7jISKLgSY6Xj9zt1ZjvoVsHZvOMpGjgzih8xn6sDoXA"&gt; </a:t>
            </a:r>
          </a:p>
          <a:p>
            <a:r>
              <a:rPr lang="en-US" sz="1000" dirty="0" smtClean="0"/>
              <a:t>&lt;title&gt;University of Southern California&lt;/title&gt; </a:t>
            </a:r>
          </a:p>
          <a:p>
            <a:r>
              <a:rPr lang="en-US" sz="1000" dirty="0" smtClean="0"/>
              <a:t>&lt;!--</a:t>
            </a:r>
            <a:r>
              <a:rPr lang="en-US" sz="1000" dirty="0" err="1" smtClean="0"/>
              <a:t>favicon</a:t>
            </a:r>
            <a:r>
              <a:rPr lang="en-US" sz="1000" dirty="0" smtClean="0"/>
              <a:t> &amp; live bookmark--&gt; </a:t>
            </a:r>
          </a:p>
          <a:p>
            <a:r>
              <a:rPr lang="en-US" sz="1000" dirty="0" smtClean="0"/>
              <a:t>&lt;link </a:t>
            </a:r>
            <a:r>
              <a:rPr lang="en-US" sz="1000" dirty="0" err="1" smtClean="0"/>
              <a:t>rel</a:t>
            </a:r>
            <a:r>
              <a:rPr lang="en-US" sz="1000" dirty="0" smtClean="0"/>
              <a:t>="icon" </a:t>
            </a:r>
            <a:r>
              <a:rPr lang="en-US" sz="1000" dirty="0" err="1" smtClean="0"/>
              <a:t>href</a:t>
            </a:r>
            <a:r>
              <a:rPr lang="en-US" sz="1000" dirty="0" smtClean="0"/>
              <a:t>="favicon.ico"&gt; </a:t>
            </a:r>
          </a:p>
          <a:p>
            <a:r>
              <a:rPr lang="en-US" sz="1000" dirty="0" smtClean="0"/>
              <a:t>&lt;link </a:t>
            </a:r>
            <a:r>
              <a:rPr lang="en-US" sz="1000" dirty="0" err="1" smtClean="0"/>
              <a:t>rel</a:t>
            </a:r>
            <a:r>
              <a:rPr lang="en-US" sz="1000" dirty="0" smtClean="0"/>
              <a:t>="apple-touch-icon" </a:t>
            </a:r>
            <a:r>
              <a:rPr lang="en-US" sz="1000" dirty="0" err="1" smtClean="0"/>
              <a:t>href</a:t>
            </a:r>
            <a:r>
              <a:rPr lang="en-US" sz="1000" dirty="0" smtClean="0"/>
              <a:t>="http://www.usc.edu/x/usc_homepage/assets/images/apple-touch-icon.png"&gt; </a:t>
            </a:r>
          </a:p>
          <a:p>
            <a:r>
              <a:rPr lang="en-US" sz="1000" dirty="0" smtClean="0"/>
              <a:t>&lt;link </a:t>
            </a:r>
            <a:r>
              <a:rPr lang="en-US" sz="1000" dirty="0" err="1" smtClean="0"/>
              <a:t>rel</a:t>
            </a:r>
            <a:r>
              <a:rPr lang="en-US" sz="1000" dirty="0" smtClean="0"/>
              <a:t>="alternate" type="application/</a:t>
            </a:r>
            <a:r>
              <a:rPr lang="en-US" sz="1000" dirty="0" err="1" smtClean="0"/>
              <a:t>rss+xml</a:t>
            </a:r>
            <a:r>
              <a:rPr lang="en-US" sz="1000" dirty="0" smtClean="0"/>
              <a:t>" title="RSS" </a:t>
            </a:r>
            <a:r>
              <a:rPr lang="en-US" sz="1000" dirty="0" err="1" smtClean="0"/>
              <a:t>href</a:t>
            </a:r>
            <a:r>
              <a:rPr lang="en-US" sz="1000" dirty="0" smtClean="0"/>
              <a:t>="http://uscnews.usc.edu/feeds/main.xml"&gt; </a:t>
            </a:r>
          </a:p>
          <a:p>
            <a:r>
              <a:rPr lang="en-US" sz="1000" dirty="0" smtClean="0"/>
              <a:t>&lt;!--CSS--&gt; </a:t>
            </a:r>
          </a:p>
          <a:p>
            <a:r>
              <a:rPr lang="en-US" sz="1000" dirty="0" smtClean="0"/>
              <a:t>&lt;link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="/x/</a:t>
            </a:r>
            <a:r>
              <a:rPr lang="en-US" sz="1000" dirty="0" err="1" smtClean="0"/>
              <a:t>usc_homepage</a:t>
            </a:r>
            <a:r>
              <a:rPr lang="en-US" sz="1000" dirty="0" smtClean="0"/>
              <a:t>/assets/</a:t>
            </a:r>
            <a:r>
              <a:rPr lang="en-US" sz="1000" dirty="0" err="1" smtClean="0"/>
              <a:t>css</a:t>
            </a:r>
            <a:r>
              <a:rPr lang="en-US" sz="1000" dirty="0" smtClean="0"/>
              <a:t>/usc.css" media="screen, projection"&gt; </a:t>
            </a:r>
          </a:p>
          <a:p>
            <a:r>
              <a:rPr lang="en-US" sz="1000" dirty="0" smtClean="0"/>
              <a:t>&lt;!--[if </a:t>
            </a:r>
            <a:r>
              <a:rPr lang="en-US" sz="1000" dirty="0" err="1" smtClean="0"/>
              <a:t>lt</a:t>
            </a:r>
            <a:r>
              <a:rPr lang="en-US" sz="1000" dirty="0" smtClean="0"/>
              <a:t> IE 9]&gt; </a:t>
            </a:r>
          </a:p>
          <a:p>
            <a:r>
              <a:rPr lang="en-US" sz="1000" dirty="0" smtClean="0"/>
              <a:t>&lt;script </a:t>
            </a:r>
            <a:r>
              <a:rPr lang="en-US" sz="1000" dirty="0" err="1" smtClean="0"/>
              <a:t>src</a:t>
            </a:r>
            <a:r>
              <a:rPr lang="en-US" sz="1000" dirty="0" smtClean="0"/>
              <a:t>="http://html5shim.googlecode.com/svn/trunk/html5.js"&gt;&lt;/script&gt; </a:t>
            </a:r>
          </a:p>
          <a:p>
            <a:r>
              <a:rPr lang="en-US" sz="1000" dirty="0" smtClean="0"/>
              <a:t>&lt;![</a:t>
            </a:r>
            <a:r>
              <a:rPr lang="en-US" sz="1000" dirty="0" err="1" smtClean="0"/>
              <a:t>endif</a:t>
            </a:r>
            <a:r>
              <a:rPr lang="en-US" sz="1000" dirty="0" smtClean="0"/>
              <a:t>]--&gt; </a:t>
            </a:r>
          </a:p>
          <a:p>
            <a:r>
              <a:rPr lang="en-US" sz="1000" dirty="0" smtClean="0"/>
              <a:t>&lt;!--[if IE]&gt; </a:t>
            </a:r>
          </a:p>
          <a:p>
            <a:r>
              <a:rPr lang="en-US" sz="1000" dirty="0" smtClean="0"/>
              <a:t>&lt;link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="/x/</a:t>
            </a:r>
            <a:r>
              <a:rPr lang="en-US" sz="1000" dirty="0" err="1" smtClean="0"/>
              <a:t>usc_homepage</a:t>
            </a:r>
            <a:r>
              <a:rPr lang="en-US" sz="1000" dirty="0" smtClean="0"/>
              <a:t>/assets/</a:t>
            </a:r>
            <a:r>
              <a:rPr lang="en-US" sz="1000" dirty="0" err="1" smtClean="0"/>
              <a:t>css</a:t>
            </a:r>
            <a:r>
              <a:rPr lang="en-US" sz="1000" dirty="0" smtClean="0"/>
              <a:t>/</a:t>
            </a:r>
            <a:r>
              <a:rPr lang="en-US" sz="1000" dirty="0" err="1" smtClean="0"/>
              <a:t>ie.css?v</a:t>
            </a:r>
            <a:r>
              <a:rPr lang="en-US" sz="1000" dirty="0" smtClean="0"/>
              <a:t>=6" media="screen, projection"&gt; </a:t>
            </a:r>
          </a:p>
          <a:p>
            <a:r>
              <a:rPr lang="en-US" sz="1000" dirty="0" smtClean="0"/>
              <a:t>&lt;![</a:t>
            </a:r>
            <a:r>
              <a:rPr lang="en-US" sz="1000" dirty="0" err="1" smtClean="0"/>
              <a:t>endif</a:t>
            </a:r>
            <a:r>
              <a:rPr lang="en-US" sz="1000" dirty="0" smtClean="0"/>
              <a:t>]--&gt; </a:t>
            </a:r>
          </a:p>
          <a:p>
            <a:r>
              <a:rPr lang="en-US" sz="1000" dirty="0" smtClean="0"/>
              <a:t>&lt;!--[if </a:t>
            </a:r>
            <a:r>
              <a:rPr lang="en-US" sz="1000" dirty="0" err="1" smtClean="0"/>
              <a:t>lt</a:t>
            </a:r>
            <a:r>
              <a:rPr lang="en-US" sz="1000" dirty="0" smtClean="0"/>
              <a:t> IE 7]&gt; </a:t>
            </a:r>
          </a:p>
          <a:p>
            <a:r>
              <a:rPr lang="en-US" sz="1000" dirty="0" smtClean="0"/>
              <a:t>&lt;link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="/x/</a:t>
            </a:r>
            <a:r>
              <a:rPr lang="en-US" sz="1000" dirty="0" err="1" smtClean="0"/>
              <a:t>usc_homepage</a:t>
            </a:r>
            <a:r>
              <a:rPr lang="en-US" sz="1000" dirty="0" smtClean="0"/>
              <a:t>/assets/</a:t>
            </a:r>
            <a:r>
              <a:rPr lang="en-US" sz="1000" dirty="0" err="1" smtClean="0"/>
              <a:t>css</a:t>
            </a:r>
            <a:r>
              <a:rPr lang="en-US" sz="1000" dirty="0" smtClean="0"/>
              <a:t>/ie6.css?v=5" media="screen, projection"&gt; </a:t>
            </a:r>
          </a:p>
          <a:p>
            <a:r>
              <a:rPr lang="en-US" sz="1000" dirty="0" smtClean="0"/>
              <a:t>&lt;![</a:t>
            </a:r>
            <a:r>
              <a:rPr lang="en-US" sz="1000" dirty="0" err="1" smtClean="0"/>
              <a:t>endif</a:t>
            </a:r>
            <a:r>
              <a:rPr lang="en-US" sz="1000" dirty="0" smtClean="0"/>
              <a:t>]--&gt; </a:t>
            </a:r>
          </a:p>
          <a:p>
            <a:r>
              <a:rPr lang="en-US" sz="1000" dirty="0" smtClean="0"/>
              <a:t>&lt;script&gt; </a:t>
            </a:r>
            <a:endParaRPr lang="en-US" sz="1000" dirty="0"/>
          </a:p>
        </p:txBody>
      </p:sp>
    </p:spTree>
    <p:extLst>
      <p:ext uri="{BB962C8B-B14F-4D97-AF65-F5344CB8AC3E}">
        <p14:creationId xmlns:p14="http://schemas.microsoft.com/office/powerpoint/2010/main" val="943231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400" dirty="0" smtClean="0">
                <a:solidFill>
                  <a:schemeClr val="tx2"/>
                </a:solidFill>
              </a:rPr>
              <a:t>Information</a:t>
            </a:r>
          </a:p>
        </p:txBody>
      </p:sp>
      <p:sp>
        <p:nvSpPr>
          <p:cNvPr id="14339" name="Rectangle 3"/>
          <p:cNvSpPr>
            <a:spLocks noGrp="1" noChangeArrowheads="1"/>
          </p:cNvSpPr>
          <p:nvPr>
            <p:ph type="body" idx="1"/>
          </p:nvPr>
        </p:nvSpPr>
        <p:spPr>
          <a:xfrm>
            <a:off x="2128836" y="1827211"/>
            <a:ext cx="5867400" cy="4114800"/>
          </a:xfrm>
        </p:spPr>
        <p:txBody>
          <a:bodyPr/>
          <a:lstStyle/>
          <a:p>
            <a:pPr eaLnBrk="1" hangingPunct="1">
              <a:buFontTx/>
              <a:buNone/>
            </a:pPr>
            <a:r>
              <a:rPr lang="en-US" sz="2400" dirty="0" smtClean="0">
                <a:solidFill>
                  <a:schemeClr val="tx2"/>
                </a:solidFill>
              </a:rPr>
              <a:t>Anything that imparts knowledge.</a:t>
            </a:r>
          </a:p>
          <a:p>
            <a:pPr eaLnBrk="1" hangingPunct="1">
              <a:buFontTx/>
              <a:buNone/>
            </a:pPr>
            <a:endParaRPr lang="en-US" sz="2400" dirty="0">
              <a:solidFill>
                <a:schemeClr val="tx2"/>
              </a:solidFill>
            </a:endParaRPr>
          </a:p>
          <a:p>
            <a:pPr eaLnBrk="1" hangingPunct="1">
              <a:buFontTx/>
              <a:buNone/>
            </a:pPr>
            <a:endParaRPr lang="en-US" sz="2400" dirty="0" smtClean="0">
              <a:solidFill>
                <a:schemeClr val="tx2"/>
              </a:solidFill>
            </a:endParaRPr>
          </a:p>
          <a:p>
            <a:pPr eaLnBrk="1" hangingPunct="1">
              <a:buFontTx/>
              <a:buNone/>
            </a:pPr>
            <a:r>
              <a:rPr lang="en-US" sz="2400" dirty="0" smtClean="0">
                <a:solidFill>
                  <a:schemeClr val="tx2"/>
                </a:solidFill>
              </a:rPr>
              <a:t>Examples?</a:t>
            </a:r>
            <a:r>
              <a:rPr lang="en-US" sz="24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400" dirty="0" smtClean="0">
                <a:solidFill>
                  <a:schemeClr val="tx2"/>
                </a:solidFill>
              </a:rPr>
              <a:t>Information</a:t>
            </a:r>
          </a:p>
        </p:txBody>
      </p:sp>
      <p:sp>
        <p:nvSpPr>
          <p:cNvPr id="15363" name="Content Placeholder 2"/>
          <p:cNvSpPr>
            <a:spLocks noGrp="1"/>
          </p:cNvSpPr>
          <p:nvPr>
            <p:ph idx="1"/>
          </p:nvPr>
        </p:nvSpPr>
        <p:spPr>
          <a:xfrm>
            <a:off x="2128836" y="1447800"/>
            <a:ext cx="6172199" cy="4494211"/>
          </a:xfrm>
        </p:spPr>
        <p:txBody>
          <a:bodyPr/>
          <a:lstStyle/>
          <a:p>
            <a:r>
              <a:rPr lang="en-US" sz="2400" dirty="0" smtClean="0">
                <a:solidFill>
                  <a:schemeClr val="tx2"/>
                </a:solidFill>
              </a:rPr>
              <a:t>Words</a:t>
            </a:r>
          </a:p>
          <a:p>
            <a:r>
              <a:rPr lang="en-US" sz="2400" dirty="0" smtClean="0">
                <a:solidFill>
                  <a:schemeClr val="tx2"/>
                </a:solidFill>
              </a:rPr>
              <a:t>Pictures</a:t>
            </a:r>
          </a:p>
          <a:p>
            <a:r>
              <a:rPr lang="en-US" sz="2400" dirty="0" smtClean="0">
                <a:solidFill>
                  <a:schemeClr val="tx2"/>
                </a:solidFill>
              </a:rPr>
              <a:t>Actions</a:t>
            </a:r>
          </a:p>
          <a:p>
            <a:r>
              <a:rPr lang="en-US" sz="2400" dirty="0" smtClean="0">
                <a:solidFill>
                  <a:schemeClr val="tx2"/>
                </a:solidFill>
              </a:rPr>
              <a:t>Order</a:t>
            </a:r>
          </a:p>
          <a:p>
            <a:r>
              <a:rPr lang="en-US" sz="2400" dirty="0" smtClean="0">
                <a:solidFill>
                  <a:schemeClr val="tx2"/>
                </a:solidFill>
              </a:rPr>
              <a:t>Timeliness</a:t>
            </a:r>
          </a:p>
          <a:p>
            <a:r>
              <a:rPr lang="en-US" sz="2400" dirty="0" smtClean="0">
                <a:solidFill>
                  <a:schemeClr val="tx2"/>
                </a:solidFill>
              </a:rPr>
              <a:t>Style/Format </a:t>
            </a:r>
            <a:r>
              <a:rPr lang="en-US" altLang="en-US" sz="2400" dirty="0" smtClean="0">
                <a:solidFill>
                  <a:schemeClr val="tx2"/>
                </a:solidFill>
              </a:rPr>
              <a:t>(paragraph length, bullets, numbers)</a:t>
            </a:r>
            <a:endParaRPr lang="en-US" sz="2400" dirty="0" smtClean="0">
              <a:solidFill>
                <a:schemeClr val="tx2"/>
              </a:solidFill>
            </a:endParaRPr>
          </a:p>
          <a:p>
            <a:r>
              <a:rPr lang="en-US" sz="2400" dirty="0" smtClean="0">
                <a:solidFill>
                  <a:schemeClr val="tx2"/>
                </a:solidFill>
              </a:rPr>
              <a:t>Authority</a:t>
            </a:r>
          </a:p>
          <a:p>
            <a:r>
              <a:rPr lang="en-US" sz="2400" dirty="0" smtClean="0">
                <a:solidFill>
                  <a:schemeClr val="tx2"/>
                </a:solidFill>
              </a:rPr>
              <a:t>Tone/Emphasis (“I don’t know.”)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process by which information is </a:t>
            </a:r>
            <a:r>
              <a:rPr lang="en-US" sz="2400" b="1" u="sng" dirty="0" smtClean="0">
                <a:solidFill>
                  <a:schemeClr val="tx2"/>
                </a:solidFill>
              </a:rPr>
              <a:t>exchanged</a:t>
            </a:r>
            <a:r>
              <a:rPr lang="en-US" sz="2400" dirty="0" smtClean="0">
                <a:solidFill>
                  <a:schemeClr val="tx2"/>
                </a:solidFill>
              </a:rPr>
              <a:t> through both verbal and non-verbal means.”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Exchange of Information</a:t>
            </a:r>
          </a:p>
        </p:txBody>
      </p:sp>
      <p:sp>
        <p:nvSpPr>
          <p:cNvPr id="12291" name="Rectangle 3"/>
          <p:cNvSpPr>
            <a:spLocks noGrp="1" noChangeArrowheads="1"/>
          </p:cNvSpPr>
          <p:nvPr>
            <p:ph type="body" idx="1"/>
          </p:nvPr>
        </p:nvSpPr>
        <p:spPr/>
        <p:txBody>
          <a:bodyPr/>
          <a:lstStyle/>
          <a:p>
            <a:pPr eaLnBrk="1" hangingPunct="1"/>
            <a:r>
              <a:rPr lang="en-US" sz="2400" dirty="0" smtClean="0">
                <a:solidFill>
                  <a:schemeClr val="tx2"/>
                </a:solidFill>
              </a:rPr>
              <a:t>Value as a listener</a:t>
            </a:r>
          </a:p>
          <a:p>
            <a:pPr lvl="1" eaLnBrk="1" hangingPunct="1"/>
            <a:r>
              <a:rPr lang="en-US" sz="2300" dirty="0" smtClean="0">
                <a:solidFill>
                  <a:schemeClr val="tx2"/>
                </a:solidFill>
              </a:rPr>
              <a:t>Never passive</a:t>
            </a:r>
          </a:p>
          <a:p>
            <a:pPr eaLnBrk="1" hangingPunct="1"/>
            <a:r>
              <a:rPr lang="en-US" sz="2400" dirty="0" smtClean="0">
                <a:solidFill>
                  <a:schemeClr val="tx2"/>
                </a:solidFill>
              </a:rPr>
              <a:t>Value as a reader</a:t>
            </a:r>
          </a:p>
        </p:txBody>
      </p:sp>
    </p:spTree>
    <p:extLst>
      <p:ext uri="{BB962C8B-B14F-4D97-AF65-F5344CB8AC3E}">
        <p14:creationId xmlns:p14="http://schemas.microsoft.com/office/powerpoint/2010/main" val="2866203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400" dirty="0" smtClean="0">
                <a:solidFill>
                  <a:schemeClr val="tx2"/>
                </a:solidFill>
              </a:rPr>
              <a:t>Communication Defined</a:t>
            </a:r>
          </a:p>
        </p:txBody>
      </p:sp>
      <p:sp>
        <p:nvSpPr>
          <p:cNvPr id="12291" name="Rectangle 3"/>
          <p:cNvSpPr>
            <a:spLocks noGrp="1" noChangeArrowheads="1"/>
          </p:cNvSpPr>
          <p:nvPr>
            <p:ph type="body" idx="1"/>
          </p:nvPr>
        </p:nvSpPr>
        <p:spPr/>
        <p:txBody>
          <a:bodyPr/>
          <a:lstStyle/>
          <a:p>
            <a:pPr eaLnBrk="1" hangingPunct="1">
              <a:buFontTx/>
              <a:buNone/>
            </a:pPr>
            <a:r>
              <a:rPr lang="en-US" sz="2400" dirty="0" smtClean="0">
                <a:solidFill>
                  <a:schemeClr val="tx2"/>
                </a:solidFill>
              </a:rPr>
              <a:t>“Communication is a process by which information is exchanged through both </a:t>
            </a:r>
            <a:r>
              <a:rPr lang="en-US" sz="2400" b="1" u="sng" dirty="0" smtClean="0">
                <a:solidFill>
                  <a:schemeClr val="tx2"/>
                </a:solidFill>
              </a:rPr>
              <a:t>verbal and non-verbal means</a:t>
            </a:r>
            <a:r>
              <a:rPr lang="en-US" sz="2400" dirty="0" smtClean="0">
                <a:solidFill>
                  <a:schemeClr val="tx2"/>
                </a:solidFill>
              </a:rPr>
              <a:t>.”</a:t>
            </a:r>
          </a:p>
        </p:txBody>
      </p:sp>
    </p:spTree>
    <p:extLst>
      <p:ext uri="{BB962C8B-B14F-4D97-AF65-F5344CB8AC3E}">
        <p14:creationId xmlns:p14="http://schemas.microsoft.com/office/powerpoint/2010/main" val="2078207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solidFill>
                  <a:schemeClr val="tx2"/>
                </a:solidFill>
              </a:rPr>
              <a:t>Verbal and Non-Verbal</a:t>
            </a:r>
          </a:p>
        </p:txBody>
      </p:sp>
      <p:sp>
        <p:nvSpPr>
          <p:cNvPr id="20483" name="Content Placeholder 2"/>
          <p:cNvSpPr>
            <a:spLocks noGrp="1"/>
          </p:cNvSpPr>
          <p:nvPr>
            <p:ph idx="1"/>
          </p:nvPr>
        </p:nvSpPr>
        <p:spPr/>
        <p:txBody>
          <a:bodyPr/>
          <a:lstStyle/>
          <a:p>
            <a:r>
              <a:rPr lang="en-US" sz="2400" dirty="0" smtClean="0">
                <a:solidFill>
                  <a:schemeClr val="tx2"/>
                </a:solidFill>
              </a:rPr>
              <a:t>Scroll vs. Email</a:t>
            </a:r>
          </a:p>
          <a:p>
            <a:r>
              <a:rPr lang="en-US" sz="2400" dirty="0" smtClean="0">
                <a:solidFill>
                  <a:schemeClr val="tx2"/>
                </a:solidFill>
              </a:rPr>
              <a:t>Letter vs. Fax</a:t>
            </a:r>
          </a:p>
          <a:p>
            <a:r>
              <a:rPr lang="en-US" sz="2400" dirty="0" smtClean="0">
                <a:solidFill>
                  <a:schemeClr val="tx2"/>
                </a:solidFill>
              </a:rPr>
              <a:t>Page vs. Screen</a:t>
            </a:r>
          </a:p>
        </p:txBody>
      </p:sp>
    </p:spTree>
    <p:extLst>
      <p:ext uri="{BB962C8B-B14F-4D97-AF65-F5344CB8AC3E}">
        <p14:creationId xmlns:p14="http://schemas.microsoft.com/office/powerpoint/2010/main" val="3461899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solidFill>
                  <a:schemeClr val="tx2"/>
                </a:solidFill>
              </a:rPr>
              <a:t>Verbal and Non-Verbal</a:t>
            </a:r>
          </a:p>
        </p:txBody>
      </p:sp>
      <p:sp>
        <p:nvSpPr>
          <p:cNvPr id="20483" name="Content Placeholder 2"/>
          <p:cNvSpPr>
            <a:spLocks noGrp="1"/>
          </p:cNvSpPr>
          <p:nvPr>
            <p:ph idx="1"/>
          </p:nvPr>
        </p:nvSpPr>
        <p:spPr>
          <a:xfrm>
            <a:off x="2128836" y="1143000"/>
            <a:ext cx="6172199" cy="4800600"/>
          </a:xfrm>
        </p:spPr>
        <p:txBody>
          <a:bodyPr/>
          <a:lstStyle/>
          <a:p>
            <a:pPr marL="0" indent="0">
              <a:buNone/>
            </a:pPr>
            <a:r>
              <a:rPr lang="en-US" sz="2400" dirty="0" smtClean="0">
                <a:solidFill>
                  <a:schemeClr val="tx2"/>
                </a:solidFill>
              </a:rPr>
              <a:t>Point A, Point B, and Point C</a:t>
            </a:r>
          </a:p>
          <a:p>
            <a:pPr marL="0" indent="0">
              <a:buNone/>
            </a:pPr>
            <a:r>
              <a:rPr lang="en-US" sz="2400" dirty="0" smtClean="0">
                <a:solidFill>
                  <a:schemeClr val="tx2"/>
                </a:solidFill>
              </a:rPr>
              <a:t>vs</a:t>
            </a:r>
          </a:p>
          <a:p>
            <a:pPr marL="0" indent="0">
              <a:buNone/>
            </a:pPr>
            <a:endParaRPr lang="en-US" sz="2400" dirty="0" smtClean="0">
              <a:solidFill>
                <a:schemeClr val="tx2"/>
              </a:solidFill>
            </a:endParaRPr>
          </a:p>
          <a:p>
            <a:r>
              <a:rPr lang="en-US" sz="2400" dirty="0" smtClean="0">
                <a:solidFill>
                  <a:schemeClr val="tx2"/>
                </a:solidFill>
              </a:rPr>
              <a:t>Point A</a:t>
            </a:r>
          </a:p>
          <a:p>
            <a:r>
              <a:rPr lang="en-US" sz="2400" dirty="0" smtClean="0">
                <a:solidFill>
                  <a:schemeClr val="tx2"/>
                </a:solidFill>
              </a:rPr>
              <a:t>Point B</a:t>
            </a:r>
          </a:p>
          <a:p>
            <a:r>
              <a:rPr lang="en-US" sz="2400" dirty="0" smtClean="0">
                <a:solidFill>
                  <a:schemeClr val="tx2"/>
                </a:solidFill>
              </a:rPr>
              <a:t>Point C</a:t>
            </a:r>
          </a:p>
          <a:p>
            <a:pPr marL="0" indent="0">
              <a:buNone/>
            </a:pPr>
            <a:r>
              <a:rPr lang="en-US" sz="2400" dirty="0" smtClean="0">
                <a:solidFill>
                  <a:schemeClr val="tx2"/>
                </a:solidFill>
              </a:rPr>
              <a:t>vs</a:t>
            </a:r>
          </a:p>
          <a:p>
            <a:pPr marL="0" indent="0">
              <a:buNone/>
            </a:pPr>
            <a:endParaRPr lang="en-US" sz="2400" dirty="0">
              <a:solidFill>
                <a:schemeClr val="tx2"/>
              </a:solidFill>
            </a:endParaRPr>
          </a:p>
          <a:p>
            <a:pPr marL="457200" indent="-457200">
              <a:buAutoNum type="arabicPeriod"/>
            </a:pPr>
            <a:r>
              <a:rPr lang="en-US" sz="2400" dirty="0" smtClean="0">
                <a:solidFill>
                  <a:schemeClr val="tx2"/>
                </a:solidFill>
              </a:rPr>
              <a:t>Point A</a:t>
            </a:r>
          </a:p>
          <a:p>
            <a:pPr marL="457200" indent="-457200">
              <a:buAutoNum type="arabicPeriod"/>
            </a:pPr>
            <a:r>
              <a:rPr lang="en-US" sz="2400" dirty="0" smtClean="0">
                <a:solidFill>
                  <a:schemeClr val="tx2"/>
                </a:solidFill>
              </a:rPr>
              <a:t>Point B</a:t>
            </a:r>
          </a:p>
          <a:p>
            <a:pPr marL="457200" indent="-457200">
              <a:buAutoNum type="arabicPeriod"/>
            </a:pPr>
            <a:r>
              <a:rPr lang="en-US" sz="2400" dirty="0" smtClean="0">
                <a:solidFill>
                  <a:schemeClr val="tx2"/>
                </a:solidFill>
              </a:rPr>
              <a:t>Point C</a:t>
            </a:r>
          </a:p>
        </p:txBody>
      </p:sp>
    </p:spTree>
    <p:extLst>
      <p:ext uri="{BB962C8B-B14F-4D97-AF65-F5344CB8AC3E}">
        <p14:creationId xmlns:p14="http://schemas.microsoft.com/office/powerpoint/2010/main" val="2898962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solidFill>
                  <a:schemeClr val="tx2"/>
                </a:solidFill>
              </a:rPr>
              <a:t>Verbal and Non-Verbal</a:t>
            </a:r>
          </a:p>
        </p:txBody>
      </p:sp>
      <p:sp>
        <p:nvSpPr>
          <p:cNvPr id="20483" name="Content Placeholder 2"/>
          <p:cNvSpPr>
            <a:spLocks noGrp="1"/>
          </p:cNvSpPr>
          <p:nvPr>
            <p:ph idx="1"/>
          </p:nvPr>
        </p:nvSpPr>
        <p:spPr>
          <a:xfrm>
            <a:off x="2128836" y="1143000"/>
            <a:ext cx="6172199" cy="4799011"/>
          </a:xfrm>
        </p:spPr>
        <p:txBody>
          <a:bodyPr/>
          <a:lstStyle/>
          <a:p>
            <a:pPr marL="0" indent="0">
              <a:buNone/>
            </a:pPr>
            <a:r>
              <a:rPr lang="en-IN" sz="1600" dirty="0">
                <a:solidFill>
                  <a:schemeClr val="tx2"/>
                </a:solidFill>
              </a:rPr>
              <a:t>In my opinion workplace monitoring is very essential to maintain a healthy work culture and our company is making proper use of it. It is using the analysis in favour of the employees. Google should continue with this method as clearly it is being advantageous to the company and the employees but we should be careful when it comes to personal privacy. I think Google can hold various sessions to make the employees aware of its workplace monitoring policy and how it can be trusted easily. They should be aware that their data is not being used for any wrong means. They should also know what they can or cannot access in workplaces. There should be a clear definition of the ethical policy and what data can raise a red flag. Also employees should be made aware of the importance of keeping the personal data separate. They should be aware of their right to privacy and how they can separate their private data and save it from being monitored. A company cannot work without employees and employees need a company. Both entities go hand in hand. Proper understanding of the system can help the employees and the company, together in achieving greater heights.</a:t>
            </a:r>
            <a:endParaRPr lang="en-US" sz="1600" dirty="0" smtClean="0">
              <a:solidFill>
                <a:schemeClr val="tx2"/>
              </a:solidFill>
            </a:endParaRPr>
          </a:p>
        </p:txBody>
      </p:sp>
    </p:spTree>
    <p:extLst>
      <p:ext uri="{BB962C8B-B14F-4D97-AF65-F5344CB8AC3E}">
        <p14:creationId xmlns:p14="http://schemas.microsoft.com/office/powerpoint/2010/main" val="1557797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2400" dirty="0" smtClean="0">
                <a:solidFill>
                  <a:schemeClr val="tx2"/>
                </a:solidFill>
              </a:rPr>
              <a:t>Verbal and Non-Verbal</a:t>
            </a:r>
          </a:p>
        </p:txBody>
      </p:sp>
      <p:sp>
        <p:nvSpPr>
          <p:cNvPr id="20483" name="Content Placeholder 2"/>
          <p:cNvSpPr>
            <a:spLocks noGrp="1"/>
          </p:cNvSpPr>
          <p:nvPr>
            <p:ph idx="1"/>
          </p:nvPr>
        </p:nvSpPr>
        <p:spPr>
          <a:xfrm>
            <a:off x="2128836" y="1143000"/>
            <a:ext cx="6172199" cy="4799011"/>
          </a:xfrm>
        </p:spPr>
        <p:txBody>
          <a:bodyPr/>
          <a:lstStyle/>
          <a:p>
            <a:pPr marL="0" indent="0">
              <a:buNone/>
            </a:pPr>
            <a:r>
              <a:rPr lang="en-IN" sz="1400" dirty="0">
                <a:solidFill>
                  <a:schemeClr val="tx2"/>
                </a:solidFill>
              </a:rPr>
              <a:t>In my opinion workplace monitoring is very essential to maintain a healthy work culture and our company is making proper use of it. It is using the analysis in favour of the employees. Google </a:t>
            </a:r>
            <a:r>
              <a:rPr lang="en-IN" sz="1400" dirty="0" smtClean="0">
                <a:solidFill>
                  <a:schemeClr val="tx2"/>
                </a:solidFill>
              </a:rPr>
              <a:t>should:</a:t>
            </a:r>
          </a:p>
          <a:p>
            <a:r>
              <a:rPr lang="en-IN" sz="1400" dirty="0" smtClean="0">
                <a:solidFill>
                  <a:schemeClr val="tx2"/>
                </a:solidFill>
              </a:rPr>
              <a:t>Continue </a:t>
            </a:r>
            <a:r>
              <a:rPr lang="en-IN" sz="1400" dirty="0">
                <a:solidFill>
                  <a:schemeClr val="tx2"/>
                </a:solidFill>
              </a:rPr>
              <a:t>with this method as clearly it is being advantageous to the company and the employees but we should be careful when it comes to personal privacy. </a:t>
            </a:r>
            <a:endParaRPr lang="en-IN" sz="1400" dirty="0" smtClean="0">
              <a:solidFill>
                <a:schemeClr val="tx2"/>
              </a:solidFill>
            </a:endParaRPr>
          </a:p>
          <a:p>
            <a:r>
              <a:rPr lang="en-IN" sz="1400" dirty="0" smtClean="0">
                <a:solidFill>
                  <a:schemeClr val="tx2"/>
                </a:solidFill>
              </a:rPr>
              <a:t>Hold </a:t>
            </a:r>
            <a:r>
              <a:rPr lang="en-IN" sz="1400" dirty="0">
                <a:solidFill>
                  <a:schemeClr val="tx2"/>
                </a:solidFill>
              </a:rPr>
              <a:t>various sessions to make the employees aware of its workplace monitoring policy and how it can be trusted easily. They should be aware that their data is not being used for any wrong means. They should also know what they can or cannot access in workplaces</a:t>
            </a:r>
            <a:r>
              <a:rPr lang="en-IN" sz="1400" dirty="0" smtClean="0">
                <a:solidFill>
                  <a:schemeClr val="tx2"/>
                </a:solidFill>
              </a:rPr>
              <a:t>.</a:t>
            </a:r>
          </a:p>
          <a:p>
            <a:r>
              <a:rPr lang="en-IN" sz="1400" dirty="0" smtClean="0">
                <a:solidFill>
                  <a:schemeClr val="tx2"/>
                </a:solidFill>
              </a:rPr>
              <a:t> </a:t>
            </a:r>
            <a:r>
              <a:rPr lang="en-IN" sz="1400" dirty="0">
                <a:solidFill>
                  <a:schemeClr val="tx2"/>
                </a:solidFill>
              </a:rPr>
              <a:t>There should be a clear definition of the ethical policy and what data can raise a red flag. E</a:t>
            </a:r>
            <a:r>
              <a:rPr lang="en-IN" sz="1400" dirty="0" smtClean="0">
                <a:solidFill>
                  <a:schemeClr val="tx2"/>
                </a:solidFill>
              </a:rPr>
              <a:t>mployees </a:t>
            </a:r>
            <a:r>
              <a:rPr lang="en-IN" sz="1400" dirty="0">
                <a:solidFill>
                  <a:schemeClr val="tx2"/>
                </a:solidFill>
              </a:rPr>
              <a:t>should be made aware of the importance of keeping the personal data separate. They should be aware of their right to privacy and how they can separate their private data and save it from being monitored. </a:t>
            </a:r>
            <a:endParaRPr lang="en-IN" sz="1400" dirty="0" smtClean="0">
              <a:solidFill>
                <a:schemeClr val="tx2"/>
              </a:solidFill>
            </a:endParaRPr>
          </a:p>
          <a:p>
            <a:endParaRPr lang="en-IN" sz="1400" dirty="0">
              <a:solidFill>
                <a:schemeClr val="tx2"/>
              </a:solidFill>
            </a:endParaRPr>
          </a:p>
          <a:p>
            <a:pPr marL="0" indent="0">
              <a:buNone/>
            </a:pPr>
            <a:r>
              <a:rPr lang="en-IN" sz="1400" dirty="0" smtClean="0">
                <a:solidFill>
                  <a:schemeClr val="tx2"/>
                </a:solidFill>
              </a:rPr>
              <a:t>A </a:t>
            </a:r>
            <a:r>
              <a:rPr lang="en-IN" sz="1400" dirty="0">
                <a:solidFill>
                  <a:schemeClr val="tx2"/>
                </a:solidFill>
              </a:rPr>
              <a:t>company cannot work without employees and employees need a company. Both entities go hand in hand. Proper understanding of the system can help the employees and the company, together in achieving greater heights.</a:t>
            </a:r>
            <a:endParaRPr lang="en-US" sz="1400" dirty="0" smtClean="0">
              <a:solidFill>
                <a:schemeClr val="tx2"/>
              </a:solidFill>
            </a:endParaRPr>
          </a:p>
        </p:txBody>
      </p:sp>
    </p:spTree>
    <p:extLst>
      <p:ext uri="{BB962C8B-B14F-4D97-AF65-F5344CB8AC3E}">
        <p14:creationId xmlns:p14="http://schemas.microsoft.com/office/powerpoint/2010/main" val="929089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2400" dirty="0" smtClean="0">
                <a:solidFill>
                  <a:schemeClr val="tx2"/>
                </a:solidFill>
              </a:rPr>
              <a:t>Verbal and Non-Verbal</a:t>
            </a:r>
          </a:p>
        </p:txBody>
      </p:sp>
      <p:sp>
        <p:nvSpPr>
          <p:cNvPr id="21507" name="Content Placeholder 2"/>
          <p:cNvSpPr>
            <a:spLocks noGrp="1"/>
          </p:cNvSpPr>
          <p:nvPr>
            <p:ph idx="1"/>
          </p:nvPr>
        </p:nvSpPr>
        <p:spPr/>
        <p:txBody>
          <a:bodyPr/>
          <a:lstStyle/>
          <a:p>
            <a:r>
              <a:rPr lang="en-US" sz="2400" dirty="0" smtClean="0">
                <a:solidFill>
                  <a:schemeClr val="tx2"/>
                </a:solidFill>
              </a:rPr>
              <a:t>Eye Contact</a:t>
            </a:r>
          </a:p>
          <a:p>
            <a:r>
              <a:rPr lang="en-US" sz="2400" dirty="0" smtClean="0">
                <a:solidFill>
                  <a:schemeClr val="tx2"/>
                </a:solidFill>
              </a:rPr>
              <a:t>Body Movement</a:t>
            </a:r>
          </a:p>
          <a:p>
            <a:r>
              <a:rPr lang="en-US" sz="2400" dirty="0" smtClean="0">
                <a:solidFill>
                  <a:schemeClr val="tx2"/>
                </a:solidFill>
              </a:rPr>
              <a:t>Gestures</a:t>
            </a:r>
          </a:p>
          <a:p>
            <a:r>
              <a:rPr lang="en-US" sz="2400" dirty="0" smtClean="0">
                <a:solidFill>
                  <a:schemeClr val="tx2"/>
                </a:solidFill>
              </a:rPr>
              <a:t>Tone/Inflection</a:t>
            </a:r>
          </a:p>
          <a:p>
            <a:endParaRPr lang="en-US" sz="2400" dirty="0" smtClean="0">
              <a:solidFill>
                <a:schemeClr val="tx2"/>
              </a:solidFill>
            </a:endParaRPr>
          </a:p>
          <a:p>
            <a:r>
              <a:rPr lang="en-US" sz="2400" b="1" u="sng" dirty="0">
                <a:solidFill>
                  <a:schemeClr val="tx2"/>
                </a:solidFill>
              </a:rPr>
              <a:t>Culturally Specific</a:t>
            </a:r>
          </a:p>
          <a:p>
            <a:endParaRPr lang="en-US" sz="2400" dirty="0" smtClean="0">
              <a:solidFill>
                <a:schemeClr val="tx2"/>
              </a:solidFill>
            </a:endParaRPr>
          </a:p>
        </p:txBody>
      </p:sp>
    </p:spTree>
    <p:extLst>
      <p:ext uri="{BB962C8B-B14F-4D97-AF65-F5344CB8AC3E}">
        <p14:creationId xmlns:p14="http://schemas.microsoft.com/office/powerpoint/2010/main" val="797184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atentpending.blogs.com/patent_pending_blog/images/george_a_long_automobile_pat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95400"/>
            <a:ext cx="4419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1268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400" dirty="0" smtClean="0">
                <a:solidFill>
                  <a:schemeClr val="tx2"/>
                </a:solidFill>
              </a:rPr>
              <a:t>Barriers to Communication</a:t>
            </a:r>
            <a:r>
              <a:rPr lang="en-US" sz="2400" dirty="0" smtClean="0"/>
              <a:t>	</a:t>
            </a:r>
          </a:p>
        </p:txBody>
      </p:sp>
      <p:sp>
        <p:nvSpPr>
          <p:cNvPr id="17411" name="Content Placeholder 2"/>
          <p:cNvSpPr>
            <a:spLocks noGrp="1"/>
          </p:cNvSpPr>
          <p:nvPr>
            <p:ph idx="1"/>
          </p:nvPr>
        </p:nvSpPr>
        <p:spPr/>
        <p:txBody>
          <a:bodyPr/>
          <a:lstStyle/>
          <a:p>
            <a:r>
              <a:rPr lang="en-US" sz="2400" dirty="0" smtClean="0">
                <a:solidFill>
                  <a:schemeClr val="tx2"/>
                </a:solidFill>
              </a:rPr>
              <a:t>Information overload</a:t>
            </a:r>
          </a:p>
          <a:p>
            <a:r>
              <a:rPr lang="en-US" sz="2400" dirty="0" smtClean="0">
                <a:solidFill>
                  <a:schemeClr val="tx2"/>
                </a:solidFill>
              </a:rPr>
              <a:t>Wrong medium</a:t>
            </a:r>
          </a:p>
          <a:p>
            <a:r>
              <a:rPr lang="en-US" sz="2400" dirty="0" smtClean="0">
                <a:solidFill>
                  <a:schemeClr val="tx2"/>
                </a:solidFill>
              </a:rPr>
              <a:t>Not knowing audience</a:t>
            </a:r>
          </a:p>
          <a:p>
            <a:r>
              <a:rPr lang="en-US" sz="2400" dirty="0" smtClean="0">
                <a:solidFill>
                  <a:schemeClr val="tx2"/>
                </a:solidFill>
              </a:rPr>
              <a:t>Jargon</a:t>
            </a:r>
          </a:p>
          <a:p>
            <a:r>
              <a:rPr lang="en-US" sz="2400" dirty="0" smtClean="0">
                <a:solidFill>
                  <a:schemeClr val="tx2"/>
                </a:solidFill>
              </a:rPr>
              <a:t>Inappropriate style</a:t>
            </a:r>
          </a:p>
          <a:p>
            <a:r>
              <a:rPr lang="en-US" sz="2400" dirty="0" smtClean="0">
                <a:solidFill>
                  <a:schemeClr val="tx2"/>
                </a:solidFill>
              </a:rPr>
              <a:t>Bad first impression</a:t>
            </a:r>
          </a:p>
          <a:p>
            <a:r>
              <a:rPr lang="en-US" sz="2400" dirty="0" smtClean="0">
                <a:solidFill>
                  <a:schemeClr val="tx2"/>
                </a:solidFill>
              </a:rPr>
              <a:t>Timeliness</a:t>
            </a:r>
          </a:p>
          <a:p>
            <a:endParaRPr lang="en-US" sz="2400" dirty="0" smtClean="0">
              <a:solidFill>
                <a:schemeClr val="tx2"/>
              </a:solidFill>
            </a:endParaRPr>
          </a:p>
        </p:txBody>
      </p:sp>
    </p:spTree>
    <p:extLst>
      <p:ext uri="{BB962C8B-B14F-4D97-AF65-F5344CB8AC3E}">
        <p14:creationId xmlns:p14="http://schemas.microsoft.com/office/powerpoint/2010/main" val="1937915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2400" dirty="0" smtClean="0">
                <a:solidFill>
                  <a:schemeClr val="tx2"/>
                </a:solidFill>
              </a:rPr>
              <a:t>To Improve Communication…</a:t>
            </a:r>
          </a:p>
        </p:txBody>
      </p:sp>
      <p:sp>
        <p:nvSpPr>
          <p:cNvPr id="16387" name="Content Placeholder 2"/>
          <p:cNvSpPr>
            <a:spLocks noGrp="1"/>
          </p:cNvSpPr>
          <p:nvPr>
            <p:ph idx="1"/>
          </p:nvPr>
        </p:nvSpPr>
        <p:spPr/>
        <p:txBody>
          <a:bodyPr/>
          <a:lstStyle/>
          <a:p>
            <a:pPr marL="0" indent="0">
              <a:buNone/>
            </a:pPr>
            <a:r>
              <a:rPr lang="en-US" sz="2400" dirty="0" smtClean="0">
                <a:solidFill>
                  <a:schemeClr val="tx2"/>
                </a:solidFill>
              </a:rPr>
              <a:t>Knowledge and Preparation </a:t>
            </a:r>
          </a:p>
          <a:p>
            <a:pPr marL="0" indent="0"/>
            <a:r>
              <a:rPr lang="en-US" sz="2400" dirty="0" smtClean="0">
                <a:solidFill>
                  <a:schemeClr val="tx2"/>
                </a:solidFill>
              </a:rPr>
              <a:t>Drafts</a:t>
            </a:r>
          </a:p>
          <a:p>
            <a:pPr marL="0" indent="0"/>
            <a:r>
              <a:rPr lang="en-US" sz="2400" dirty="0" smtClean="0">
                <a:solidFill>
                  <a:schemeClr val="tx2"/>
                </a:solidFill>
              </a:rPr>
              <a:t>Rehearsal</a:t>
            </a:r>
            <a:endParaRPr lang="en-US" sz="2400" dirty="0">
              <a:solidFill>
                <a:schemeClr val="tx2"/>
              </a:solidFill>
            </a:endParaRPr>
          </a:p>
          <a:p>
            <a:pPr marL="457200" indent="-457200">
              <a:buFont typeface="B Frutiger Bold" charset="0"/>
              <a:buAutoNum type="arabicPeriod"/>
            </a:pPr>
            <a:endParaRPr lang="en-US" sz="2400" dirty="0" smtClean="0">
              <a:solidFill>
                <a:schemeClr val="tx2"/>
              </a:solidFill>
            </a:endParaRPr>
          </a:p>
          <a:p>
            <a:pPr marL="0" indent="0">
              <a:buNone/>
            </a:pPr>
            <a:endParaRPr lang="en-US" sz="2400" dirty="0" smtClean="0">
              <a:solidFill>
                <a:schemeClr val="tx2"/>
              </a:solidFill>
            </a:endParaRPr>
          </a:p>
        </p:txBody>
      </p:sp>
    </p:spTree>
    <p:extLst>
      <p:ext uri="{BB962C8B-B14F-4D97-AF65-F5344CB8AC3E}">
        <p14:creationId xmlns:p14="http://schemas.microsoft.com/office/powerpoint/2010/main" val="4001882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2400" dirty="0" smtClean="0">
                <a:solidFill>
                  <a:schemeClr val="tx2"/>
                </a:solidFill>
              </a:rPr>
              <a:t>Writing Sample</a:t>
            </a:r>
          </a:p>
        </p:txBody>
      </p:sp>
      <p:sp>
        <p:nvSpPr>
          <p:cNvPr id="22531" name="Content Placeholder 2"/>
          <p:cNvSpPr>
            <a:spLocks noGrp="1"/>
          </p:cNvSpPr>
          <p:nvPr>
            <p:ph idx="1"/>
          </p:nvPr>
        </p:nvSpPr>
        <p:spPr/>
        <p:txBody>
          <a:bodyPr/>
          <a:lstStyle/>
          <a:p>
            <a:pPr marL="457200" indent="-457200"/>
            <a:r>
              <a:rPr lang="en-US" altLang="en-US" sz="2400" dirty="0" smtClean="0">
                <a:solidFill>
                  <a:schemeClr val="tx2"/>
                </a:solidFill>
              </a:rPr>
              <a:t>Prompt on course site</a:t>
            </a:r>
          </a:p>
          <a:p>
            <a:pPr marL="457200" indent="-457200"/>
            <a:r>
              <a:rPr lang="en-US" altLang="en-US" sz="2400" dirty="0" smtClean="0">
                <a:solidFill>
                  <a:schemeClr val="tx2"/>
                </a:solidFill>
              </a:rPr>
              <a:t>Submit via </a:t>
            </a:r>
            <a:r>
              <a:rPr lang="en-US" altLang="en-US" sz="2400" dirty="0" err="1" smtClean="0">
                <a:solidFill>
                  <a:schemeClr val="tx2"/>
                </a:solidFill>
              </a:rPr>
              <a:t>Dropbox</a:t>
            </a:r>
            <a:endParaRPr lang="en-US" altLang="en-US" sz="2400" dirty="0" smtClean="0">
              <a:solidFill>
                <a:schemeClr val="tx2"/>
              </a:solidFill>
            </a:endParaRPr>
          </a:p>
          <a:p>
            <a:pPr marL="457200" indent="-457200"/>
            <a:r>
              <a:rPr lang="en-US" altLang="en-US" sz="2400" dirty="0" smtClean="0">
                <a:solidFill>
                  <a:schemeClr val="tx2"/>
                </a:solidFill>
              </a:rPr>
              <a:t>Include “Statement of Originality”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400" dirty="0" smtClean="0">
                <a:solidFill>
                  <a:schemeClr val="tx2"/>
                </a:solidFill>
              </a:rPr>
              <a:t>Writing Sample</a:t>
            </a:r>
          </a:p>
        </p:txBody>
      </p:sp>
      <p:sp>
        <p:nvSpPr>
          <p:cNvPr id="27651" name="Content Placeholder 2"/>
          <p:cNvSpPr>
            <a:spLocks noGrp="1"/>
          </p:cNvSpPr>
          <p:nvPr>
            <p:ph idx="1"/>
          </p:nvPr>
        </p:nvSpPr>
        <p:spPr/>
        <p:txBody>
          <a:bodyPr/>
          <a:lstStyle/>
          <a:p>
            <a:pPr>
              <a:buFontTx/>
              <a:buNone/>
            </a:pPr>
            <a:r>
              <a:rPr lang="en-US" sz="2400" dirty="0" smtClean="0">
                <a:solidFill>
                  <a:schemeClr val="tx2"/>
                </a:solidFill>
              </a:rPr>
              <a:t>Describe a time you communicated badly.</a:t>
            </a:r>
          </a:p>
          <a:p>
            <a:r>
              <a:rPr lang="en-US" sz="2400" dirty="0" smtClean="0">
                <a:solidFill>
                  <a:schemeClr val="tx2"/>
                </a:solidFill>
              </a:rPr>
              <a:t>One page</a:t>
            </a:r>
          </a:p>
          <a:p>
            <a:r>
              <a:rPr lang="en-US" sz="2400" dirty="0" smtClean="0">
                <a:solidFill>
                  <a:schemeClr val="tx2"/>
                </a:solidFill>
              </a:rPr>
              <a:t>Incident</a:t>
            </a:r>
          </a:p>
          <a:p>
            <a:r>
              <a:rPr lang="en-US" sz="2400" dirty="0" smtClean="0">
                <a:solidFill>
                  <a:schemeClr val="tx2"/>
                </a:solidFill>
              </a:rPr>
              <a:t>Implications</a:t>
            </a:r>
          </a:p>
          <a:p>
            <a:r>
              <a:rPr lang="en-US" sz="2400" dirty="0" smtClean="0">
                <a:solidFill>
                  <a:schemeClr val="tx2"/>
                </a:solidFill>
              </a:rPr>
              <a:t>Results</a:t>
            </a:r>
          </a:p>
          <a:p>
            <a:r>
              <a:rPr lang="en-US" sz="2400" dirty="0" smtClean="0">
                <a:solidFill>
                  <a:schemeClr val="tx2"/>
                </a:solidFill>
              </a:rPr>
              <a:t>Use memo format</a:t>
            </a:r>
          </a:p>
        </p:txBody>
      </p:sp>
    </p:spTree>
    <p:extLst>
      <p:ext uri="{BB962C8B-B14F-4D97-AF65-F5344CB8AC3E}">
        <p14:creationId xmlns:p14="http://schemas.microsoft.com/office/powerpoint/2010/main" val="4104601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400" dirty="0" smtClean="0">
                <a:solidFill>
                  <a:schemeClr val="tx2"/>
                </a:solidFill>
              </a:rPr>
              <a:t>For Next Week</a:t>
            </a:r>
          </a:p>
        </p:txBody>
      </p:sp>
      <p:sp>
        <p:nvSpPr>
          <p:cNvPr id="27651" name="Content Placeholder 2"/>
          <p:cNvSpPr>
            <a:spLocks noGrp="1"/>
          </p:cNvSpPr>
          <p:nvPr>
            <p:ph idx="1"/>
          </p:nvPr>
        </p:nvSpPr>
        <p:spPr/>
        <p:txBody>
          <a:bodyPr/>
          <a:lstStyle/>
          <a:p>
            <a:pPr marL="457200" indent="-457200">
              <a:buFontTx/>
              <a:buAutoNum type="arabicPeriod"/>
            </a:pPr>
            <a:r>
              <a:rPr lang="en-US" sz="2400" dirty="0" smtClean="0">
                <a:solidFill>
                  <a:schemeClr val="tx2"/>
                </a:solidFill>
              </a:rPr>
              <a:t>Writing Sample (by start of class on Jan. 20)</a:t>
            </a:r>
          </a:p>
          <a:p>
            <a:pPr marL="457200" indent="-457200">
              <a:buFontTx/>
              <a:buAutoNum type="arabicPeriod"/>
            </a:pPr>
            <a:r>
              <a:rPr lang="en-US" sz="2400" dirty="0" err="1" smtClean="0">
                <a:solidFill>
                  <a:schemeClr val="tx2"/>
                </a:solidFill>
              </a:rPr>
              <a:t>Tebeaux</a:t>
            </a:r>
            <a:r>
              <a:rPr lang="en-US" sz="2400" dirty="0" smtClean="0">
                <a:solidFill>
                  <a:schemeClr val="tx2"/>
                </a:solidFill>
              </a:rPr>
              <a:t>, Chapters 1 and 2</a:t>
            </a:r>
          </a:p>
          <a:p>
            <a:pPr marL="457200" indent="-457200">
              <a:buFontTx/>
              <a:buAutoNum type="arabicPeriod"/>
            </a:pPr>
            <a:r>
              <a:rPr lang="en-US" sz="2400" dirty="0" smtClean="0">
                <a:solidFill>
                  <a:schemeClr val="tx2"/>
                </a:solidFill>
              </a:rPr>
              <a:t>Brereton, Chapter 1</a:t>
            </a:r>
          </a:p>
        </p:txBody>
      </p:sp>
    </p:spTree>
    <p:extLst>
      <p:ext uri="{BB962C8B-B14F-4D97-AF65-F5344CB8AC3E}">
        <p14:creationId xmlns:p14="http://schemas.microsoft.com/office/powerpoint/2010/main" val="2519863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oi.ieeecomputersociety.org/cms/Computer.org/dl/mags/sp/2009/05/figures/msp2009050053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68294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888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2"/>
                </a:solidFill>
              </a:rPr>
              <a:t>Two Myths of </a:t>
            </a:r>
            <a:br>
              <a:rPr lang="en-US" sz="2800" dirty="0" smtClean="0">
                <a:solidFill>
                  <a:schemeClr val="tx2"/>
                </a:solidFill>
              </a:rPr>
            </a:br>
            <a:r>
              <a:rPr lang="en-US" sz="2800" dirty="0" smtClean="0">
                <a:solidFill>
                  <a:schemeClr val="tx2"/>
                </a:solidFill>
              </a:rPr>
              <a:t>Engineering Communication</a:t>
            </a:r>
            <a:endParaRPr lang="en-US" sz="2800" dirty="0">
              <a:solidFill>
                <a:schemeClr val="tx2"/>
              </a:solidFill>
            </a:endParaRPr>
          </a:p>
        </p:txBody>
      </p:sp>
      <p:sp>
        <p:nvSpPr>
          <p:cNvPr id="3" name="Text Placeholder 2"/>
          <p:cNvSpPr>
            <a:spLocks noGrp="1"/>
          </p:cNvSpPr>
          <p:nvPr>
            <p:ph type="body" idx="1"/>
          </p:nvPr>
        </p:nvSpPr>
        <p:spPr/>
        <p:txBody>
          <a:bodyPr/>
          <a:lstStyle/>
          <a:p>
            <a:pPr eaLnBrk="1" hangingPunct="1"/>
            <a:r>
              <a:rPr lang="en-US" sz="2400" dirty="0" smtClean="0">
                <a:solidFill>
                  <a:schemeClr val="tx2"/>
                </a:solidFill>
              </a:rPr>
              <a:t>Engineers Have No Need to Communicate Effectively</a:t>
            </a:r>
          </a:p>
          <a:p>
            <a:pPr lvl="1" eaLnBrk="1" hangingPunct="1"/>
            <a:r>
              <a:rPr lang="en-US" sz="2300" dirty="0" smtClean="0">
                <a:solidFill>
                  <a:schemeClr val="tx2"/>
                </a:solidFill>
              </a:rPr>
              <a:t>Workplace Realities </a:t>
            </a:r>
          </a:p>
          <a:p>
            <a:pPr lvl="1" eaLnBrk="1" hangingPunct="1"/>
            <a:r>
              <a:rPr lang="en-US" sz="2400" dirty="0" smtClean="0">
                <a:solidFill>
                  <a:schemeClr val="tx2"/>
                </a:solidFill>
              </a:rPr>
              <a:t>Interdisciplinary Realities</a:t>
            </a:r>
          </a:p>
          <a:p>
            <a:pPr lvl="1" eaLnBrk="1" hangingPunct="1"/>
            <a:r>
              <a:rPr lang="en-US" sz="2400" dirty="0" smtClean="0">
                <a:solidFill>
                  <a:schemeClr val="tx2"/>
                </a:solidFill>
              </a:rPr>
              <a:t>International Demands</a:t>
            </a:r>
          </a:p>
          <a:p>
            <a:pPr eaLnBrk="1" hangingPunct="1"/>
            <a:endParaRPr lang="en-US" sz="2800" dirty="0" smtClean="0">
              <a:solidFill>
                <a:schemeClr val="tx2"/>
              </a:solidFill>
            </a:endParaRPr>
          </a:p>
          <a:p>
            <a:pPr eaLnBrk="1" hangingPunct="1"/>
            <a:r>
              <a:rPr lang="en-US" sz="2800" dirty="0" smtClean="0">
                <a:solidFill>
                  <a:schemeClr val="tx2"/>
                </a:solidFill>
              </a:rPr>
              <a:t>Engineers </a:t>
            </a:r>
            <a:r>
              <a:rPr lang="en-US" sz="2800" dirty="0">
                <a:solidFill>
                  <a:schemeClr val="tx2"/>
                </a:solidFill>
              </a:rPr>
              <a:t>are Incapable of Communicating Effectively</a:t>
            </a:r>
          </a:p>
          <a:p>
            <a:pPr eaLnBrk="1" hangingPunct="1"/>
            <a:endParaRPr lang="en-US" sz="2500" dirty="0" smtClean="0">
              <a:solidFill>
                <a:schemeClr val="tx2"/>
              </a:solidFill>
            </a:endParaRPr>
          </a:p>
          <a:p>
            <a:endParaRPr lang="en-US"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dirty="0" smtClean="0">
                <a:solidFill>
                  <a:schemeClr val="tx2"/>
                </a:solidFill>
              </a:rPr>
              <a:t>Results of Bad Communication</a:t>
            </a:r>
          </a:p>
        </p:txBody>
      </p:sp>
      <p:sp>
        <p:nvSpPr>
          <p:cNvPr id="11267" name="Content Placeholder 2"/>
          <p:cNvSpPr>
            <a:spLocks noGrp="1"/>
          </p:cNvSpPr>
          <p:nvPr>
            <p:ph idx="1"/>
          </p:nvPr>
        </p:nvSpPr>
        <p:spPr>
          <a:xfrm>
            <a:off x="2128836" y="1066800"/>
            <a:ext cx="6172199" cy="4875211"/>
          </a:xfrm>
        </p:spPr>
        <p:txBody>
          <a:bodyPr/>
          <a:lstStyle/>
          <a:p>
            <a:pPr eaLnBrk="1" hangingPunct="1"/>
            <a:r>
              <a:rPr lang="en-US" sz="2400" dirty="0" smtClean="0">
                <a:solidFill>
                  <a:schemeClr val="tx2"/>
                </a:solidFill>
              </a:rPr>
              <a:t>1907 Quebec Bridge</a:t>
            </a:r>
          </a:p>
          <a:p>
            <a:pPr lvl="1" eaLnBrk="1" hangingPunct="1"/>
            <a:r>
              <a:rPr lang="en-US" sz="2400" dirty="0" smtClean="0">
                <a:solidFill>
                  <a:schemeClr val="tx2"/>
                </a:solidFill>
              </a:rPr>
              <a:t>Correspondence was 3 Weeks Too Late</a:t>
            </a:r>
          </a:p>
          <a:p>
            <a:pPr eaLnBrk="1" hangingPunct="1"/>
            <a:r>
              <a:rPr lang="en-US" sz="2400" dirty="0" smtClean="0">
                <a:solidFill>
                  <a:schemeClr val="tx2"/>
                </a:solidFill>
              </a:rPr>
              <a:t>Walkway at Kansas City Regency</a:t>
            </a:r>
          </a:p>
          <a:p>
            <a:pPr lvl="1" eaLnBrk="1" hangingPunct="1"/>
            <a:r>
              <a:rPr lang="en-US" sz="2400" dirty="0" smtClean="0">
                <a:solidFill>
                  <a:schemeClr val="tx2"/>
                </a:solidFill>
              </a:rPr>
              <a:t>Design Standards Poorly Communicated</a:t>
            </a:r>
          </a:p>
          <a:p>
            <a:pPr eaLnBrk="1" hangingPunct="1"/>
            <a:r>
              <a:rPr lang="en-US" sz="2400" dirty="0" smtClean="0">
                <a:solidFill>
                  <a:schemeClr val="tx2"/>
                </a:solidFill>
              </a:rPr>
              <a:t>Mars Climate Orbiter </a:t>
            </a:r>
          </a:p>
          <a:p>
            <a:pPr lvl="1" eaLnBrk="1" hangingPunct="1"/>
            <a:r>
              <a:rPr lang="en-US" sz="2400" dirty="0" smtClean="0">
                <a:solidFill>
                  <a:schemeClr val="tx2"/>
                </a:solidFill>
              </a:rPr>
              <a:t>Imperial Units vs. Metric Units</a:t>
            </a:r>
          </a:p>
          <a:p>
            <a:pPr eaLnBrk="1" hangingPunct="1"/>
            <a:r>
              <a:rPr lang="en-US" sz="2400" dirty="0" smtClean="0">
                <a:solidFill>
                  <a:schemeClr val="tx2"/>
                </a:solidFill>
              </a:rPr>
              <a:t>Space Shuttle Challenger</a:t>
            </a:r>
          </a:p>
          <a:p>
            <a:pPr lvl="1" eaLnBrk="1" hangingPunct="1"/>
            <a:r>
              <a:rPr lang="en-US" sz="2400" dirty="0" smtClean="0">
                <a:solidFill>
                  <a:schemeClr val="tx2"/>
                </a:solidFill>
              </a:rPr>
              <a:t>Miscommunication between NASA Management and Engineers</a:t>
            </a:r>
          </a:p>
          <a:p>
            <a:pPr eaLnBrk="1" hangingPunct="1"/>
            <a:r>
              <a:rPr lang="en-US" sz="2500" b="1" dirty="0" smtClean="0">
                <a:solidFill>
                  <a:schemeClr val="tx2"/>
                </a:solidFill>
              </a:rPr>
              <a:t>Ordinary Business Failures</a:t>
            </a:r>
          </a:p>
          <a:p>
            <a:pPr eaLnBrk="1" hangingPunct="1"/>
            <a:r>
              <a:rPr lang="en-US" sz="2500" b="1" dirty="0" smtClean="0">
                <a:solidFill>
                  <a:schemeClr val="tx2"/>
                </a:solidFill>
              </a:rPr>
              <a:t>Career Setbacks</a:t>
            </a:r>
          </a:p>
          <a:p>
            <a:pPr eaLnBrk="1" hangingPunct="1"/>
            <a:endParaRPr lang="en-US" sz="2400" dirty="0" smtClean="0">
              <a:solidFill>
                <a:schemeClr val="tx2"/>
              </a:solidFill>
            </a:endParaRPr>
          </a:p>
          <a:p>
            <a:pPr eaLnBrk="1" hangingPunct="1"/>
            <a:endParaRPr lang="en-US" dirty="0" smtClean="0">
              <a:solidFill>
                <a:schemeClr val="tx2"/>
              </a:solidFill>
            </a:endParaRPr>
          </a:p>
          <a:p>
            <a:pPr eaLnBrk="1" hangingPunct="1"/>
            <a:endParaRPr lang="en-US" dirty="0" smtClean="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2400" dirty="0" smtClean="0">
                <a:solidFill>
                  <a:schemeClr val="tx2"/>
                </a:solidFill>
              </a:rPr>
              <a:t>Communication Goal</a:t>
            </a:r>
          </a:p>
        </p:txBody>
      </p:sp>
      <p:sp>
        <p:nvSpPr>
          <p:cNvPr id="12291" name="Content Placeholder 2"/>
          <p:cNvSpPr>
            <a:spLocks noGrp="1"/>
          </p:cNvSpPr>
          <p:nvPr>
            <p:ph idx="1"/>
          </p:nvPr>
        </p:nvSpPr>
        <p:spPr/>
        <p:txBody>
          <a:bodyPr/>
          <a:lstStyle/>
          <a:p>
            <a:pPr>
              <a:buFontTx/>
              <a:buNone/>
            </a:pPr>
            <a:r>
              <a:rPr lang="en-US" sz="2800" b="1" dirty="0" smtClean="0">
                <a:solidFill>
                  <a:schemeClr val="tx2"/>
                </a:solidFill>
              </a:rPr>
              <a:t>To have what you write or say be understood and remembered</a:t>
            </a:r>
          </a:p>
          <a:p>
            <a:pPr>
              <a:buFontTx/>
              <a:buNone/>
            </a:pPr>
            <a:endParaRPr lang="en-US" sz="2800" b="1" dirty="0"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2400" dirty="0" smtClean="0">
                <a:solidFill>
                  <a:schemeClr val="tx2"/>
                </a:solidFill>
              </a:rPr>
              <a:t>Communication Goal</a:t>
            </a:r>
          </a:p>
        </p:txBody>
      </p:sp>
      <p:sp>
        <p:nvSpPr>
          <p:cNvPr id="12291" name="Content Placeholder 2"/>
          <p:cNvSpPr>
            <a:spLocks noGrp="1"/>
          </p:cNvSpPr>
          <p:nvPr>
            <p:ph idx="1"/>
          </p:nvPr>
        </p:nvSpPr>
        <p:spPr>
          <a:xfrm>
            <a:off x="2128836" y="1524000"/>
            <a:ext cx="6172199" cy="4418011"/>
          </a:xfrm>
        </p:spPr>
        <p:txBody>
          <a:bodyPr/>
          <a:lstStyle/>
          <a:p>
            <a:pPr>
              <a:buFontTx/>
              <a:buNone/>
            </a:pPr>
            <a:r>
              <a:rPr lang="en-US" sz="2800" b="1" dirty="0" smtClean="0">
                <a:solidFill>
                  <a:schemeClr val="tx2"/>
                </a:solidFill>
              </a:rPr>
              <a:t>To have what you write or say be understood and remembered</a:t>
            </a:r>
          </a:p>
          <a:p>
            <a:pPr>
              <a:buFontTx/>
              <a:buNone/>
            </a:pPr>
            <a:endParaRPr lang="en-US" sz="2800" b="1" dirty="0" smtClean="0">
              <a:solidFill>
                <a:schemeClr val="tx2"/>
              </a:solidFill>
            </a:endParaRPr>
          </a:p>
          <a:p>
            <a:r>
              <a:rPr lang="en-US" sz="2400" dirty="0" smtClean="0">
                <a:solidFill>
                  <a:schemeClr val="tx2"/>
                </a:solidFill>
              </a:rPr>
              <a:t>“Mars Rover engine should fire at 3 ft.”</a:t>
            </a:r>
          </a:p>
          <a:p>
            <a:r>
              <a:rPr lang="en-US" sz="2400" dirty="0">
                <a:solidFill>
                  <a:schemeClr val="tx2"/>
                </a:solidFill>
              </a:rPr>
              <a:t>“Control indicators are red, blue, and green</a:t>
            </a:r>
            <a:r>
              <a:rPr lang="en-US" sz="2400" dirty="0" smtClean="0">
                <a:solidFill>
                  <a:schemeClr val="tx2"/>
                </a:solidFill>
              </a:rPr>
              <a:t>”</a:t>
            </a:r>
          </a:p>
          <a:p>
            <a:r>
              <a:rPr lang="en-US" sz="2400" dirty="0" smtClean="0">
                <a:solidFill>
                  <a:schemeClr val="tx2"/>
                </a:solidFill>
              </a:rPr>
              <a:t>“Provide Overhead Data from Last Project in Section 12.4.1”</a:t>
            </a:r>
          </a:p>
          <a:p>
            <a:r>
              <a:rPr lang="en-US" sz="2400" dirty="0" smtClean="0">
                <a:solidFill>
                  <a:schemeClr val="tx2"/>
                </a:solidFill>
              </a:rPr>
              <a:t>“Let’s take care of it.”</a:t>
            </a:r>
          </a:p>
        </p:txBody>
      </p:sp>
    </p:spTree>
    <p:extLst>
      <p:ext uri="{BB962C8B-B14F-4D97-AF65-F5344CB8AC3E}">
        <p14:creationId xmlns:p14="http://schemas.microsoft.com/office/powerpoint/2010/main" val="1644859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2800" dirty="0" smtClean="0">
                <a:solidFill>
                  <a:schemeClr val="tx2"/>
                </a:solidFill>
              </a:rPr>
              <a:t>Factors</a:t>
            </a:r>
          </a:p>
        </p:txBody>
      </p:sp>
      <p:sp>
        <p:nvSpPr>
          <p:cNvPr id="13315" name="Content Placeholder 2"/>
          <p:cNvSpPr>
            <a:spLocks noGrp="1"/>
          </p:cNvSpPr>
          <p:nvPr>
            <p:ph idx="1"/>
          </p:nvPr>
        </p:nvSpPr>
        <p:spPr/>
        <p:txBody>
          <a:bodyPr/>
          <a:lstStyle/>
          <a:p>
            <a:r>
              <a:rPr lang="en-US" sz="2400" dirty="0" smtClean="0">
                <a:solidFill>
                  <a:schemeClr val="tx2"/>
                </a:solidFill>
              </a:rPr>
              <a:t>Anything that contributes to or detracts from the effectiveness of the communication process</a:t>
            </a:r>
          </a:p>
          <a:p>
            <a:endParaRPr lang="en-US" sz="2400" dirty="0" smtClean="0">
              <a:solidFill>
                <a:schemeClr val="tx2"/>
              </a:solidFill>
            </a:endParaRPr>
          </a:p>
          <a:p>
            <a:r>
              <a:rPr lang="en-US" sz="2400" u="sng" dirty="0" smtClean="0">
                <a:solidFill>
                  <a:schemeClr val="tx2"/>
                </a:solidFill>
              </a:rPr>
              <a:t>Communicating to the Situation</a:t>
            </a:r>
          </a:p>
          <a:p>
            <a:pPr lvl="1"/>
            <a:r>
              <a:rPr lang="en-US" sz="2300" dirty="0">
                <a:solidFill>
                  <a:schemeClr val="tx2"/>
                </a:solidFill>
              </a:rPr>
              <a:t>Ex. This </a:t>
            </a:r>
            <a:r>
              <a:rPr lang="en-US" sz="2300" dirty="0" smtClean="0">
                <a:solidFill>
                  <a:schemeClr val="tx2"/>
                </a:solidFill>
              </a:rPr>
              <a:t>Lecture</a:t>
            </a:r>
          </a:p>
          <a:p>
            <a:pPr lvl="1"/>
            <a:r>
              <a:rPr lang="en-US" sz="2300" dirty="0" smtClean="0">
                <a:solidFill>
                  <a:schemeClr val="tx2"/>
                </a:solidFill>
              </a:rPr>
              <a:t>Your POV</a:t>
            </a:r>
          </a:p>
          <a:p>
            <a:pPr lvl="1"/>
            <a:r>
              <a:rPr lang="en-US" sz="2300" dirty="0" smtClean="0">
                <a:solidFill>
                  <a:schemeClr val="tx2"/>
                </a:solidFill>
              </a:rPr>
              <a:t>My POV</a:t>
            </a:r>
            <a:endParaRPr lang="en-US" sz="2300" dirty="0">
              <a:solidFill>
                <a:schemeClr val="tx2"/>
              </a:solidFill>
            </a:endParaRPr>
          </a:p>
          <a:p>
            <a:pPr lvl="1"/>
            <a:endParaRPr lang="en-US" sz="2300" dirty="0" smtClean="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13416</TotalTime>
  <Words>1313</Words>
  <Application>Microsoft Office PowerPoint</Application>
  <PresentationFormat>On-screen Show (4:3)</PresentationFormat>
  <Paragraphs>213</Paragraphs>
  <Slides>34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34</vt:i4>
      </vt:variant>
    </vt:vector>
  </HeadingPairs>
  <TitlesOfParts>
    <vt:vector size="40" baseType="lpstr">
      <vt:lpstr>Arial</vt:lpstr>
      <vt:lpstr>B Frutiger Bold</vt:lpstr>
      <vt:lpstr>Calibri</vt:lpstr>
      <vt:lpstr>Viterbi_R1</vt:lpstr>
      <vt:lpstr>1_Office Theme</vt:lpstr>
      <vt:lpstr>Custom Design</vt:lpstr>
      <vt:lpstr>CSCI 598 – Professional Writing and Communication for Computer Scientists</vt:lpstr>
      <vt:lpstr>PowerPoint Presentation</vt:lpstr>
      <vt:lpstr>PowerPoint Presentation</vt:lpstr>
      <vt:lpstr>PowerPoint Presentation</vt:lpstr>
      <vt:lpstr>Two Myths of  Engineering Communication</vt:lpstr>
      <vt:lpstr>Results of Bad Communication</vt:lpstr>
      <vt:lpstr>Communication Goal</vt:lpstr>
      <vt:lpstr>Communication Goal</vt:lpstr>
      <vt:lpstr>Factors</vt:lpstr>
      <vt:lpstr>Course Overview</vt:lpstr>
      <vt:lpstr>Course Overview</vt:lpstr>
      <vt:lpstr>Course Overview</vt:lpstr>
      <vt:lpstr>Course Overview</vt:lpstr>
      <vt:lpstr>Course Overview</vt:lpstr>
      <vt:lpstr>Communication Defined</vt:lpstr>
      <vt:lpstr>Communication Defined</vt:lpstr>
      <vt:lpstr>Basic Steps of Communication </vt:lpstr>
      <vt:lpstr>Basic Steps of Communication </vt:lpstr>
      <vt:lpstr>Communication Defined</vt:lpstr>
      <vt:lpstr>Information</vt:lpstr>
      <vt:lpstr>Information</vt:lpstr>
      <vt:lpstr>Communication Defined</vt:lpstr>
      <vt:lpstr>Exchange of Information</vt:lpstr>
      <vt:lpstr>Communication Defined</vt:lpstr>
      <vt:lpstr>Verbal and Non-Verbal</vt:lpstr>
      <vt:lpstr>Verbal and Non-Verbal</vt:lpstr>
      <vt:lpstr>Verbal and Non-Verbal</vt:lpstr>
      <vt:lpstr>Verbal and Non-Verbal</vt:lpstr>
      <vt:lpstr>Verbal and Non-Verbal</vt:lpstr>
      <vt:lpstr>Barriers to Communication </vt:lpstr>
      <vt:lpstr>To Improve Communication…</vt:lpstr>
      <vt:lpstr>Writing Sample</vt:lpstr>
      <vt:lpstr>Writing Sample</vt:lpstr>
      <vt:lpstr>For 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Application Clinic</dc:title>
  <dc:creator>EWP Student</dc:creator>
  <cp:lastModifiedBy>Steve Bucher</cp:lastModifiedBy>
  <cp:revision>570</cp:revision>
  <cp:lastPrinted>2017-01-11T23:54:09Z</cp:lastPrinted>
  <dcterms:modified xsi:type="dcterms:W3CDTF">2017-01-13T21:32:15Z</dcterms:modified>
</cp:coreProperties>
</file>