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 id="2147483751" r:id="rId2"/>
    <p:sldMasterId id="2147483762" r:id="rId3"/>
  </p:sldMasterIdLst>
  <p:notesMasterIdLst>
    <p:notesMasterId r:id="rId36"/>
  </p:notesMasterIdLst>
  <p:handoutMasterIdLst>
    <p:handoutMasterId r:id="rId37"/>
  </p:handoutMasterIdLst>
  <p:sldIdLst>
    <p:sldId id="256" r:id="rId4"/>
    <p:sldId id="335" r:id="rId5"/>
    <p:sldId id="347" r:id="rId6"/>
    <p:sldId id="334" r:id="rId7"/>
    <p:sldId id="263" r:id="rId8"/>
    <p:sldId id="264" r:id="rId9"/>
    <p:sldId id="315" r:id="rId10"/>
    <p:sldId id="354" r:id="rId11"/>
    <p:sldId id="286" r:id="rId12"/>
    <p:sldId id="287" r:id="rId13"/>
    <p:sldId id="358" r:id="rId14"/>
    <p:sldId id="356" r:id="rId15"/>
    <p:sldId id="357" r:id="rId16"/>
    <p:sldId id="359" r:id="rId17"/>
    <p:sldId id="360" r:id="rId18"/>
    <p:sldId id="296" r:id="rId19"/>
    <p:sldId id="336" r:id="rId20"/>
    <p:sldId id="344" r:id="rId21"/>
    <p:sldId id="330" r:id="rId22"/>
    <p:sldId id="332" r:id="rId23"/>
    <p:sldId id="348" r:id="rId24"/>
    <p:sldId id="349" r:id="rId25"/>
    <p:sldId id="323" r:id="rId26"/>
    <p:sldId id="352" r:id="rId27"/>
    <p:sldId id="350" r:id="rId28"/>
    <p:sldId id="353" r:id="rId29"/>
    <p:sldId id="329" r:id="rId30"/>
    <p:sldId id="351" r:id="rId31"/>
    <p:sldId id="339" r:id="rId32"/>
    <p:sldId id="361" r:id="rId33"/>
    <p:sldId id="324" r:id="rId34"/>
    <p:sldId id="340" r:id="rId35"/>
  </p:sldIdLst>
  <p:sldSz cx="9144000" cy="6858000" type="screen4x3"/>
  <p:notesSz cx="7010400" cy="9296400"/>
  <p:defaultTextStyle>
    <a:defPPr>
      <a:defRPr lang="en-US"/>
    </a:defPPr>
    <a:lvl1pPr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1pPr>
    <a:lvl2pPr marL="4572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2pPr>
    <a:lvl3pPr marL="9144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3pPr>
    <a:lvl4pPr marL="13716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4pPr>
    <a:lvl5pPr marL="18288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32" tIns="45718" rIns="91432" bIns="45718" rtlCol="0"/>
          <a:lstStyle>
            <a:lvl1pPr algn="l" eaLnBrk="1" hangingPunct="1">
              <a:defRPr sz="1200">
                <a:latin typeface="Arial" charset="0"/>
                <a:cs typeface="Arial" charset="0"/>
                <a:sym typeface="Arial" charset="0"/>
              </a:defRPr>
            </a:lvl1pPr>
          </a:lstStyle>
          <a:p>
            <a:pPr>
              <a:defRPr/>
            </a:pPr>
            <a:endParaRPr lang="en-US"/>
          </a:p>
        </p:txBody>
      </p:sp>
      <p:sp>
        <p:nvSpPr>
          <p:cNvPr id="3" name="Date Placeholder 2"/>
          <p:cNvSpPr>
            <a:spLocks noGrp="1"/>
          </p:cNvSpPr>
          <p:nvPr>
            <p:ph type="dt" sz="quarter" idx="1"/>
          </p:nvPr>
        </p:nvSpPr>
        <p:spPr>
          <a:xfrm>
            <a:off x="3970940" y="0"/>
            <a:ext cx="3037840" cy="465138"/>
          </a:xfrm>
          <a:prstGeom prst="rect">
            <a:avLst/>
          </a:prstGeom>
        </p:spPr>
        <p:txBody>
          <a:bodyPr vert="horz" lIns="91432" tIns="45718" rIns="91432" bIns="45718" rtlCol="0"/>
          <a:lstStyle>
            <a:lvl1pPr algn="r" eaLnBrk="1" hangingPunct="1">
              <a:defRPr sz="1200">
                <a:latin typeface="Arial" charset="0"/>
                <a:cs typeface="Arial" charset="0"/>
                <a:sym typeface="Arial" charset="0"/>
              </a:defRPr>
            </a:lvl1pPr>
          </a:lstStyle>
          <a:p>
            <a:pPr>
              <a:defRPr/>
            </a:pPr>
            <a:fld id="{62691186-A3C2-452D-9907-7D3A9608850A}" type="datetimeFigureOut">
              <a:rPr lang="en-US"/>
              <a:pPr>
                <a:defRPr/>
              </a:pPr>
              <a:t>1/20/2017</a:t>
            </a:fld>
            <a:endParaRPr lang="en-US"/>
          </a:p>
        </p:txBody>
      </p:sp>
      <p:sp>
        <p:nvSpPr>
          <p:cNvPr id="4" name="Footer Placeholder 3"/>
          <p:cNvSpPr>
            <a:spLocks noGrp="1"/>
          </p:cNvSpPr>
          <p:nvPr>
            <p:ph type="ftr" sz="quarter" idx="2"/>
          </p:nvPr>
        </p:nvSpPr>
        <p:spPr>
          <a:xfrm>
            <a:off x="0" y="8829675"/>
            <a:ext cx="3037840" cy="465138"/>
          </a:xfrm>
          <a:prstGeom prst="rect">
            <a:avLst/>
          </a:prstGeom>
        </p:spPr>
        <p:txBody>
          <a:bodyPr vert="horz" lIns="91432" tIns="45718" rIns="91432" bIns="45718" rtlCol="0" anchor="b"/>
          <a:lstStyle>
            <a:lvl1pPr algn="l" eaLnBrk="1" hangingPunct="1">
              <a:defRPr sz="1200">
                <a:latin typeface="Arial" charset="0"/>
                <a:cs typeface="Arial" charset="0"/>
                <a:sym typeface="Arial" charset="0"/>
              </a:defRPr>
            </a:lvl1pPr>
          </a:lstStyle>
          <a:p>
            <a:pPr>
              <a:defRPr/>
            </a:pPr>
            <a:endParaRPr lang="en-US"/>
          </a:p>
        </p:txBody>
      </p:sp>
      <p:sp>
        <p:nvSpPr>
          <p:cNvPr id="5" name="Slide Number Placeholder 4"/>
          <p:cNvSpPr>
            <a:spLocks noGrp="1"/>
          </p:cNvSpPr>
          <p:nvPr>
            <p:ph type="sldNum" sz="quarter" idx="3"/>
          </p:nvPr>
        </p:nvSpPr>
        <p:spPr>
          <a:xfrm>
            <a:off x="3970940" y="8829675"/>
            <a:ext cx="3037840" cy="465138"/>
          </a:xfrm>
          <a:prstGeom prst="rect">
            <a:avLst/>
          </a:prstGeom>
        </p:spPr>
        <p:txBody>
          <a:bodyPr vert="horz" wrap="square" lIns="91432" tIns="45718" rIns="91432" bIns="45718" numCol="1" anchor="b" anchorCtr="0" compatLnSpc="1">
            <a:prstTxWarp prst="textNoShape">
              <a:avLst/>
            </a:prstTxWarp>
          </a:bodyPr>
          <a:lstStyle>
            <a:lvl1pPr algn="r" eaLnBrk="1" hangingPunct="1">
              <a:defRPr sz="1200" smtClean="0"/>
            </a:lvl1pPr>
          </a:lstStyle>
          <a:p>
            <a:pPr>
              <a:defRPr/>
            </a:pPr>
            <a:fld id="{CA41B474-F01B-48E9-880B-81BE165DDF8D}" type="slidenum">
              <a:rPr lang="en-US" altLang="en-US"/>
              <a:pPr>
                <a:defRPr/>
              </a:pPr>
              <a:t>‹#›</a:t>
            </a:fld>
            <a:endParaRPr lang="en-US" altLang="en-US"/>
          </a:p>
        </p:txBody>
      </p:sp>
    </p:spTree>
    <p:extLst>
      <p:ext uri="{BB962C8B-B14F-4D97-AF65-F5344CB8AC3E}">
        <p14:creationId xmlns:p14="http://schemas.microsoft.com/office/powerpoint/2010/main" val="3792625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794" name="Shape 2"/>
          <p:cNvSpPr txBox="1">
            <a:spLocks noGrp="1"/>
          </p:cNvSpPr>
          <p:nvPr>
            <p:ph type="hdr" idx="2"/>
          </p:nvPr>
        </p:nvSpPr>
        <p:spPr bwMode="auto">
          <a:xfrm>
            <a:off x="0" y="0"/>
            <a:ext cx="3037840" cy="465138"/>
          </a:xfrm>
          <a:prstGeom prst="rect">
            <a:avLst/>
          </a:prstGeom>
          <a:noFill/>
          <a:ln w="9525">
            <a:noFill/>
            <a:miter lim="800000"/>
            <a:headEnd/>
            <a:tailEnd/>
          </a:ln>
        </p:spPr>
        <p:txBody>
          <a:bodyPr vert="horz" wrap="square" lIns="91418" tIns="91418" rIns="91418" bIns="91418"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5" name="Shape 3"/>
          <p:cNvSpPr txBox="1">
            <a:spLocks noGrp="1"/>
          </p:cNvSpPr>
          <p:nvPr>
            <p:ph type="dt" idx="10"/>
          </p:nvPr>
        </p:nvSpPr>
        <p:spPr bwMode="auto">
          <a:xfrm>
            <a:off x="3972562" y="0"/>
            <a:ext cx="3037840" cy="465138"/>
          </a:xfrm>
          <a:prstGeom prst="rect">
            <a:avLst/>
          </a:prstGeom>
          <a:noFill/>
          <a:ln w="9525">
            <a:noFill/>
            <a:miter lim="800000"/>
            <a:headEnd/>
            <a:tailEnd/>
          </a:ln>
        </p:spPr>
        <p:txBody>
          <a:bodyPr vert="horz" wrap="square" lIns="91418" tIns="91418" rIns="91418" bIns="91418"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2772" name="Shape 4"/>
          <p:cNvSpPr>
            <a:spLocks noGrp="1" noRot="1" noChangeAspect="1"/>
          </p:cNvSpPr>
          <p:nvPr>
            <p:ph type="sldImg" idx="3"/>
          </p:nvPr>
        </p:nvSpPr>
        <p:spPr bwMode="auto">
          <a:xfrm>
            <a:off x="1181100" y="696913"/>
            <a:ext cx="4648200" cy="348615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lnTo>
                  <a:pt x="0" y="0"/>
                </a:lnTo>
                <a:close/>
              </a:path>
            </a:pathLst>
          </a:custGeom>
          <a:noFill/>
          <a:ln w="9525" cap="rnd">
            <a:solidFill>
              <a:srgbClr val="000000"/>
            </a:solidFill>
            <a:prstDash val="solid"/>
            <a:miter lim="800000"/>
            <a:headEnd type="none" w="med" len="med"/>
            <a:tailEnd type="none" w="med" len="med"/>
          </a:ln>
        </p:spPr>
      </p:sp>
      <p:sp>
        <p:nvSpPr>
          <p:cNvPr id="5" name="Shape 5"/>
          <p:cNvSpPr txBox="1">
            <a:spLocks noGrp="1"/>
          </p:cNvSpPr>
          <p:nvPr>
            <p:ph type="body" idx="1"/>
          </p:nvPr>
        </p:nvSpPr>
        <p:spPr>
          <a:xfrm>
            <a:off x="934721" y="4416428"/>
            <a:ext cx="5140960" cy="4183063"/>
          </a:xfrm>
          <a:prstGeom prst="rect">
            <a:avLst/>
          </a:prstGeom>
          <a:noFill/>
          <a:ln>
            <a:noFill/>
          </a:ln>
        </p:spPr>
        <p:txBody>
          <a:bodyPr lIns="91418" tIns="91418" rIns="91418" bIns="91418"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endParaRPr noProof="0"/>
          </a:p>
        </p:txBody>
      </p:sp>
      <p:sp>
        <p:nvSpPr>
          <p:cNvPr id="33798" name="Shape 6"/>
          <p:cNvSpPr txBox="1">
            <a:spLocks noGrp="1"/>
          </p:cNvSpPr>
          <p:nvPr>
            <p:ph type="ftr" idx="11"/>
          </p:nvPr>
        </p:nvSpPr>
        <p:spPr bwMode="auto">
          <a:xfrm>
            <a:off x="0" y="8831266"/>
            <a:ext cx="3037840" cy="465137"/>
          </a:xfrm>
          <a:prstGeom prst="rect">
            <a:avLst/>
          </a:prstGeom>
          <a:noFill/>
          <a:ln w="9525">
            <a:noFill/>
            <a:miter lim="800000"/>
            <a:headEnd/>
            <a:tailEnd/>
          </a:ln>
        </p:spPr>
        <p:txBody>
          <a:bodyPr vert="horz" wrap="square" lIns="91418" tIns="91418" rIns="91418" bIns="91418"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9" name="Shape 7"/>
          <p:cNvSpPr txBox="1">
            <a:spLocks noGrp="1"/>
          </p:cNvSpPr>
          <p:nvPr>
            <p:ph type="sldNum" idx="12"/>
          </p:nvPr>
        </p:nvSpPr>
        <p:spPr bwMode="auto">
          <a:xfrm>
            <a:off x="3972562" y="8831266"/>
            <a:ext cx="3037840" cy="465137"/>
          </a:xfrm>
          <a:prstGeom prst="rect">
            <a:avLst/>
          </a:prstGeom>
          <a:noFill/>
          <a:ln w="9525">
            <a:noFill/>
            <a:miter lim="800000"/>
            <a:headEnd/>
            <a:tailEnd/>
          </a:ln>
        </p:spPr>
        <p:txBody>
          <a:bodyPr vert="horz" wrap="square" lIns="91418" tIns="91418" rIns="91418" bIns="91418" numCol="1" anchor="b" anchorCtr="0" compatLnSpc="1">
            <a:prstTxWarp prst="textNoShape">
              <a:avLst/>
            </a:prstTxWarp>
          </a:bodyPr>
          <a:lstStyle>
            <a:lvl1pPr algn="r" eaLnBrk="1" hangingPunct="1">
              <a:defRPr sz="1200">
                <a:latin typeface="Arial" charset="0"/>
                <a:cs typeface="Arial" charset="0"/>
                <a:sym typeface="Arial" charset="0"/>
              </a:defRPr>
            </a:lvl1pPr>
          </a:lstStyle>
          <a:p>
            <a:pPr>
              <a:defRPr/>
            </a:pPr>
            <a:endParaRPr lang="en-US"/>
          </a:p>
        </p:txBody>
      </p:sp>
    </p:spTree>
    <p:extLst>
      <p:ext uri="{BB962C8B-B14F-4D97-AF65-F5344CB8AC3E}">
        <p14:creationId xmlns:p14="http://schemas.microsoft.com/office/powerpoint/2010/main" val="3571171585"/>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64"/>
          <p:cNvSpPr txBox="1">
            <a:spLocks noGrp="1"/>
          </p:cNvSpPr>
          <p:nvPr>
            <p:ph type="body" idx="1"/>
          </p:nvPr>
        </p:nvSpPr>
        <p:spPr bwMode="auto">
          <a:xfrm>
            <a:off x="934721" y="6323307"/>
            <a:ext cx="5140960" cy="369302"/>
          </a:xfrm>
          <a:noFill/>
        </p:spPr>
        <p:txBody>
          <a:bodyPr vert="horz" wrap="square" numCol="1" compatLnSpc="1">
            <a:prstTxWarp prst="textNoShape">
              <a:avLst/>
            </a:prstTxWarp>
            <a:spAutoFit/>
          </a:bodyPr>
          <a:lstStyle/>
          <a:p>
            <a:pPr eaLnBrk="1" hangingPunct="1">
              <a:spcBef>
                <a:spcPct val="0"/>
              </a:spcBef>
            </a:pPr>
            <a:endParaRPr lang="en-US" altLang="en-US" smtClean="0"/>
          </a:p>
        </p:txBody>
      </p:sp>
      <p:sp>
        <p:nvSpPr>
          <p:cNvPr id="33795" name="Shape 6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07060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5C4A4F-878F-438C-B880-2628F5DCDA62}" type="datetimeFigureOut">
              <a:rPr lang="en-US"/>
              <a:pPr>
                <a:defRPr/>
              </a:pPr>
              <a:t>1/20/2017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67414C-3A9A-4852-8BF7-4DDC089B74F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15CC33-7118-4B73-91DA-8A63609BAE37}" type="datetimeFigureOut">
              <a:rPr lang="en-US"/>
              <a:pPr>
                <a:defRPr/>
              </a:pPr>
              <a:t>1/20/2017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9937F1-9E8D-47A0-8DC4-0A31AB862DA0}"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0B1190F-F633-4C32-82E0-E4E5F130CD32}" type="datetimeFigureOut">
              <a:rPr lang="en-US"/>
              <a:pPr>
                <a:defRPr/>
              </a:pPr>
              <a:t>1/20/2017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BD103E-FF65-4802-8738-BBCC38396370}"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3D7E27-F7FC-40B8-A522-8016FC5583D2}" type="datetimeFigureOut">
              <a:rPr lang="en-US"/>
              <a:pPr>
                <a:defRPr/>
              </a:pPr>
              <a:t>1/20/2017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D1557F-252C-4CAE-AF23-992FA41B7C97}"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D66A2E-AF9B-48D8-822B-776DC2E535BA}" type="datetimeFigureOut">
              <a:rPr lang="en-US"/>
              <a:pPr>
                <a:defRPr/>
              </a:pPr>
              <a:t>1/20/2017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D8D10F-6C87-4FCA-978D-56E04849E999}"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6FFC7D-B4BB-474C-A7D2-824553E3619F}" type="datetimeFigureOut">
              <a:rPr lang="en-US"/>
              <a:pPr>
                <a:defRPr/>
              </a:pPr>
              <a:t>1/20/2017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686DF5-F2AD-4BF7-829D-BDB86C35B96C}"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8B8812-F9EA-4550-AA2C-E2582B4A9B91}" type="datetimeFigureOut">
              <a:rPr lang="en-US"/>
              <a:pPr>
                <a:defRPr/>
              </a:pPr>
              <a:t>1/20/2017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B35864A-9B81-4CBC-92CE-9794CEF865E1}"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EAA5AE-0ABD-43C8-90FC-E7837AF24D96}" type="datetimeFigureOut">
              <a:rPr lang="en-US"/>
              <a:pPr>
                <a:defRPr/>
              </a:pPr>
              <a:t>1/20/2017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ECF67C-7808-448C-9851-8DD300AE38B4}"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034B93-B9A4-4DD9-AE9F-9F6075F61DBD}" type="datetimeFigureOut">
              <a:rPr lang="en-US"/>
              <a:pPr>
                <a:defRPr/>
              </a:pPr>
              <a:t>1/20/2017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376262-8B10-4543-A9B1-D2E9CB2D1054}"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9B4EA2-479C-4E8B-A1C4-FF4551ABC440}" type="datetimeFigureOut">
              <a:rPr lang="en-US"/>
              <a:pPr>
                <a:defRPr/>
              </a:pPr>
              <a:t>1/20/2017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211528-CCC4-4A7D-A65F-8C3C5BEE91E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30A1CA-F5D2-45B7-95AF-B1108145D3FE}" type="datetimeFigureOut">
              <a:rPr lang="en-US"/>
              <a:pPr>
                <a:defRPr/>
              </a:pPr>
              <a:t>1/20/2017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8D7EC9-17F1-4B6F-8977-DFB0BE5B3806}"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12" y="4406900"/>
            <a:ext cx="7772400" cy="1362075"/>
          </a:xfrm>
          <a:prstGeom prst="rect">
            <a:avLst/>
          </a:prstGeom>
          <a:noFill/>
          <a:ln>
            <a:noFill/>
          </a:ln>
        </p:spPr>
        <p:txBody>
          <a:bodyPr/>
          <a:lstStyle>
            <a:lvl1pPr algn="l" rtl="0">
              <a:defRPr sz="4000" b="1" cap="small"/>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
          </p:nvPr>
        </p:nvSpPr>
        <p:spPr>
          <a:xfrm>
            <a:off x="722312" y="2906713"/>
            <a:ext cx="7772400" cy="1500187"/>
          </a:xfrm>
          <a:prstGeom prst="rect">
            <a:avLst/>
          </a:prstGeom>
          <a:noFill/>
          <a:ln>
            <a:noFill/>
          </a:ln>
        </p:spPr>
        <p:txBody>
          <a:bodyPr anchor="b"/>
          <a:lstStyle>
            <a:lvl1pPr marL="0" indent="0" rtl="0">
              <a:buNone/>
              <a:defRPr sz="2000"/>
            </a:lvl1pPr>
            <a:lvl2pPr marL="457200" indent="0" rtl="0">
              <a:buNone/>
              <a:defRPr sz="1800"/>
            </a:lvl2pPr>
            <a:lvl3pPr marL="914400" indent="0" rtl="0">
              <a:buNone/>
              <a:defRPr sz="1600"/>
            </a:lvl3pPr>
            <a:lvl4pPr marL="1371600" indent="0" rtl="0">
              <a:buNone/>
              <a:defRPr sz="1400"/>
            </a:lvl4pPr>
            <a:lvl5pPr marL="1828800" indent="0" rtl="0">
              <a:buNone/>
              <a:defRPr sz="1400"/>
            </a:lvl5pPr>
            <a:lvl6pPr marL="2286000" indent="0" rtl="0">
              <a:buNone/>
              <a:defRPr sz="1400"/>
            </a:lvl6pPr>
            <a:lvl7pPr marL="2743200" indent="0" rtl="0">
              <a:buNone/>
              <a:defRPr sz="1400"/>
            </a:lvl7pPr>
            <a:lvl8pPr marL="3200400" indent="0" rtl="0">
              <a:buNone/>
              <a:defRPr sz="1400"/>
            </a:lvl8pPr>
            <a:lvl9pPr marL="3657600" indent="0" rtl="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7" name="Shape 47"/>
          <p:cNvSpPr txBox="1">
            <a:spLocks noGrp="1"/>
          </p:cNvSpPr>
          <p:nvPr>
            <p:ph type="body" idx="1"/>
          </p:nvPr>
        </p:nvSpPr>
        <p:spPr>
          <a:xfrm>
            <a:off x="2128836" y="1827211"/>
            <a:ext cx="6172199" cy="4114800"/>
          </a:xfrm>
          <a:prstGeom prst="rect">
            <a:avLst/>
          </a:prstGeom>
          <a:noFill/>
          <a:ln>
            <a:noFill/>
          </a:ln>
        </p:spPr>
        <p:txBody>
          <a:bodyPr/>
          <a:lstStyle>
            <a:lvl1pPr marL="342900" indent="-342900" algn="l" rtl="0">
              <a:spcBef>
                <a:spcPts val="340"/>
              </a:spcBef>
              <a:spcAft>
                <a:spcPts val="0"/>
              </a:spcAft>
              <a:defRPr sz="1700">
                <a:solidFill>
                  <a:srgbClr val="990100"/>
                </a:solidFill>
              </a:defRPr>
            </a:lvl1pPr>
            <a:lvl2pPr marL="742950" indent="-225425" algn="l" rtl="0">
              <a:spcBef>
                <a:spcPts val="320"/>
              </a:spcBef>
              <a:spcAft>
                <a:spcPts val="0"/>
              </a:spcAft>
              <a:buClr>
                <a:schemeClr val="hlink"/>
              </a:buClr>
              <a:buFont typeface="Arial"/>
              <a:buChar char="•"/>
              <a:defRPr sz="1600">
                <a:solidFill>
                  <a:schemeClr val="dk1"/>
                </a:solidFill>
              </a:defRPr>
            </a:lvl2pPr>
            <a:lvl3pPr marL="1143000" indent="-168275" algn="l" rtl="0">
              <a:spcBef>
                <a:spcPts val="320"/>
              </a:spcBef>
              <a:spcAft>
                <a:spcPts val="0"/>
              </a:spcAft>
              <a:buClr>
                <a:schemeClr val="dk1"/>
              </a:buClr>
              <a:buFont typeface="Arial"/>
              <a:buChar char="•"/>
              <a:defRPr sz="1600">
                <a:solidFill>
                  <a:schemeClr val="dk1"/>
                </a:solidFill>
              </a:defRPr>
            </a:lvl3pPr>
            <a:lvl4pPr marL="1600200" indent="-174625" algn="l" rtl="0">
              <a:spcBef>
                <a:spcPts val="280"/>
              </a:spcBef>
              <a:spcAft>
                <a:spcPts val="0"/>
              </a:spcAft>
              <a:buClr>
                <a:schemeClr val="dk1"/>
              </a:buClr>
              <a:buFont typeface="Arial"/>
              <a:buChar char="•"/>
              <a:defRPr sz="1400">
                <a:solidFill>
                  <a:schemeClr val="dk1"/>
                </a:solidFill>
              </a:defRPr>
            </a:lvl4pPr>
            <a:lvl5pPr marL="2057400" indent="-174625" algn="l" rtl="0">
              <a:spcBef>
                <a:spcPts val="280"/>
              </a:spcBef>
              <a:spcAft>
                <a:spcPts val="0"/>
              </a:spcAft>
              <a:buClr>
                <a:schemeClr val="dk1"/>
              </a:buClr>
              <a:buFont typeface="Arial"/>
              <a:buChar char="•"/>
              <a:defRPr sz="1400" i="1">
                <a:solidFill>
                  <a:schemeClr val="dk1"/>
                </a:solidFill>
              </a:defRPr>
            </a:lvl5pPr>
            <a:lvl6pPr marL="2514600" indent="-174625" algn="l" rtl="0">
              <a:spcBef>
                <a:spcPts val="280"/>
              </a:spcBef>
              <a:spcAft>
                <a:spcPts val="0"/>
              </a:spcAft>
              <a:buClr>
                <a:schemeClr val="dk1"/>
              </a:buClr>
              <a:buFont typeface="Arial"/>
              <a:buChar char="•"/>
              <a:defRPr sz="1400" i="1">
                <a:solidFill>
                  <a:schemeClr val="dk1"/>
                </a:solidFill>
              </a:defRPr>
            </a:lvl6pPr>
            <a:lvl7pPr marL="2971800" indent="-174625" algn="l" rtl="0">
              <a:spcBef>
                <a:spcPts val="280"/>
              </a:spcBef>
              <a:spcAft>
                <a:spcPts val="0"/>
              </a:spcAft>
              <a:buClr>
                <a:schemeClr val="dk1"/>
              </a:buClr>
              <a:buFont typeface="Arial"/>
              <a:buChar char="•"/>
              <a:defRPr sz="1400" i="1">
                <a:solidFill>
                  <a:schemeClr val="dk1"/>
                </a:solidFill>
              </a:defRPr>
            </a:lvl7pPr>
            <a:lvl8pPr marL="3429000" indent="-174625" algn="l" rtl="0">
              <a:spcBef>
                <a:spcPts val="280"/>
              </a:spcBef>
              <a:spcAft>
                <a:spcPts val="0"/>
              </a:spcAft>
              <a:buClr>
                <a:schemeClr val="dk1"/>
              </a:buClr>
              <a:buFont typeface="Arial"/>
              <a:buChar char="•"/>
              <a:defRPr sz="1400" i="1">
                <a:solidFill>
                  <a:schemeClr val="dk1"/>
                </a:solidFill>
              </a:defRPr>
            </a:lvl8pPr>
            <a:lvl9pPr marL="3886200" indent="-174625" algn="l" rtl="0">
              <a:spcBef>
                <a:spcPts val="280"/>
              </a:spcBef>
              <a:spcAft>
                <a:spcPts val="0"/>
              </a:spcAft>
              <a:buClr>
                <a:schemeClr val="dk1"/>
              </a:buClr>
              <a:buFont typeface="Arial"/>
              <a:buChar char="•"/>
              <a:defRPr sz="1400" i="1">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AE0E883-4A80-4C27-8FFC-E2E5BAFA7289}" type="slidenum">
              <a:rPr lang="en-US" altLang="en-US"/>
              <a:pPr>
                <a:defRPr/>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0" name="Shape 40"/>
          <p:cNvSpPr txBox="1">
            <a:spLocks noGrp="1"/>
          </p:cNvSpPr>
          <p:nvPr>
            <p:ph type="body" idx="1"/>
          </p:nvPr>
        </p:nvSpPr>
        <p:spPr>
          <a:xfrm>
            <a:off x="2128838"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1" name="Shape 41"/>
          <p:cNvSpPr txBox="1">
            <a:spLocks noGrp="1"/>
          </p:cNvSpPr>
          <p:nvPr>
            <p:ph type="body" idx="2"/>
          </p:nvPr>
        </p:nvSpPr>
        <p:spPr>
          <a:xfrm>
            <a:off x="5291137"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1027" name="Picture 10" descr="Small Use Shield_GoldOnTrans.eps"/>
          <p:cNvPicPr>
            <a:picLocks noChangeAspect="1"/>
          </p:cNvPicPr>
          <p:nvPr/>
        </p:nvPicPr>
        <p:blipFill>
          <a:blip r:embed="rId9"/>
          <a:srcRect/>
          <a:stretch>
            <a:fillRect/>
          </a:stretch>
        </p:blipFill>
        <p:spPr bwMode="auto">
          <a:xfrm>
            <a:off x="8201025" y="238125"/>
            <a:ext cx="747713" cy="747713"/>
          </a:xfrm>
          <a:prstGeom prst="rect">
            <a:avLst/>
          </a:prstGeom>
          <a:noFill/>
          <a:ln w="9525">
            <a:noFill/>
            <a:miter lim="800000"/>
            <a:headEnd/>
            <a:tailEnd/>
          </a:ln>
        </p:spPr>
      </p:pic>
      <p:pic>
        <p:nvPicPr>
          <p:cNvPr id="1028" name="Picture 8" descr="1-lineWordmark_GoldOnCard_NoBG.eps"/>
          <p:cNvPicPr>
            <a:picLocks noChangeAspect="1"/>
          </p:cNvPicPr>
          <p:nvPr/>
        </p:nvPicPr>
        <p:blipFill>
          <a:blip r:embed="rId10"/>
          <a:srcRect/>
          <a:stretch>
            <a:fillRect/>
          </a:stretch>
        </p:blipFill>
        <p:spPr bwMode="auto">
          <a:xfrm>
            <a:off x="6997700" y="6462713"/>
            <a:ext cx="1822450" cy="153987"/>
          </a:xfrm>
          <a:prstGeom prst="rect">
            <a:avLst/>
          </a:prstGeom>
          <a:noFill/>
          <a:ln w="9525">
            <a:noFill/>
            <a:miter lim="800000"/>
            <a:headEnd/>
            <a:tailEnd/>
          </a:ln>
        </p:spPr>
      </p:pic>
      <p:pic>
        <p:nvPicPr>
          <p:cNvPr id="1029" name="Picture 9" descr="Formal_Viterbi_GoldOnCard_NoBG.eps"/>
          <p:cNvPicPr>
            <a:picLocks noChangeAspect="1"/>
          </p:cNvPicPr>
          <p:nvPr/>
        </p:nvPicPr>
        <p:blipFill>
          <a:blip r:embed="rId11"/>
          <a:srcRect/>
          <a:stretch>
            <a:fillRect/>
          </a:stretch>
        </p:blipFill>
        <p:spPr bwMode="auto">
          <a:xfrm>
            <a:off x="292100" y="6138863"/>
            <a:ext cx="1741488" cy="46990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47" r:id="rId5"/>
    <p:sldLayoutId id="2147483830" r:id="rId6"/>
    <p:sldLayoutId id="2147483848" r:id="rId7"/>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03900"/>
            <a:ext cx="9144000" cy="1052513"/>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2052" name="Picture 10" descr="Small Use Shield_GoldOnTrans.eps"/>
          <p:cNvPicPr>
            <a:picLocks noChangeAspect="1"/>
          </p:cNvPicPr>
          <p:nvPr/>
        </p:nvPicPr>
        <p:blipFill>
          <a:blip r:embed="rId4"/>
          <a:srcRect/>
          <a:stretch>
            <a:fillRect/>
          </a:stretch>
        </p:blipFill>
        <p:spPr bwMode="auto">
          <a:xfrm>
            <a:off x="8201025" y="238125"/>
            <a:ext cx="747713" cy="747713"/>
          </a:xfrm>
          <a:prstGeom prst="rect">
            <a:avLst/>
          </a:prstGeom>
          <a:noFill/>
          <a:ln w="9525">
            <a:noFill/>
            <a:miter lim="800000"/>
            <a:headEnd/>
            <a:tailEnd/>
          </a:ln>
        </p:spPr>
      </p:pic>
      <p:pic>
        <p:nvPicPr>
          <p:cNvPr id="2053" name="Picture 8" descr="1-lineWordmark_GoldOnCard_NoBG.eps"/>
          <p:cNvPicPr>
            <a:picLocks noChangeAspect="1"/>
          </p:cNvPicPr>
          <p:nvPr/>
        </p:nvPicPr>
        <p:blipFill>
          <a:blip r:embed="rId5"/>
          <a:srcRect/>
          <a:stretch>
            <a:fillRect/>
          </a:stretch>
        </p:blipFill>
        <p:spPr bwMode="auto">
          <a:xfrm>
            <a:off x="6997700" y="6462713"/>
            <a:ext cx="1822450" cy="153987"/>
          </a:xfrm>
          <a:prstGeom prst="rect">
            <a:avLst/>
          </a:prstGeom>
          <a:noFill/>
          <a:ln w="9525">
            <a:noFill/>
            <a:miter lim="800000"/>
            <a:headEnd/>
            <a:tailEnd/>
          </a:ln>
        </p:spPr>
      </p:pic>
      <p:pic>
        <p:nvPicPr>
          <p:cNvPr id="2054" name="Picture 11" descr="Formal_Viterbi_GoldOnCard_NoBG.eps"/>
          <p:cNvPicPr>
            <a:picLocks noChangeAspect="1"/>
          </p:cNvPicPr>
          <p:nvPr/>
        </p:nvPicPr>
        <p:blipFill>
          <a:blip r:embed="rId6"/>
          <a:srcRect/>
          <a:stretch>
            <a:fillRect/>
          </a:stretch>
        </p:blipFill>
        <p:spPr bwMode="auto">
          <a:xfrm>
            <a:off x="292100" y="6138863"/>
            <a:ext cx="1741488" cy="469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1" r:id="rId1"/>
    <p:sldLayoutId id="2147483832" r:id="rId2"/>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sym typeface="Arial" charset="0"/>
              </a:defRPr>
            </a:lvl1pPr>
          </a:lstStyle>
          <a:p>
            <a:pPr>
              <a:defRPr/>
            </a:pPr>
            <a:fld id="{C5C1D41B-ABBB-4458-ACE4-3DD3A9B18161}" type="datetimeFigureOut">
              <a:rPr lang="en-US"/>
              <a:pPr>
                <a:defRPr/>
              </a:pPr>
              <a:t>1/20/2017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sym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86034EA1-FE7C-47D0-B1FD-A848662674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www.javaworld.com/article/3156939/careers/should-software-developers-have-a-code-of-ethics.htm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acm.org/about/code-of-ethic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viterbi.usc.edu/students/undergrad/varc/writing-consultations.htm" TargetMode="External"/><Relationship Id="rId2" Type="http://schemas.openxmlformats.org/officeDocument/2006/relationships/hyperlink" Target="http://dornsife.usc.edu/writingcenter/"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61"/>
          <p:cNvSpPr txBox="1">
            <a:spLocks noGrp="1"/>
          </p:cNvSpPr>
          <p:nvPr>
            <p:ph type="subTitle" idx="1"/>
          </p:nvPr>
        </p:nvSpPr>
        <p:spPr bwMode="auto">
          <a:xfrm>
            <a:off x="381000" y="4419600"/>
            <a:ext cx="7086600" cy="369291"/>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ts val="363"/>
              </a:spcBef>
              <a:spcAft>
                <a:spcPct val="0"/>
              </a:spcAft>
              <a:buNone/>
            </a:pPr>
            <a:r>
              <a:rPr lang="en-US" altLang="en-US" dirty="0" smtClean="0">
                <a:solidFill>
                  <a:schemeClr val="tx2"/>
                </a:solidFill>
                <a:latin typeface="Arial" charset="0"/>
                <a:cs typeface="Arial" charset="0"/>
                <a:sym typeface="Arial" charset="0"/>
              </a:rPr>
              <a:t>CLASS 2</a:t>
            </a:r>
          </a:p>
        </p:txBody>
      </p:sp>
      <p:sp>
        <p:nvSpPr>
          <p:cNvPr id="6147" name="Shape 62"/>
          <p:cNvSpPr txBox="1">
            <a:spLocks noGrp="1"/>
          </p:cNvSpPr>
          <p:nvPr>
            <p:ph type="ctrTitle"/>
          </p:nvPr>
        </p:nvSpPr>
        <p:spPr bwMode="auto">
          <a:xfrm>
            <a:off x="0" y="3124200"/>
            <a:ext cx="9144000" cy="1263832"/>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ct val="0"/>
              </a:spcBef>
              <a:spcAft>
                <a:spcPct val="0"/>
              </a:spcAft>
              <a:buClr>
                <a:srgbClr val="FFFFFF"/>
              </a:buClr>
              <a:buSzPct val="25000"/>
            </a:pPr>
            <a:r>
              <a:rPr lang="en-US" sz="3600" b="1" dirty="0" smtClean="0"/>
              <a:t>CSCI 598 – Professional Writing and Communication for Computer Scientists</a:t>
            </a:r>
            <a:endParaRPr lang="en-US" altLang="en-US" sz="3600" dirty="0" smtClean="0">
              <a:solidFill>
                <a:srgbClr val="FFFFFF"/>
              </a:solidFill>
              <a:latin typeface="Arial" charset="0"/>
              <a:cs typeface="Arial" charset="0"/>
              <a:sym typeface="Arial"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2400" dirty="0" smtClean="0">
                <a:solidFill>
                  <a:schemeClr val="tx2"/>
                </a:solidFill>
              </a:rPr>
              <a:t>Engineering Writing Tips</a:t>
            </a:r>
          </a:p>
        </p:txBody>
      </p:sp>
      <p:sp>
        <p:nvSpPr>
          <p:cNvPr id="26627" name="Rectangle 3"/>
          <p:cNvSpPr>
            <a:spLocks noGrp="1" noChangeArrowheads="1"/>
          </p:cNvSpPr>
          <p:nvPr>
            <p:ph type="body" idx="1"/>
          </p:nvPr>
        </p:nvSpPr>
        <p:spPr>
          <a:xfrm>
            <a:off x="2128836" y="1371600"/>
            <a:ext cx="6172199" cy="4570411"/>
          </a:xfrm>
        </p:spPr>
        <p:txBody>
          <a:bodyPr/>
          <a:lstStyle/>
          <a:p>
            <a:pPr eaLnBrk="1" hangingPunct="1"/>
            <a:r>
              <a:rPr lang="en-US" altLang="en-US" sz="2400" dirty="0" smtClean="0">
                <a:solidFill>
                  <a:schemeClr val="tx2"/>
                </a:solidFill>
              </a:rPr>
              <a:t>Vary Sentence Structure</a:t>
            </a:r>
          </a:p>
          <a:p>
            <a:pPr lvl="1" eaLnBrk="1" hangingPunct="1"/>
            <a:r>
              <a:rPr lang="en-US" altLang="en-US" sz="2400" dirty="0" smtClean="0">
                <a:solidFill>
                  <a:schemeClr val="tx2"/>
                </a:solidFill>
              </a:rPr>
              <a:t>Length</a:t>
            </a:r>
          </a:p>
          <a:p>
            <a:pPr lvl="1" eaLnBrk="1" hangingPunct="1"/>
            <a:r>
              <a:rPr lang="en-US" altLang="en-US" sz="2400" dirty="0" smtClean="0">
                <a:solidFill>
                  <a:schemeClr val="tx2"/>
                </a:solidFill>
              </a:rPr>
              <a:t>Beginnings</a:t>
            </a:r>
          </a:p>
          <a:p>
            <a:pPr lvl="1" eaLnBrk="1" hangingPunct="1"/>
            <a:r>
              <a:rPr lang="en-US" altLang="en-US" sz="2400" dirty="0" smtClean="0">
                <a:solidFill>
                  <a:schemeClr val="tx2"/>
                </a:solidFill>
              </a:rPr>
              <a:t>Rhythm</a:t>
            </a:r>
          </a:p>
          <a:p>
            <a:pPr eaLnBrk="1" hangingPunct="1"/>
            <a:r>
              <a:rPr lang="en-US" altLang="en-US" sz="2400" dirty="0" smtClean="0">
                <a:solidFill>
                  <a:schemeClr val="tx2"/>
                </a:solidFill>
              </a:rPr>
              <a:t>One Idea per Paragraph</a:t>
            </a:r>
          </a:p>
          <a:p>
            <a:pPr eaLnBrk="1" hangingPunct="1"/>
            <a:r>
              <a:rPr lang="en-US" altLang="en-US" sz="2400" dirty="0" smtClean="0">
                <a:solidFill>
                  <a:schemeClr val="tx2"/>
                </a:solidFill>
              </a:rPr>
              <a:t>Outline Everything</a:t>
            </a:r>
          </a:p>
          <a:p>
            <a:pPr eaLnBrk="1" hangingPunct="1"/>
            <a:r>
              <a:rPr lang="en-US" altLang="en-US" sz="2400" dirty="0" smtClean="0">
                <a:solidFill>
                  <a:schemeClr val="tx2"/>
                </a:solidFill>
              </a:rPr>
              <a:t>Less is Usually More</a:t>
            </a:r>
          </a:p>
          <a:p>
            <a:pPr eaLnBrk="1" hangingPunct="1">
              <a:buFontTx/>
              <a:buNone/>
            </a:pPr>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2400" dirty="0" smtClean="0">
                <a:solidFill>
                  <a:schemeClr val="tx2"/>
                </a:solidFill>
              </a:rPr>
              <a:t>Engineering Writing Tips</a:t>
            </a:r>
          </a:p>
        </p:txBody>
      </p:sp>
      <p:sp>
        <p:nvSpPr>
          <p:cNvPr id="26627" name="Rectangle 3"/>
          <p:cNvSpPr>
            <a:spLocks noGrp="1" noChangeArrowheads="1"/>
          </p:cNvSpPr>
          <p:nvPr>
            <p:ph type="body" idx="1"/>
          </p:nvPr>
        </p:nvSpPr>
        <p:spPr>
          <a:xfrm>
            <a:off x="2128836" y="1371600"/>
            <a:ext cx="6172199" cy="4570411"/>
          </a:xfrm>
        </p:spPr>
        <p:txBody>
          <a:bodyPr/>
          <a:lstStyle/>
          <a:p>
            <a:pPr eaLnBrk="1" hangingPunct="1"/>
            <a:r>
              <a:rPr lang="en-US" altLang="en-US" sz="2400" dirty="0" smtClean="0">
                <a:solidFill>
                  <a:schemeClr val="tx2"/>
                </a:solidFill>
              </a:rPr>
              <a:t>Vary Sentence Structure</a:t>
            </a:r>
          </a:p>
          <a:p>
            <a:pPr lvl="1" eaLnBrk="1" hangingPunct="1"/>
            <a:r>
              <a:rPr lang="en-US" altLang="en-US" sz="2400" dirty="0" smtClean="0">
                <a:solidFill>
                  <a:schemeClr val="tx2"/>
                </a:solidFill>
              </a:rPr>
              <a:t>Length</a:t>
            </a:r>
          </a:p>
          <a:p>
            <a:pPr lvl="1" eaLnBrk="1" hangingPunct="1"/>
            <a:r>
              <a:rPr lang="en-US" altLang="en-US" sz="2400" dirty="0" smtClean="0">
                <a:solidFill>
                  <a:schemeClr val="tx2"/>
                </a:solidFill>
              </a:rPr>
              <a:t>Beginnings</a:t>
            </a:r>
          </a:p>
          <a:p>
            <a:pPr lvl="1" eaLnBrk="1" hangingPunct="1"/>
            <a:r>
              <a:rPr lang="en-US" altLang="en-US" sz="2400" dirty="0" smtClean="0">
                <a:solidFill>
                  <a:schemeClr val="tx2"/>
                </a:solidFill>
              </a:rPr>
              <a:t>Rhythm</a:t>
            </a:r>
          </a:p>
          <a:p>
            <a:pPr eaLnBrk="1" hangingPunct="1"/>
            <a:r>
              <a:rPr lang="en-US" altLang="en-US" sz="2400" dirty="0" smtClean="0">
                <a:solidFill>
                  <a:schemeClr val="tx2"/>
                </a:solidFill>
              </a:rPr>
              <a:t>One Idea per Paragraph</a:t>
            </a:r>
          </a:p>
          <a:p>
            <a:pPr eaLnBrk="1" hangingPunct="1"/>
            <a:r>
              <a:rPr lang="en-US" altLang="en-US" sz="2400" dirty="0" smtClean="0">
                <a:solidFill>
                  <a:schemeClr val="tx2"/>
                </a:solidFill>
              </a:rPr>
              <a:t>Outline Everything</a:t>
            </a:r>
          </a:p>
          <a:p>
            <a:pPr eaLnBrk="1" hangingPunct="1"/>
            <a:r>
              <a:rPr lang="en-US" altLang="en-US" sz="2400" u="sng" dirty="0" smtClean="0">
                <a:solidFill>
                  <a:schemeClr val="tx2"/>
                </a:solidFill>
              </a:rPr>
              <a:t>Less is Usually More</a:t>
            </a:r>
          </a:p>
          <a:p>
            <a:pPr eaLnBrk="1" hangingPunct="1">
              <a:buFontTx/>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487564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2400" dirty="0" smtClean="0">
                <a:solidFill>
                  <a:schemeClr val="tx2"/>
                </a:solidFill>
              </a:rPr>
              <a:t>Concise Paragraphs</a:t>
            </a:r>
          </a:p>
        </p:txBody>
      </p:sp>
      <p:sp>
        <p:nvSpPr>
          <p:cNvPr id="20483" name="Content Placeholder 2"/>
          <p:cNvSpPr>
            <a:spLocks noGrp="1"/>
          </p:cNvSpPr>
          <p:nvPr>
            <p:ph idx="1"/>
          </p:nvPr>
        </p:nvSpPr>
        <p:spPr>
          <a:xfrm>
            <a:off x="2128836" y="1143000"/>
            <a:ext cx="6172199" cy="4799011"/>
          </a:xfrm>
        </p:spPr>
        <p:txBody>
          <a:bodyPr/>
          <a:lstStyle/>
          <a:p>
            <a:pPr marL="0" indent="0">
              <a:buNone/>
            </a:pPr>
            <a:r>
              <a:rPr lang="en-IN" sz="1600" dirty="0">
                <a:solidFill>
                  <a:schemeClr val="tx2"/>
                </a:solidFill>
              </a:rPr>
              <a:t>In my opinion workplace monitoring is very essential to maintain a healthy work culture and our company is making proper use of it. It is using the analysis in favour of the employees. Google should continue with this method as clearly it is being advantageous to the company and the employees but we should be careful when it comes to personal privacy. I think Google can hold various sessions to make the employees aware of its workplace monitoring policy and how it can be trusted easily. They should be aware that their data is not being used for any wrong means. They should also know what they can or cannot access in workplaces. There should be a clear definition of the ethical policy and what data can raise a red flag. Also employees should be made aware of the importance of keeping the personal data separate. They should be aware of their right to privacy and how they can separate their private data and save it from being monitored. A company cannot work without employees and employees need a company. Both entities go hand in hand. Proper understanding of the system can help the employees and the company, together in achieving greater heights.</a:t>
            </a:r>
            <a:endParaRPr lang="en-US" sz="1600" dirty="0" smtClean="0">
              <a:solidFill>
                <a:schemeClr val="tx2"/>
              </a:solidFill>
            </a:endParaRPr>
          </a:p>
        </p:txBody>
      </p:sp>
    </p:spTree>
    <p:extLst>
      <p:ext uri="{BB962C8B-B14F-4D97-AF65-F5344CB8AC3E}">
        <p14:creationId xmlns:p14="http://schemas.microsoft.com/office/powerpoint/2010/main" val="3063748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2400" dirty="0">
                <a:solidFill>
                  <a:schemeClr val="tx2"/>
                </a:solidFill>
              </a:rPr>
              <a:t>Concise Paragraphs</a:t>
            </a:r>
            <a:endParaRPr lang="en-US" sz="2400" dirty="0" smtClean="0">
              <a:solidFill>
                <a:schemeClr val="tx2"/>
              </a:solidFill>
            </a:endParaRPr>
          </a:p>
        </p:txBody>
      </p:sp>
      <p:sp>
        <p:nvSpPr>
          <p:cNvPr id="20483" name="Content Placeholder 2"/>
          <p:cNvSpPr>
            <a:spLocks noGrp="1"/>
          </p:cNvSpPr>
          <p:nvPr>
            <p:ph idx="1"/>
          </p:nvPr>
        </p:nvSpPr>
        <p:spPr>
          <a:xfrm>
            <a:off x="2128836" y="1143000"/>
            <a:ext cx="6172199" cy="4799011"/>
          </a:xfrm>
        </p:spPr>
        <p:txBody>
          <a:bodyPr/>
          <a:lstStyle/>
          <a:p>
            <a:pPr marL="0" indent="0">
              <a:buNone/>
            </a:pPr>
            <a:r>
              <a:rPr lang="en-IN" sz="1400" dirty="0">
                <a:solidFill>
                  <a:schemeClr val="tx2"/>
                </a:solidFill>
              </a:rPr>
              <a:t>In my opinion workplace monitoring is very essential to maintain a healthy work culture and our company is making proper use of it. It is using the analysis in favour of the employees. Google </a:t>
            </a:r>
            <a:r>
              <a:rPr lang="en-IN" sz="1400" dirty="0" smtClean="0">
                <a:solidFill>
                  <a:schemeClr val="tx2"/>
                </a:solidFill>
              </a:rPr>
              <a:t>should:</a:t>
            </a:r>
          </a:p>
          <a:p>
            <a:r>
              <a:rPr lang="en-IN" sz="1400" dirty="0" smtClean="0">
                <a:solidFill>
                  <a:schemeClr val="tx2"/>
                </a:solidFill>
              </a:rPr>
              <a:t>Continue </a:t>
            </a:r>
            <a:r>
              <a:rPr lang="en-IN" sz="1400" dirty="0">
                <a:solidFill>
                  <a:schemeClr val="tx2"/>
                </a:solidFill>
              </a:rPr>
              <a:t>with this method as clearly it is being advantageous to the company and the employees but we should be careful when it comes to personal privacy. </a:t>
            </a:r>
            <a:endParaRPr lang="en-IN" sz="1400" dirty="0" smtClean="0">
              <a:solidFill>
                <a:schemeClr val="tx2"/>
              </a:solidFill>
            </a:endParaRPr>
          </a:p>
          <a:p>
            <a:r>
              <a:rPr lang="en-IN" sz="1400" dirty="0" smtClean="0">
                <a:solidFill>
                  <a:schemeClr val="tx2"/>
                </a:solidFill>
              </a:rPr>
              <a:t>Hold </a:t>
            </a:r>
            <a:r>
              <a:rPr lang="en-IN" sz="1400" dirty="0">
                <a:solidFill>
                  <a:schemeClr val="tx2"/>
                </a:solidFill>
              </a:rPr>
              <a:t>various sessions to make the employees aware of its workplace monitoring policy and how it can be trusted easily. They should be aware that their data is not being used for any wrong means. They should also know what they can or cannot access in workplaces</a:t>
            </a:r>
            <a:r>
              <a:rPr lang="en-IN" sz="1400" dirty="0" smtClean="0">
                <a:solidFill>
                  <a:schemeClr val="tx2"/>
                </a:solidFill>
              </a:rPr>
              <a:t>.</a:t>
            </a:r>
          </a:p>
          <a:p>
            <a:r>
              <a:rPr lang="en-IN" sz="1400" dirty="0" smtClean="0">
                <a:solidFill>
                  <a:schemeClr val="tx2"/>
                </a:solidFill>
              </a:rPr>
              <a:t> </a:t>
            </a:r>
            <a:r>
              <a:rPr lang="en-IN" sz="1400" dirty="0">
                <a:solidFill>
                  <a:schemeClr val="tx2"/>
                </a:solidFill>
              </a:rPr>
              <a:t>There should be a clear definition of the ethical policy and what data can raise a red flag. E</a:t>
            </a:r>
            <a:r>
              <a:rPr lang="en-IN" sz="1400" dirty="0" smtClean="0">
                <a:solidFill>
                  <a:schemeClr val="tx2"/>
                </a:solidFill>
              </a:rPr>
              <a:t>mployees </a:t>
            </a:r>
            <a:r>
              <a:rPr lang="en-IN" sz="1400" dirty="0">
                <a:solidFill>
                  <a:schemeClr val="tx2"/>
                </a:solidFill>
              </a:rPr>
              <a:t>should be made aware of the importance of keeping the personal data separate. They should be aware of their right to privacy and how they can separate their private data and save it from being monitored. </a:t>
            </a:r>
            <a:endParaRPr lang="en-IN" sz="1400" dirty="0" smtClean="0">
              <a:solidFill>
                <a:schemeClr val="tx2"/>
              </a:solidFill>
            </a:endParaRPr>
          </a:p>
          <a:p>
            <a:endParaRPr lang="en-IN" sz="1400" dirty="0">
              <a:solidFill>
                <a:schemeClr val="tx2"/>
              </a:solidFill>
            </a:endParaRPr>
          </a:p>
          <a:p>
            <a:pPr marL="0" indent="0">
              <a:buNone/>
            </a:pPr>
            <a:r>
              <a:rPr lang="en-IN" sz="1400" dirty="0" smtClean="0">
                <a:solidFill>
                  <a:schemeClr val="tx2"/>
                </a:solidFill>
              </a:rPr>
              <a:t>A </a:t>
            </a:r>
            <a:r>
              <a:rPr lang="en-IN" sz="1400" dirty="0">
                <a:solidFill>
                  <a:schemeClr val="tx2"/>
                </a:solidFill>
              </a:rPr>
              <a:t>company cannot work without employees and employees need a company. Both entities go hand in hand. Proper understanding of the system can help the employees and the company, together in achieving greater heights.</a:t>
            </a:r>
            <a:endParaRPr lang="en-US" sz="1400" dirty="0" smtClean="0">
              <a:solidFill>
                <a:schemeClr val="tx2"/>
              </a:solidFill>
            </a:endParaRPr>
          </a:p>
        </p:txBody>
      </p:sp>
    </p:spTree>
    <p:extLst>
      <p:ext uri="{BB962C8B-B14F-4D97-AF65-F5344CB8AC3E}">
        <p14:creationId xmlns:p14="http://schemas.microsoft.com/office/powerpoint/2010/main" val="14901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z="2800" dirty="0" smtClean="0">
                <a:solidFill>
                  <a:schemeClr val="tx2"/>
                </a:solidFill>
              </a:rPr>
              <a:t>Writing Exercise</a:t>
            </a:r>
            <a:r>
              <a:rPr lang="en-US" altLang="en-US" sz="2400" dirty="0" smtClean="0">
                <a:solidFill>
                  <a:schemeClr val="tx2"/>
                </a:solidFill>
              </a:rPr>
              <a:t> </a:t>
            </a:r>
          </a:p>
        </p:txBody>
      </p:sp>
      <p:sp>
        <p:nvSpPr>
          <p:cNvPr id="33795" name="Content Placeholder 2"/>
          <p:cNvSpPr>
            <a:spLocks noGrp="1"/>
          </p:cNvSpPr>
          <p:nvPr>
            <p:ph idx="1"/>
          </p:nvPr>
        </p:nvSpPr>
        <p:spPr>
          <a:xfrm>
            <a:off x="2128836" y="1371600"/>
            <a:ext cx="6172199" cy="4570411"/>
          </a:xfrm>
        </p:spPr>
        <p:txBody>
          <a:bodyPr/>
          <a:lstStyle/>
          <a:p>
            <a:pPr eaLnBrk="1" hangingPunct="1"/>
            <a:r>
              <a:rPr lang="en-US" altLang="en-US" sz="2800" dirty="0" smtClean="0">
                <a:solidFill>
                  <a:schemeClr val="tx2"/>
                </a:solidFill>
              </a:rPr>
              <a:t>As you know the Dinosaur corporate community is actively involved in the development and implementation of an energy management program initiated to effectively combat the escalating cost of fuel by increasing the efficiency of overall community energy consumption. (38 words)</a:t>
            </a:r>
          </a:p>
          <a:p>
            <a:pPr eaLnBrk="1" hangingPunct="1"/>
            <a:endParaRPr lang="en-US" altLang="en-US" dirty="0" smtClean="0"/>
          </a:p>
        </p:txBody>
      </p:sp>
    </p:spTree>
    <p:extLst>
      <p:ext uri="{BB962C8B-B14F-4D97-AF65-F5344CB8AC3E}">
        <p14:creationId xmlns:p14="http://schemas.microsoft.com/office/powerpoint/2010/main" val="3153979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z="2800" dirty="0" smtClean="0">
                <a:solidFill>
                  <a:schemeClr val="tx2"/>
                </a:solidFill>
              </a:rPr>
              <a:t>Writing Exercise</a:t>
            </a:r>
            <a:r>
              <a:rPr lang="en-US" altLang="en-US" sz="2400" dirty="0" smtClean="0">
                <a:solidFill>
                  <a:schemeClr val="tx2"/>
                </a:solidFill>
              </a:rPr>
              <a:t> </a:t>
            </a:r>
          </a:p>
        </p:txBody>
      </p:sp>
      <p:sp>
        <p:nvSpPr>
          <p:cNvPr id="33795" name="Content Placeholder 2"/>
          <p:cNvSpPr>
            <a:spLocks noGrp="1"/>
          </p:cNvSpPr>
          <p:nvPr>
            <p:ph idx="1"/>
          </p:nvPr>
        </p:nvSpPr>
        <p:spPr>
          <a:xfrm>
            <a:off x="2128836" y="1371600"/>
            <a:ext cx="6172199" cy="4570411"/>
          </a:xfrm>
        </p:spPr>
        <p:txBody>
          <a:bodyPr/>
          <a:lstStyle/>
          <a:p>
            <a:pPr eaLnBrk="1" hangingPunct="1"/>
            <a:r>
              <a:rPr lang="en-US" altLang="en-US" sz="2800" dirty="0" smtClean="0">
                <a:solidFill>
                  <a:schemeClr val="tx2"/>
                </a:solidFill>
              </a:rPr>
              <a:t>As you know the Dinosaur corporate community is actively involved in the </a:t>
            </a:r>
            <a:r>
              <a:rPr lang="en-US" altLang="en-US" sz="2800" u="sng" dirty="0" smtClean="0">
                <a:solidFill>
                  <a:schemeClr val="tx2"/>
                </a:solidFill>
              </a:rPr>
              <a:t>development</a:t>
            </a:r>
            <a:r>
              <a:rPr lang="en-US" altLang="en-US" sz="2800" dirty="0" smtClean="0">
                <a:solidFill>
                  <a:schemeClr val="tx2"/>
                </a:solidFill>
              </a:rPr>
              <a:t> and </a:t>
            </a:r>
            <a:r>
              <a:rPr lang="en-US" altLang="en-US" sz="2800" u="sng" dirty="0" smtClean="0">
                <a:solidFill>
                  <a:schemeClr val="tx2"/>
                </a:solidFill>
              </a:rPr>
              <a:t>implementation</a:t>
            </a:r>
            <a:r>
              <a:rPr lang="en-US" altLang="en-US" sz="2800" dirty="0" smtClean="0">
                <a:solidFill>
                  <a:schemeClr val="tx2"/>
                </a:solidFill>
              </a:rPr>
              <a:t> of an </a:t>
            </a:r>
            <a:r>
              <a:rPr lang="en-US" altLang="en-US" sz="2800" u="sng" dirty="0" smtClean="0">
                <a:solidFill>
                  <a:schemeClr val="tx2"/>
                </a:solidFill>
              </a:rPr>
              <a:t>energy management program </a:t>
            </a:r>
            <a:r>
              <a:rPr lang="en-US" altLang="en-US" sz="2800" dirty="0" smtClean="0">
                <a:solidFill>
                  <a:schemeClr val="tx2"/>
                </a:solidFill>
              </a:rPr>
              <a:t>initiated to effectively </a:t>
            </a:r>
            <a:r>
              <a:rPr lang="en-US" altLang="en-US" sz="2800" u="sng" dirty="0" smtClean="0">
                <a:solidFill>
                  <a:schemeClr val="tx2"/>
                </a:solidFill>
              </a:rPr>
              <a:t>combat</a:t>
            </a:r>
            <a:r>
              <a:rPr lang="en-US" altLang="en-US" sz="2800" dirty="0" smtClean="0">
                <a:solidFill>
                  <a:schemeClr val="tx2"/>
                </a:solidFill>
              </a:rPr>
              <a:t> the escalating </a:t>
            </a:r>
            <a:r>
              <a:rPr lang="en-US" altLang="en-US" sz="2800" u="sng" dirty="0" smtClean="0">
                <a:solidFill>
                  <a:schemeClr val="tx2"/>
                </a:solidFill>
              </a:rPr>
              <a:t>cost</a:t>
            </a:r>
            <a:r>
              <a:rPr lang="en-US" altLang="en-US" sz="2800" dirty="0" smtClean="0">
                <a:solidFill>
                  <a:schemeClr val="tx2"/>
                </a:solidFill>
              </a:rPr>
              <a:t> of fuel by increasing the </a:t>
            </a:r>
            <a:r>
              <a:rPr lang="en-US" altLang="en-US" sz="2800" u="sng" dirty="0" smtClean="0">
                <a:solidFill>
                  <a:schemeClr val="tx2"/>
                </a:solidFill>
              </a:rPr>
              <a:t>efficiency</a:t>
            </a:r>
            <a:r>
              <a:rPr lang="en-US" altLang="en-US" sz="2800" dirty="0" smtClean="0">
                <a:solidFill>
                  <a:schemeClr val="tx2"/>
                </a:solidFill>
              </a:rPr>
              <a:t> of overall community energy </a:t>
            </a:r>
            <a:r>
              <a:rPr lang="en-US" altLang="en-US" sz="2800" u="sng" dirty="0" smtClean="0">
                <a:solidFill>
                  <a:schemeClr val="tx2"/>
                </a:solidFill>
              </a:rPr>
              <a:t>consumption</a:t>
            </a:r>
            <a:r>
              <a:rPr lang="en-US" altLang="en-US" sz="2800" dirty="0" smtClean="0">
                <a:solidFill>
                  <a:schemeClr val="tx2"/>
                </a:solidFill>
              </a:rPr>
              <a:t>. (38 words)</a:t>
            </a:r>
          </a:p>
          <a:p>
            <a:pPr eaLnBrk="1" hangingPunct="1"/>
            <a:endParaRPr lang="en-US" altLang="en-US" dirty="0" smtClean="0"/>
          </a:p>
        </p:txBody>
      </p:sp>
    </p:spTree>
    <p:extLst>
      <p:ext uri="{BB962C8B-B14F-4D97-AF65-F5344CB8AC3E}">
        <p14:creationId xmlns:p14="http://schemas.microsoft.com/office/powerpoint/2010/main" val="2267574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r>
              <a:rPr lang="en-US" sz="2400" dirty="0" smtClean="0">
                <a:solidFill>
                  <a:schemeClr val="tx2"/>
                </a:solidFill>
              </a:rPr>
              <a:t>Code of Ethics Analysis/Recommendation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dirty="0" smtClean="0">
                <a:solidFill>
                  <a:schemeClr val="tx2"/>
                </a:solidFill>
              </a:rPr>
              <a:t>Situation/Factors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dirty="0" smtClean="0">
                <a:solidFill>
                  <a:schemeClr val="tx2"/>
                </a:solidFill>
              </a:rPr>
              <a:t>Different Prompt than Last Semester</a:t>
            </a:r>
          </a:p>
        </p:txBody>
      </p:sp>
    </p:spTree>
    <p:extLst>
      <p:ext uri="{BB962C8B-B14F-4D97-AF65-F5344CB8AC3E}">
        <p14:creationId xmlns:p14="http://schemas.microsoft.com/office/powerpoint/2010/main" val="3602938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cap="all" dirty="0" smtClean="0">
                <a:solidFill>
                  <a:schemeClr val="tx2"/>
                </a:solidFill>
              </a:rPr>
              <a:t>Situation</a:t>
            </a:r>
            <a:endParaRPr lang="en-US" sz="2400" dirty="0" smtClean="0">
              <a:solidFill>
                <a:schemeClr val="tx2"/>
              </a:solidFill>
            </a:endParaRPr>
          </a:p>
          <a:p>
            <a:pPr>
              <a:buNone/>
            </a:pPr>
            <a:endParaRPr lang="en-US" sz="2400" dirty="0" smtClean="0">
              <a:solidFill>
                <a:schemeClr val="tx2"/>
              </a:solidFill>
            </a:endParaRPr>
          </a:p>
          <a:p>
            <a:pPr marL="0" indent="0">
              <a:buNone/>
            </a:pPr>
            <a:r>
              <a:rPr lang="en-US" sz="2400" dirty="0">
                <a:solidFill>
                  <a:schemeClr val="tx2"/>
                </a:solidFill>
              </a:rPr>
              <a:t>You are an intern at a major computer science-based technology firm. For this assignment, choose an existing company to join– Amazon, Google, Microsoft, Apple, EA, Symantec, etc. This does not have to be the company with whom you will eventually intern.</a:t>
            </a:r>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400" dirty="0" smtClean="0">
                <a:solidFill>
                  <a:schemeClr val="tx2"/>
                </a:solidFill>
              </a:rPr>
              <a:t>Clarifications</a:t>
            </a:r>
          </a:p>
        </p:txBody>
      </p:sp>
      <p:sp>
        <p:nvSpPr>
          <p:cNvPr id="12291" name="Rectangle 3"/>
          <p:cNvSpPr>
            <a:spLocks noGrp="1" noChangeArrowheads="1"/>
          </p:cNvSpPr>
          <p:nvPr>
            <p:ph type="body" idx="1"/>
          </p:nvPr>
        </p:nvSpPr>
        <p:spPr>
          <a:xfrm>
            <a:off x="2128836" y="1295400"/>
            <a:ext cx="6172199" cy="4646611"/>
          </a:xfrm>
        </p:spPr>
        <p:txBody>
          <a:bodyPr/>
          <a:lstStyle/>
          <a:p>
            <a:pPr marL="0" indent="0" eaLnBrk="1" hangingPunct="1">
              <a:buNone/>
            </a:pPr>
            <a:endParaRPr lang="en-US" sz="2400" dirty="0" smtClean="0">
              <a:solidFill>
                <a:schemeClr val="tx2"/>
              </a:solidFill>
            </a:endParaRPr>
          </a:p>
          <a:p>
            <a:pPr eaLnBrk="1" hangingPunct="1"/>
            <a:r>
              <a:rPr lang="en-US" sz="2400" dirty="0" err="1" smtClean="0">
                <a:solidFill>
                  <a:schemeClr val="tx2"/>
                </a:solidFill>
              </a:rPr>
              <a:t>Turnitin</a:t>
            </a:r>
            <a:endParaRPr lang="en-US" sz="2400" dirty="0" smtClean="0">
              <a:solidFill>
                <a:schemeClr val="tx2"/>
              </a:solidFill>
            </a:endParaRPr>
          </a:p>
          <a:p>
            <a:pPr lvl="1" eaLnBrk="1" hangingPunct="1"/>
            <a:r>
              <a:rPr lang="en-US" sz="2300" dirty="0" smtClean="0">
                <a:solidFill>
                  <a:schemeClr val="tx2"/>
                </a:solidFill>
              </a:rPr>
              <a:t>.pdf or .</a:t>
            </a:r>
            <a:r>
              <a:rPr lang="en-US" sz="2300" dirty="0" err="1" smtClean="0">
                <a:solidFill>
                  <a:schemeClr val="tx2"/>
                </a:solidFill>
              </a:rPr>
              <a:t>docx</a:t>
            </a:r>
            <a:endParaRPr lang="en-US" sz="2300" dirty="0" smtClean="0">
              <a:solidFill>
                <a:schemeClr val="tx2"/>
              </a:solidFill>
            </a:endParaRPr>
          </a:p>
          <a:p>
            <a:pPr eaLnBrk="1" hangingPunct="1"/>
            <a:r>
              <a:rPr lang="en-US" sz="2400" dirty="0" smtClean="0">
                <a:solidFill>
                  <a:schemeClr val="tx2"/>
                </a:solidFill>
              </a:rPr>
              <a:t>Multiple submissions – most recent will count</a:t>
            </a:r>
          </a:p>
          <a:p>
            <a:pPr eaLnBrk="1" hangingPunct="1"/>
            <a:r>
              <a:rPr lang="en-US" sz="2400" dirty="0" smtClean="0">
                <a:solidFill>
                  <a:schemeClr val="tx2"/>
                </a:solidFill>
              </a:rPr>
              <a:t>Response to writing sample by Monday, Jan. 30</a:t>
            </a:r>
          </a:p>
          <a:p>
            <a:pPr eaLnBrk="1" hangingPunct="1"/>
            <a:r>
              <a:rPr lang="en-US" sz="2400" dirty="0" smtClean="0">
                <a:solidFill>
                  <a:schemeClr val="tx2"/>
                </a:solidFill>
              </a:rPr>
              <a:t>Let Steve S. and me know of any technical issues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dirty="0" smtClean="0">
                <a:solidFill>
                  <a:schemeClr val="tx2"/>
                </a:solidFill>
              </a:rPr>
              <a:t>	</a:t>
            </a:r>
            <a:r>
              <a:rPr lang="en-US" sz="2400" dirty="0">
                <a:solidFill>
                  <a:schemeClr val="tx2"/>
                </a:solidFill>
              </a:rPr>
              <a:t>You’ve been asked by your supervisor, Mary Moreno, to provide your thoughts on the following situation.</a:t>
            </a:r>
          </a:p>
          <a:p>
            <a:pPr>
              <a:buNone/>
            </a:pPr>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dirty="0" smtClean="0">
                <a:solidFill>
                  <a:schemeClr val="tx2"/>
                </a:solidFill>
              </a:rPr>
              <a:t>	</a:t>
            </a:r>
            <a:r>
              <a:rPr lang="en-US" sz="2400" dirty="0">
                <a:solidFill>
                  <a:schemeClr val="tx2"/>
                </a:solidFill>
              </a:rPr>
              <a:t>A recent article republished in </a:t>
            </a:r>
            <a:r>
              <a:rPr lang="en-US" sz="2400" dirty="0" err="1">
                <a:solidFill>
                  <a:schemeClr val="tx2"/>
                </a:solidFill>
              </a:rPr>
              <a:t>JavaWorld</a:t>
            </a:r>
            <a:r>
              <a:rPr lang="en-US" sz="2400" dirty="0">
                <a:solidFill>
                  <a:schemeClr val="tx2"/>
                </a:solidFill>
              </a:rPr>
              <a:t> Magazine asks the question whether software developers should have a separate code of ethics. The article can be found here: (</a:t>
            </a:r>
            <a:r>
              <a:rPr lang="en-US" sz="2400" u="sng" dirty="0">
                <a:solidFill>
                  <a:schemeClr val="tx2"/>
                </a:solidFill>
                <a:hlinkClick r:id="rId2"/>
              </a:rPr>
              <a:t>http://www.javaworld.com/article/3156939/careers/should-software-developers-have-a-code-of-ethics.html</a:t>
            </a:r>
            <a:r>
              <a:rPr lang="en-US" sz="2400" dirty="0">
                <a:solidFill>
                  <a:schemeClr val="tx2"/>
                </a:solidFill>
              </a:rPr>
              <a:t>) </a:t>
            </a:r>
          </a:p>
          <a:p>
            <a:pPr>
              <a:buNone/>
            </a:pPr>
            <a:endParaRPr lang="en-US" sz="2400" dirty="0" smtClean="0">
              <a:solidFill>
                <a:schemeClr val="tx2"/>
              </a:solidFill>
            </a:endParaRPr>
          </a:p>
        </p:txBody>
      </p:sp>
    </p:spTree>
    <p:extLst>
      <p:ext uri="{BB962C8B-B14F-4D97-AF65-F5344CB8AC3E}">
        <p14:creationId xmlns:p14="http://schemas.microsoft.com/office/powerpoint/2010/main" val="1228719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dirty="0" smtClean="0">
                <a:solidFill>
                  <a:schemeClr val="tx2"/>
                </a:solidFill>
              </a:rPr>
              <a:t>	</a:t>
            </a:r>
            <a:r>
              <a:rPr lang="en-US" sz="2400" dirty="0">
                <a:solidFill>
                  <a:schemeClr val="tx2"/>
                </a:solidFill>
              </a:rPr>
              <a:t>Your company has been identified as a leader in the industry and wants to be included in this larger conversation. To understand the issue better, the company is asking everyone from VPs to lawyers to interns to offer their thoughts. As a result, your supervisor has identified you as a person with a promising future and has asked you to participate by providing your opinion. </a:t>
            </a:r>
            <a:endParaRPr lang="en-US" sz="2400" dirty="0" smtClean="0">
              <a:solidFill>
                <a:schemeClr val="tx2"/>
              </a:solidFill>
            </a:endParaRPr>
          </a:p>
        </p:txBody>
      </p:sp>
    </p:spTree>
    <p:extLst>
      <p:ext uri="{BB962C8B-B14F-4D97-AF65-F5344CB8AC3E}">
        <p14:creationId xmlns:p14="http://schemas.microsoft.com/office/powerpoint/2010/main" val="3837265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1800" dirty="0" smtClean="0">
                <a:solidFill>
                  <a:schemeClr val="tx2"/>
                </a:solidFill>
              </a:rPr>
              <a:t>	</a:t>
            </a:r>
            <a:r>
              <a:rPr lang="en-US" sz="2400" dirty="0">
                <a:solidFill>
                  <a:schemeClr val="tx2"/>
                </a:solidFill>
              </a:rPr>
              <a:t>To do so, you’ve been advised to first consider your own opinions and experiences. What do think are the most important ethical issues facing your profession in 2017? You have a unique background and your insight is invaluable to such an effort as this. Your own experiences and </a:t>
            </a:r>
            <a:r>
              <a:rPr lang="en-US" sz="2400" dirty="0" smtClean="0">
                <a:solidFill>
                  <a:schemeClr val="tx2"/>
                </a:solidFill>
              </a:rPr>
              <a:t>perceptions </a:t>
            </a:r>
            <a:r>
              <a:rPr lang="en-US" sz="2400" dirty="0">
                <a:solidFill>
                  <a:schemeClr val="tx2"/>
                </a:solidFill>
              </a:rPr>
              <a:t>will be more persuasive than just </a:t>
            </a:r>
            <a:r>
              <a:rPr lang="en-US" sz="2400" dirty="0" smtClean="0">
                <a:solidFill>
                  <a:schemeClr val="tx2"/>
                </a:solidFill>
              </a:rPr>
              <a:t>general, generic </a:t>
            </a:r>
            <a:r>
              <a:rPr lang="en-US" sz="2400" dirty="0">
                <a:solidFill>
                  <a:schemeClr val="tx2"/>
                </a:solidFill>
              </a:rPr>
              <a:t>thoughts on the topic. </a:t>
            </a:r>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1295400" y="914400"/>
            <a:ext cx="7005635" cy="5027611"/>
          </a:xfrm>
        </p:spPr>
        <p:txBody>
          <a:bodyPr/>
          <a:lstStyle/>
          <a:p>
            <a:pPr>
              <a:buNone/>
            </a:pPr>
            <a:r>
              <a:rPr lang="en-US" sz="1800" dirty="0" smtClean="0">
                <a:solidFill>
                  <a:schemeClr val="tx2"/>
                </a:solidFill>
              </a:rPr>
              <a:t>	</a:t>
            </a:r>
            <a:r>
              <a:rPr lang="en-US" sz="2400" dirty="0">
                <a:solidFill>
                  <a:schemeClr val="tx2"/>
                </a:solidFill>
              </a:rPr>
              <a:t>Also, your supervisor has suggested that you review the Association for Computing Machinery (ACM) code of ethics to understand how some have framed ethics in computer science-related industries. (Here is a link to the code: </a:t>
            </a:r>
            <a:r>
              <a:rPr lang="en-US" sz="2400" u="sng" dirty="0">
                <a:solidFill>
                  <a:schemeClr val="tx2"/>
                </a:solidFill>
                <a:hlinkClick r:id="rId2"/>
              </a:rPr>
              <a:t>https://www.acm.org/about/code-of-ethics</a:t>
            </a:r>
            <a:r>
              <a:rPr lang="en-US" sz="2400" dirty="0">
                <a:solidFill>
                  <a:schemeClr val="tx2"/>
                </a:solidFill>
              </a:rPr>
              <a:t>.) According to that website, that code consists of “24 imperatives formulated as statements of personal responsibility, (and) identifies the elements of such a commitment. It contains many, but not all, issues professionals are likely to face.” In the same spirit, your supervisor suggests that you think of your input as one of those “statements”. </a:t>
            </a:r>
            <a:endParaRPr lang="en-US" sz="2400" dirty="0" smtClean="0">
              <a:solidFill>
                <a:schemeClr val="tx2"/>
              </a:solidFill>
            </a:endParaRPr>
          </a:p>
        </p:txBody>
      </p:sp>
    </p:spTree>
    <p:extLst>
      <p:ext uri="{BB962C8B-B14F-4D97-AF65-F5344CB8AC3E}">
        <p14:creationId xmlns:p14="http://schemas.microsoft.com/office/powerpoint/2010/main" val="2784441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1600200" y="914400"/>
            <a:ext cx="6700835" cy="5027611"/>
          </a:xfrm>
        </p:spPr>
        <p:txBody>
          <a:bodyPr/>
          <a:lstStyle/>
          <a:p>
            <a:pPr marL="0" indent="0">
              <a:buNone/>
            </a:pPr>
            <a:r>
              <a:rPr lang="en-US" sz="2000" cap="all" dirty="0">
                <a:solidFill>
                  <a:schemeClr val="tx2"/>
                </a:solidFill>
              </a:rPr>
              <a:t>Task</a:t>
            </a:r>
            <a:endParaRPr lang="en-US" sz="2000" dirty="0">
              <a:solidFill>
                <a:schemeClr val="tx2"/>
              </a:solidFill>
            </a:endParaRPr>
          </a:p>
          <a:p>
            <a:pPr marL="0" indent="0">
              <a:buNone/>
            </a:pPr>
            <a:endParaRPr lang="en-US" sz="2000" dirty="0">
              <a:solidFill>
                <a:schemeClr val="tx2"/>
              </a:solidFill>
            </a:endParaRPr>
          </a:p>
          <a:p>
            <a:pPr marL="0" indent="0">
              <a:buNone/>
            </a:pPr>
            <a:r>
              <a:rPr lang="en-US" sz="2000" dirty="0">
                <a:solidFill>
                  <a:schemeClr val="tx2"/>
                </a:solidFill>
              </a:rPr>
              <a:t>In 750 words or fewer, prepare a response. This should include:</a:t>
            </a:r>
          </a:p>
          <a:p>
            <a:pPr lvl="0"/>
            <a:r>
              <a:rPr lang="en-US" sz="2000" dirty="0">
                <a:solidFill>
                  <a:schemeClr val="tx2"/>
                </a:solidFill>
              </a:rPr>
              <a:t>An overview of your memo.</a:t>
            </a:r>
          </a:p>
          <a:p>
            <a:pPr lvl="0"/>
            <a:r>
              <a:rPr lang="en-US" sz="2000" dirty="0">
                <a:solidFill>
                  <a:schemeClr val="tx2"/>
                </a:solidFill>
              </a:rPr>
              <a:t>A brief history of your chosen company’s past ethical initiatives or ethical problems. Include only what is relevant.</a:t>
            </a:r>
          </a:p>
          <a:p>
            <a:pPr lvl="0"/>
            <a:r>
              <a:rPr lang="en-US" sz="2000" dirty="0">
                <a:solidFill>
                  <a:schemeClr val="tx2"/>
                </a:solidFill>
              </a:rPr>
              <a:t>Identification of the primary ethical issue with which you’re concerned or interested.</a:t>
            </a:r>
          </a:p>
          <a:p>
            <a:pPr lvl="0"/>
            <a:r>
              <a:rPr lang="en-US" sz="2000" dirty="0">
                <a:solidFill>
                  <a:schemeClr val="tx2"/>
                </a:solidFill>
              </a:rPr>
              <a:t>A discussion of that issue’s importance, including your own insights.</a:t>
            </a:r>
          </a:p>
          <a:p>
            <a:pPr lvl="0"/>
            <a:r>
              <a:rPr lang="en-US" sz="2000" dirty="0">
                <a:solidFill>
                  <a:schemeClr val="tx2"/>
                </a:solidFill>
              </a:rPr>
              <a:t>Inclusion of a “statement of personal responsibility” with an explanation.</a:t>
            </a:r>
          </a:p>
          <a:p>
            <a:pPr lvl="0"/>
            <a:r>
              <a:rPr lang="en-US" sz="2000" dirty="0" smtClean="0">
                <a:solidFill>
                  <a:schemeClr val="tx2"/>
                </a:solidFill>
              </a:rPr>
              <a:t>A suggested </a:t>
            </a:r>
            <a:r>
              <a:rPr lang="en-US" sz="2000" dirty="0">
                <a:solidFill>
                  <a:schemeClr val="tx2"/>
                </a:solidFill>
              </a:rPr>
              <a:t>action.</a:t>
            </a:r>
          </a:p>
          <a:p>
            <a:pPr marL="0" indent="0">
              <a:buNone/>
            </a:pPr>
            <a:r>
              <a:rPr lang="en-US" sz="2000" dirty="0">
                <a:solidFill>
                  <a:schemeClr val="tx2"/>
                </a:solidFill>
              </a:rPr>
              <a:t> </a:t>
            </a:r>
          </a:p>
        </p:txBody>
      </p:sp>
    </p:spTree>
    <p:extLst>
      <p:ext uri="{BB962C8B-B14F-4D97-AF65-F5344CB8AC3E}">
        <p14:creationId xmlns:p14="http://schemas.microsoft.com/office/powerpoint/2010/main" val="3924688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2128836" y="1143000"/>
            <a:ext cx="6172199" cy="4799011"/>
          </a:xfrm>
        </p:spPr>
        <p:txBody>
          <a:bodyPr/>
          <a:lstStyle/>
          <a:p>
            <a:pPr marL="0" indent="0">
              <a:buNone/>
            </a:pPr>
            <a:r>
              <a:rPr lang="en-US" sz="2000" dirty="0">
                <a:solidFill>
                  <a:schemeClr val="tx2"/>
                </a:solidFill>
              </a:rPr>
              <a:t> </a:t>
            </a:r>
          </a:p>
          <a:p>
            <a:pPr marL="0" indent="0">
              <a:buNone/>
            </a:pPr>
            <a:r>
              <a:rPr lang="en-US" sz="2400" dirty="0">
                <a:solidFill>
                  <a:schemeClr val="tx2"/>
                </a:solidFill>
              </a:rPr>
              <a:t>This is an internal document, not an academic research paper. You will use the course Memo Format and address the memo to your supervisor. Any references can be included in the memo’s prose, or any clear citations or footnotes can be used</a:t>
            </a:r>
            <a:r>
              <a:rPr lang="en-US" sz="2400" dirty="0" smtClean="0">
                <a:solidFill>
                  <a:schemeClr val="tx2"/>
                </a:solidFill>
              </a:rPr>
              <a:t>.</a:t>
            </a:r>
            <a:r>
              <a:rPr lang="en-US" sz="2400" dirty="0">
                <a:solidFill>
                  <a:schemeClr val="tx2"/>
                </a:solidFill>
              </a:rPr>
              <a:t> The above bullet points reflect the content expectations of the reader, though you’re free to make any recommendation.</a:t>
            </a:r>
          </a:p>
          <a:p>
            <a:pPr marL="0" indent="0">
              <a:buNone/>
            </a:pPr>
            <a:endParaRPr lang="en-US" sz="2000" dirty="0">
              <a:solidFill>
                <a:schemeClr val="tx2"/>
              </a:solidFill>
            </a:endParaRPr>
          </a:p>
        </p:txBody>
      </p:sp>
    </p:spTree>
    <p:extLst>
      <p:ext uri="{BB962C8B-B14F-4D97-AF65-F5344CB8AC3E}">
        <p14:creationId xmlns:p14="http://schemas.microsoft.com/office/powerpoint/2010/main" val="1699175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2128836" y="1295400"/>
            <a:ext cx="6172199" cy="4646611"/>
          </a:xfrm>
        </p:spPr>
        <p:txBody>
          <a:bodyPr/>
          <a:lstStyle/>
          <a:p>
            <a:pPr marL="0" indent="0">
              <a:buNone/>
            </a:pPr>
            <a:r>
              <a:rPr lang="en-US" sz="2400" u="sng" dirty="0">
                <a:solidFill>
                  <a:schemeClr val="tx2"/>
                </a:solidFill>
              </a:rPr>
              <a:t>Main Criteria for Success</a:t>
            </a:r>
            <a:r>
              <a:rPr lang="en-US" sz="2400" dirty="0">
                <a:solidFill>
                  <a:schemeClr val="tx2"/>
                </a:solidFill>
              </a:rPr>
              <a:t>:</a:t>
            </a:r>
          </a:p>
          <a:p>
            <a:pPr marL="0" indent="0">
              <a:buNone/>
            </a:pPr>
            <a:endParaRPr lang="en-US" sz="2400" dirty="0">
              <a:solidFill>
                <a:schemeClr val="tx2"/>
              </a:solidFill>
            </a:endParaRPr>
          </a:p>
          <a:p>
            <a:pPr lvl="0"/>
            <a:r>
              <a:rPr lang="en-US" sz="2400" dirty="0">
                <a:solidFill>
                  <a:schemeClr val="tx2"/>
                </a:solidFill>
              </a:rPr>
              <a:t>Opening Summary/Focus</a:t>
            </a:r>
          </a:p>
          <a:p>
            <a:pPr lvl="0"/>
            <a:r>
              <a:rPr lang="en-US" sz="2400" dirty="0">
                <a:solidFill>
                  <a:schemeClr val="tx2"/>
                </a:solidFill>
              </a:rPr>
              <a:t>Clarity</a:t>
            </a:r>
          </a:p>
          <a:p>
            <a:pPr lvl="0"/>
            <a:r>
              <a:rPr lang="en-US" sz="2400" dirty="0">
                <a:solidFill>
                  <a:schemeClr val="tx2"/>
                </a:solidFill>
              </a:rPr>
              <a:t>Effective Sentence and Paragraph Length </a:t>
            </a:r>
          </a:p>
          <a:p>
            <a:pPr lvl="0"/>
            <a:r>
              <a:rPr lang="en-US" sz="2400" dirty="0">
                <a:solidFill>
                  <a:schemeClr val="tx2"/>
                </a:solidFill>
              </a:rPr>
              <a:t>Conciseness/Directness</a:t>
            </a:r>
          </a:p>
          <a:p>
            <a:pPr lvl="0"/>
            <a:r>
              <a:rPr lang="en-US" sz="2400" dirty="0">
                <a:solidFill>
                  <a:schemeClr val="tx2"/>
                </a:solidFill>
              </a:rPr>
              <a:t>Audience-appropriate Tone and Content</a:t>
            </a:r>
          </a:p>
          <a:p>
            <a:pPr lvl="0"/>
            <a:r>
              <a:rPr lang="en-US" sz="2400" dirty="0">
                <a:solidFill>
                  <a:schemeClr val="tx2"/>
                </a:solidFill>
              </a:rPr>
              <a:t>Authoritative Voice (Credibility) </a:t>
            </a:r>
          </a:p>
          <a:p>
            <a:pPr lvl="0"/>
            <a:r>
              <a:rPr lang="en-US" sz="2400" dirty="0">
                <a:solidFill>
                  <a:schemeClr val="tx2"/>
                </a:solidFill>
              </a:rPr>
              <a:t>Appropriate Balance</a:t>
            </a:r>
          </a:p>
          <a:p>
            <a:pPr marL="0" indent="0">
              <a:buNone/>
            </a:pPr>
            <a:endParaRPr lang="en-US" sz="2400" dirty="0">
              <a:solidFill>
                <a:schemeClr val="tx2"/>
              </a:solidFill>
            </a:endParaRPr>
          </a:p>
          <a:p>
            <a:pPr>
              <a:buNone/>
            </a:pPr>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z="2400" dirty="0" smtClean="0">
              <a:solidFill>
                <a:schemeClr val="tx2"/>
              </a:solidFill>
            </a:endParaRPr>
          </a:p>
        </p:txBody>
      </p:sp>
      <p:sp>
        <p:nvSpPr>
          <p:cNvPr id="35843" name="Content Placeholder 2"/>
          <p:cNvSpPr>
            <a:spLocks noGrp="1"/>
          </p:cNvSpPr>
          <p:nvPr>
            <p:ph idx="1"/>
          </p:nvPr>
        </p:nvSpPr>
        <p:spPr>
          <a:xfrm>
            <a:off x="1905000" y="1066800"/>
            <a:ext cx="6396035" cy="4875211"/>
          </a:xfrm>
        </p:spPr>
        <p:txBody>
          <a:bodyPr/>
          <a:lstStyle/>
          <a:p>
            <a:pPr marL="0" indent="0">
              <a:buNone/>
            </a:pPr>
            <a:r>
              <a:rPr lang="en-US" sz="2400" u="sng" dirty="0">
                <a:solidFill>
                  <a:schemeClr val="tx2"/>
                </a:solidFill>
              </a:rPr>
              <a:t>Assignments Specifics</a:t>
            </a:r>
            <a:r>
              <a:rPr lang="en-US" sz="2400" dirty="0">
                <a:solidFill>
                  <a:schemeClr val="tx2"/>
                </a:solidFill>
              </a:rPr>
              <a:t>:</a:t>
            </a:r>
          </a:p>
          <a:p>
            <a:pPr marL="0" indent="0">
              <a:buNone/>
            </a:pPr>
            <a:r>
              <a:rPr lang="en-US" sz="2400" dirty="0">
                <a:solidFill>
                  <a:schemeClr val="tx2"/>
                </a:solidFill>
              </a:rPr>
              <a:t> </a:t>
            </a:r>
          </a:p>
          <a:p>
            <a:pPr lvl="0"/>
            <a:r>
              <a:rPr lang="en-US" sz="2400" dirty="0">
                <a:solidFill>
                  <a:schemeClr val="tx2"/>
                </a:solidFill>
              </a:rPr>
              <a:t>Due via course </a:t>
            </a:r>
            <a:r>
              <a:rPr lang="en-US" sz="2400" dirty="0" err="1">
                <a:solidFill>
                  <a:schemeClr val="tx2"/>
                </a:solidFill>
              </a:rPr>
              <a:t>dropbox</a:t>
            </a:r>
            <a:r>
              <a:rPr lang="en-US" sz="2400" dirty="0">
                <a:solidFill>
                  <a:schemeClr val="tx2"/>
                </a:solidFill>
              </a:rPr>
              <a:t> February 3 (by start of class)</a:t>
            </a:r>
          </a:p>
          <a:p>
            <a:pPr lvl="0"/>
            <a:r>
              <a:rPr lang="en-US" sz="2400" dirty="0">
                <a:solidFill>
                  <a:schemeClr val="tx2"/>
                </a:solidFill>
              </a:rPr>
              <a:t>Include Statement of Originality with Submission</a:t>
            </a:r>
          </a:p>
          <a:p>
            <a:pPr lvl="0"/>
            <a:r>
              <a:rPr lang="en-US" sz="2400" dirty="0">
                <a:solidFill>
                  <a:schemeClr val="tx2"/>
                </a:solidFill>
              </a:rPr>
              <a:t>750 word limit</a:t>
            </a:r>
          </a:p>
          <a:p>
            <a:pPr lvl="0"/>
            <a:r>
              <a:rPr lang="en-US" sz="2400" dirty="0">
                <a:solidFill>
                  <a:schemeClr val="tx2"/>
                </a:solidFill>
              </a:rPr>
              <a:t>Memo is addressed to your supervisor, Mary Moreno</a:t>
            </a:r>
          </a:p>
          <a:p>
            <a:pPr lvl="0"/>
            <a:r>
              <a:rPr lang="en-US" sz="2400" dirty="0">
                <a:solidFill>
                  <a:schemeClr val="tx2"/>
                </a:solidFill>
              </a:rPr>
              <a:t>The larger audience is the company’s Board of Directors</a:t>
            </a:r>
          </a:p>
          <a:p>
            <a:r>
              <a:rPr lang="en-US" sz="2400" dirty="0">
                <a:solidFill>
                  <a:schemeClr val="tx2"/>
                </a:solidFill>
              </a:rPr>
              <a:t>Use the course Memo Format</a:t>
            </a:r>
            <a:endParaRPr lang="en-US" sz="2400" dirty="0" smtClean="0">
              <a:solidFill>
                <a:schemeClr val="tx2"/>
              </a:solidFill>
            </a:endParaRPr>
          </a:p>
        </p:txBody>
      </p:sp>
    </p:spTree>
    <p:extLst>
      <p:ext uri="{BB962C8B-B14F-4D97-AF65-F5344CB8AC3E}">
        <p14:creationId xmlns:p14="http://schemas.microsoft.com/office/powerpoint/2010/main" val="3784231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dirty="0" smtClean="0">
                <a:solidFill>
                  <a:schemeClr val="tx2"/>
                </a:solidFill>
              </a:rPr>
              <a:t>Situation/Factors</a:t>
            </a:r>
          </a:p>
          <a:p>
            <a:r>
              <a:rPr lang="en-US" sz="2400" dirty="0" smtClean="0">
                <a:solidFill>
                  <a:schemeClr val="tx2"/>
                </a:solidFill>
              </a:rPr>
              <a:t>Audience</a:t>
            </a:r>
          </a:p>
          <a:p>
            <a:r>
              <a:rPr lang="en-US" sz="2400" dirty="0" smtClean="0">
                <a:solidFill>
                  <a:schemeClr val="tx2"/>
                </a:solidFill>
              </a:rPr>
              <a:t>Organization</a:t>
            </a:r>
          </a:p>
          <a:p>
            <a:r>
              <a:rPr lang="en-US" sz="2400" dirty="0" smtClean="0">
                <a:solidFill>
                  <a:schemeClr val="tx2"/>
                </a:solidFill>
              </a:rPr>
              <a:t>Authority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400" dirty="0" smtClean="0">
                <a:solidFill>
                  <a:schemeClr val="tx2"/>
                </a:solidFill>
              </a:rPr>
              <a:t>Review</a:t>
            </a:r>
          </a:p>
        </p:txBody>
      </p:sp>
      <p:sp>
        <p:nvSpPr>
          <p:cNvPr id="12291" name="Rectangle 3"/>
          <p:cNvSpPr>
            <a:spLocks noGrp="1" noChangeArrowheads="1"/>
          </p:cNvSpPr>
          <p:nvPr>
            <p:ph type="body" idx="1"/>
          </p:nvPr>
        </p:nvSpPr>
        <p:spPr>
          <a:xfrm>
            <a:off x="2128836" y="1066800"/>
            <a:ext cx="6172199" cy="4875211"/>
          </a:xfrm>
        </p:spPr>
        <p:txBody>
          <a:bodyPr/>
          <a:lstStyle/>
          <a:p>
            <a:r>
              <a:rPr lang="en-US" sz="2400" dirty="0">
                <a:solidFill>
                  <a:schemeClr val="tx2"/>
                </a:solidFill>
              </a:rPr>
              <a:t>What is your goal in all </a:t>
            </a:r>
            <a:r>
              <a:rPr lang="en-US" sz="2400" dirty="0" smtClean="0">
                <a:solidFill>
                  <a:schemeClr val="tx2"/>
                </a:solidFill>
              </a:rPr>
              <a:t>communication? </a:t>
            </a:r>
            <a:endParaRPr lang="en-US" sz="2400" dirty="0">
              <a:solidFill>
                <a:schemeClr val="tx2"/>
              </a:solidFill>
            </a:endParaRPr>
          </a:p>
          <a:p>
            <a:pPr marL="0" indent="0">
              <a:buNone/>
            </a:pPr>
            <a:r>
              <a:rPr lang="en-US" sz="2400" dirty="0">
                <a:solidFill>
                  <a:schemeClr val="tx2"/>
                </a:solidFill>
              </a:rPr>
              <a:t> </a:t>
            </a:r>
          </a:p>
          <a:p>
            <a:r>
              <a:rPr lang="en-US" sz="2400" dirty="0">
                <a:solidFill>
                  <a:schemeClr val="tx2"/>
                </a:solidFill>
              </a:rPr>
              <a:t>Define </a:t>
            </a:r>
            <a:r>
              <a:rPr lang="en-US" sz="2400" dirty="0" smtClean="0">
                <a:solidFill>
                  <a:schemeClr val="tx2"/>
                </a:solidFill>
              </a:rPr>
              <a:t>communication. </a:t>
            </a:r>
            <a:endParaRPr lang="en-US" sz="2400" dirty="0">
              <a:solidFill>
                <a:schemeClr val="tx2"/>
              </a:solidFill>
            </a:endParaRPr>
          </a:p>
          <a:p>
            <a:pPr marL="0" indent="0">
              <a:buNone/>
            </a:pPr>
            <a:r>
              <a:rPr lang="en-US" sz="2400" dirty="0">
                <a:solidFill>
                  <a:schemeClr val="tx2"/>
                </a:solidFill>
              </a:rPr>
              <a:t>	 </a:t>
            </a:r>
          </a:p>
          <a:p>
            <a:r>
              <a:rPr lang="en-US" sz="2400" dirty="0">
                <a:solidFill>
                  <a:schemeClr val="tx2"/>
                </a:solidFill>
              </a:rPr>
              <a:t>What is information</a:t>
            </a:r>
            <a:r>
              <a:rPr lang="en-US" sz="2400" dirty="0" smtClean="0">
                <a:solidFill>
                  <a:schemeClr val="tx2"/>
                </a:solidFill>
              </a:rPr>
              <a:t>?</a:t>
            </a:r>
          </a:p>
          <a:p>
            <a:pPr lvl="1"/>
            <a:r>
              <a:rPr lang="en-US" sz="2300" dirty="0" smtClean="0">
                <a:solidFill>
                  <a:schemeClr val="tx2"/>
                </a:solidFill>
              </a:rPr>
              <a:t>Examples?</a:t>
            </a:r>
            <a:endParaRPr lang="en-US" sz="2300" dirty="0">
              <a:solidFill>
                <a:schemeClr val="tx2"/>
              </a:solidFill>
            </a:endParaRPr>
          </a:p>
        </p:txBody>
      </p:sp>
    </p:spTree>
    <p:extLst>
      <p:ext uri="{BB962C8B-B14F-4D97-AF65-F5344CB8AC3E}">
        <p14:creationId xmlns:p14="http://schemas.microsoft.com/office/powerpoint/2010/main" val="4190408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ACM Code of Ethics</a:t>
            </a:r>
            <a:endParaRPr lang="en-US" sz="2400" dirty="0" smtClean="0">
              <a:solidFill>
                <a:schemeClr val="tx2"/>
              </a:solidFill>
            </a:endParaRPr>
          </a:p>
        </p:txBody>
      </p:sp>
      <p:sp>
        <p:nvSpPr>
          <p:cNvPr id="35843" name="Content Placeholder 2"/>
          <p:cNvSpPr>
            <a:spLocks noGrp="1"/>
          </p:cNvSpPr>
          <p:nvPr>
            <p:ph idx="1"/>
          </p:nvPr>
        </p:nvSpPr>
        <p:spPr>
          <a:xfrm>
            <a:off x="2128836" y="914400"/>
            <a:ext cx="6172199" cy="5027611"/>
          </a:xfrm>
        </p:spPr>
        <p:txBody>
          <a:bodyPr/>
          <a:lstStyle/>
          <a:p>
            <a:pPr marL="0" indent="0">
              <a:buNone/>
            </a:pPr>
            <a:r>
              <a:rPr lang="en-US" sz="2000" dirty="0" smtClean="0">
                <a:solidFill>
                  <a:schemeClr val="tx2"/>
                </a:solidFill>
              </a:rPr>
              <a:t>What the audience knows…</a:t>
            </a:r>
          </a:p>
          <a:p>
            <a:pPr marL="0" indent="0">
              <a:buNone/>
            </a:pPr>
            <a:endParaRPr lang="en-US" sz="1200" i="1" dirty="0">
              <a:solidFill>
                <a:schemeClr val="tx2"/>
              </a:solidFill>
            </a:endParaRPr>
          </a:p>
          <a:p>
            <a:pPr marL="0" indent="0">
              <a:buNone/>
            </a:pPr>
            <a:r>
              <a:rPr lang="en-US" sz="1200" i="1" dirty="0" smtClean="0">
                <a:solidFill>
                  <a:schemeClr val="tx2"/>
                </a:solidFill>
              </a:rPr>
              <a:t>As </a:t>
            </a:r>
            <a:r>
              <a:rPr lang="en-US" sz="1200" i="1" dirty="0">
                <a:solidFill>
                  <a:schemeClr val="tx2"/>
                </a:solidFill>
              </a:rPr>
              <a:t>an ACM computing professional I will ....</a:t>
            </a:r>
            <a:endParaRPr lang="en-US" sz="1200" dirty="0">
              <a:solidFill>
                <a:schemeClr val="tx2"/>
              </a:solidFill>
            </a:endParaRPr>
          </a:p>
          <a:p>
            <a:pPr marL="0" indent="0">
              <a:buNone/>
            </a:pPr>
            <a:r>
              <a:rPr lang="en-US" sz="1200" b="1" dirty="0">
                <a:solidFill>
                  <a:schemeClr val="tx2"/>
                </a:solidFill>
              </a:rPr>
              <a:t>1.1 Contribute to society and human well-being.</a:t>
            </a:r>
            <a:endParaRPr lang="en-US" sz="1200" dirty="0">
              <a:solidFill>
                <a:schemeClr val="tx2"/>
              </a:solidFill>
            </a:endParaRPr>
          </a:p>
          <a:p>
            <a:pPr marL="0" indent="0">
              <a:buNone/>
            </a:pPr>
            <a:r>
              <a:rPr lang="en-US" sz="1200" b="1" dirty="0">
                <a:solidFill>
                  <a:schemeClr val="tx2"/>
                </a:solidFill>
              </a:rPr>
              <a:t>1.2 Avoid harm to others.</a:t>
            </a:r>
            <a:endParaRPr lang="en-US" sz="1200" dirty="0">
              <a:solidFill>
                <a:schemeClr val="tx2"/>
              </a:solidFill>
            </a:endParaRPr>
          </a:p>
          <a:p>
            <a:pPr marL="0" indent="0">
              <a:buNone/>
            </a:pPr>
            <a:r>
              <a:rPr lang="en-US" sz="1200" b="1" dirty="0">
                <a:solidFill>
                  <a:schemeClr val="tx2"/>
                </a:solidFill>
              </a:rPr>
              <a:t>1.3 Be honest and trustworthy.</a:t>
            </a:r>
            <a:endParaRPr lang="en-US" sz="1200" dirty="0">
              <a:solidFill>
                <a:schemeClr val="tx2"/>
              </a:solidFill>
            </a:endParaRPr>
          </a:p>
          <a:p>
            <a:pPr marL="0" indent="0">
              <a:buNone/>
            </a:pPr>
            <a:r>
              <a:rPr lang="en-US" sz="1200" b="1" dirty="0">
                <a:solidFill>
                  <a:schemeClr val="tx2"/>
                </a:solidFill>
              </a:rPr>
              <a:t>1.4 Be fair and take action not to discriminate.</a:t>
            </a:r>
            <a:endParaRPr lang="en-US" sz="1200" dirty="0">
              <a:solidFill>
                <a:schemeClr val="tx2"/>
              </a:solidFill>
            </a:endParaRPr>
          </a:p>
          <a:p>
            <a:pPr marL="0" indent="0">
              <a:buNone/>
            </a:pPr>
            <a:r>
              <a:rPr lang="en-US" sz="1200" b="1" dirty="0">
                <a:solidFill>
                  <a:schemeClr val="tx2"/>
                </a:solidFill>
              </a:rPr>
              <a:t>1.5 Honor property rights including copyrights and patent.</a:t>
            </a:r>
            <a:endParaRPr lang="en-US" sz="1200" dirty="0">
              <a:solidFill>
                <a:schemeClr val="tx2"/>
              </a:solidFill>
            </a:endParaRPr>
          </a:p>
          <a:p>
            <a:pPr marL="0" indent="0">
              <a:buNone/>
            </a:pPr>
            <a:r>
              <a:rPr lang="en-US" sz="1200" b="1" dirty="0">
                <a:solidFill>
                  <a:schemeClr val="tx2"/>
                </a:solidFill>
              </a:rPr>
              <a:t>1.6 Give proper credit for intellectual property.</a:t>
            </a:r>
            <a:endParaRPr lang="en-US" sz="1200" dirty="0">
              <a:solidFill>
                <a:schemeClr val="tx2"/>
              </a:solidFill>
            </a:endParaRPr>
          </a:p>
          <a:p>
            <a:pPr marL="0" indent="0">
              <a:buNone/>
            </a:pPr>
            <a:r>
              <a:rPr lang="en-US" sz="1200" b="1" dirty="0">
                <a:solidFill>
                  <a:schemeClr val="tx2"/>
                </a:solidFill>
              </a:rPr>
              <a:t>1.7 Respect the privacy of others.</a:t>
            </a:r>
            <a:endParaRPr lang="en-US" sz="1200" dirty="0">
              <a:solidFill>
                <a:schemeClr val="tx2"/>
              </a:solidFill>
            </a:endParaRPr>
          </a:p>
          <a:p>
            <a:pPr marL="0" indent="0">
              <a:buNone/>
            </a:pPr>
            <a:r>
              <a:rPr lang="en-US" sz="1200" b="1" dirty="0">
                <a:solidFill>
                  <a:schemeClr val="tx2"/>
                </a:solidFill>
              </a:rPr>
              <a:t>1.8 Honor confidentiality.</a:t>
            </a:r>
            <a:endParaRPr lang="en-US" sz="1200" dirty="0">
              <a:solidFill>
                <a:schemeClr val="tx2"/>
              </a:solidFill>
            </a:endParaRPr>
          </a:p>
          <a:p>
            <a:pPr marL="0" indent="0">
              <a:buNone/>
            </a:pPr>
            <a:r>
              <a:rPr lang="en-US" sz="1200" dirty="0">
                <a:solidFill>
                  <a:schemeClr val="tx2"/>
                </a:solidFill>
              </a:rPr>
              <a:t> </a:t>
            </a:r>
            <a:r>
              <a:rPr lang="en-US" sz="1200" b="1" dirty="0">
                <a:solidFill>
                  <a:schemeClr val="tx2"/>
                </a:solidFill>
              </a:rPr>
              <a:t>2.1 Strive to achieve the highest quality, effectiveness and dignity in both the process and products of professional work.</a:t>
            </a:r>
            <a:endParaRPr lang="en-US" sz="1200" dirty="0">
              <a:solidFill>
                <a:schemeClr val="tx2"/>
              </a:solidFill>
            </a:endParaRPr>
          </a:p>
          <a:p>
            <a:pPr marL="0" indent="0">
              <a:buNone/>
            </a:pPr>
            <a:r>
              <a:rPr lang="en-US" sz="1200" b="1" dirty="0">
                <a:solidFill>
                  <a:schemeClr val="tx2"/>
                </a:solidFill>
              </a:rPr>
              <a:t>2.2 Acquire and maintain professional competence.</a:t>
            </a:r>
            <a:endParaRPr lang="en-US" sz="1200" dirty="0">
              <a:solidFill>
                <a:schemeClr val="tx2"/>
              </a:solidFill>
            </a:endParaRPr>
          </a:p>
          <a:p>
            <a:pPr marL="0" indent="0">
              <a:buNone/>
            </a:pPr>
            <a:r>
              <a:rPr lang="en-US" sz="1200" b="1" dirty="0">
                <a:solidFill>
                  <a:schemeClr val="tx2"/>
                </a:solidFill>
              </a:rPr>
              <a:t>2.3 Know and respect existing laws pertaining to professional work.</a:t>
            </a:r>
            <a:endParaRPr lang="en-US" sz="1200" dirty="0">
              <a:solidFill>
                <a:schemeClr val="tx2"/>
              </a:solidFill>
            </a:endParaRPr>
          </a:p>
          <a:p>
            <a:pPr marL="0" indent="0">
              <a:buNone/>
            </a:pPr>
            <a:r>
              <a:rPr lang="en-US" sz="1200" b="1" dirty="0">
                <a:solidFill>
                  <a:schemeClr val="tx2"/>
                </a:solidFill>
              </a:rPr>
              <a:t>2.4 Accept and provide appropriate professional review.</a:t>
            </a:r>
            <a:endParaRPr lang="en-US" sz="1200" dirty="0">
              <a:solidFill>
                <a:schemeClr val="tx2"/>
              </a:solidFill>
            </a:endParaRPr>
          </a:p>
          <a:p>
            <a:pPr marL="0" indent="0">
              <a:buNone/>
            </a:pPr>
            <a:r>
              <a:rPr lang="en-US" sz="1200" b="1" dirty="0">
                <a:solidFill>
                  <a:schemeClr val="tx2"/>
                </a:solidFill>
              </a:rPr>
              <a:t>2.5 Give comprehensive and thorough evaluations of computer systems and their impacts, including analysis of possible risks.</a:t>
            </a:r>
            <a:endParaRPr lang="en-US" sz="1200" dirty="0">
              <a:solidFill>
                <a:schemeClr val="tx2"/>
              </a:solidFill>
            </a:endParaRPr>
          </a:p>
          <a:p>
            <a:pPr marL="0" indent="0">
              <a:buNone/>
            </a:pPr>
            <a:r>
              <a:rPr lang="en-US" sz="1200" b="1" dirty="0">
                <a:solidFill>
                  <a:schemeClr val="tx2"/>
                </a:solidFill>
              </a:rPr>
              <a:t>2.6 Honor contracts, agreements, and assigned responsibilities.</a:t>
            </a:r>
            <a:endParaRPr lang="en-US" sz="1200" dirty="0">
              <a:solidFill>
                <a:schemeClr val="tx2"/>
              </a:solidFill>
            </a:endParaRPr>
          </a:p>
          <a:p>
            <a:pPr marL="0" indent="0">
              <a:buNone/>
            </a:pPr>
            <a:r>
              <a:rPr lang="en-US" sz="1200" b="1" dirty="0">
                <a:solidFill>
                  <a:schemeClr val="tx2"/>
                </a:solidFill>
              </a:rPr>
              <a:t>2.7 Improve public understanding of computing and its consequences.</a:t>
            </a:r>
            <a:endParaRPr lang="en-US" sz="1200" dirty="0">
              <a:solidFill>
                <a:schemeClr val="tx2"/>
              </a:solidFill>
            </a:endParaRPr>
          </a:p>
          <a:p>
            <a:pPr marL="0" indent="0">
              <a:buNone/>
            </a:pPr>
            <a:r>
              <a:rPr lang="en-US" sz="1200" b="1" dirty="0">
                <a:solidFill>
                  <a:schemeClr val="tx2"/>
                </a:solidFill>
              </a:rPr>
              <a:t>2.8 Access computing and communication resources only when authorized to do so.</a:t>
            </a:r>
            <a:endParaRPr lang="en-US" sz="1200" dirty="0" smtClean="0">
              <a:solidFill>
                <a:schemeClr val="tx2"/>
              </a:solidFill>
            </a:endParaRPr>
          </a:p>
        </p:txBody>
      </p:sp>
    </p:spTree>
    <p:extLst>
      <p:ext uri="{BB962C8B-B14F-4D97-AF65-F5344CB8AC3E}">
        <p14:creationId xmlns:p14="http://schemas.microsoft.com/office/powerpoint/2010/main" val="2386147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smtClean="0">
                <a:solidFill>
                  <a:schemeClr val="tx2"/>
                </a:solidFill>
              </a:rPr>
              <a:t>Writing Assignment 1</a:t>
            </a:r>
            <a:endParaRPr lang="en-US" sz="2400" dirty="0" smtClean="0">
              <a:solidFill>
                <a:schemeClr val="tx2"/>
              </a:solidFill>
            </a:endParaRPr>
          </a:p>
        </p:txBody>
      </p:sp>
      <p:sp>
        <p:nvSpPr>
          <p:cNvPr id="35843" name="Content Placeholder 2"/>
          <p:cNvSpPr>
            <a:spLocks noGrp="1"/>
          </p:cNvSpPr>
          <p:nvPr>
            <p:ph idx="1"/>
          </p:nvPr>
        </p:nvSpPr>
        <p:spPr/>
        <p:txBody>
          <a:bodyPr/>
          <a:lstStyle/>
          <a:p>
            <a:pPr>
              <a:buNone/>
            </a:pPr>
            <a:r>
              <a:rPr lang="en-US" sz="2400" dirty="0" smtClean="0">
                <a:solidFill>
                  <a:schemeClr val="tx2"/>
                </a:solidFill>
              </a:rPr>
              <a:t>Process:</a:t>
            </a:r>
          </a:p>
          <a:p>
            <a:r>
              <a:rPr lang="en-US" sz="2400" dirty="0" smtClean="0">
                <a:solidFill>
                  <a:schemeClr val="tx2"/>
                </a:solidFill>
              </a:rPr>
              <a:t>Read the article</a:t>
            </a:r>
          </a:p>
          <a:p>
            <a:r>
              <a:rPr lang="en-US" sz="2400" dirty="0" smtClean="0">
                <a:solidFill>
                  <a:schemeClr val="tx2"/>
                </a:solidFill>
              </a:rPr>
              <a:t>Research the topic</a:t>
            </a:r>
          </a:p>
          <a:p>
            <a:r>
              <a:rPr lang="en-US" sz="2400" dirty="0" smtClean="0">
                <a:solidFill>
                  <a:schemeClr val="tx2"/>
                </a:solidFill>
              </a:rPr>
              <a:t>Choose appropriate company</a:t>
            </a:r>
          </a:p>
          <a:p>
            <a:pPr lvl="1"/>
            <a:r>
              <a:rPr lang="en-US" sz="2300" dirty="0" smtClean="0">
                <a:solidFill>
                  <a:schemeClr val="tx2"/>
                </a:solidFill>
              </a:rPr>
              <a:t>Available information</a:t>
            </a:r>
          </a:p>
          <a:p>
            <a:r>
              <a:rPr lang="en-US" sz="2400" dirty="0" smtClean="0">
                <a:solidFill>
                  <a:schemeClr val="tx2"/>
                </a:solidFill>
              </a:rPr>
              <a:t>Decide position</a:t>
            </a:r>
          </a:p>
          <a:p>
            <a:r>
              <a:rPr lang="en-US" sz="2400" dirty="0" smtClean="0">
                <a:solidFill>
                  <a:schemeClr val="tx2"/>
                </a:solidFill>
              </a:rPr>
              <a:t>Decide appropriate balance</a:t>
            </a:r>
          </a:p>
          <a:p>
            <a:r>
              <a:rPr lang="en-US" sz="2400" dirty="0" smtClean="0">
                <a:solidFill>
                  <a:schemeClr val="tx2"/>
                </a:solidFill>
              </a:rPr>
              <a:t>Think of relevant action</a:t>
            </a:r>
          </a:p>
          <a:p>
            <a:pPr>
              <a:buNone/>
            </a:pPr>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2400" dirty="0" smtClean="0">
                <a:solidFill>
                  <a:schemeClr val="tx2"/>
                </a:solidFill>
              </a:rPr>
              <a:t>For Next Week</a:t>
            </a:r>
          </a:p>
        </p:txBody>
      </p:sp>
      <p:sp>
        <p:nvSpPr>
          <p:cNvPr id="35843" name="Content Placeholder 2"/>
          <p:cNvSpPr>
            <a:spLocks noGrp="1"/>
          </p:cNvSpPr>
          <p:nvPr>
            <p:ph idx="1"/>
          </p:nvPr>
        </p:nvSpPr>
        <p:spPr>
          <a:xfrm>
            <a:off x="2128836" y="1066800"/>
            <a:ext cx="6172199" cy="4875211"/>
          </a:xfrm>
        </p:spPr>
        <p:txBody>
          <a:bodyPr/>
          <a:lstStyle/>
          <a:p>
            <a:r>
              <a:rPr lang="en-US" sz="2400" dirty="0" smtClean="0">
                <a:solidFill>
                  <a:schemeClr val="tx2"/>
                </a:solidFill>
              </a:rPr>
              <a:t>Read </a:t>
            </a:r>
            <a:r>
              <a:rPr lang="en-US" sz="2400" dirty="0" err="1" smtClean="0">
                <a:solidFill>
                  <a:schemeClr val="tx2"/>
                </a:solidFill>
              </a:rPr>
              <a:t>Tebeaux</a:t>
            </a:r>
            <a:r>
              <a:rPr lang="en-US" sz="2400" dirty="0" smtClean="0">
                <a:solidFill>
                  <a:schemeClr val="tx2"/>
                </a:solidFill>
              </a:rPr>
              <a:t> Chap. 11</a:t>
            </a:r>
          </a:p>
          <a:p>
            <a:r>
              <a:rPr lang="en-US" sz="2400" dirty="0" smtClean="0">
                <a:solidFill>
                  <a:schemeClr val="tx2"/>
                </a:solidFill>
              </a:rPr>
              <a:t>Work on ethics </a:t>
            </a:r>
            <a:r>
              <a:rPr lang="en-US" sz="2400" dirty="0" smtClean="0">
                <a:solidFill>
                  <a:schemeClr val="tx2"/>
                </a:solidFill>
              </a:rPr>
              <a:t>memo</a:t>
            </a:r>
          </a:p>
          <a:p>
            <a:r>
              <a:rPr lang="en-US" sz="2400" dirty="0" smtClean="0">
                <a:solidFill>
                  <a:schemeClr val="tx2"/>
                </a:solidFill>
              </a:rPr>
              <a:t>Read article within assignment</a:t>
            </a:r>
          </a:p>
          <a:p>
            <a:r>
              <a:rPr lang="en-US" sz="2400" dirty="0" smtClean="0">
                <a:solidFill>
                  <a:schemeClr val="tx2"/>
                </a:solidFill>
              </a:rPr>
              <a:t>Come to class with clarification questions</a:t>
            </a:r>
          </a:p>
          <a:p>
            <a:pPr lvl="1"/>
            <a:r>
              <a:rPr lang="en-US" sz="2300" dirty="0" smtClean="0">
                <a:solidFill>
                  <a:schemeClr val="tx2"/>
                </a:solidFill>
              </a:rPr>
              <a:t>Class is a working group and editorial meeting</a:t>
            </a:r>
            <a:endParaRPr lang="en-US" sz="2300" dirty="0" smtClean="0">
              <a:solidFill>
                <a:schemeClr val="tx2"/>
              </a:solidFill>
            </a:endParaRPr>
          </a:p>
          <a:p>
            <a:r>
              <a:rPr lang="en-US" sz="2400" dirty="0" smtClean="0">
                <a:solidFill>
                  <a:schemeClr val="tx2"/>
                </a:solidFill>
              </a:rPr>
              <a:t>Will discuss/review assignment</a:t>
            </a:r>
          </a:p>
          <a:p>
            <a:r>
              <a:rPr lang="en-US" sz="2400" dirty="0" smtClean="0">
                <a:solidFill>
                  <a:schemeClr val="tx2"/>
                </a:solidFill>
              </a:rPr>
              <a:t>Will discuss first presentation</a:t>
            </a:r>
            <a:endParaRPr lang="en-US" sz="2300" dirty="0" smtClean="0">
              <a:solidFill>
                <a:schemeClr val="tx2"/>
              </a:solidFill>
            </a:endParaRPr>
          </a:p>
          <a:p>
            <a:r>
              <a:rPr lang="en-US" sz="2400" dirty="0">
                <a:solidFill>
                  <a:schemeClr val="tx2"/>
                </a:solidFill>
              </a:rPr>
              <a:t>University or Viterbi Writing Centers</a:t>
            </a:r>
          </a:p>
          <a:p>
            <a:pPr lvl="1"/>
            <a:r>
              <a:rPr lang="en-US" sz="2300" dirty="0">
                <a:solidFill>
                  <a:schemeClr val="tx2"/>
                </a:solidFill>
                <a:hlinkClick r:id="rId2"/>
              </a:rPr>
              <a:t>http://dornsife.usc.edu/writingcenter/</a:t>
            </a:r>
            <a:endParaRPr lang="en-US" sz="2300" dirty="0">
              <a:solidFill>
                <a:schemeClr val="tx2"/>
              </a:solidFill>
            </a:endParaRPr>
          </a:p>
          <a:p>
            <a:pPr lvl="1"/>
            <a:r>
              <a:rPr lang="en-US" sz="2300" dirty="0">
                <a:solidFill>
                  <a:schemeClr val="tx2"/>
                </a:solidFill>
                <a:hlinkClick r:id="rId3"/>
              </a:rPr>
              <a:t>http://viterbi.usc.edu/students/undergrad/varc/writing-consultations.htm</a:t>
            </a:r>
            <a:endParaRPr lang="en-US" sz="2300" dirty="0">
              <a:solidFill>
                <a:schemeClr val="tx2"/>
              </a:solidFill>
            </a:endParaRPr>
          </a:p>
          <a:p>
            <a:pPr>
              <a:buNone/>
            </a:pPr>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400" dirty="0" smtClean="0">
                <a:solidFill>
                  <a:schemeClr val="tx2"/>
                </a:solidFill>
              </a:rPr>
              <a:t>Communication Defined</a:t>
            </a:r>
          </a:p>
        </p:txBody>
      </p:sp>
      <p:sp>
        <p:nvSpPr>
          <p:cNvPr id="12291" name="Rectangle 3"/>
          <p:cNvSpPr>
            <a:spLocks noGrp="1" noChangeArrowheads="1"/>
          </p:cNvSpPr>
          <p:nvPr>
            <p:ph type="body" idx="1"/>
          </p:nvPr>
        </p:nvSpPr>
        <p:spPr/>
        <p:txBody>
          <a:bodyPr/>
          <a:lstStyle/>
          <a:p>
            <a:pPr eaLnBrk="1" hangingPunct="1">
              <a:buFontTx/>
              <a:buNone/>
            </a:pPr>
            <a:r>
              <a:rPr lang="en-US" sz="2400" dirty="0" smtClean="0">
                <a:solidFill>
                  <a:schemeClr val="tx2"/>
                </a:solidFill>
              </a:rPr>
              <a:t>“Communication is a process by which information is exchanged through both verbal and non-verbal means.”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2400" dirty="0" smtClean="0">
                <a:solidFill>
                  <a:schemeClr val="tx2"/>
                </a:solidFill>
              </a:rPr>
              <a:t>To Improve Communication…</a:t>
            </a:r>
          </a:p>
        </p:txBody>
      </p:sp>
      <p:sp>
        <p:nvSpPr>
          <p:cNvPr id="16387" name="Content Placeholder 2"/>
          <p:cNvSpPr>
            <a:spLocks noGrp="1"/>
          </p:cNvSpPr>
          <p:nvPr>
            <p:ph idx="1"/>
          </p:nvPr>
        </p:nvSpPr>
        <p:spPr/>
        <p:txBody>
          <a:bodyPr/>
          <a:lstStyle/>
          <a:p>
            <a:pPr marL="457200" indent="-457200">
              <a:buFont typeface="B Frutiger Bold" charset="0"/>
              <a:buAutoNum type="arabicPeriod"/>
            </a:pPr>
            <a:r>
              <a:rPr lang="en-US" sz="2400" dirty="0" smtClean="0">
                <a:solidFill>
                  <a:schemeClr val="tx2"/>
                </a:solidFill>
              </a:rPr>
              <a:t>Reduce </a:t>
            </a:r>
            <a:r>
              <a:rPr lang="en-US" sz="2400" dirty="0" smtClean="0">
                <a:solidFill>
                  <a:schemeClr val="tx2"/>
                </a:solidFill>
              </a:rPr>
              <a:t>messages</a:t>
            </a:r>
          </a:p>
          <a:p>
            <a:pPr marL="857250" lvl="1" indent="-457200"/>
            <a:r>
              <a:rPr lang="en-US" sz="2300" dirty="0" smtClean="0">
                <a:solidFill>
                  <a:schemeClr val="tx2"/>
                </a:solidFill>
              </a:rPr>
              <a:t>Number</a:t>
            </a:r>
          </a:p>
          <a:p>
            <a:pPr marL="857250" lvl="1" indent="-457200"/>
            <a:r>
              <a:rPr lang="en-US" sz="2300" dirty="0" smtClean="0">
                <a:solidFill>
                  <a:schemeClr val="tx2"/>
                </a:solidFill>
              </a:rPr>
              <a:t>Content of each</a:t>
            </a:r>
            <a:endParaRPr lang="en-US" sz="2300" dirty="0" smtClean="0">
              <a:solidFill>
                <a:schemeClr val="tx2"/>
              </a:solidFill>
            </a:endParaRPr>
          </a:p>
          <a:p>
            <a:pPr marL="457200" indent="-457200">
              <a:buFont typeface="B Frutiger Bold" charset="0"/>
              <a:buAutoNum type="arabicPeriod"/>
            </a:pPr>
            <a:r>
              <a:rPr lang="en-US" sz="2400" dirty="0" smtClean="0">
                <a:solidFill>
                  <a:schemeClr val="tx2"/>
                </a:solidFill>
              </a:rPr>
              <a:t>Speed up preparation</a:t>
            </a:r>
          </a:p>
          <a:p>
            <a:pPr marL="457200" indent="-457200">
              <a:buFont typeface="B Frutiger Bold" charset="0"/>
              <a:buAutoNum type="arabicPeriod"/>
            </a:pPr>
            <a:r>
              <a:rPr lang="en-US" sz="2400" dirty="0" smtClean="0">
                <a:solidFill>
                  <a:schemeClr val="tx2"/>
                </a:solidFill>
              </a:rPr>
              <a:t>Train the communicators</a:t>
            </a:r>
          </a:p>
          <a:p>
            <a:pPr marL="457200" indent="-457200">
              <a:buFont typeface="B Frutiger Bold" charset="0"/>
              <a:buAutoNum type="arabicPeriod"/>
            </a:pPr>
            <a:endParaRPr lang="en-US" sz="2400" dirty="0">
              <a:solidFill>
                <a:schemeClr val="tx2"/>
              </a:solidFill>
            </a:endParaRPr>
          </a:p>
          <a:p>
            <a:pPr marL="457200" indent="-457200">
              <a:buFont typeface="B Frutiger Bold" charset="0"/>
              <a:buAutoNum type="arabicPeriod"/>
            </a:pPr>
            <a:endParaRPr lang="en-US" sz="2400" dirty="0" smtClean="0">
              <a:solidFill>
                <a:schemeClr val="tx2"/>
              </a:solidFill>
            </a:endParaRPr>
          </a:p>
          <a:p>
            <a:pPr marL="0" indent="0">
              <a:buNone/>
            </a:pPr>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400" dirty="0" smtClean="0">
                <a:solidFill>
                  <a:schemeClr val="tx2"/>
                </a:solidFill>
              </a:rPr>
              <a:t>Barriers to Communication </a:t>
            </a:r>
            <a:br>
              <a:rPr lang="en-US" sz="2400" dirty="0" smtClean="0">
                <a:solidFill>
                  <a:schemeClr val="tx2"/>
                </a:solidFill>
              </a:rPr>
            </a:br>
            <a:r>
              <a:rPr lang="en-US" sz="2400" dirty="0" smtClean="0">
                <a:solidFill>
                  <a:schemeClr val="tx2"/>
                </a:solidFill>
              </a:rPr>
              <a:t>Most Common for Engineers</a:t>
            </a:r>
            <a:r>
              <a:rPr lang="en-US" sz="2400" dirty="0" smtClean="0"/>
              <a:t>	</a:t>
            </a:r>
          </a:p>
        </p:txBody>
      </p:sp>
      <p:sp>
        <p:nvSpPr>
          <p:cNvPr id="17411" name="Content Placeholder 2"/>
          <p:cNvSpPr>
            <a:spLocks noGrp="1"/>
          </p:cNvSpPr>
          <p:nvPr>
            <p:ph idx="1"/>
          </p:nvPr>
        </p:nvSpPr>
        <p:spPr/>
        <p:txBody>
          <a:bodyPr/>
          <a:lstStyle/>
          <a:p>
            <a:r>
              <a:rPr lang="en-US" sz="2400" dirty="0" smtClean="0">
                <a:solidFill>
                  <a:schemeClr val="tx2"/>
                </a:solidFill>
              </a:rPr>
              <a:t>Information </a:t>
            </a:r>
            <a:r>
              <a:rPr lang="en-US" sz="2400" dirty="0" smtClean="0">
                <a:solidFill>
                  <a:schemeClr val="tx2"/>
                </a:solidFill>
              </a:rPr>
              <a:t>overload</a:t>
            </a:r>
          </a:p>
          <a:p>
            <a:pPr lvl="1"/>
            <a:r>
              <a:rPr lang="en-US" sz="2300" dirty="0" smtClean="0">
                <a:solidFill>
                  <a:schemeClr val="tx2"/>
                </a:solidFill>
              </a:rPr>
              <a:t>Amount</a:t>
            </a:r>
          </a:p>
          <a:p>
            <a:pPr lvl="1"/>
            <a:r>
              <a:rPr lang="en-US" sz="2300" dirty="0" smtClean="0">
                <a:solidFill>
                  <a:schemeClr val="tx2"/>
                </a:solidFill>
              </a:rPr>
              <a:t>Format</a:t>
            </a:r>
            <a:endParaRPr lang="en-US" sz="2300" dirty="0" smtClean="0">
              <a:solidFill>
                <a:schemeClr val="tx2"/>
              </a:solidFill>
            </a:endParaRPr>
          </a:p>
          <a:p>
            <a:r>
              <a:rPr lang="en-US" sz="2400" dirty="0" smtClean="0">
                <a:solidFill>
                  <a:schemeClr val="tx2"/>
                </a:solidFill>
              </a:rPr>
              <a:t>Wrong medium</a:t>
            </a:r>
          </a:p>
          <a:p>
            <a:r>
              <a:rPr lang="en-US" sz="2400" dirty="0" smtClean="0">
                <a:solidFill>
                  <a:schemeClr val="tx2"/>
                </a:solidFill>
              </a:rPr>
              <a:t>Not knowing audience</a:t>
            </a:r>
          </a:p>
          <a:p>
            <a:r>
              <a:rPr lang="en-US" sz="2400" dirty="0" smtClean="0">
                <a:solidFill>
                  <a:schemeClr val="tx2"/>
                </a:solidFill>
              </a:rPr>
              <a:t>Jargon</a:t>
            </a:r>
          </a:p>
          <a:p>
            <a:r>
              <a:rPr lang="en-US" sz="2400" dirty="0" smtClean="0">
                <a:solidFill>
                  <a:schemeClr val="tx2"/>
                </a:solidFill>
              </a:rPr>
              <a:t>Inappropriate style</a:t>
            </a:r>
          </a:p>
          <a:p>
            <a:r>
              <a:rPr lang="en-US" sz="2400" dirty="0" smtClean="0">
                <a:solidFill>
                  <a:schemeClr val="tx2"/>
                </a:solidFill>
              </a:rPr>
              <a:t>Timeliness</a:t>
            </a:r>
          </a:p>
          <a:p>
            <a:endParaRPr lang="en-US" sz="2400" dirty="0" smtClean="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2400" dirty="0" smtClean="0">
                <a:solidFill>
                  <a:schemeClr val="tx2"/>
                </a:solidFill>
              </a:rPr>
              <a:t>To Address Insecurity…</a:t>
            </a:r>
          </a:p>
        </p:txBody>
      </p:sp>
      <p:sp>
        <p:nvSpPr>
          <p:cNvPr id="16387" name="Content Placeholder 2"/>
          <p:cNvSpPr>
            <a:spLocks noGrp="1"/>
          </p:cNvSpPr>
          <p:nvPr>
            <p:ph idx="1"/>
          </p:nvPr>
        </p:nvSpPr>
        <p:spPr/>
        <p:txBody>
          <a:bodyPr/>
          <a:lstStyle/>
          <a:p>
            <a:pPr marL="0" indent="0">
              <a:buNone/>
            </a:pPr>
            <a:r>
              <a:rPr lang="en-US" sz="2400" dirty="0" smtClean="0">
                <a:solidFill>
                  <a:schemeClr val="tx2"/>
                </a:solidFill>
              </a:rPr>
              <a:t>Knowledge and Preparation </a:t>
            </a:r>
          </a:p>
          <a:p>
            <a:pPr marL="0" indent="0"/>
            <a:r>
              <a:rPr lang="en-US" sz="2400" dirty="0" smtClean="0">
                <a:solidFill>
                  <a:schemeClr val="tx2"/>
                </a:solidFill>
              </a:rPr>
              <a:t>Drafts</a:t>
            </a:r>
          </a:p>
          <a:p>
            <a:pPr marL="0" indent="0"/>
            <a:r>
              <a:rPr lang="en-US" sz="2400" dirty="0" smtClean="0">
                <a:solidFill>
                  <a:schemeClr val="tx2"/>
                </a:solidFill>
              </a:rPr>
              <a:t>Rehearsal</a:t>
            </a:r>
            <a:endParaRPr lang="en-US" sz="2400" dirty="0">
              <a:solidFill>
                <a:schemeClr val="tx2"/>
              </a:solidFill>
            </a:endParaRPr>
          </a:p>
          <a:p>
            <a:pPr marL="457200" indent="-457200">
              <a:buFont typeface="B Frutiger Bold" charset="0"/>
              <a:buAutoNum type="arabicPeriod"/>
            </a:pPr>
            <a:endParaRPr lang="en-US" sz="2400" dirty="0" smtClean="0">
              <a:solidFill>
                <a:schemeClr val="tx2"/>
              </a:solidFill>
            </a:endParaRPr>
          </a:p>
          <a:p>
            <a:pPr marL="0" indent="0">
              <a:buNone/>
            </a:pPr>
            <a:endParaRPr lang="en-US" sz="2400" dirty="0" smtClean="0">
              <a:solidFill>
                <a:schemeClr val="tx2"/>
              </a:solidFill>
            </a:endParaRPr>
          </a:p>
        </p:txBody>
      </p:sp>
    </p:spTree>
    <p:extLst>
      <p:ext uri="{BB962C8B-B14F-4D97-AF65-F5344CB8AC3E}">
        <p14:creationId xmlns:p14="http://schemas.microsoft.com/office/powerpoint/2010/main" val="4014655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2400" dirty="0" smtClean="0">
                <a:solidFill>
                  <a:schemeClr val="tx2"/>
                </a:solidFill>
              </a:rPr>
              <a:t>Today</a:t>
            </a:r>
          </a:p>
        </p:txBody>
      </p:sp>
      <p:sp>
        <p:nvSpPr>
          <p:cNvPr id="16387" name="Content Placeholder 2"/>
          <p:cNvSpPr>
            <a:spLocks noGrp="1"/>
          </p:cNvSpPr>
          <p:nvPr>
            <p:ph idx="1"/>
          </p:nvPr>
        </p:nvSpPr>
        <p:spPr/>
        <p:txBody>
          <a:bodyPr/>
          <a:lstStyle/>
          <a:p>
            <a:r>
              <a:rPr lang="en-US" sz="2400" dirty="0" smtClean="0">
                <a:solidFill>
                  <a:schemeClr val="tx2"/>
                </a:solidFill>
              </a:rPr>
              <a:t>Start to Establish </a:t>
            </a:r>
            <a:r>
              <a:rPr lang="en-US" sz="2400" dirty="0">
                <a:solidFill>
                  <a:schemeClr val="tx2"/>
                </a:solidFill>
              </a:rPr>
              <a:t>C</a:t>
            </a:r>
            <a:r>
              <a:rPr lang="en-US" sz="2400" dirty="0" smtClean="0">
                <a:solidFill>
                  <a:schemeClr val="tx2"/>
                </a:solidFill>
              </a:rPr>
              <a:t>riteria for Success</a:t>
            </a:r>
          </a:p>
          <a:p>
            <a:r>
              <a:rPr lang="en-US" sz="2400" dirty="0" smtClean="0">
                <a:solidFill>
                  <a:schemeClr val="tx2"/>
                </a:solidFill>
              </a:rPr>
              <a:t>Will Apply to Writing Assignment 1</a:t>
            </a:r>
            <a:endParaRPr lang="en-US" sz="2400" dirty="0">
              <a:solidFill>
                <a:schemeClr val="tx2"/>
              </a:solidFill>
            </a:endParaRPr>
          </a:p>
          <a:p>
            <a:pPr marL="457200" indent="-457200">
              <a:buFont typeface="B Frutiger Bold" charset="0"/>
              <a:buAutoNum type="arabicPeriod"/>
            </a:pPr>
            <a:endParaRPr lang="en-US" sz="2400" dirty="0" smtClean="0">
              <a:solidFill>
                <a:schemeClr val="tx2"/>
              </a:solidFill>
            </a:endParaRPr>
          </a:p>
          <a:p>
            <a:pPr marL="0" indent="0">
              <a:buNone/>
            </a:pPr>
            <a:endParaRPr lang="en-US" sz="2400" dirty="0" smtClean="0">
              <a:solidFill>
                <a:schemeClr val="tx2"/>
              </a:solidFill>
            </a:endParaRPr>
          </a:p>
        </p:txBody>
      </p:sp>
    </p:spTree>
    <p:extLst>
      <p:ext uri="{BB962C8B-B14F-4D97-AF65-F5344CB8AC3E}">
        <p14:creationId xmlns:p14="http://schemas.microsoft.com/office/powerpoint/2010/main" val="492271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2400" dirty="0" smtClean="0">
                <a:solidFill>
                  <a:schemeClr val="tx2"/>
                </a:solidFill>
              </a:rPr>
              <a:t>Basic Characteristics of </a:t>
            </a:r>
            <a:br>
              <a:rPr lang="en-US" altLang="en-US" sz="2400" dirty="0" smtClean="0">
                <a:solidFill>
                  <a:schemeClr val="tx2"/>
                </a:solidFill>
              </a:rPr>
            </a:br>
            <a:r>
              <a:rPr lang="en-US" altLang="en-US" sz="2400" dirty="0" smtClean="0">
                <a:solidFill>
                  <a:schemeClr val="tx2"/>
                </a:solidFill>
              </a:rPr>
              <a:t>American Technical Communication </a:t>
            </a:r>
          </a:p>
        </p:txBody>
      </p:sp>
      <p:sp>
        <p:nvSpPr>
          <p:cNvPr id="25603" name="Rectangle 3"/>
          <p:cNvSpPr>
            <a:spLocks noGrp="1" noChangeArrowheads="1"/>
          </p:cNvSpPr>
          <p:nvPr>
            <p:ph type="body" idx="1"/>
          </p:nvPr>
        </p:nvSpPr>
        <p:spPr/>
        <p:txBody>
          <a:bodyPr/>
          <a:lstStyle/>
          <a:p>
            <a:r>
              <a:rPr lang="en-US" altLang="en-US" sz="2400" dirty="0" smtClean="0">
                <a:solidFill>
                  <a:schemeClr val="tx2"/>
                </a:solidFill>
              </a:rPr>
              <a:t>Be direct (frontload conclusions) </a:t>
            </a:r>
          </a:p>
          <a:p>
            <a:r>
              <a:rPr lang="en-US" altLang="en-US" sz="2400" dirty="0" smtClean="0">
                <a:solidFill>
                  <a:schemeClr val="tx2"/>
                </a:solidFill>
              </a:rPr>
              <a:t>Be concise, don’t overwhelm</a:t>
            </a:r>
          </a:p>
          <a:p>
            <a:r>
              <a:rPr lang="en-US" altLang="en-US" sz="2400" dirty="0" smtClean="0">
                <a:solidFill>
                  <a:schemeClr val="tx2"/>
                </a:solidFill>
              </a:rPr>
              <a:t>Have concise paragraphs</a:t>
            </a:r>
          </a:p>
          <a:p>
            <a:r>
              <a:rPr lang="en-US" altLang="en-US" sz="2400" dirty="0" smtClean="0">
                <a:solidFill>
                  <a:schemeClr val="tx2"/>
                </a:solidFill>
              </a:rPr>
              <a:t>Be organized, have a logical progression</a:t>
            </a:r>
          </a:p>
          <a:p>
            <a:r>
              <a:rPr lang="en-US" altLang="en-US" sz="2400" dirty="0" smtClean="0">
                <a:solidFill>
                  <a:schemeClr val="tx2"/>
                </a:solidFill>
              </a:rPr>
              <a:t>Have an appropriate balance of information</a:t>
            </a:r>
          </a:p>
          <a:p>
            <a:r>
              <a:rPr lang="en-US" altLang="en-US" sz="2400" dirty="0" smtClean="0">
                <a:solidFill>
                  <a:schemeClr val="tx2"/>
                </a:solidFill>
              </a:rPr>
              <a:t>Avoid unnecessary information</a:t>
            </a:r>
          </a:p>
          <a:p>
            <a:r>
              <a:rPr lang="en-US" altLang="en-US" sz="2400" dirty="0" smtClean="0">
                <a:solidFill>
                  <a:schemeClr val="tx2"/>
                </a:solidFill>
              </a:rPr>
              <a:t>Be audience-specific</a:t>
            </a:r>
          </a:p>
          <a:p>
            <a:r>
              <a:rPr lang="en-US" altLang="en-US" sz="2400" dirty="0" smtClean="0">
                <a:solidFill>
                  <a:schemeClr val="tx2"/>
                </a:solidFill>
              </a:rPr>
              <a:t>Err on the side of clarity</a:t>
            </a:r>
          </a:p>
          <a:p>
            <a:pPr>
              <a:buFontTx/>
              <a:buNone/>
            </a:pPr>
            <a:r>
              <a:rPr lang="en-US" altLang="en-US" dirty="0" smtClean="0"/>
              <a:t/>
            </a:r>
            <a:br>
              <a:rPr lang="en-US" altLang="en-US" dirty="0" smtClean="0"/>
            </a:br>
            <a:endParaRPr lang="en-US" altLang="en-US" dirty="0" smtClean="0"/>
          </a:p>
        </p:txBody>
      </p:sp>
      <p:sp>
        <p:nvSpPr>
          <p:cNvPr id="25604" name="Rectangle 4"/>
          <p:cNvSpPr>
            <a:spLocks noChangeArrowheads="1"/>
          </p:cNvSpPr>
          <p:nvPr/>
        </p:nvSpPr>
        <p:spPr bwMode="auto">
          <a:xfrm>
            <a:off x="0" y="-155575"/>
            <a:ext cx="184150" cy="768350"/>
          </a:xfrm>
          <a:prstGeom prst="rect">
            <a:avLst/>
          </a:prstGeom>
          <a:noFill/>
          <a:ln w="9525">
            <a:noFill/>
            <a:miter lim="800000"/>
            <a:headEnd/>
            <a:tailEnd/>
          </a:ln>
        </p:spPr>
        <p:txBody>
          <a:bodyPr wrap="none" anchor="ctr">
            <a:spAutoFit/>
          </a:bodyPr>
          <a:lstStyle/>
          <a:p>
            <a:pPr>
              <a:tabLst>
                <a:tab pos="457200" algn="l"/>
              </a:tabLst>
            </a:pPr>
            <a:r>
              <a:rPr lang="en-US" altLang="en-US" sz="2000">
                <a:cs typeface="Times New Roman" pitchFamily="18" charset="0"/>
              </a:rPr>
              <a:t/>
            </a:r>
            <a:br>
              <a:rPr lang="en-US" altLang="en-US" sz="2000">
                <a:cs typeface="Times New Roman" pitchFamily="18" charset="0"/>
              </a:rPr>
            </a:b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26739</TotalTime>
  <Words>1173</Words>
  <Application>Microsoft Office PowerPoint</Application>
  <PresentationFormat>On-screen Show (4:3)</PresentationFormat>
  <Paragraphs>170</Paragraphs>
  <Slides>32</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32</vt:i4>
      </vt:variant>
    </vt:vector>
  </HeadingPairs>
  <TitlesOfParts>
    <vt:vector size="39" baseType="lpstr">
      <vt:lpstr>Arial</vt:lpstr>
      <vt:lpstr>B Frutiger Bold</vt:lpstr>
      <vt:lpstr>Calibri</vt:lpstr>
      <vt:lpstr>Times New Roman</vt:lpstr>
      <vt:lpstr>Viterbi_R1</vt:lpstr>
      <vt:lpstr>1_Office Theme</vt:lpstr>
      <vt:lpstr>Custom Design</vt:lpstr>
      <vt:lpstr>CSCI 598 – Professional Writing and Communication for Computer Scientists</vt:lpstr>
      <vt:lpstr>Clarifications</vt:lpstr>
      <vt:lpstr>Review</vt:lpstr>
      <vt:lpstr>Communication Defined</vt:lpstr>
      <vt:lpstr>To Improve Communication…</vt:lpstr>
      <vt:lpstr>Barriers to Communication  Most Common for Engineers </vt:lpstr>
      <vt:lpstr>To Address Insecurity…</vt:lpstr>
      <vt:lpstr>Today</vt:lpstr>
      <vt:lpstr>Basic Characteristics of  American Technical Communication </vt:lpstr>
      <vt:lpstr>Engineering Writing Tips</vt:lpstr>
      <vt:lpstr>Engineering Writing Tips</vt:lpstr>
      <vt:lpstr>Concise Paragraphs</vt:lpstr>
      <vt:lpstr>Concise Paragraphs</vt:lpstr>
      <vt:lpstr>Writing Exercise </vt:lpstr>
      <vt:lpstr>Writing Exercise </vt:lpstr>
      <vt:lpstr>Writing Assignment 1</vt:lpstr>
      <vt:lpstr>Writing Assignment 1</vt:lpstr>
      <vt:lpstr>Writing Assignment 1</vt:lpstr>
      <vt:lpstr>Writing Assignment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Writing Assignment 1</vt:lpstr>
      <vt:lpstr>ACM Code of Ethics</vt:lpstr>
      <vt:lpstr>Writing Assignment 1</vt:lpstr>
      <vt:lpstr>For Next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Fellowship Application Clinic</dc:title>
  <dc:creator>EWP Student</dc:creator>
  <cp:lastModifiedBy>Steve Bucher</cp:lastModifiedBy>
  <cp:revision>640</cp:revision>
  <cp:lastPrinted>2017-01-20T00:15:21Z</cp:lastPrinted>
  <dcterms:modified xsi:type="dcterms:W3CDTF">2017-01-20T19:28:43Z</dcterms:modified>
</cp:coreProperties>
</file>