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 id="2147483751" r:id="rId2"/>
    <p:sldMasterId id="2147483762" r:id="rId3"/>
  </p:sldMasterIdLst>
  <p:notesMasterIdLst>
    <p:notesMasterId r:id="rId46"/>
  </p:notesMasterIdLst>
  <p:handoutMasterIdLst>
    <p:handoutMasterId r:id="rId47"/>
  </p:handoutMasterIdLst>
  <p:sldIdLst>
    <p:sldId id="361" r:id="rId4"/>
    <p:sldId id="362" r:id="rId5"/>
    <p:sldId id="387" r:id="rId6"/>
    <p:sldId id="370" r:id="rId7"/>
    <p:sldId id="390" r:id="rId8"/>
    <p:sldId id="325" r:id="rId9"/>
    <p:sldId id="326" r:id="rId10"/>
    <p:sldId id="327" r:id="rId11"/>
    <p:sldId id="328" r:id="rId12"/>
    <p:sldId id="329" r:id="rId13"/>
    <p:sldId id="330" r:id="rId14"/>
    <p:sldId id="331" r:id="rId15"/>
    <p:sldId id="332" r:id="rId16"/>
    <p:sldId id="383" r:id="rId17"/>
    <p:sldId id="333" r:id="rId18"/>
    <p:sldId id="382" r:id="rId19"/>
    <p:sldId id="334" r:id="rId20"/>
    <p:sldId id="411" r:id="rId21"/>
    <p:sldId id="412" r:id="rId22"/>
    <p:sldId id="413" r:id="rId23"/>
    <p:sldId id="410" r:id="rId24"/>
    <p:sldId id="392" r:id="rId25"/>
    <p:sldId id="393" r:id="rId26"/>
    <p:sldId id="394" r:id="rId27"/>
    <p:sldId id="395" r:id="rId28"/>
    <p:sldId id="396" r:id="rId29"/>
    <p:sldId id="397" r:id="rId30"/>
    <p:sldId id="398" r:id="rId31"/>
    <p:sldId id="399" r:id="rId32"/>
    <p:sldId id="400" r:id="rId33"/>
    <p:sldId id="401" r:id="rId34"/>
    <p:sldId id="402" r:id="rId35"/>
    <p:sldId id="335" r:id="rId36"/>
    <p:sldId id="403" r:id="rId37"/>
    <p:sldId id="404" r:id="rId38"/>
    <p:sldId id="405" r:id="rId39"/>
    <p:sldId id="336" r:id="rId40"/>
    <p:sldId id="406" r:id="rId41"/>
    <p:sldId id="407" r:id="rId42"/>
    <p:sldId id="408" r:id="rId43"/>
    <p:sldId id="349" r:id="rId44"/>
    <p:sldId id="357" r:id="rId45"/>
  </p:sldIdLst>
  <p:sldSz cx="9144000" cy="6858000" type="screen4x3"/>
  <p:notesSz cx="7010400" cy="9296400"/>
  <p:defaultTextStyle>
    <a:defPPr>
      <a:defRPr lang="en-US"/>
    </a:defPPr>
    <a:lvl1pPr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1pPr>
    <a:lvl2pPr marL="4572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2pPr>
    <a:lvl3pPr marL="9144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3pPr>
    <a:lvl4pPr marL="13716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4pPr>
    <a:lvl5pPr marL="18288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33" autoAdjust="0"/>
  </p:normalViewPr>
  <p:slideViewPr>
    <p:cSldViewPr>
      <p:cViewPr varScale="1">
        <p:scale>
          <a:sx n="112" d="100"/>
          <a:sy n="112" d="100"/>
        </p:scale>
        <p:origin x="158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32" tIns="45718" rIns="91432" bIns="45718" rtlCol="0"/>
          <a:lstStyle>
            <a:lvl1pPr algn="l" eaLnBrk="1" hangingPunct="1">
              <a:defRPr sz="1200">
                <a:latin typeface="Arial" charset="0"/>
                <a:cs typeface="Arial" charset="0"/>
                <a:sym typeface="Arial" charset="0"/>
              </a:defRPr>
            </a:lvl1pPr>
          </a:lstStyle>
          <a:p>
            <a:pPr>
              <a:defRPr/>
            </a:pPr>
            <a:endParaRPr lang="en-US"/>
          </a:p>
        </p:txBody>
      </p:sp>
      <p:sp>
        <p:nvSpPr>
          <p:cNvPr id="3" name="Date Placeholder 2"/>
          <p:cNvSpPr>
            <a:spLocks noGrp="1"/>
          </p:cNvSpPr>
          <p:nvPr>
            <p:ph type="dt" sz="quarter" idx="1"/>
          </p:nvPr>
        </p:nvSpPr>
        <p:spPr>
          <a:xfrm>
            <a:off x="3970940" y="0"/>
            <a:ext cx="3037840" cy="465138"/>
          </a:xfrm>
          <a:prstGeom prst="rect">
            <a:avLst/>
          </a:prstGeom>
        </p:spPr>
        <p:txBody>
          <a:bodyPr vert="horz" lIns="91432" tIns="45718" rIns="91432" bIns="45718" rtlCol="0"/>
          <a:lstStyle>
            <a:lvl1pPr algn="r" eaLnBrk="1" hangingPunct="1">
              <a:defRPr sz="1200">
                <a:latin typeface="Arial" charset="0"/>
                <a:cs typeface="Arial" charset="0"/>
                <a:sym typeface="Arial" charset="0"/>
              </a:defRPr>
            </a:lvl1pPr>
          </a:lstStyle>
          <a:p>
            <a:pPr>
              <a:defRPr/>
            </a:pPr>
            <a:fld id="{62691186-A3C2-452D-9907-7D3A9608850A}" type="datetimeFigureOut">
              <a:rPr lang="en-US"/>
              <a:pPr>
                <a:defRPr/>
              </a:pPr>
              <a:t>1/27/2017</a:t>
            </a:fld>
            <a:endParaRPr lang="en-US"/>
          </a:p>
        </p:txBody>
      </p:sp>
      <p:sp>
        <p:nvSpPr>
          <p:cNvPr id="4" name="Footer Placeholder 3"/>
          <p:cNvSpPr>
            <a:spLocks noGrp="1"/>
          </p:cNvSpPr>
          <p:nvPr>
            <p:ph type="ftr" sz="quarter" idx="2"/>
          </p:nvPr>
        </p:nvSpPr>
        <p:spPr>
          <a:xfrm>
            <a:off x="0" y="8829675"/>
            <a:ext cx="3037840" cy="465138"/>
          </a:xfrm>
          <a:prstGeom prst="rect">
            <a:avLst/>
          </a:prstGeom>
        </p:spPr>
        <p:txBody>
          <a:bodyPr vert="horz" lIns="91432" tIns="45718" rIns="91432" bIns="45718" rtlCol="0" anchor="b"/>
          <a:lstStyle>
            <a:lvl1pPr algn="l" eaLnBrk="1" hangingPunct="1">
              <a:defRPr sz="1200">
                <a:latin typeface="Arial" charset="0"/>
                <a:cs typeface="Arial" charset="0"/>
                <a:sym typeface="Arial" charset="0"/>
              </a:defRPr>
            </a:lvl1pPr>
          </a:lstStyle>
          <a:p>
            <a:pPr>
              <a:defRPr/>
            </a:pPr>
            <a:endParaRPr lang="en-US"/>
          </a:p>
        </p:txBody>
      </p:sp>
      <p:sp>
        <p:nvSpPr>
          <p:cNvPr id="5" name="Slide Number Placeholder 4"/>
          <p:cNvSpPr>
            <a:spLocks noGrp="1"/>
          </p:cNvSpPr>
          <p:nvPr>
            <p:ph type="sldNum" sz="quarter" idx="3"/>
          </p:nvPr>
        </p:nvSpPr>
        <p:spPr>
          <a:xfrm>
            <a:off x="3970940" y="8829675"/>
            <a:ext cx="3037840" cy="465138"/>
          </a:xfrm>
          <a:prstGeom prst="rect">
            <a:avLst/>
          </a:prstGeom>
        </p:spPr>
        <p:txBody>
          <a:bodyPr vert="horz" wrap="square" lIns="91432" tIns="45718" rIns="91432" bIns="45718" numCol="1" anchor="b" anchorCtr="0" compatLnSpc="1">
            <a:prstTxWarp prst="textNoShape">
              <a:avLst/>
            </a:prstTxWarp>
          </a:bodyPr>
          <a:lstStyle>
            <a:lvl1pPr algn="r" eaLnBrk="1" hangingPunct="1">
              <a:defRPr sz="1200" smtClean="0"/>
            </a:lvl1pPr>
          </a:lstStyle>
          <a:p>
            <a:pPr>
              <a:defRPr/>
            </a:pPr>
            <a:fld id="{CA41B474-F01B-48E9-880B-81BE165DDF8D}" type="slidenum">
              <a:rPr lang="en-US" altLang="en-US"/>
              <a:pPr>
                <a:defRPr/>
              </a:pPr>
              <a:t>‹#›</a:t>
            </a:fld>
            <a:endParaRPr lang="en-US" altLang="en-US"/>
          </a:p>
        </p:txBody>
      </p:sp>
    </p:spTree>
    <p:extLst>
      <p:ext uri="{BB962C8B-B14F-4D97-AF65-F5344CB8AC3E}">
        <p14:creationId xmlns:p14="http://schemas.microsoft.com/office/powerpoint/2010/main" val="3792625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794" name="Shape 2"/>
          <p:cNvSpPr txBox="1">
            <a:spLocks noGrp="1"/>
          </p:cNvSpPr>
          <p:nvPr>
            <p:ph type="hdr" idx="2"/>
          </p:nvPr>
        </p:nvSpPr>
        <p:spPr bwMode="auto">
          <a:xfrm>
            <a:off x="0" y="0"/>
            <a:ext cx="3037840" cy="465138"/>
          </a:xfrm>
          <a:prstGeom prst="rect">
            <a:avLst/>
          </a:prstGeom>
          <a:noFill/>
          <a:ln w="9525">
            <a:noFill/>
            <a:miter lim="800000"/>
            <a:headEnd/>
            <a:tailEnd/>
          </a:ln>
        </p:spPr>
        <p:txBody>
          <a:bodyPr vert="horz" wrap="square" lIns="91418" tIns="91418" rIns="91418" bIns="91418"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5" name="Shape 3"/>
          <p:cNvSpPr txBox="1">
            <a:spLocks noGrp="1"/>
          </p:cNvSpPr>
          <p:nvPr>
            <p:ph type="dt" idx="10"/>
          </p:nvPr>
        </p:nvSpPr>
        <p:spPr bwMode="auto">
          <a:xfrm>
            <a:off x="3972562" y="0"/>
            <a:ext cx="3037840" cy="465138"/>
          </a:xfrm>
          <a:prstGeom prst="rect">
            <a:avLst/>
          </a:prstGeom>
          <a:noFill/>
          <a:ln w="9525">
            <a:noFill/>
            <a:miter lim="800000"/>
            <a:headEnd/>
            <a:tailEnd/>
          </a:ln>
        </p:spPr>
        <p:txBody>
          <a:bodyPr vert="horz" wrap="square" lIns="91418" tIns="91418" rIns="91418" bIns="91418"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2772" name="Shape 4"/>
          <p:cNvSpPr>
            <a:spLocks noGrp="1" noRot="1" noChangeAspect="1"/>
          </p:cNvSpPr>
          <p:nvPr>
            <p:ph type="sldImg" idx="3"/>
          </p:nvPr>
        </p:nvSpPr>
        <p:spPr bwMode="auto">
          <a:xfrm>
            <a:off x="1181100" y="696913"/>
            <a:ext cx="4648200" cy="348615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lnTo>
                  <a:pt x="0" y="0"/>
                </a:lnTo>
                <a:close/>
              </a:path>
            </a:pathLst>
          </a:custGeom>
          <a:noFill/>
          <a:ln w="9525" cap="rnd">
            <a:solidFill>
              <a:srgbClr val="000000"/>
            </a:solidFill>
            <a:prstDash val="solid"/>
            <a:miter lim="800000"/>
            <a:headEnd type="none" w="med" len="med"/>
            <a:tailEnd type="none" w="med" len="med"/>
          </a:ln>
        </p:spPr>
      </p:sp>
      <p:sp>
        <p:nvSpPr>
          <p:cNvPr id="5" name="Shape 5"/>
          <p:cNvSpPr txBox="1">
            <a:spLocks noGrp="1"/>
          </p:cNvSpPr>
          <p:nvPr>
            <p:ph type="body" idx="1"/>
          </p:nvPr>
        </p:nvSpPr>
        <p:spPr>
          <a:xfrm>
            <a:off x="934721" y="4416428"/>
            <a:ext cx="5140960" cy="4183063"/>
          </a:xfrm>
          <a:prstGeom prst="rect">
            <a:avLst/>
          </a:prstGeom>
          <a:noFill/>
          <a:ln>
            <a:noFill/>
          </a:ln>
        </p:spPr>
        <p:txBody>
          <a:bodyPr lIns="91418" tIns="91418" rIns="91418" bIns="91418"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endParaRPr noProof="0"/>
          </a:p>
        </p:txBody>
      </p:sp>
      <p:sp>
        <p:nvSpPr>
          <p:cNvPr id="33798" name="Shape 6"/>
          <p:cNvSpPr txBox="1">
            <a:spLocks noGrp="1"/>
          </p:cNvSpPr>
          <p:nvPr>
            <p:ph type="ftr" idx="11"/>
          </p:nvPr>
        </p:nvSpPr>
        <p:spPr bwMode="auto">
          <a:xfrm>
            <a:off x="0" y="8831266"/>
            <a:ext cx="3037840" cy="465137"/>
          </a:xfrm>
          <a:prstGeom prst="rect">
            <a:avLst/>
          </a:prstGeom>
          <a:noFill/>
          <a:ln w="9525">
            <a:noFill/>
            <a:miter lim="800000"/>
            <a:headEnd/>
            <a:tailEnd/>
          </a:ln>
        </p:spPr>
        <p:txBody>
          <a:bodyPr vert="horz" wrap="square" lIns="91418" tIns="91418" rIns="91418" bIns="91418"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9" name="Shape 7"/>
          <p:cNvSpPr txBox="1">
            <a:spLocks noGrp="1"/>
          </p:cNvSpPr>
          <p:nvPr>
            <p:ph type="sldNum" idx="12"/>
          </p:nvPr>
        </p:nvSpPr>
        <p:spPr bwMode="auto">
          <a:xfrm>
            <a:off x="3972562" y="8831266"/>
            <a:ext cx="3037840" cy="465137"/>
          </a:xfrm>
          <a:prstGeom prst="rect">
            <a:avLst/>
          </a:prstGeom>
          <a:noFill/>
          <a:ln w="9525">
            <a:noFill/>
            <a:miter lim="800000"/>
            <a:headEnd/>
            <a:tailEnd/>
          </a:ln>
        </p:spPr>
        <p:txBody>
          <a:bodyPr vert="horz" wrap="square" lIns="91418" tIns="91418" rIns="91418" bIns="91418" numCol="1" anchor="b" anchorCtr="0" compatLnSpc="1">
            <a:prstTxWarp prst="textNoShape">
              <a:avLst/>
            </a:prstTxWarp>
          </a:bodyPr>
          <a:lstStyle>
            <a:lvl1pPr algn="r" eaLnBrk="1" hangingPunct="1">
              <a:defRPr sz="1200">
                <a:latin typeface="Arial" charset="0"/>
                <a:cs typeface="Arial" charset="0"/>
                <a:sym typeface="Arial" charset="0"/>
              </a:defRPr>
            </a:lvl1pPr>
          </a:lstStyle>
          <a:p>
            <a:pPr>
              <a:defRPr/>
            </a:pPr>
            <a:endParaRPr lang="en-US"/>
          </a:p>
        </p:txBody>
      </p:sp>
    </p:spTree>
    <p:extLst>
      <p:ext uri="{BB962C8B-B14F-4D97-AF65-F5344CB8AC3E}">
        <p14:creationId xmlns:p14="http://schemas.microsoft.com/office/powerpoint/2010/main" val="3571171585"/>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64"/>
          <p:cNvSpPr txBox="1">
            <a:spLocks noGrp="1"/>
          </p:cNvSpPr>
          <p:nvPr>
            <p:ph type="body" idx="1"/>
          </p:nvPr>
        </p:nvSpPr>
        <p:spPr bwMode="auto">
          <a:xfrm>
            <a:off x="934721" y="6320715"/>
            <a:ext cx="5140960" cy="374482"/>
          </a:xfrm>
          <a:noFill/>
        </p:spPr>
        <p:txBody>
          <a:bodyPr vert="horz" wrap="square" numCol="1" compatLnSpc="1">
            <a:prstTxWarp prst="textNoShape">
              <a:avLst/>
            </a:prstTxWarp>
            <a:spAutoFit/>
          </a:bodyPr>
          <a:lstStyle/>
          <a:p>
            <a:pPr eaLnBrk="1" hangingPunct="1">
              <a:spcBef>
                <a:spcPct val="0"/>
              </a:spcBef>
            </a:pPr>
            <a:endParaRPr lang="en-US" altLang="en-US" smtClean="0"/>
          </a:p>
        </p:txBody>
      </p:sp>
      <p:sp>
        <p:nvSpPr>
          <p:cNvPr id="33795" name="Shape 6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63385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5C4A4F-878F-438C-B880-2628F5DCDA62}" type="datetimeFigureOut">
              <a:rPr lang="en-US"/>
              <a:pPr>
                <a:defRPr/>
              </a:pPr>
              <a:t>1/27/2017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67414C-3A9A-4852-8BF7-4DDC089B74F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15CC33-7118-4B73-91DA-8A63609BAE37}" type="datetimeFigureOut">
              <a:rPr lang="en-US"/>
              <a:pPr>
                <a:defRPr/>
              </a:pPr>
              <a:t>1/27/2017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9937F1-9E8D-47A0-8DC4-0A31AB862DA0}"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0B1190F-F633-4C32-82E0-E4E5F130CD32}" type="datetimeFigureOut">
              <a:rPr lang="en-US"/>
              <a:pPr>
                <a:defRPr/>
              </a:pPr>
              <a:t>1/27/2017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BD103E-FF65-4802-8738-BBCC38396370}"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3D7E27-F7FC-40B8-A522-8016FC5583D2}" type="datetimeFigureOut">
              <a:rPr lang="en-US"/>
              <a:pPr>
                <a:defRPr/>
              </a:pPr>
              <a:t>1/27/2017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D1557F-252C-4CAE-AF23-992FA41B7C97}"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D66A2E-AF9B-48D8-822B-776DC2E535BA}" type="datetimeFigureOut">
              <a:rPr lang="en-US"/>
              <a:pPr>
                <a:defRPr/>
              </a:pPr>
              <a:t>1/27/2017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D8D10F-6C87-4FCA-978D-56E04849E999}"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6FFC7D-B4BB-474C-A7D2-824553E3619F}" type="datetimeFigureOut">
              <a:rPr lang="en-US"/>
              <a:pPr>
                <a:defRPr/>
              </a:pPr>
              <a:t>1/27/2017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686DF5-F2AD-4BF7-829D-BDB86C35B96C}"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8B8812-F9EA-4550-AA2C-E2582B4A9B91}" type="datetimeFigureOut">
              <a:rPr lang="en-US"/>
              <a:pPr>
                <a:defRPr/>
              </a:pPr>
              <a:t>1/27/2017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B35864A-9B81-4CBC-92CE-9794CEF865E1}"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EAA5AE-0ABD-43C8-90FC-E7837AF24D96}" type="datetimeFigureOut">
              <a:rPr lang="en-US"/>
              <a:pPr>
                <a:defRPr/>
              </a:pPr>
              <a:t>1/27/2017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ECF67C-7808-448C-9851-8DD300AE38B4}"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034B93-B9A4-4DD9-AE9F-9F6075F61DBD}" type="datetimeFigureOut">
              <a:rPr lang="en-US"/>
              <a:pPr>
                <a:defRPr/>
              </a:pPr>
              <a:t>1/27/2017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376262-8B10-4543-A9B1-D2E9CB2D1054}"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9B4EA2-479C-4E8B-A1C4-FF4551ABC440}" type="datetimeFigureOut">
              <a:rPr lang="en-US"/>
              <a:pPr>
                <a:defRPr/>
              </a:pPr>
              <a:t>1/27/2017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211528-CCC4-4A7D-A65F-8C3C5BEE91E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12" y="4406900"/>
            <a:ext cx="7772400" cy="1362075"/>
          </a:xfrm>
          <a:prstGeom prst="rect">
            <a:avLst/>
          </a:prstGeom>
          <a:noFill/>
          <a:ln>
            <a:noFill/>
          </a:ln>
        </p:spPr>
        <p:txBody>
          <a:bodyPr/>
          <a:lstStyle>
            <a:lvl1pPr algn="l" rtl="0">
              <a:defRPr sz="4000" b="1" cap="small"/>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
          </p:nvPr>
        </p:nvSpPr>
        <p:spPr>
          <a:xfrm>
            <a:off x="722312" y="2906713"/>
            <a:ext cx="7772400" cy="1500187"/>
          </a:xfrm>
          <a:prstGeom prst="rect">
            <a:avLst/>
          </a:prstGeom>
          <a:noFill/>
          <a:ln>
            <a:noFill/>
          </a:ln>
        </p:spPr>
        <p:txBody>
          <a:bodyPr anchor="b"/>
          <a:lstStyle>
            <a:lvl1pPr marL="0" indent="0" rtl="0">
              <a:buNone/>
              <a:defRPr sz="2000"/>
            </a:lvl1pPr>
            <a:lvl2pPr marL="457200" indent="0" rtl="0">
              <a:buNone/>
              <a:defRPr sz="1800"/>
            </a:lvl2pPr>
            <a:lvl3pPr marL="914400" indent="0" rtl="0">
              <a:buNone/>
              <a:defRPr sz="1600"/>
            </a:lvl3pPr>
            <a:lvl4pPr marL="1371600" indent="0" rtl="0">
              <a:buNone/>
              <a:defRPr sz="1400"/>
            </a:lvl4pPr>
            <a:lvl5pPr marL="1828800" indent="0" rtl="0">
              <a:buNone/>
              <a:defRPr sz="1400"/>
            </a:lvl5pPr>
            <a:lvl6pPr marL="2286000" indent="0" rtl="0">
              <a:buNone/>
              <a:defRPr sz="1400"/>
            </a:lvl6pPr>
            <a:lvl7pPr marL="2743200" indent="0" rtl="0">
              <a:buNone/>
              <a:defRPr sz="1400"/>
            </a:lvl7pPr>
            <a:lvl8pPr marL="3200400" indent="0" rtl="0">
              <a:buNone/>
              <a:defRPr sz="1400"/>
            </a:lvl8pPr>
            <a:lvl9pPr marL="3657600" indent="0" rtl="0">
              <a:buNone/>
              <a:defRPr sz="14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30A1CA-F5D2-45B7-95AF-B1108145D3FE}" type="datetimeFigureOut">
              <a:rPr lang="en-US"/>
              <a:pPr>
                <a:defRPr/>
              </a:pPr>
              <a:t>1/27/2017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8D7EC9-17F1-4B6F-8977-DFB0BE5B3806}"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7" name="Shape 47"/>
          <p:cNvSpPr txBox="1">
            <a:spLocks noGrp="1"/>
          </p:cNvSpPr>
          <p:nvPr>
            <p:ph type="body" idx="1"/>
          </p:nvPr>
        </p:nvSpPr>
        <p:spPr>
          <a:xfrm>
            <a:off x="2128836" y="1827211"/>
            <a:ext cx="6172199" cy="4114800"/>
          </a:xfrm>
          <a:prstGeom prst="rect">
            <a:avLst/>
          </a:prstGeom>
          <a:noFill/>
          <a:ln>
            <a:noFill/>
          </a:ln>
        </p:spPr>
        <p:txBody>
          <a:bodyPr/>
          <a:lstStyle>
            <a:lvl1pPr marL="342900" indent="-342900" algn="l" rtl="0">
              <a:spcBef>
                <a:spcPts val="340"/>
              </a:spcBef>
              <a:spcAft>
                <a:spcPts val="0"/>
              </a:spcAft>
              <a:defRPr sz="1700">
                <a:solidFill>
                  <a:srgbClr val="990100"/>
                </a:solidFill>
              </a:defRPr>
            </a:lvl1pPr>
            <a:lvl2pPr marL="742950" indent="-225425" algn="l" rtl="0">
              <a:spcBef>
                <a:spcPts val="320"/>
              </a:spcBef>
              <a:spcAft>
                <a:spcPts val="0"/>
              </a:spcAft>
              <a:buClr>
                <a:schemeClr val="hlink"/>
              </a:buClr>
              <a:buFont typeface="Arial"/>
              <a:buChar char="•"/>
              <a:defRPr sz="1600">
                <a:solidFill>
                  <a:schemeClr val="dk1"/>
                </a:solidFill>
              </a:defRPr>
            </a:lvl2pPr>
            <a:lvl3pPr marL="1143000" indent="-168275" algn="l" rtl="0">
              <a:spcBef>
                <a:spcPts val="320"/>
              </a:spcBef>
              <a:spcAft>
                <a:spcPts val="0"/>
              </a:spcAft>
              <a:buClr>
                <a:schemeClr val="dk1"/>
              </a:buClr>
              <a:buFont typeface="Arial"/>
              <a:buChar char="•"/>
              <a:defRPr sz="1600">
                <a:solidFill>
                  <a:schemeClr val="dk1"/>
                </a:solidFill>
              </a:defRPr>
            </a:lvl3pPr>
            <a:lvl4pPr marL="1600200" indent="-174625" algn="l" rtl="0">
              <a:spcBef>
                <a:spcPts val="280"/>
              </a:spcBef>
              <a:spcAft>
                <a:spcPts val="0"/>
              </a:spcAft>
              <a:buClr>
                <a:schemeClr val="dk1"/>
              </a:buClr>
              <a:buFont typeface="Arial"/>
              <a:buChar char="•"/>
              <a:defRPr sz="1400">
                <a:solidFill>
                  <a:schemeClr val="dk1"/>
                </a:solidFill>
              </a:defRPr>
            </a:lvl4pPr>
            <a:lvl5pPr marL="2057400" indent="-174625" algn="l" rtl="0">
              <a:spcBef>
                <a:spcPts val="280"/>
              </a:spcBef>
              <a:spcAft>
                <a:spcPts val="0"/>
              </a:spcAft>
              <a:buClr>
                <a:schemeClr val="dk1"/>
              </a:buClr>
              <a:buFont typeface="Arial"/>
              <a:buChar char="•"/>
              <a:defRPr sz="1400" i="1">
                <a:solidFill>
                  <a:schemeClr val="dk1"/>
                </a:solidFill>
              </a:defRPr>
            </a:lvl5pPr>
            <a:lvl6pPr marL="2514600" indent="-174625" algn="l" rtl="0">
              <a:spcBef>
                <a:spcPts val="280"/>
              </a:spcBef>
              <a:spcAft>
                <a:spcPts val="0"/>
              </a:spcAft>
              <a:buClr>
                <a:schemeClr val="dk1"/>
              </a:buClr>
              <a:buFont typeface="Arial"/>
              <a:buChar char="•"/>
              <a:defRPr sz="1400" i="1">
                <a:solidFill>
                  <a:schemeClr val="dk1"/>
                </a:solidFill>
              </a:defRPr>
            </a:lvl6pPr>
            <a:lvl7pPr marL="2971800" indent="-174625" algn="l" rtl="0">
              <a:spcBef>
                <a:spcPts val="280"/>
              </a:spcBef>
              <a:spcAft>
                <a:spcPts val="0"/>
              </a:spcAft>
              <a:buClr>
                <a:schemeClr val="dk1"/>
              </a:buClr>
              <a:buFont typeface="Arial"/>
              <a:buChar char="•"/>
              <a:defRPr sz="1400" i="1">
                <a:solidFill>
                  <a:schemeClr val="dk1"/>
                </a:solidFill>
              </a:defRPr>
            </a:lvl7pPr>
            <a:lvl8pPr marL="3429000" indent="-174625" algn="l" rtl="0">
              <a:spcBef>
                <a:spcPts val="280"/>
              </a:spcBef>
              <a:spcAft>
                <a:spcPts val="0"/>
              </a:spcAft>
              <a:buClr>
                <a:schemeClr val="dk1"/>
              </a:buClr>
              <a:buFont typeface="Arial"/>
              <a:buChar char="•"/>
              <a:defRPr sz="1400" i="1">
                <a:solidFill>
                  <a:schemeClr val="dk1"/>
                </a:solidFill>
              </a:defRPr>
            </a:lvl8pPr>
            <a:lvl9pPr marL="3886200" indent="-174625" algn="l" rtl="0">
              <a:spcBef>
                <a:spcPts val="280"/>
              </a:spcBef>
              <a:spcAft>
                <a:spcPts val="0"/>
              </a:spcAft>
              <a:buClr>
                <a:schemeClr val="dk1"/>
              </a:buClr>
              <a:buFont typeface="Arial"/>
              <a:buChar char="•"/>
              <a:defRPr sz="1400" i="1">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AE0E883-4A80-4C27-8FFC-E2E5BAFA7289}"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0" name="Shape 40"/>
          <p:cNvSpPr txBox="1">
            <a:spLocks noGrp="1"/>
          </p:cNvSpPr>
          <p:nvPr>
            <p:ph type="body" idx="1"/>
          </p:nvPr>
        </p:nvSpPr>
        <p:spPr>
          <a:xfrm>
            <a:off x="2128838"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1" name="Shape 41"/>
          <p:cNvSpPr txBox="1">
            <a:spLocks noGrp="1"/>
          </p:cNvSpPr>
          <p:nvPr>
            <p:ph type="body" idx="2"/>
          </p:nvPr>
        </p:nvSpPr>
        <p:spPr>
          <a:xfrm>
            <a:off x="5291137"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419721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1027" name="Picture 10" descr="Small Use Shield_GoldOnTrans.eps"/>
          <p:cNvPicPr>
            <a:picLocks noChangeAspect="1"/>
          </p:cNvPicPr>
          <p:nvPr/>
        </p:nvPicPr>
        <p:blipFill>
          <a:blip r:embed="rId9"/>
          <a:srcRect/>
          <a:stretch>
            <a:fillRect/>
          </a:stretch>
        </p:blipFill>
        <p:spPr bwMode="auto">
          <a:xfrm>
            <a:off x="8201025" y="238125"/>
            <a:ext cx="747713" cy="747713"/>
          </a:xfrm>
          <a:prstGeom prst="rect">
            <a:avLst/>
          </a:prstGeom>
          <a:noFill/>
          <a:ln w="9525">
            <a:noFill/>
            <a:miter lim="800000"/>
            <a:headEnd/>
            <a:tailEnd/>
          </a:ln>
        </p:spPr>
      </p:pic>
      <p:pic>
        <p:nvPicPr>
          <p:cNvPr id="1028" name="Picture 8" descr="1-lineWordmark_GoldOnCard_NoBG.eps"/>
          <p:cNvPicPr>
            <a:picLocks noChangeAspect="1"/>
          </p:cNvPicPr>
          <p:nvPr/>
        </p:nvPicPr>
        <p:blipFill>
          <a:blip r:embed="rId10"/>
          <a:srcRect/>
          <a:stretch>
            <a:fillRect/>
          </a:stretch>
        </p:blipFill>
        <p:spPr bwMode="auto">
          <a:xfrm>
            <a:off x="6997700" y="6462713"/>
            <a:ext cx="1822450" cy="153987"/>
          </a:xfrm>
          <a:prstGeom prst="rect">
            <a:avLst/>
          </a:prstGeom>
          <a:noFill/>
          <a:ln w="9525">
            <a:noFill/>
            <a:miter lim="800000"/>
            <a:headEnd/>
            <a:tailEnd/>
          </a:ln>
        </p:spPr>
      </p:pic>
      <p:pic>
        <p:nvPicPr>
          <p:cNvPr id="1029" name="Picture 9" descr="Formal_Viterbi_GoldOnCard_NoBG.eps"/>
          <p:cNvPicPr>
            <a:picLocks noChangeAspect="1"/>
          </p:cNvPicPr>
          <p:nvPr/>
        </p:nvPicPr>
        <p:blipFill>
          <a:blip r:embed="rId11"/>
          <a:srcRect/>
          <a:stretch>
            <a:fillRect/>
          </a:stretch>
        </p:blipFill>
        <p:spPr bwMode="auto">
          <a:xfrm>
            <a:off x="292100" y="6138863"/>
            <a:ext cx="1741488" cy="46990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826" r:id="rId1"/>
    <p:sldLayoutId id="2147483828" r:id="rId2"/>
    <p:sldLayoutId id="2147483829" r:id="rId3"/>
    <p:sldLayoutId id="2147483847" r:id="rId4"/>
    <p:sldLayoutId id="2147483830" r:id="rId5"/>
    <p:sldLayoutId id="2147483848" r:id="rId6"/>
    <p:sldLayoutId id="2147483849" r:id="rId7"/>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03900"/>
            <a:ext cx="9144000" cy="1052513"/>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2052" name="Picture 10" descr="Small Use Shield_GoldOnTrans.eps"/>
          <p:cNvPicPr>
            <a:picLocks noChangeAspect="1"/>
          </p:cNvPicPr>
          <p:nvPr/>
        </p:nvPicPr>
        <p:blipFill>
          <a:blip r:embed="rId4"/>
          <a:srcRect/>
          <a:stretch>
            <a:fillRect/>
          </a:stretch>
        </p:blipFill>
        <p:spPr bwMode="auto">
          <a:xfrm>
            <a:off x="8201025" y="238125"/>
            <a:ext cx="747713" cy="747713"/>
          </a:xfrm>
          <a:prstGeom prst="rect">
            <a:avLst/>
          </a:prstGeom>
          <a:noFill/>
          <a:ln w="9525">
            <a:noFill/>
            <a:miter lim="800000"/>
            <a:headEnd/>
            <a:tailEnd/>
          </a:ln>
        </p:spPr>
      </p:pic>
      <p:pic>
        <p:nvPicPr>
          <p:cNvPr id="2053" name="Picture 8" descr="1-lineWordmark_GoldOnCard_NoBG.eps"/>
          <p:cNvPicPr>
            <a:picLocks noChangeAspect="1"/>
          </p:cNvPicPr>
          <p:nvPr/>
        </p:nvPicPr>
        <p:blipFill>
          <a:blip r:embed="rId5"/>
          <a:srcRect/>
          <a:stretch>
            <a:fillRect/>
          </a:stretch>
        </p:blipFill>
        <p:spPr bwMode="auto">
          <a:xfrm>
            <a:off x="6997700" y="6462713"/>
            <a:ext cx="1822450" cy="153987"/>
          </a:xfrm>
          <a:prstGeom prst="rect">
            <a:avLst/>
          </a:prstGeom>
          <a:noFill/>
          <a:ln w="9525">
            <a:noFill/>
            <a:miter lim="800000"/>
            <a:headEnd/>
            <a:tailEnd/>
          </a:ln>
        </p:spPr>
      </p:pic>
      <p:pic>
        <p:nvPicPr>
          <p:cNvPr id="2054" name="Picture 11" descr="Formal_Viterbi_GoldOnCard_NoBG.eps"/>
          <p:cNvPicPr>
            <a:picLocks noChangeAspect="1"/>
          </p:cNvPicPr>
          <p:nvPr/>
        </p:nvPicPr>
        <p:blipFill>
          <a:blip r:embed="rId6"/>
          <a:srcRect/>
          <a:stretch>
            <a:fillRect/>
          </a:stretch>
        </p:blipFill>
        <p:spPr bwMode="auto">
          <a:xfrm>
            <a:off x="292100" y="6138863"/>
            <a:ext cx="1741488" cy="469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1" r:id="rId1"/>
    <p:sldLayoutId id="2147483832" r:id="rId2"/>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sym typeface="Arial" charset="0"/>
              </a:defRPr>
            </a:lvl1pPr>
          </a:lstStyle>
          <a:p>
            <a:pPr>
              <a:defRPr/>
            </a:pPr>
            <a:fld id="{C5C1D41B-ABBB-4458-ACE4-3DD3A9B18161}" type="datetimeFigureOut">
              <a:rPr lang="en-US"/>
              <a:pPr>
                <a:defRPr/>
              </a:pPr>
              <a:t>1/27/2017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sym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86034EA1-FE7C-47D0-B1FD-A848662674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Apple_I"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Apple_I"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www.acm.org/about/code-of-ethics"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acm.org/about/code-of-ethic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acm.org/about/code-of-ethics"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viterbi.usc.edu/students/undergrad/varc/writing-consultations.htm" TargetMode="External"/><Relationship Id="rId2" Type="http://schemas.openxmlformats.org/officeDocument/2006/relationships/hyperlink" Target="http://dornsife.usc.edu/writingcente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61"/>
          <p:cNvSpPr txBox="1">
            <a:spLocks noGrp="1"/>
          </p:cNvSpPr>
          <p:nvPr>
            <p:ph type="subTitle" idx="1"/>
          </p:nvPr>
        </p:nvSpPr>
        <p:spPr bwMode="auto">
          <a:xfrm>
            <a:off x="381000" y="4419600"/>
            <a:ext cx="7086600" cy="369291"/>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ts val="363"/>
              </a:spcBef>
              <a:spcAft>
                <a:spcPct val="0"/>
              </a:spcAft>
              <a:buNone/>
            </a:pPr>
            <a:r>
              <a:rPr lang="en-US" altLang="en-US" dirty="0" smtClean="0">
                <a:solidFill>
                  <a:schemeClr val="tx2"/>
                </a:solidFill>
                <a:latin typeface="Arial" charset="0"/>
                <a:cs typeface="Arial" charset="0"/>
                <a:sym typeface="Arial" charset="0"/>
              </a:rPr>
              <a:t>CLASS 3</a:t>
            </a:r>
          </a:p>
        </p:txBody>
      </p:sp>
      <p:sp>
        <p:nvSpPr>
          <p:cNvPr id="6147" name="Shape 62"/>
          <p:cNvSpPr txBox="1">
            <a:spLocks noGrp="1"/>
          </p:cNvSpPr>
          <p:nvPr>
            <p:ph type="ctrTitle"/>
          </p:nvPr>
        </p:nvSpPr>
        <p:spPr bwMode="auto">
          <a:xfrm>
            <a:off x="0" y="3124200"/>
            <a:ext cx="9144000" cy="1263832"/>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ct val="0"/>
              </a:spcBef>
              <a:spcAft>
                <a:spcPct val="0"/>
              </a:spcAft>
              <a:buClr>
                <a:srgbClr val="FFFFFF"/>
              </a:buClr>
              <a:buSzPct val="25000"/>
            </a:pPr>
            <a:r>
              <a:rPr lang="en-US" sz="3600" b="1" dirty="0" smtClean="0"/>
              <a:t>CSCI 598 – Professional Writing and Communication for Computer Scientists</a:t>
            </a:r>
            <a:endParaRPr lang="en-US" altLang="en-US" sz="3600" dirty="0" smtClean="0">
              <a:solidFill>
                <a:srgbClr val="FFFFFF"/>
              </a:solidFill>
              <a:latin typeface="Arial" charset="0"/>
              <a:cs typeface="Arial" charset="0"/>
              <a:sym typeface="Arial" charset="0"/>
            </a:endParaRPr>
          </a:p>
        </p:txBody>
      </p:sp>
    </p:spTree>
    <p:extLst>
      <p:ext uri="{BB962C8B-B14F-4D97-AF65-F5344CB8AC3E}">
        <p14:creationId xmlns:p14="http://schemas.microsoft.com/office/powerpoint/2010/main" val="1544848688"/>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z="2400" dirty="0" smtClean="0">
                <a:solidFill>
                  <a:schemeClr val="tx2"/>
                </a:solidFill>
              </a:rPr>
              <a:t>Aristotle’s 3 Methods of Proof </a:t>
            </a:r>
            <a:br>
              <a:rPr lang="en-US" altLang="en-US" sz="2400" dirty="0" smtClean="0">
                <a:solidFill>
                  <a:schemeClr val="tx2"/>
                </a:solidFill>
              </a:rPr>
            </a:br>
            <a:r>
              <a:rPr lang="en-US" altLang="en-US" sz="2400" dirty="0" smtClean="0">
                <a:solidFill>
                  <a:schemeClr val="tx2"/>
                </a:solidFill>
              </a:rPr>
              <a:t>(Audience’s Needs)</a:t>
            </a:r>
          </a:p>
        </p:txBody>
      </p:sp>
      <p:sp>
        <p:nvSpPr>
          <p:cNvPr id="33795" name="Content Placeholder 2"/>
          <p:cNvSpPr>
            <a:spLocks noGrp="1"/>
          </p:cNvSpPr>
          <p:nvPr>
            <p:ph idx="1"/>
          </p:nvPr>
        </p:nvSpPr>
        <p:spPr/>
        <p:txBody>
          <a:bodyPr/>
          <a:lstStyle/>
          <a:p>
            <a:r>
              <a:rPr lang="en-US" altLang="en-US" sz="2400" dirty="0" smtClean="0">
                <a:solidFill>
                  <a:schemeClr val="tx2"/>
                </a:solidFill>
              </a:rPr>
              <a:t>Ethos</a:t>
            </a:r>
          </a:p>
          <a:p>
            <a:r>
              <a:rPr lang="en-US" altLang="en-US" sz="2400" dirty="0" smtClean="0">
                <a:solidFill>
                  <a:schemeClr val="tx2"/>
                </a:solidFill>
              </a:rPr>
              <a:t>Pathos</a:t>
            </a:r>
          </a:p>
          <a:p>
            <a:r>
              <a:rPr lang="en-US" altLang="en-US" sz="2400" dirty="0" smtClean="0">
                <a:solidFill>
                  <a:schemeClr val="tx2"/>
                </a:solidFill>
              </a:rPr>
              <a:t>Logos</a:t>
            </a:r>
          </a:p>
        </p:txBody>
      </p:sp>
    </p:spTree>
    <p:extLst>
      <p:ext uri="{BB962C8B-B14F-4D97-AF65-F5344CB8AC3E}">
        <p14:creationId xmlns:p14="http://schemas.microsoft.com/office/powerpoint/2010/main" val="236993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z="2400" dirty="0" smtClean="0">
                <a:solidFill>
                  <a:schemeClr val="tx2"/>
                </a:solidFill>
              </a:rPr>
              <a:t>Structure</a:t>
            </a:r>
          </a:p>
        </p:txBody>
      </p:sp>
      <p:sp>
        <p:nvSpPr>
          <p:cNvPr id="34819" name="Content Placeholder 2"/>
          <p:cNvSpPr>
            <a:spLocks noGrp="1"/>
          </p:cNvSpPr>
          <p:nvPr>
            <p:ph idx="1"/>
          </p:nvPr>
        </p:nvSpPr>
        <p:spPr/>
        <p:txBody>
          <a:bodyPr/>
          <a:lstStyle/>
          <a:p>
            <a:r>
              <a:rPr lang="en-US" altLang="en-US" sz="2400" dirty="0" smtClean="0">
                <a:solidFill>
                  <a:schemeClr val="tx2"/>
                </a:solidFill>
              </a:rPr>
              <a:t>Focus</a:t>
            </a:r>
          </a:p>
          <a:p>
            <a:r>
              <a:rPr lang="en-US" altLang="en-US" sz="2400" dirty="0" smtClean="0">
                <a:solidFill>
                  <a:schemeClr val="tx2"/>
                </a:solidFill>
              </a:rPr>
              <a:t>Outline</a:t>
            </a:r>
          </a:p>
          <a:p>
            <a:pPr lvl="1"/>
            <a:r>
              <a:rPr lang="en-US" altLang="en-US" sz="2300" dirty="0" smtClean="0">
                <a:solidFill>
                  <a:schemeClr val="tx2"/>
                </a:solidFill>
              </a:rPr>
              <a:t>Book chapters, meeting agendas</a:t>
            </a:r>
          </a:p>
          <a:p>
            <a:r>
              <a:rPr lang="en-US" altLang="en-US" sz="2400" dirty="0" smtClean="0">
                <a:solidFill>
                  <a:schemeClr val="tx2"/>
                </a:solidFill>
              </a:rPr>
              <a:t>Logical Progression</a:t>
            </a:r>
          </a:p>
          <a:p>
            <a:r>
              <a:rPr lang="en-US" altLang="en-US" sz="2400" dirty="0" smtClean="0">
                <a:solidFill>
                  <a:schemeClr val="tx2"/>
                </a:solidFill>
              </a:rPr>
              <a:t>Summaries Where Effective (Opening, Ending)</a:t>
            </a:r>
          </a:p>
          <a:p>
            <a:r>
              <a:rPr lang="en-US" altLang="en-US" sz="2400" dirty="0" smtClean="0">
                <a:solidFill>
                  <a:schemeClr val="tx2"/>
                </a:solidFill>
              </a:rPr>
              <a:t>How a Message is Organized Alters the Message</a:t>
            </a:r>
          </a:p>
        </p:txBody>
      </p:sp>
    </p:spTree>
    <p:extLst>
      <p:ext uri="{BB962C8B-B14F-4D97-AF65-F5344CB8AC3E}">
        <p14:creationId xmlns:p14="http://schemas.microsoft.com/office/powerpoint/2010/main" val="62923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Exercise</a:t>
            </a:r>
            <a:r>
              <a:rPr lang="en-US" altLang="en-US" sz="2400" dirty="0" smtClean="0"/>
              <a:t>	</a:t>
            </a:r>
          </a:p>
        </p:txBody>
      </p:sp>
      <p:sp>
        <p:nvSpPr>
          <p:cNvPr id="32771" name="Content Placeholder 2"/>
          <p:cNvSpPr>
            <a:spLocks noGrp="1"/>
          </p:cNvSpPr>
          <p:nvPr>
            <p:ph idx="1"/>
          </p:nvPr>
        </p:nvSpPr>
        <p:spPr/>
        <p:txBody>
          <a:bodyPr/>
          <a:lstStyle/>
          <a:p>
            <a:r>
              <a:rPr lang="en-US" altLang="en-US" sz="2400" dirty="0" smtClean="0">
                <a:solidFill>
                  <a:schemeClr val="tx2"/>
                </a:solidFill>
              </a:rPr>
              <a:t>Who is Audience?</a:t>
            </a:r>
          </a:p>
          <a:p>
            <a:r>
              <a:rPr lang="en-US" altLang="en-US" sz="2400" dirty="0" smtClean="0">
                <a:solidFill>
                  <a:schemeClr val="tx2"/>
                </a:solidFill>
              </a:rPr>
              <a:t>What is Initial Receptiveness?</a:t>
            </a:r>
          </a:p>
          <a:p>
            <a:r>
              <a:rPr lang="en-US" altLang="en-US" sz="2400" dirty="0" smtClean="0">
                <a:solidFill>
                  <a:schemeClr val="tx2"/>
                </a:solidFill>
              </a:rPr>
              <a:t>What are their Information Needs?</a:t>
            </a:r>
          </a:p>
        </p:txBody>
      </p:sp>
    </p:spTree>
    <p:extLst>
      <p:ext uri="{BB962C8B-B14F-4D97-AF65-F5344CB8AC3E}">
        <p14:creationId xmlns:p14="http://schemas.microsoft.com/office/powerpoint/2010/main" val="407161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Peanut Butter Ad in LA Times Food Section</a:t>
            </a:r>
            <a:r>
              <a:rPr lang="en-US" altLang="en-US" sz="2400" dirty="0" smtClean="0"/>
              <a:t>	</a:t>
            </a:r>
          </a:p>
        </p:txBody>
      </p:sp>
      <p:sp>
        <p:nvSpPr>
          <p:cNvPr id="32771" name="Content Placeholder 2"/>
          <p:cNvSpPr>
            <a:spLocks noGrp="1"/>
          </p:cNvSpPr>
          <p:nvPr>
            <p:ph idx="1"/>
          </p:nvPr>
        </p:nvSpPr>
        <p:spPr/>
        <p:txBody>
          <a:bodyPr/>
          <a:lstStyle/>
          <a:p>
            <a:r>
              <a:rPr lang="en-US" altLang="en-US" sz="2400" dirty="0" smtClean="0">
                <a:solidFill>
                  <a:schemeClr val="tx2"/>
                </a:solidFill>
              </a:rPr>
              <a:t>Who is Audience?</a:t>
            </a:r>
          </a:p>
          <a:p>
            <a:r>
              <a:rPr lang="en-US" altLang="en-US" sz="2400" dirty="0" smtClean="0">
                <a:solidFill>
                  <a:schemeClr val="tx2"/>
                </a:solidFill>
              </a:rPr>
              <a:t>What is Initial Receptiveness?</a:t>
            </a:r>
          </a:p>
          <a:p>
            <a:r>
              <a:rPr lang="en-US" altLang="en-US" sz="2400" dirty="0" smtClean="0">
                <a:solidFill>
                  <a:schemeClr val="tx2"/>
                </a:solidFill>
              </a:rPr>
              <a:t>What are Their Information Needs?</a:t>
            </a:r>
          </a:p>
          <a:p>
            <a:endParaRPr lang="en-US" altLang="en-US" sz="2400" dirty="0">
              <a:solidFill>
                <a:schemeClr val="tx2"/>
              </a:solidFill>
            </a:endParaRPr>
          </a:p>
          <a:p>
            <a:r>
              <a:rPr lang="en-US" altLang="en-US" sz="2400" dirty="0" smtClean="0">
                <a:solidFill>
                  <a:schemeClr val="tx2"/>
                </a:solidFill>
              </a:rPr>
              <a:t>(Examples of Ethos, Pathos, Logos)</a:t>
            </a:r>
          </a:p>
        </p:txBody>
      </p:sp>
    </p:spTree>
    <p:extLst>
      <p:ext uri="{BB962C8B-B14F-4D97-AF65-F5344CB8AC3E}">
        <p14:creationId xmlns:p14="http://schemas.microsoft.com/office/powerpoint/2010/main" val="78034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Peanut Butter Ad in LA Times Food Section</a:t>
            </a:r>
            <a:r>
              <a:rPr lang="en-US" altLang="en-US" sz="2400" dirty="0" smtClean="0"/>
              <a:t>	</a:t>
            </a:r>
          </a:p>
        </p:txBody>
      </p:sp>
      <p:sp>
        <p:nvSpPr>
          <p:cNvPr id="32771" name="Content Placeholder 2"/>
          <p:cNvSpPr>
            <a:spLocks noGrp="1"/>
          </p:cNvSpPr>
          <p:nvPr>
            <p:ph idx="1"/>
          </p:nvPr>
        </p:nvSpPr>
        <p:spPr/>
        <p:txBody>
          <a:bodyPr/>
          <a:lstStyle/>
          <a:p>
            <a:r>
              <a:rPr lang="en-US" altLang="en-US" sz="2400" dirty="0" smtClean="0">
                <a:solidFill>
                  <a:schemeClr val="tx2"/>
                </a:solidFill>
              </a:rPr>
              <a:t>Who is Audience?</a:t>
            </a:r>
          </a:p>
          <a:p>
            <a:r>
              <a:rPr lang="en-US" altLang="en-US" sz="2400" dirty="0" smtClean="0">
                <a:solidFill>
                  <a:schemeClr val="tx2"/>
                </a:solidFill>
              </a:rPr>
              <a:t>What is Initial Receptiveness?</a:t>
            </a:r>
          </a:p>
          <a:p>
            <a:r>
              <a:rPr lang="en-US" altLang="en-US" sz="2400" dirty="0" smtClean="0">
                <a:solidFill>
                  <a:schemeClr val="tx2"/>
                </a:solidFill>
              </a:rPr>
              <a:t>What are Their Information Needs?</a:t>
            </a:r>
          </a:p>
          <a:p>
            <a:endParaRPr lang="en-US" altLang="en-US" sz="2400" dirty="0">
              <a:solidFill>
                <a:schemeClr val="tx2"/>
              </a:solidFill>
            </a:endParaRPr>
          </a:p>
          <a:p>
            <a:r>
              <a:rPr lang="en-US" altLang="en-US" sz="2400" dirty="0" smtClean="0">
                <a:solidFill>
                  <a:schemeClr val="tx2"/>
                </a:solidFill>
              </a:rPr>
              <a:t>(Examples of Ethos, Pathos, Logos)</a:t>
            </a:r>
          </a:p>
        </p:txBody>
      </p:sp>
      <p:pic>
        <p:nvPicPr>
          <p:cNvPr id="2050" name="Picture 2" descr="http://clickamericana.com/wp-content/uploads/skippy-peanut-butter-ad-nov-1985-620x8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6" y="1027112"/>
            <a:ext cx="5262564" cy="560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36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Cover Letter for Job Application</a:t>
            </a:r>
            <a:r>
              <a:rPr lang="en-US" altLang="en-US" sz="2400" dirty="0" smtClean="0"/>
              <a:t>	</a:t>
            </a:r>
          </a:p>
        </p:txBody>
      </p:sp>
      <p:sp>
        <p:nvSpPr>
          <p:cNvPr id="32771" name="Content Placeholder 2"/>
          <p:cNvSpPr>
            <a:spLocks noGrp="1"/>
          </p:cNvSpPr>
          <p:nvPr>
            <p:ph idx="1"/>
          </p:nvPr>
        </p:nvSpPr>
        <p:spPr/>
        <p:txBody>
          <a:bodyPr/>
          <a:lstStyle/>
          <a:p>
            <a:r>
              <a:rPr lang="en-US" altLang="en-US" sz="2400" dirty="0" smtClean="0">
                <a:solidFill>
                  <a:schemeClr val="tx2"/>
                </a:solidFill>
              </a:rPr>
              <a:t>Who is Audience?</a:t>
            </a:r>
          </a:p>
          <a:p>
            <a:r>
              <a:rPr lang="en-US" altLang="en-US" sz="2400" dirty="0" smtClean="0">
                <a:solidFill>
                  <a:schemeClr val="tx2"/>
                </a:solidFill>
              </a:rPr>
              <a:t>What is Initial Receptiveness?</a:t>
            </a:r>
          </a:p>
          <a:p>
            <a:r>
              <a:rPr lang="en-US" altLang="en-US" sz="2400" dirty="0" smtClean="0">
                <a:solidFill>
                  <a:schemeClr val="tx2"/>
                </a:solidFill>
              </a:rPr>
              <a:t>What are Their Information Needs?</a:t>
            </a:r>
          </a:p>
          <a:p>
            <a:endParaRPr lang="en-US" altLang="en-US" sz="2400" dirty="0">
              <a:solidFill>
                <a:schemeClr val="tx2"/>
              </a:solidFill>
            </a:endParaRPr>
          </a:p>
          <a:p>
            <a:r>
              <a:rPr lang="en-US" altLang="en-US" sz="2400" dirty="0" smtClean="0">
                <a:solidFill>
                  <a:schemeClr val="tx2"/>
                </a:solidFill>
              </a:rPr>
              <a:t>(</a:t>
            </a:r>
            <a:r>
              <a:rPr lang="en-US" altLang="en-US" sz="2400" dirty="0">
                <a:solidFill>
                  <a:schemeClr val="tx2"/>
                </a:solidFill>
              </a:rPr>
              <a:t>Examples of Ethos, Pathos, Logos)</a:t>
            </a:r>
          </a:p>
          <a:p>
            <a:endParaRPr lang="en-US" altLang="en-US" sz="2400" dirty="0" smtClean="0"/>
          </a:p>
        </p:txBody>
      </p:sp>
    </p:spTree>
    <p:extLst>
      <p:ext uri="{BB962C8B-B14F-4D97-AF65-F5344CB8AC3E}">
        <p14:creationId xmlns:p14="http://schemas.microsoft.com/office/powerpoint/2010/main" val="415257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Cover Letter for Job Application</a:t>
            </a:r>
            <a:r>
              <a:rPr lang="en-US" altLang="en-US" sz="2400" dirty="0" smtClean="0"/>
              <a:t>	</a:t>
            </a:r>
          </a:p>
        </p:txBody>
      </p:sp>
      <p:pic>
        <p:nvPicPr>
          <p:cNvPr id="1026" name="Picture 2" descr="http://i0.wp.com/redstarresume.files.wordpress.com/2010/10/bad-cover-letter-example1.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1" y="1371601"/>
            <a:ext cx="5010150" cy="42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12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Ethics Analysis/Recommendation</a:t>
            </a:r>
            <a:r>
              <a:rPr lang="en-US" altLang="en-US" sz="2400" dirty="0" smtClean="0"/>
              <a:t>	</a:t>
            </a:r>
          </a:p>
        </p:txBody>
      </p:sp>
      <p:sp>
        <p:nvSpPr>
          <p:cNvPr id="32771" name="Content Placeholder 2"/>
          <p:cNvSpPr>
            <a:spLocks noGrp="1"/>
          </p:cNvSpPr>
          <p:nvPr>
            <p:ph idx="1"/>
          </p:nvPr>
        </p:nvSpPr>
        <p:spPr/>
        <p:txBody>
          <a:bodyPr/>
          <a:lstStyle/>
          <a:p>
            <a:r>
              <a:rPr lang="en-US" altLang="en-US" sz="2400" dirty="0" smtClean="0">
                <a:solidFill>
                  <a:schemeClr val="tx2"/>
                </a:solidFill>
              </a:rPr>
              <a:t>Who is Audience?</a:t>
            </a:r>
          </a:p>
          <a:p>
            <a:r>
              <a:rPr lang="en-US" altLang="en-US" sz="2400" dirty="0" smtClean="0">
                <a:solidFill>
                  <a:schemeClr val="tx2"/>
                </a:solidFill>
              </a:rPr>
              <a:t>What is Initial Receptiveness?</a:t>
            </a:r>
          </a:p>
          <a:p>
            <a:r>
              <a:rPr lang="en-US" altLang="en-US" sz="2400" dirty="0" smtClean="0">
                <a:solidFill>
                  <a:schemeClr val="tx2"/>
                </a:solidFill>
              </a:rPr>
              <a:t>What are </a:t>
            </a:r>
            <a:r>
              <a:rPr lang="en-US" altLang="en-US" sz="2400" dirty="0">
                <a:solidFill>
                  <a:schemeClr val="tx2"/>
                </a:solidFill>
              </a:rPr>
              <a:t>T</a:t>
            </a:r>
            <a:r>
              <a:rPr lang="en-US" altLang="en-US" sz="2400" dirty="0" smtClean="0">
                <a:solidFill>
                  <a:schemeClr val="tx2"/>
                </a:solidFill>
              </a:rPr>
              <a:t>heir Information Needs?</a:t>
            </a:r>
          </a:p>
        </p:txBody>
      </p:sp>
    </p:spTree>
    <p:extLst>
      <p:ext uri="{BB962C8B-B14F-4D97-AF65-F5344CB8AC3E}">
        <p14:creationId xmlns:p14="http://schemas.microsoft.com/office/powerpoint/2010/main" val="91990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Ethics Analysis/Recommendation</a:t>
            </a:r>
            <a:r>
              <a:rPr lang="en-US" altLang="en-US" sz="2400" dirty="0" smtClean="0"/>
              <a:t>	</a:t>
            </a:r>
          </a:p>
        </p:txBody>
      </p:sp>
      <p:sp>
        <p:nvSpPr>
          <p:cNvPr id="32771" name="Content Placeholder 2"/>
          <p:cNvSpPr>
            <a:spLocks noGrp="1"/>
          </p:cNvSpPr>
          <p:nvPr>
            <p:ph idx="1"/>
          </p:nvPr>
        </p:nvSpPr>
        <p:spPr/>
        <p:txBody>
          <a:bodyPr/>
          <a:lstStyle/>
          <a:p>
            <a:r>
              <a:rPr lang="en-US" altLang="en-US" sz="2400" dirty="0" smtClean="0">
                <a:solidFill>
                  <a:schemeClr val="tx2"/>
                </a:solidFill>
              </a:rPr>
              <a:t>Who is Audience? </a:t>
            </a:r>
            <a:endParaRPr lang="en-US" altLang="en-US" sz="2400" dirty="0">
              <a:solidFill>
                <a:schemeClr val="tx2"/>
              </a:solidFill>
            </a:endParaRPr>
          </a:p>
          <a:p>
            <a:pPr lvl="1"/>
            <a:r>
              <a:rPr lang="en-US" altLang="en-US" sz="2300" dirty="0" smtClean="0">
                <a:solidFill>
                  <a:schemeClr val="tx2"/>
                </a:solidFill>
              </a:rPr>
              <a:t>Mary Moreno</a:t>
            </a:r>
          </a:p>
          <a:p>
            <a:pPr lvl="1"/>
            <a:r>
              <a:rPr lang="en-US" altLang="en-US" sz="2300" dirty="0" smtClean="0">
                <a:solidFill>
                  <a:schemeClr val="tx2"/>
                </a:solidFill>
              </a:rPr>
              <a:t>Others?</a:t>
            </a:r>
          </a:p>
        </p:txBody>
      </p:sp>
    </p:spTree>
    <p:extLst>
      <p:ext uri="{BB962C8B-B14F-4D97-AF65-F5344CB8AC3E}">
        <p14:creationId xmlns:p14="http://schemas.microsoft.com/office/powerpoint/2010/main" val="311135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Ethics Analysis/Recommendation</a:t>
            </a:r>
            <a:r>
              <a:rPr lang="en-US" altLang="en-US" sz="2400" dirty="0" smtClean="0"/>
              <a:t>	</a:t>
            </a:r>
          </a:p>
        </p:txBody>
      </p:sp>
      <p:sp>
        <p:nvSpPr>
          <p:cNvPr id="32771" name="Content Placeholder 2"/>
          <p:cNvSpPr>
            <a:spLocks noGrp="1"/>
          </p:cNvSpPr>
          <p:nvPr>
            <p:ph idx="1"/>
          </p:nvPr>
        </p:nvSpPr>
        <p:spPr/>
        <p:txBody>
          <a:bodyPr/>
          <a:lstStyle/>
          <a:p>
            <a:r>
              <a:rPr lang="en-US" altLang="en-US" sz="2400" dirty="0" smtClean="0">
                <a:solidFill>
                  <a:schemeClr val="tx2"/>
                </a:solidFill>
              </a:rPr>
              <a:t>What is Initial Receptiveness?</a:t>
            </a:r>
          </a:p>
          <a:p>
            <a:pPr lvl="1"/>
            <a:r>
              <a:rPr lang="en-US" altLang="en-US" sz="2300" dirty="0" smtClean="0">
                <a:solidFill>
                  <a:schemeClr val="tx2"/>
                </a:solidFill>
              </a:rPr>
              <a:t>Was it Requested?</a:t>
            </a:r>
          </a:p>
          <a:p>
            <a:pPr lvl="1"/>
            <a:r>
              <a:rPr lang="en-US" altLang="en-US" sz="2300" dirty="0" smtClean="0">
                <a:solidFill>
                  <a:schemeClr val="tx2"/>
                </a:solidFill>
              </a:rPr>
              <a:t>What is your Authority on Content?</a:t>
            </a:r>
          </a:p>
          <a:p>
            <a:pPr lvl="2"/>
            <a:r>
              <a:rPr lang="en-US" altLang="en-US" sz="2300" dirty="0" smtClean="0">
                <a:solidFill>
                  <a:schemeClr val="tx2"/>
                </a:solidFill>
              </a:rPr>
              <a:t>Verbal and Non-Verbal </a:t>
            </a:r>
          </a:p>
        </p:txBody>
      </p:sp>
    </p:spTree>
    <p:extLst>
      <p:ext uri="{BB962C8B-B14F-4D97-AF65-F5344CB8AC3E}">
        <p14:creationId xmlns:p14="http://schemas.microsoft.com/office/powerpoint/2010/main" val="328469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Clarifications</a:t>
            </a:r>
          </a:p>
        </p:txBody>
      </p:sp>
      <p:sp>
        <p:nvSpPr>
          <p:cNvPr id="29699" name="Content Placeholder 2"/>
          <p:cNvSpPr>
            <a:spLocks noGrp="1"/>
          </p:cNvSpPr>
          <p:nvPr>
            <p:ph idx="1"/>
          </p:nvPr>
        </p:nvSpPr>
        <p:spPr>
          <a:xfrm>
            <a:off x="2128836" y="1143000"/>
            <a:ext cx="6172199" cy="4799011"/>
          </a:xfrm>
        </p:spPr>
        <p:txBody>
          <a:bodyPr/>
          <a:lstStyle/>
          <a:p>
            <a:r>
              <a:rPr lang="en-US" altLang="en-US" sz="2400" dirty="0" smtClean="0">
                <a:solidFill>
                  <a:schemeClr val="tx2"/>
                </a:solidFill>
              </a:rPr>
              <a:t>Feedback on Writing Sample</a:t>
            </a:r>
          </a:p>
          <a:p>
            <a:pPr lvl="1"/>
            <a:r>
              <a:rPr lang="en-US" altLang="en-US" sz="2300" dirty="0" smtClean="0">
                <a:solidFill>
                  <a:schemeClr val="tx2"/>
                </a:solidFill>
              </a:rPr>
              <a:t>By Monday, Jan. 30</a:t>
            </a:r>
          </a:p>
          <a:p>
            <a:r>
              <a:rPr lang="en-US" altLang="en-US" sz="2400" dirty="0" smtClean="0">
                <a:solidFill>
                  <a:schemeClr val="tx2"/>
                </a:solidFill>
              </a:rPr>
              <a:t>How to Include References</a:t>
            </a:r>
          </a:p>
          <a:p>
            <a:pPr lvl="1"/>
            <a:r>
              <a:rPr lang="en-US" altLang="en-US" sz="2300" dirty="0" smtClean="0">
                <a:solidFill>
                  <a:schemeClr val="tx2"/>
                </a:solidFill>
              </a:rPr>
              <a:t>Company Style Guide</a:t>
            </a:r>
          </a:p>
          <a:p>
            <a:pPr lvl="1"/>
            <a:r>
              <a:rPr lang="en-US" altLang="en-US" sz="2300" dirty="0" smtClean="0">
                <a:solidFill>
                  <a:schemeClr val="tx2"/>
                </a:solidFill>
              </a:rPr>
              <a:t>Clarity (MLA, IEEE, APA, etc.)</a:t>
            </a:r>
          </a:p>
          <a:p>
            <a:r>
              <a:rPr lang="en-US" altLang="en-US" sz="2400" dirty="0" smtClean="0">
                <a:solidFill>
                  <a:schemeClr val="tx2"/>
                </a:solidFill>
              </a:rPr>
              <a:t>Ethics Memo Due Date – In One Week (Feb. 3) by Start of Class</a:t>
            </a:r>
          </a:p>
          <a:p>
            <a:pPr lvl="1"/>
            <a:r>
              <a:rPr lang="en-US" altLang="en-US" sz="2300" dirty="0" smtClean="0">
                <a:solidFill>
                  <a:schemeClr val="tx2"/>
                </a:solidFill>
              </a:rPr>
              <a:t>You can resubmit before then</a:t>
            </a:r>
          </a:p>
          <a:p>
            <a:r>
              <a:rPr lang="en-US" altLang="en-US" sz="2400" dirty="0">
                <a:solidFill>
                  <a:schemeClr val="tx2"/>
                </a:solidFill>
              </a:rPr>
              <a:t>750 Words Don’t Include To:, From:, etc.</a:t>
            </a:r>
          </a:p>
          <a:p>
            <a:r>
              <a:rPr lang="en-US" altLang="en-US" sz="2400" dirty="0">
                <a:solidFill>
                  <a:schemeClr val="tx2"/>
                </a:solidFill>
              </a:rPr>
              <a:t>Opening Summary is for Memo, not Situation</a:t>
            </a:r>
          </a:p>
          <a:p>
            <a:pPr marL="0" indent="0">
              <a:buNone/>
            </a:pPr>
            <a:endParaRPr lang="en-US" altLang="en-US" sz="2400" dirty="0" smtClean="0">
              <a:solidFill>
                <a:schemeClr val="tx2"/>
              </a:solidFill>
            </a:endParaRPr>
          </a:p>
          <a:p>
            <a:pPr marL="857250" lvl="1"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219715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Ethics Analysis/Recommendation</a:t>
            </a:r>
            <a:r>
              <a:rPr lang="en-US" altLang="en-US" sz="2400" dirty="0" smtClean="0"/>
              <a:t>	</a:t>
            </a:r>
          </a:p>
        </p:txBody>
      </p:sp>
      <p:sp>
        <p:nvSpPr>
          <p:cNvPr id="32771" name="Content Placeholder 2"/>
          <p:cNvSpPr>
            <a:spLocks noGrp="1"/>
          </p:cNvSpPr>
          <p:nvPr>
            <p:ph idx="1"/>
          </p:nvPr>
        </p:nvSpPr>
        <p:spPr/>
        <p:txBody>
          <a:bodyPr/>
          <a:lstStyle/>
          <a:p>
            <a:r>
              <a:rPr lang="en-US" altLang="en-US" sz="2400" dirty="0" smtClean="0">
                <a:solidFill>
                  <a:schemeClr val="tx2"/>
                </a:solidFill>
              </a:rPr>
              <a:t>What are </a:t>
            </a:r>
            <a:r>
              <a:rPr lang="en-US" altLang="en-US" sz="2400" dirty="0">
                <a:solidFill>
                  <a:schemeClr val="tx2"/>
                </a:solidFill>
              </a:rPr>
              <a:t>T</a:t>
            </a:r>
            <a:r>
              <a:rPr lang="en-US" altLang="en-US" sz="2400" dirty="0" smtClean="0">
                <a:solidFill>
                  <a:schemeClr val="tx2"/>
                </a:solidFill>
              </a:rPr>
              <a:t>heir Information Needs?</a:t>
            </a:r>
          </a:p>
          <a:p>
            <a:pPr lvl="1"/>
            <a:r>
              <a:rPr lang="en-US" altLang="en-US" sz="2300" dirty="0" smtClean="0">
                <a:solidFill>
                  <a:schemeClr val="tx2"/>
                </a:solidFill>
              </a:rPr>
              <a:t>“Should software developers have a code of ethics?”</a:t>
            </a:r>
          </a:p>
        </p:txBody>
      </p:sp>
    </p:spTree>
    <p:extLst>
      <p:ext uri="{BB962C8B-B14F-4D97-AF65-F5344CB8AC3E}">
        <p14:creationId xmlns:p14="http://schemas.microsoft.com/office/powerpoint/2010/main" val="1334527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1524000" y="914400"/>
            <a:ext cx="6934200" cy="5027611"/>
          </a:xfrm>
        </p:spPr>
        <p:txBody>
          <a:bodyPr/>
          <a:lstStyle/>
          <a:p>
            <a:pPr marL="0" indent="0">
              <a:buNone/>
            </a:pPr>
            <a:r>
              <a:rPr lang="en-US" sz="2000" cap="all" dirty="0">
                <a:solidFill>
                  <a:schemeClr val="tx2"/>
                </a:solidFill>
              </a:rPr>
              <a:t>Task</a:t>
            </a:r>
            <a:endParaRPr lang="en-US" sz="2000" dirty="0">
              <a:solidFill>
                <a:schemeClr val="tx2"/>
              </a:solidFill>
            </a:endParaRPr>
          </a:p>
          <a:p>
            <a:pPr marL="0" indent="0">
              <a:buNone/>
            </a:pPr>
            <a:endParaRPr lang="en-US" sz="2000" dirty="0">
              <a:solidFill>
                <a:schemeClr val="tx2"/>
              </a:solidFill>
            </a:endParaRPr>
          </a:p>
          <a:p>
            <a:pPr marL="0" indent="0">
              <a:buNone/>
            </a:pPr>
            <a:r>
              <a:rPr lang="en-US" sz="2000" dirty="0">
                <a:solidFill>
                  <a:schemeClr val="tx2"/>
                </a:solidFill>
              </a:rPr>
              <a:t>In 750 words or fewer, prepare a response. This should include:</a:t>
            </a:r>
          </a:p>
          <a:p>
            <a:pPr lvl="0"/>
            <a:r>
              <a:rPr lang="en-US" sz="2000" dirty="0">
                <a:solidFill>
                  <a:schemeClr val="tx2"/>
                </a:solidFill>
              </a:rPr>
              <a:t>An overview of your memo</a:t>
            </a:r>
            <a:r>
              <a:rPr lang="en-US" sz="2000" dirty="0" smtClean="0">
                <a:solidFill>
                  <a:schemeClr val="tx2"/>
                </a:solidFill>
              </a:rPr>
              <a:t>. </a:t>
            </a:r>
            <a:endParaRPr lang="en-US" sz="2000" b="1" u="sng" dirty="0">
              <a:solidFill>
                <a:schemeClr val="tx2"/>
              </a:solidFill>
            </a:endParaRPr>
          </a:p>
          <a:p>
            <a:pPr lvl="0"/>
            <a:r>
              <a:rPr lang="en-US" sz="2000" dirty="0">
                <a:solidFill>
                  <a:schemeClr val="tx2"/>
                </a:solidFill>
              </a:rPr>
              <a:t>A brief history of your chosen company’s past ethical initiatives or ethical problems. Include o</a:t>
            </a:r>
            <a:r>
              <a:rPr lang="en-US" sz="2000" dirty="0" smtClean="0">
                <a:solidFill>
                  <a:schemeClr val="tx2"/>
                </a:solidFill>
              </a:rPr>
              <a:t>nly </a:t>
            </a:r>
            <a:r>
              <a:rPr lang="en-US" sz="2000" dirty="0">
                <a:solidFill>
                  <a:schemeClr val="tx2"/>
                </a:solidFill>
              </a:rPr>
              <a:t>w</a:t>
            </a:r>
            <a:r>
              <a:rPr lang="en-US" sz="2000" dirty="0" smtClean="0">
                <a:solidFill>
                  <a:schemeClr val="tx2"/>
                </a:solidFill>
              </a:rPr>
              <a:t>hat </a:t>
            </a:r>
            <a:r>
              <a:rPr lang="en-US" sz="2000" dirty="0">
                <a:solidFill>
                  <a:schemeClr val="tx2"/>
                </a:solidFill>
              </a:rPr>
              <a:t>is r</a:t>
            </a:r>
            <a:r>
              <a:rPr lang="en-US" sz="2000" dirty="0" smtClean="0">
                <a:solidFill>
                  <a:schemeClr val="tx2"/>
                </a:solidFill>
              </a:rPr>
              <a:t>elevant</a:t>
            </a:r>
            <a:r>
              <a:rPr lang="en-US" sz="2000" dirty="0">
                <a:solidFill>
                  <a:schemeClr val="tx2"/>
                </a:solidFill>
              </a:rPr>
              <a:t>.</a:t>
            </a:r>
          </a:p>
          <a:p>
            <a:pPr lvl="0"/>
            <a:r>
              <a:rPr lang="en-US" sz="2000" dirty="0">
                <a:solidFill>
                  <a:schemeClr val="tx2"/>
                </a:solidFill>
              </a:rPr>
              <a:t>Identification of the primary ethical issue with which you’re concerned or interested</a:t>
            </a:r>
            <a:r>
              <a:rPr lang="en-US" sz="2000" dirty="0" smtClean="0">
                <a:solidFill>
                  <a:schemeClr val="tx2"/>
                </a:solidFill>
              </a:rPr>
              <a:t>. </a:t>
            </a:r>
            <a:endParaRPr lang="en-US" sz="2000" dirty="0">
              <a:solidFill>
                <a:schemeClr val="tx2"/>
              </a:solidFill>
            </a:endParaRPr>
          </a:p>
          <a:p>
            <a:pPr lvl="0"/>
            <a:r>
              <a:rPr lang="en-US" sz="2000" dirty="0">
                <a:solidFill>
                  <a:schemeClr val="tx2"/>
                </a:solidFill>
              </a:rPr>
              <a:t>A discussion of that issue’s importance, including your own insights</a:t>
            </a:r>
            <a:r>
              <a:rPr lang="en-US" sz="2000" dirty="0" smtClean="0">
                <a:solidFill>
                  <a:schemeClr val="tx2"/>
                </a:solidFill>
              </a:rPr>
              <a:t>. </a:t>
            </a:r>
            <a:endParaRPr lang="en-US" sz="2000" b="1" u="sng" dirty="0">
              <a:solidFill>
                <a:schemeClr val="tx2"/>
              </a:solidFill>
            </a:endParaRPr>
          </a:p>
          <a:p>
            <a:pPr lvl="0"/>
            <a:r>
              <a:rPr lang="en-US" sz="2000" dirty="0">
                <a:solidFill>
                  <a:schemeClr val="tx2"/>
                </a:solidFill>
              </a:rPr>
              <a:t>Inclusion of a “statement of personal responsibility” with an explanation</a:t>
            </a:r>
            <a:r>
              <a:rPr lang="en-US" sz="2000" dirty="0" smtClean="0">
                <a:solidFill>
                  <a:schemeClr val="tx2"/>
                </a:solidFill>
              </a:rPr>
              <a:t>. </a:t>
            </a:r>
            <a:endParaRPr lang="en-US" sz="2000" b="1" u="sng" dirty="0">
              <a:solidFill>
                <a:schemeClr val="tx2"/>
              </a:solidFill>
            </a:endParaRPr>
          </a:p>
          <a:p>
            <a:pPr lvl="0"/>
            <a:r>
              <a:rPr lang="en-US" sz="2000" dirty="0" smtClean="0">
                <a:solidFill>
                  <a:schemeClr val="tx2"/>
                </a:solidFill>
              </a:rPr>
              <a:t>A suggested </a:t>
            </a:r>
            <a:r>
              <a:rPr lang="en-US" sz="2000" dirty="0">
                <a:solidFill>
                  <a:schemeClr val="tx2"/>
                </a:solidFill>
              </a:rPr>
              <a:t>action</a:t>
            </a:r>
            <a:r>
              <a:rPr lang="en-US" sz="2000" dirty="0" smtClean="0">
                <a:solidFill>
                  <a:schemeClr val="tx2"/>
                </a:solidFill>
              </a:rPr>
              <a:t>. </a:t>
            </a:r>
            <a:endParaRPr lang="en-US" sz="2000" b="1" u="sng" dirty="0">
              <a:solidFill>
                <a:schemeClr val="tx2"/>
              </a:solidFill>
            </a:endParaRPr>
          </a:p>
          <a:p>
            <a:pPr marL="0" indent="0">
              <a:buNone/>
            </a:pPr>
            <a:r>
              <a:rPr lang="en-US" sz="2000" dirty="0">
                <a:solidFill>
                  <a:schemeClr val="tx2"/>
                </a:solidFill>
              </a:rPr>
              <a:t> </a:t>
            </a:r>
          </a:p>
        </p:txBody>
      </p:sp>
    </p:spTree>
    <p:extLst>
      <p:ext uri="{BB962C8B-B14F-4D97-AF65-F5344CB8AC3E}">
        <p14:creationId xmlns:p14="http://schemas.microsoft.com/office/powerpoint/2010/main" val="959478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u="sng" dirty="0" smtClean="0">
                <a:solidFill>
                  <a:schemeClr val="tx2"/>
                </a:solidFill>
              </a:rPr>
              <a:t>Previous Assignment Examples</a:t>
            </a:r>
          </a:p>
          <a:p>
            <a:pPr>
              <a:buNone/>
            </a:pPr>
            <a:endParaRPr lang="en-US" sz="2400" u="sng" dirty="0">
              <a:solidFill>
                <a:schemeClr val="tx2"/>
              </a:solidFill>
            </a:endParaRPr>
          </a:p>
          <a:p>
            <a:r>
              <a:rPr lang="en-US" sz="2400" dirty="0" smtClean="0">
                <a:solidFill>
                  <a:schemeClr val="tx2"/>
                </a:solidFill>
              </a:rPr>
              <a:t>Goal was to identify important ethical issue</a:t>
            </a:r>
          </a:p>
          <a:p>
            <a:pPr>
              <a:buNone/>
            </a:pPr>
            <a:endParaRPr lang="en-US" sz="2400" dirty="0" smtClean="0">
              <a:solidFill>
                <a:schemeClr val="tx2"/>
              </a:solidFill>
            </a:endParaRPr>
          </a:p>
        </p:txBody>
      </p:sp>
    </p:spTree>
    <p:extLst>
      <p:ext uri="{BB962C8B-B14F-4D97-AF65-F5344CB8AC3E}">
        <p14:creationId xmlns:p14="http://schemas.microsoft.com/office/powerpoint/2010/main" val="3326243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Writing Assignment 1 – Draft (Example A) </a:t>
            </a:r>
          </a:p>
        </p:txBody>
      </p:sp>
      <p:sp>
        <p:nvSpPr>
          <p:cNvPr id="35843" name="Content Placeholder 2"/>
          <p:cNvSpPr>
            <a:spLocks noGrp="1"/>
          </p:cNvSpPr>
          <p:nvPr>
            <p:ph idx="1"/>
          </p:nvPr>
        </p:nvSpPr>
        <p:spPr>
          <a:xfrm>
            <a:off x="2128836" y="1066800"/>
            <a:ext cx="6172199" cy="4875211"/>
          </a:xfrm>
        </p:spPr>
        <p:txBody>
          <a:bodyPr/>
          <a:lstStyle/>
          <a:p>
            <a:pPr marL="0" indent="0">
              <a:buNone/>
            </a:pPr>
            <a:r>
              <a:rPr lang="en-US" sz="800" dirty="0">
                <a:solidFill>
                  <a:schemeClr val="tx2"/>
                </a:solidFill>
              </a:rPr>
              <a:t>To: 	XXXXX </a:t>
            </a:r>
          </a:p>
          <a:p>
            <a:pPr marL="0" indent="0">
              <a:buNone/>
            </a:pPr>
            <a:r>
              <a:rPr lang="en-US" sz="800" dirty="0">
                <a:solidFill>
                  <a:schemeClr val="tx2"/>
                </a:solidFill>
              </a:rPr>
              <a:t>From:	XXXXXXX</a:t>
            </a:r>
          </a:p>
          <a:p>
            <a:pPr marL="0" indent="0">
              <a:buNone/>
            </a:pPr>
            <a:r>
              <a:rPr lang="en-US" sz="800" dirty="0">
                <a:solidFill>
                  <a:schemeClr val="tx2"/>
                </a:solidFill>
              </a:rPr>
              <a:t>Date: 	XXXXXX</a:t>
            </a:r>
          </a:p>
          <a:p>
            <a:pPr marL="0" indent="0">
              <a:buNone/>
            </a:pPr>
            <a:r>
              <a:rPr lang="en-US" sz="800" dirty="0">
                <a:solidFill>
                  <a:schemeClr val="tx2"/>
                </a:solidFill>
              </a:rPr>
              <a:t>Re:	</a:t>
            </a:r>
            <a:r>
              <a:rPr lang="en-US" sz="800" cap="all" dirty="0">
                <a:solidFill>
                  <a:schemeClr val="tx2"/>
                </a:solidFill>
              </a:rPr>
              <a:t>CSCI 598 Writing Assignment 1</a:t>
            </a:r>
            <a:endParaRPr lang="en-US" sz="800" dirty="0">
              <a:solidFill>
                <a:schemeClr val="tx2"/>
              </a:solidFill>
            </a:endParaRPr>
          </a:p>
          <a:p>
            <a:pPr marL="0" indent="0">
              <a:buNone/>
            </a:pPr>
            <a:r>
              <a:rPr lang="en-US" sz="800" dirty="0">
                <a:solidFill>
                  <a:schemeClr val="tx2"/>
                </a:solidFill>
              </a:rPr>
              <a:t> </a:t>
            </a:r>
          </a:p>
          <a:p>
            <a:pPr marL="0" indent="0">
              <a:buNone/>
            </a:pPr>
            <a:r>
              <a:rPr lang="en-US" sz="1100" dirty="0">
                <a:solidFill>
                  <a:schemeClr val="tx2"/>
                </a:solidFill>
              </a:rPr>
              <a:t>I finally made it to be an intern at Apple </a:t>
            </a:r>
            <a:r>
              <a:rPr lang="en-US" sz="1100" dirty="0" err="1">
                <a:solidFill>
                  <a:schemeClr val="tx2"/>
                </a:solidFill>
              </a:rPr>
              <a:t>Inc</a:t>
            </a:r>
            <a:r>
              <a:rPr lang="en-US" sz="1100" dirty="0">
                <a:solidFill>
                  <a:schemeClr val="tx2"/>
                </a:solidFill>
              </a:rPr>
              <a:t> in the coming summer.</a:t>
            </a:r>
          </a:p>
          <a:p>
            <a:pPr marL="0" indent="0">
              <a:buNone/>
            </a:pPr>
            <a:r>
              <a:rPr lang="en-US" sz="1100" b="1" dirty="0">
                <a:solidFill>
                  <a:schemeClr val="tx2"/>
                </a:solidFill>
              </a:rPr>
              <a:t>Apple Inc.</a:t>
            </a:r>
            <a:r>
              <a:rPr lang="en-US" sz="1100" dirty="0">
                <a:solidFill>
                  <a:schemeClr val="tx2"/>
                </a:solidFill>
              </a:rPr>
              <a:t> is an American multinational technology company headquartered in Cupertino, California, that designs, develops, and sells consumer electronics, computer software, and online services.</a:t>
            </a:r>
          </a:p>
          <a:p>
            <a:pPr marL="0" indent="0">
              <a:buNone/>
            </a:pPr>
            <a:r>
              <a:rPr lang="en-US" sz="1100" dirty="0">
                <a:solidFill>
                  <a:schemeClr val="tx2"/>
                </a:solidFill>
              </a:rPr>
              <a:t>Its best-known hardware products are the Mac personal computers, the iPod portable media player, the iPhone smartphone, the iPad tablet computer, and the Apple Watch smart watch.</a:t>
            </a:r>
          </a:p>
          <a:p>
            <a:pPr marL="0" indent="0">
              <a:buNone/>
            </a:pPr>
            <a:r>
              <a:rPr lang="en-US" sz="1100" dirty="0">
                <a:solidFill>
                  <a:schemeClr val="tx2"/>
                </a:solidFill>
              </a:rPr>
              <a:t>Apple was founded by Steve Jobs, Steve Wozniak, and Ronald Wayne on April 1, 1976, to develop and sell personal computers. The first product is </a:t>
            </a:r>
            <a:r>
              <a:rPr lang="en-US" sz="1100" dirty="0">
                <a:solidFill>
                  <a:schemeClr val="tx2"/>
                </a:solidFill>
                <a:hlinkClick r:id="rId2" tooltip="Apple I"/>
              </a:rPr>
              <a:t>Apple I</a:t>
            </a:r>
            <a:r>
              <a:rPr lang="en-US" sz="1100" dirty="0">
                <a:solidFill>
                  <a:schemeClr val="tx2"/>
                </a:solidFill>
              </a:rPr>
              <a:t> personal computer kit, which is designed and handmade by Wozniak. </a:t>
            </a:r>
          </a:p>
          <a:p>
            <a:pPr marL="0" indent="0">
              <a:buNone/>
            </a:pPr>
            <a:r>
              <a:rPr lang="en-US" sz="1100" dirty="0">
                <a:solidFill>
                  <a:schemeClr val="tx2"/>
                </a:solidFill>
              </a:rPr>
              <a:t>In 1984, Apple launched the Macintosh, the first personal computer to be sold without a programming language at all. The </a:t>
            </a:r>
            <a:r>
              <a:rPr lang="en-US" sz="1100" dirty="0" err="1">
                <a:solidFill>
                  <a:schemeClr val="tx2"/>
                </a:solidFill>
              </a:rPr>
              <a:t>macintosh</a:t>
            </a:r>
            <a:r>
              <a:rPr lang="en-US" sz="1100" dirty="0">
                <a:solidFill>
                  <a:schemeClr val="tx2"/>
                </a:solidFill>
              </a:rPr>
              <a:t> sold well initially, but follow-up sales were not strong due to its high price and limited range of software titles.</a:t>
            </a:r>
          </a:p>
          <a:p>
            <a:pPr marL="0" indent="0">
              <a:buNone/>
            </a:pPr>
            <a:r>
              <a:rPr lang="en-US" sz="1100" dirty="0">
                <a:solidFill>
                  <a:schemeClr val="tx2"/>
                </a:solidFill>
              </a:rPr>
              <a:t>During the 1990s, apple experienced declination, reconstruction. After bring Jobs back at late 90s, it returns to its profitability. It was incorporated as </a:t>
            </a:r>
            <a:r>
              <a:rPr lang="en-US" sz="1100" b="1" dirty="0">
                <a:solidFill>
                  <a:schemeClr val="tx2"/>
                </a:solidFill>
              </a:rPr>
              <a:t>Apple Computer, Inc.</a:t>
            </a:r>
            <a:r>
              <a:rPr lang="en-US" sz="1100" dirty="0">
                <a:solidFill>
                  <a:schemeClr val="tx2"/>
                </a:solidFill>
              </a:rPr>
              <a:t> on January 3, 1977, and was renamed as Apple Inc. on January 9, 2007, to reflect its shifted focus towards consumer electronics. </a:t>
            </a:r>
          </a:p>
          <a:p>
            <a:pPr marL="0" indent="0">
              <a:buNone/>
            </a:pPr>
            <a:r>
              <a:rPr lang="en-US" sz="1100" dirty="0">
                <a:solidFill>
                  <a:schemeClr val="tx2"/>
                </a:solidFill>
              </a:rPr>
              <a:t>Apple Inc., in 2011, were accused of treating their employees inhumanly and like machines. They hired 500,000 employees and started to manufacture their products at two factories in southern China. The employees work excessive amount of over time and only have one day off every two weeks. They also build lots of dorms for employees which are not spacious. Around 24 people are assigned to a room and are subject to be woken up at anytime for work, sort of like basic training in the military.</a:t>
            </a:r>
          </a:p>
          <a:p>
            <a:pPr marL="0" indent="0">
              <a:buNone/>
            </a:pPr>
            <a:r>
              <a:rPr lang="en-US" sz="1100" dirty="0">
                <a:solidFill>
                  <a:schemeClr val="tx2"/>
                </a:solidFill>
              </a:rPr>
              <a:t> </a:t>
            </a:r>
          </a:p>
        </p:txBody>
      </p:sp>
    </p:spTree>
    <p:extLst>
      <p:ext uri="{BB962C8B-B14F-4D97-AF65-F5344CB8AC3E}">
        <p14:creationId xmlns:p14="http://schemas.microsoft.com/office/powerpoint/2010/main" val="893507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Writing Assignment 1 – Draft </a:t>
            </a:r>
            <a:r>
              <a:rPr lang="en-US" sz="2400" dirty="0">
                <a:solidFill>
                  <a:schemeClr val="tx2"/>
                </a:solidFill>
              </a:rPr>
              <a:t>(Example A) </a:t>
            </a:r>
            <a:endParaRPr lang="en-US" sz="2400" dirty="0" smtClean="0">
              <a:solidFill>
                <a:schemeClr val="tx2"/>
              </a:solidFill>
            </a:endParaRPr>
          </a:p>
        </p:txBody>
      </p:sp>
      <p:sp>
        <p:nvSpPr>
          <p:cNvPr id="35843" name="Content Placeholder 2"/>
          <p:cNvSpPr>
            <a:spLocks noGrp="1"/>
          </p:cNvSpPr>
          <p:nvPr>
            <p:ph idx="1"/>
          </p:nvPr>
        </p:nvSpPr>
        <p:spPr>
          <a:xfrm>
            <a:off x="2128836" y="1066800"/>
            <a:ext cx="6172199" cy="4875211"/>
          </a:xfrm>
        </p:spPr>
        <p:txBody>
          <a:bodyPr/>
          <a:lstStyle/>
          <a:p>
            <a:pPr marL="0" indent="0">
              <a:buNone/>
            </a:pPr>
            <a:r>
              <a:rPr lang="en-US" sz="1400" dirty="0">
                <a:solidFill>
                  <a:schemeClr val="tx2"/>
                </a:solidFill>
              </a:rPr>
              <a:t>To: 	XXXXX </a:t>
            </a:r>
          </a:p>
          <a:p>
            <a:pPr marL="0" indent="0">
              <a:buNone/>
            </a:pPr>
            <a:r>
              <a:rPr lang="en-US" sz="1400" dirty="0">
                <a:solidFill>
                  <a:schemeClr val="tx2"/>
                </a:solidFill>
              </a:rPr>
              <a:t>From:	XXXXXXX</a:t>
            </a:r>
          </a:p>
          <a:p>
            <a:pPr marL="0" indent="0">
              <a:buNone/>
            </a:pPr>
            <a:r>
              <a:rPr lang="en-US" sz="1400" dirty="0">
                <a:solidFill>
                  <a:schemeClr val="tx2"/>
                </a:solidFill>
              </a:rPr>
              <a:t>Date: 	XXXXXX</a:t>
            </a:r>
          </a:p>
          <a:p>
            <a:pPr marL="0" indent="0">
              <a:buNone/>
            </a:pPr>
            <a:r>
              <a:rPr lang="en-US" sz="1400" dirty="0">
                <a:solidFill>
                  <a:schemeClr val="tx2"/>
                </a:solidFill>
              </a:rPr>
              <a:t>Re:	</a:t>
            </a:r>
            <a:r>
              <a:rPr lang="en-US" sz="1400" cap="all" dirty="0">
                <a:solidFill>
                  <a:schemeClr val="tx2"/>
                </a:solidFill>
              </a:rPr>
              <a:t>CSCI 598 Writing Assignment 1</a:t>
            </a:r>
            <a:endParaRPr lang="en-US" sz="1400" dirty="0">
              <a:solidFill>
                <a:schemeClr val="tx2"/>
              </a:solidFill>
            </a:endParaRPr>
          </a:p>
          <a:p>
            <a:pPr marL="0" indent="0">
              <a:buNone/>
            </a:pPr>
            <a:r>
              <a:rPr lang="en-US" sz="1400" dirty="0">
                <a:solidFill>
                  <a:schemeClr val="tx2"/>
                </a:solidFill>
              </a:rPr>
              <a:t> </a:t>
            </a:r>
          </a:p>
          <a:p>
            <a:pPr marL="0" indent="0">
              <a:buNone/>
            </a:pPr>
            <a:r>
              <a:rPr lang="en-US" sz="1400" dirty="0">
                <a:solidFill>
                  <a:schemeClr val="tx2"/>
                </a:solidFill>
              </a:rPr>
              <a:t>I finally made it to be an intern at Apple </a:t>
            </a:r>
            <a:r>
              <a:rPr lang="en-US" sz="1400" dirty="0" err="1">
                <a:solidFill>
                  <a:schemeClr val="tx2"/>
                </a:solidFill>
              </a:rPr>
              <a:t>Inc</a:t>
            </a:r>
            <a:r>
              <a:rPr lang="en-US" sz="1400" dirty="0">
                <a:solidFill>
                  <a:schemeClr val="tx2"/>
                </a:solidFill>
              </a:rPr>
              <a:t> in the coming summer.</a:t>
            </a:r>
          </a:p>
          <a:p>
            <a:pPr marL="0" indent="0">
              <a:buNone/>
            </a:pPr>
            <a:r>
              <a:rPr lang="en-US" sz="1400" b="1" dirty="0">
                <a:solidFill>
                  <a:schemeClr val="tx2"/>
                </a:solidFill>
              </a:rPr>
              <a:t>Apple Inc.</a:t>
            </a:r>
            <a:r>
              <a:rPr lang="en-US" sz="1400" dirty="0">
                <a:solidFill>
                  <a:schemeClr val="tx2"/>
                </a:solidFill>
              </a:rPr>
              <a:t> is an American multinational technology company headquartered in Cupertino, California, that designs, develops, and sells consumer electronics, computer software, and online services.</a:t>
            </a:r>
          </a:p>
          <a:p>
            <a:pPr marL="0" indent="0">
              <a:buNone/>
            </a:pPr>
            <a:r>
              <a:rPr lang="en-US" sz="1400" dirty="0">
                <a:solidFill>
                  <a:schemeClr val="tx2"/>
                </a:solidFill>
              </a:rPr>
              <a:t>Its best-known hardware products are the Mac personal computers, the iPod portable media player, the iPhone smartphone, the iPad tablet computer, and the Apple Watch smart watch.</a:t>
            </a:r>
          </a:p>
          <a:p>
            <a:pPr marL="0" indent="0">
              <a:buNone/>
            </a:pPr>
            <a:r>
              <a:rPr lang="en-US" sz="1400" dirty="0">
                <a:solidFill>
                  <a:schemeClr val="tx2"/>
                </a:solidFill>
              </a:rPr>
              <a:t>Apple was founded by Steve Jobs, Steve Wozniak, and Ronald Wayne on April 1, 1976, to develop and sell personal computers. The first product is </a:t>
            </a:r>
            <a:r>
              <a:rPr lang="en-US" sz="1400" dirty="0">
                <a:solidFill>
                  <a:schemeClr val="tx2"/>
                </a:solidFill>
                <a:hlinkClick r:id="rId2" tooltip="Apple I"/>
              </a:rPr>
              <a:t>Apple I</a:t>
            </a:r>
            <a:r>
              <a:rPr lang="en-US" sz="1400" dirty="0">
                <a:solidFill>
                  <a:schemeClr val="tx2"/>
                </a:solidFill>
              </a:rPr>
              <a:t> personal computer kit, which is designed and handmade by Wozniak. </a:t>
            </a:r>
          </a:p>
          <a:p>
            <a:pPr marL="0" indent="0">
              <a:buNone/>
            </a:pPr>
            <a:r>
              <a:rPr lang="en-US" sz="1400" dirty="0">
                <a:solidFill>
                  <a:schemeClr val="tx2"/>
                </a:solidFill>
              </a:rPr>
              <a:t>In 1984, Apple launched the Macintosh, the first personal computer to be sold without a programming language at all. The </a:t>
            </a:r>
            <a:r>
              <a:rPr lang="en-US" sz="1400" dirty="0" err="1">
                <a:solidFill>
                  <a:schemeClr val="tx2"/>
                </a:solidFill>
              </a:rPr>
              <a:t>macintosh</a:t>
            </a:r>
            <a:r>
              <a:rPr lang="en-US" sz="1400" dirty="0">
                <a:solidFill>
                  <a:schemeClr val="tx2"/>
                </a:solidFill>
              </a:rPr>
              <a:t> sold well initially, but follow-up sales were not strong due to its high price and limited range of software titles.</a:t>
            </a:r>
          </a:p>
          <a:p>
            <a:pPr marL="0" indent="0">
              <a:buNone/>
            </a:pPr>
            <a:r>
              <a:rPr lang="en-US" sz="1100" dirty="0">
                <a:solidFill>
                  <a:schemeClr val="tx2"/>
                </a:solidFill>
              </a:rPr>
              <a:t> </a:t>
            </a:r>
            <a:endParaRPr lang="en-US" sz="1100" dirty="0" smtClean="0">
              <a:solidFill>
                <a:schemeClr val="tx2"/>
              </a:solidFill>
            </a:endParaRPr>
          </a:p>
        </p:txBody>
      </p:sp>
    </p:spTree>
    <p:extLst>
      <p:ext uri="{BB962C8B-B14F-4D97-AF65-F5344CB8AC3E}">
        <p14:creationId xmlns:p14="http://schemas.microsoft.com/office/powerpoint/2010/main" val="3212881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Writing Assignment 1 – </a:t>
            </a:r>
            <a:r>
              <a:rPr lang="en-US" sz="2400" dirty="0">
                <a:solidFill>
                  <a:schemeClr val="tx2"/>
                </a:solidFill>
              </a:rPr>
              <a:t>Draft (Example A) </a:t>
            </a:r>
            <a:endParaRPr lang="en-US" sz="2400" dirty="0" smtClean="0">
              <a:solidFill>
                <a:schemeClr val="tx2"/>
              </a:solidFill>
            </a:endParaRPr>
          </a:p>
        </p:txBody>
      </p:sp>
      <p:sp>
        <p:nvSpPr>
          <p:cNvPr id="35843" name="Content Placeholder 2"/>
          <p:cNvSpPr>
            <a:spLocks noGrp="1"/>
          </p:cNvSpPr>
          <p:nvPr>
            <p:ph idx="1"/>
          </p:nvPr>
        </p:nvSpPr>
        <p:spPr>
          <a:xfrm>
            <a:off x="2128836" y="1066800"/>
            <a:ext cx="6172199" cy="4875211"/>
          </a:xfrm>
        </p:spPr>
        <p:txBody>
          <a:bodyPr/>
          <a:lstStyle/>
          <a:p>
            <a:pPr marL="0" indent="0">
              <a:buNone/>
            </a:pPr>
            <a:r>
              <a:rPr lang="en-US" sz="1800" dirty="0" smtClean="0">
                <a:solidFill>
                  <a:schemeClr val="tx2"/>
                </a:solidFill>
              </a:rPr>
              <a:t>(Continued)</a:t>
            </a:r>
            <a:endParaRPr lang="en-US" sz="1800" dirty="0">
              <a:solidFill>
                <a:schemeClr val="tx2"/>
              </a:solidFill>
            </a:endParaRPr>
          </a:p>
          <a:p>
            <a:pPr marL="0" indent="0">
              <a:buNone/>
            </a:pPr>
            <a:r>
              <a:rPr lang="en-US" sz="1800" dirty="0">
                <a:solidFill>
                  <a:schemeClr val="tx2"/>
                </a:solidFill>
              </a:rPr>
              <a:t> </a:t>
            </a:r>
          </a:p>
          <a:p>
            <a:pPr marL="0" indent="0">
              <a:buNone/>
            </a:pPr>
            <a:r>
              <a:rPr lang="en-US" sz="1800" dirty="0" smtClean="0">
                <a:solidFill>
                  <a:schemeClr val="tx2"/>
                </a:solidFill>
              </a:rPr>
              <a:t>During </a:t>
            </a:r>
            <a:r>
              <a:rPr lang="en-US" sz="1800" dirty="0">
                <a:solidFill>
                  <a:schemeClr val="tx2"/>
                </a:solidFill>
              </a:rPr>
              <a:t>the 1990s, apple experienced declination, reconstruction. After bring Jobs back at late 90s, it returns to its profitability. It was incorporated as </a:t>
            </a:r>
            <a:r>
              <a:rPr lang="en-US" sz="1800" b="1" dirty="0">
                <a:solidFill>
                  <a:schemeClr val="tx2"/>
                </a:solidFill>
              </a:rPr>
              <a:t>Apple Computer, Inc.</a:t>
            </a:r>
            <a:r>
              <a:rPr lang="en-US" sz="1800" dirty="0">
                <a:solidFill>
                  <a:schemeClr val="tx2"/>
                </a:solidFill>
              </a:rPr>
              <a:t> on January 3, 1977, and was renamed as Apple Inc. on January 9, 2007, to reflect its shifted focus towards consumer electronics. </a:t>
            </a:r>
          </a:p>
          <a:p>
            <a:pPr marL="0" indent="0">
              <a:buNone/>
            </a:pPr>
            <a:endParaRPr lang="en-US" sz="1800" dirty="0" smtClean="0">
              <a:solidFill>
                <a:schemeClr val="tx2"/>
              </a:solidFill>
            </a:endParaRPr>
          </a:p>
          <a:p>
            <a:pPr marL="0" indent="0">
              <a:buNone/>
            </a:pPr>
            <a:r>
              <a:rPr lang="en-US" sz="1800" dirty="0" smtClean="0">
                <a:solidFill>
                  <a:schemeClr val="tx2"/>
                </a:solidFill>
              </a:rPr>
              <a:t>Apple </a:t>
            </a:r>
            <a:r>
              <a:rPr lang="en-US" sz="1800" dirty="0">
                <a:solidFill>
                  <a:schemeClr val="tx2"/>
                </a:solidFill>
              </a:rPr>
              <a:t>Inc., in 2011, were accused of treating their employees inhumanly and like machines. They hired 500,000 employees and started to manufacture their products at two factories in southern China. The employees work excessive amount of over time and only have one day off every two weeks. They also build lots of dorms for employees which are not spacious. Around 24 people are assigned to a room and are subject to be woken up at anytime for work, sort of like basic training in the military.</a:t>
            </a:r>
          </a:p>
          <a:p>
            <a:pPr marL="0" indent="0">
              <a:buNone/>
            </a:pPr>
            <a:r>
              <a:rPr lang="en-US" sz="1100" dirty="0">
                <a:solidFill>
                  <a:schemeClr val="tx2"/>
                </a:solidFill>
              </a:rPr>
              <a:t> </a:t>
            </a:r>
            <a:endParaRPr lang="en-US" sz="1100" dirty="0" smtClean="0">
              <a:solidFill>
                <a:schemeClr val="tx2"/>
              </a:solidFill>
            </a:endParaRPr>
          </a:p>
        </p:txBody>
      </p:sp>
    </p:spTree>
    <p:extLst>
      <p:ext uri="{BB962C8B-B14F-4D97-AF65-F5344CB8AC3E}">
        <p14:creationId xmlns:p14="http://schemas.microsoft.com/office/powerpoint/2010/main" val="1278726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Writing Assignment 1 – </a:t>
            </a:r>
            <a:r>
              <a:rPr lang="en-US" sz="2400" dirty="0">
                <a:solidFill>
                  <a:schemeClr val="tx2"/>
                </a:solidFill>
              </a:rPr>
              <a:t>Draft (Example </a:t>
            </a:r>
            <a:r>
              <a:rPr lang="en-US" sz="2400" dirty="0" smtClean="0">
                <a:solidFill>
                  <a:schemeClr val="tx2"/>
                </a:solidFill>
              </a:rPr>
              <a:t>B) </a:t>
            </a:r>
          </a:p>
        </p:txBody>
      </p:sp>
      <p:sp>
        <p:nvSpPr>
          <p:cNvPr id="35843" name="Content Placeholder 2"/>
          <p:cNvSpPr>
            <a:spLocks noGrp="1"/>
          </p:cNvSpPr>
          <p:nvPr>
            <p:ph idx="1"/>
          </p:nvPr>
        </p:nvSpPr>
        <p:spPr>
          <a:xfrm>
            <a:off x="2128836" y="1066800"/>
            <a:ext cx="6172199" cy="4875211"/>
          </a:xfrm>
        </p:spPr>
        <p:txBody>
          <a:bodyPr/>
          <a:lstStyle/>
          <a:p>
            <a:pPr marL="0" indent="0">
              <a:buNone/>
            </a:pPr>
            <a:r>
              <a:rPr lang="en-US" sz="700" dirty="0">
                <a:solidFill>
                  <a:schemeClr val="tx2"/>
                </a:solidFill>
              </a:rPr>
              <a:t>To: 	XXXXXXX</a:t>
            </a:r>
          </a:p>
          <a:p>
            <a:pPr marL="0" indent="0">
              <a:buNone/>
            </a:pPr>
            <a:r>
              <a:rPr lang="en-US" sz="700" dirty="0">
                <a:solidFill>
                  <a:schemeClr val="tx2"/>
                </a:solidFill>
              </a:rPr>
              <a:t>	Graduate Intern Supervisor, Google Inc.</a:t>
            </a:r>
          </a:p>
          <a:p>
            <a:pPr marL="0" indent="0">
              <a:buNone/>
            </a:pPr>
            <a:r>
              <a:rPr lang="en-US" sz="700" dirty="0">
                <a:solidFill>
                  <a:schemeClr val="tx2"/>
                </a:solidFill>
              </a:rPr>
              <a:t>From:	XXXXXXX</a:t>
            </a:r>
          </a:p>
          <a:p>
            <a:pPr marL="0" indent="0">
              <a:buNone/>
            </a:pPr>
            <a:r>
              <a:rPr lang="en-US" sz="700" dirty="0">
                <a:solidFill>
                  <a:schemeClr val="tx2"/>
                </a:solidFill>
              </a:rPr>
              <a:t>Date: 	XXXXXXXX</a:t>
            </a:r>
          </a:p>
          <a:p>
            <a:pPr marL="0" indent="0">
              <a:buNone/>
            </a:pPr>
            <a:r>
              <a:rPr lang="en-US" sz="700" dirty="0">
                <a:solidFill>
                  <a:schemeClr val="tx2"/>
                </a:solidFill>
              </a:rPr>
              <a:t>Re:	Thoughts on privacy and ethical issues in Computer Science</a:t>
            </a:r>
          </a:p>
          <a:p>
            <a:pPr marL="0" indent="0">
              <a:buNone/>
            </a:pPr>
            <a:r>
              <a:rPr lang="en-US" sz="700" dirty="0">
                <a:solidFill>
                  <a:schemeClr val="tx2"/>
                </a:solidFill>
              </a:rPr>
              <a:t> </a:t>
            </a:r>
          </a:p>
          <a:p>
            <a:pPr marL="0" indent="0">
              <a:buNone/>
            </a:pPr>
            <a:r>
              <a:rPr lang="en-US" sz="700" dirty="0">
                <a:solidFill>
                  <a:schemeClr val="tx2"/>
                </a:solidFill>
              </a:rPr>
              <a:t>I am thankful for being given the opportunity to express my thoughts on ethical issues in Computer Science here at Google. Google is seen as a leader in the computer science industry with regards to  the upholding of ethical standards. It has particularly encouraged for more openness in the Computer Science industry with their Open Source initiatives, collaboration with the academia etc. Like most companies, however, in the past, it faced issues with the Google Glass project, particularly people's privacy concerns with the Glass project.</a:t>
            </a:r>
          </a:p>
          <a:p>
            <a:pPr marL="0" indent="0">
              <a:buNone/>
            </a:pPr>
            <a:r>
              <a:rPr lang="en-US" sz="700" dirty="0">
                <a:solidFill>
                  <a:schemeClr val="tx2"/>
                </a:solidFill>
              </a:rPr>
              <a:t> </a:t>
            </a:r>
          </a:p>
          <a:p>
            <a:pPr marL="0" indent="0">
              <a:buNone/>
            </a:pPr>
            <a:r>
              <a:rPr lang="en-US" sz="700" dirty="0">
                <a:solidFill>
                  <a:schemeClr val="tx2"/>
                </a:solidFill>
              </a:rPr>
              <a:t>I am concerned about how we at Google communicate with the wider public (non CS) about the safety concerns of some of the new projects which are still in the research phase, such as the Self-Driving car project.</a:t>
            </a:r>
          </a:p>
          <a:p>
            <a:pPr marL="0" indent="0">
              <a:buNone/>
            </a:pPr>
            <a:r>
              <a:rPr lang="en-US" sz="700" dirty="0">
                <a:solidFill>
                  <a:schemeClr val="tx2"/>
                </a:solidFill>
              </a:rPr>
              <a:t>While I believe the self-driving car is a great and exciting new venture for Google, the company must be more accommodating of the thoughts of the public on their safety concerns regarding the self-driving car and handling of some of the incidents regarding the same.</a:t>
            </a:r>
          </a:p>
          <a:p>
            <a:pPr marL="0" indent="0">
              <a:buNone/>
            </a:pPr>
            <a:r>
              <a:rPr lang="en-US" sz="700" dirty="0">
                <a:solidFill>
                  <a:schemeClr val="tx2"/>
                </a:solidFill>
              </a:rPr>
              <a:t> </a:t>
            </a:r>
          </a:p>
          <a:p>
            <a:pPr marL="0" indent="0">
              <a:buNone/>
            </a:pPr>
            <a:r>
              <a:rPr lang="en-US" sz="700" dirty="0">
                <a:solidFill>
                  <a:schemeClr val="tx2"/>
                </a:solidFill>
              </a:rPr>
              <a:t>In a recent incident one of the self-driving car was involved in a minor accident on the streets of Mountain View, California. It resulted in a minor injury to the driver in the other vehicle. It must be noted that the incident was not reported to the police. Google, however, soon released a press note stating the fault lay with the driver and not the self-driving car. The press however, wrote headlines stating how Google 'blamed' the other driver. I do believe the mistake wasn't with the Google car. However the way in which it was communicated could have been much better. No data or evidence regarding the incident was given in the press release. There have been nine other such incidents since self-driving car began riding on the streets in California.</a:t>
            </a:r>
          </a:p>
          <a:p>
            <a:pPr marL="0" indent="0">
              <a:buNone/>
            </a:pPr>
            <a:r>
              <a:rPr lang="en-US" sz="700" dirty="0">
                <a:solidFill>
                  <a:schemeClr val="tx2"/>
                </a:solidFill>
              </a:rPr>
              <a:t> </a:t>
            </a:r>
          </a:p>
          <a:p>
            <a:pPr marL="0" indent="0">
              <a:buNone/>
            </a:pPr>
            <a:r>
              <a:rPr lang="en-US" sz="700" dirty="0">
                <a:solidFill>
                  <a:schemeClr val="tx2"/>
                </a:solidFill>
              </a:rPr>
              <a:t>I believe the issue is important because such a project has never been seen before. Many people, particularly from non Computer Science or non-technical backgrounds don't know what to make of it. For the real-world full-time implementation of the driver-less car, it is necessary to able to help people to be able to trust machines. An indicator of  the lack of trust for the Car project is that only four of the fifty stats allow driver-less cars on the streets. The first step of which is better communication.</a:t>
            </a:r>
          </a:p>
          <a:p>
            <a:pPr marL="0" indent="0">
              <a:buNone/>
            </a:pPr>
            <a:r>
              <a:rPr lang="en-US" sz="700" dirty="0">
                <a:solidFill>
                  <a:schemeClr val="tx2"/>
                </a:solidFill>
              </a:rPr>
              <a:t> </a:t>
            </a:r>
          </a:p>
          <a:p>
            <a:pPr marL="0" indent="0">
              <a:buNone/>
            </a:pPr>
            <a:r>
              <a:rPr lang="en-US" sz="700" dirty="0">
                <a:solidFill>
                  <a:schemeClr val="tx2"/>
                </a:solidFill>
              </a:rPr>
              <a:t>It is important to honor the industry code of ethics by ACM, </a:t>
            </a:r>
            <a:r>
              <a:rPr lang="en-US" sz="700" u="sng" dirty="0">
                <a:solidFill>
                  <a:schemeClr val="tx2"/>
                </a:solidFill>
                <a:hlinkClick r:id="rId2"/>
              </a:rPr>
              <a:t>https://www.acm.org/about/code-of-ethics</a:t>
            </a:r>
            <a:r>
              <a:rPr lang="en-US" sz="700" u="sng" dirty="0">
                <a:solidFill>
                  <a:schemeClr val="tx2"/>
                </a:solidFill>
              </a:rPr>
              <a:t> which states in Section 2 to "Improve public understanding of computing and it's consequences."</a:t>
            </a:r>
            <a:endParaRPr lang="en-US" sz="700" dirty="0">
              <a:solidFill>
                <a:schemeClr val="tx2"/>
              </a:solidFill>
            </a:endParaRPr>
          </a:p>
          <a:p>
            <a:pPr marL="0" indent="0">
              <a:buNone/>
            </a:pPr>
            <a:r>
              <a:rPr lang="en-US" sz="700" dirty="0">
                <a:solidFill>
                  <a:schemeClr val="tx2"/>
                </a:solidFill>
              </a:rPr>
              <a:t> </a:t>
            </a:r>
          </a:p>
          <a:p>
            <a:pPr marL="0" indent="0">
              <a:buNone/>
            </a:pPr>
            <a:r>
              <a:rPr lang="en-US" sz="700" dirty="0">
                <a:solidFill>
                  <a:schemeClr val="tx2"/>
                </a:solidFill>
              </a:rPr>
              <a:t>Some of the steps or actions with regards to improving communication and trust is to first release the data in the case of any incident such as mentioned above. Real-time data delivered by the car, can be posted online, thereby giving more credence to Google point of view or understanding of the incident. </a:t>
            </a:r>
          </a:p>
          <a:p>
            <a:pPr marL="0" indent="0">
              <a:buNone/>
            </a:pPr>
            <a:r>
              <a:rPr lang="en-US" sz="700" dirty="0">
                <a:solidFill>
                  <a:schemeClr val="tx2"/>
                </a:solidFill>
              </a:rPr>
              <a:t>Secondly, all employers must receive some training on talking to the media on such issues.</a:t>
            </a:r>
          </a:p>
          <a:p>
            <a:pPr marL="0" indent="0">
              <a:buNone/>
            </a:pPr>
            <a:r>
              <a:rPr lang="en-US" sz="700" dirty="0">
                <a:solidFill>
                  <a:schemeClr val="tx2"/>
                </a:solidFill>
              </a:rPr>
              <a:t>Third, in order to increase trust in the driver-less car, public should be invited to test sites where the test driving of the car is done.</a:t>
            </a:r>
          </a:p>
          <a:p>
            <a:pPr marL="0" indent="0">
              <a:buNone/>
            </a:pPr>
            <a:r>
              <a:rPr lang="en-US" sz="700" dirty="0">
                <a:solidFill>
                  <a:schemeClr val="tx2"/>
                </a:solidFill>
              </a:rPr>
              <a:t>Lastly, until a fairly sophisticated program for the project is developed and tested successfully in test environment, s</a:t>
            </a:r>
            <a:r>
              <a:rPr lang="en-US" sz="800" dirty="0">
                <a:solidFill>
                  <a:schemeClr val="tx2"/>
                </a:solidFill>
              </a:rPr>
              <a:t>treets of cities should be used only during low traffic hours, such as night time.</a:t>
            </a:r>
          </a:p>
          <a:p>
            <a:pPr marL="0" indent="0">
              <a:buNone/>
            </a:pPr>
            <a:endParaRPr lang="en-US" sz="2400" dirty="0" smtClean="0">
              <a:solidFill>
                <a:schemeClr val="tx2"/>
              </a:solidFill>
            </a:endParaRPr>
          </a:p>
        </p:txBody>
      </p:sp>
    </p:spTree>
    <p:extLst>
      <p:ext uri="{BB962C8B-B14F-4D97-AF65-F5344CB8AC3E}">
        <p14:creationId xmlns:p14="http://schemas.microsoft.com/office/powerpoint/2010/main" val="174087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Writing Assignment 1 – </a:t>
            </a:r>
            <a:r>
              <a:rPr lang="en-US" sz="2400" dirty="0">
                <a:solidFill>
                  <a:schemeClr val="tx2"/>
                </a:solidFill>
              </a:rPr>
              <a:t>Draft (Example B) </a:t>
            </a:r>
            <a:endParaRPr lang="en-US" sz="2400" dirty="0" smtClean="0">
              <a:solidFill>
                <a:schemeClr val="tx2"/>
              </a:solidFill>
            </a:endParaRPr>
          </a:p>
        </p:txBody>
      </p:sp>
      <p:sp>
        <p:nvSpPr>
          <p:cNvPr id="35843" name="Content Placeholder 2"/>
          <p:cNvSpPr>
            <a:spLocks noGrp="1"/>
          </p:cNvSpPr>
          <p:nvPr>
            <p:ph idx="1"/>
          </p:nvPr>
        </p:nvSpPr>
        <p:spPr>
          <a:xfrm>
            <a:off x="2128836" y="1066800"/>
            <a:ext cx="6172199" cy="4875211"/>
          </a:xfrm>
        </p:spPr>
        <p:txBody>
          <a:bodyPr/>
          <a:lstStyle/>
          <a:p>
            <a:pPr marL="0" indent="0">
              <a:buNone/>
            </a:pPr>
            <a:r>
              <a:rPr lang="en-US" sz="1200" dirty="0">
                <a:solidFill>
                  <a:schemeClr val="tx2"/>
                </a:solidFill>
              </a:rPr>
              <a:t> </a:t>
            </a:r>
          </a:p>
          <a:p>
            <a:pPr marL="0" indent="0">
              <a:buNone/>
            </a:pPr>
            <a:r>
              <a:rPr lang="en-US" sz="1600" dirty="0">
                <a:solidFill>
                  <a:schemeClr val="tx2"/>
                </a:solidFill>
              </a:rPr>
              <a:t>I am thankful for being given the opportunity to express my thoughts on ethical issues in Computer Science here at Google. Google is seen as a leader in the computer science industry with regards to  the upholding of ethical standards. It has particularly encouraged for more openness in the Computer Science industry with their Open Source initiatives, collaboration with the academia etc. Like most companies, however, in the past, it faced issues with the Google Glass project, particularly people's privacy concerns with the Glass project</a:t>
            </a:r>
            <a:r>
              <a:rPr lang="en-US" sz="1600" dirty="0" smtClean="0">
                <a:solidFill>
                  <a:schemeClr val="tx2"/>
                </a:solidFill>
              </a:rPr>
              <a:t>. </a:t>
            </a:r>
            <a:r>
              <a:rPr lang="en-US" sz="1600" dirty="0" smtClean="0">
                <a:solidFill>
                  <a:schemeClr val="tx1"/>
                </a:solidFill>
              </a:rPr>
              <a:t>(FOCUS?)</a:t>
            </a:r>
            <a:endParaRPr lang="en-US" sz="1600" dirty="0">
              <a:solidFill>
                <a:schemeClr val="tx1"/>
              </a:solidFill>
            </a:endParaRPr>
          </a:p>
          <a:p>
            <a:pPr marL="0" indent="0">
              <a:buNone/>
            </a:pPr>
            <a:r>
              <a:rPr lang="en-US" sz="1600" dirty="0">
                <a:solidFill>
                  <a:schemeClr val="tx2"/>
                </a:solidFill>
              </a:rPr>
              <a:t> </a:t>
            </a:r>
          </a:p>
          <a:p>
            <a:pPr marL="0" indent="0">
              <a:buNone/>
            </a:pPr>
            <a:r>
              <a:rPr lang="en-US" sz="1600" dirty="0">
                <a:solidFill>
                  <a:schemeClr val="tx2"/>
                </a:solidFill>
              </a:rPr>
              <a:t>I am concerned about how we at Google communicate with the wider public (non CS) about the safety concerns of some of the new projects which are still in the research phase, such as the Self-Driving car project.</a:t>
            </a:r>
          </a:p>
          <a:p>
            <a:pPr marL="0" indent="0">
              <a:buNone/>
            </a:pPr>
            <a:r>
              <a:rPr lang="en-US" sz="1600" dirty="0">
                <a:solidFill>
                  <a:schemeClr val="tx2"/>
                </a:solidFill>
              </a:rPr>
              <a:t>While I believe the self-driving car is a great and exciting new venture for Google, the company must be more accommodating of the thoughts of the public on their safety concerns regarding the self-driving car and handling of some of the incidents regarding the same</a:t>
            </a:r>
            <a:r>
              <a:rPr lang="en-US" sz="1200" dirty="0">
                <a:solidFill>
                  <a:schemeClr val="tx2"/>
                </a:solidFill>
              </a:rPr>
              <a:t>.</a:t>
            </a:r>
          </a:p>
          <a:p>
            <a:pPr marL="0" indent="0">
              <a:buNone/>
            </a:pPr>
            <a:r>
              <a:rPr lang="en-US" sz="1200" dirty="0">
                <a:solidFill>
                  <a:schemeClr val="tx2"/>
                </a:solidFill>
              </a:rPr>
              <a:t> </a:t>
            </a:r>
          </a:p>
          <a:p>
            <a:pPr marL="0" indent="0">
              <a:buNone/>
            </a:pPr>
            <a:endParaRPr lang="en-US" sz="2400" dirty="0" smtClean="0">
              <a:solidFill>
                <a:schemeClr val="tx2"/>
              </a:solidFill>
            </a:endParaRPr>
          </a:p>
        </p:txBody>
      </p:sp>
    </p:spTree>
    <p:extLst>
      <p:ext uri="{BB962C8B-B14F-4D97-AF65-F5344CB8AC3E}">
        <p14:creationId xmlns:p14="http://schemas.microsoft.com/office/powerpoint/2010/main" val="2243376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Writing Assignment 1 – </a:t>
            </a:r>
            <a:r>
              <a:rPr lang="en-US" sz="2400" dirty="0">
                <a:solidFill>
                  <a:schemeClr val="tx2"/>
                </a:solidFill>
              </a:rPr>
              <a:t>Draft (Example B) </a:t>
            </a:r>
            <a:endParaRPr lang="en-US" sz="2400" dirty="0" smtClean="0">
              <a:solidFill>
                <a:schemeClr val="tx2"/>
              </a:solidFill>
            </a:endParaRPr>
          </a:p>
        </p:txBody>
      </p:sp>
      <p:sp>
        <p:nvSpPr>
          <p:cNvPr id="35843" name="Content Placeholder 2"/>
          <p:cNvSpPr>
            <a:spLocks noGrp="1"/>
          </p:cNvSpPr>
          <p:nvPr>
            <p:ph idx="1"/>
          </p:nvPr>
        </p:nvSpPr>
        <p:spPr>
          <a:xfrm>
            <a:off x="2128836" y="914400"/>
            <a:ext cx="6172199" cy="5027611"/>
          </a:xfrm>
        </p:spPr>
        <p:txBody>
          <a:bodyPr/>
          <a:lstStyle/>
          <a:p>
            <a:pPr marL="0" indent="0">
              <a:buNone/>
            </a:pPr>
            <a:r>
              <a:rPr lang="en-US" sz="900" dirty="0" smtClean="0">
                <a:solidFill>
                  <a:schemeClr val="tx2"/>
                </a:solidFill>
              </a:rPr>
              <a:t>(Continued)</a:t>
            </a:r>
            <a:endParaRPr lang="en-US" sz="900" dirty="0">
              <a:solidFill>
                <a:schemeClr val="tx2"/>
              </a:solidFill>
            </a:endParaRPr>
          </a:p>
          <a:p>
            <a:pPr marL="0" indent="0">
              <a:buNone/>
            </a:pPr>
            <a:r>
              <a:rPr lang="en-US" sz="1300" dirty="0">
                <a:solidFill>
                  <a:schemeClr val="tx2"/>
                </a:solidFill>
              </a:rPr>
              <a:t>In a recent incident one of the self-driving car was involved in a minor accident on the streets of Mountain View, California. It resulted in a minor injury to the driver in the other vehicle. It must be noted that the incident was not reported to the police. Google, however, soon released a press note stating the fault lay with the driver and not the self-driving car. The press however, wrote headlines stating how Google 'blamed' the other driver. I do believe the mistake wasn't with the Google car. However the way in which it was communicated could have been much better. No data or evidence regarding the incident was given in the press release. There have been nine other such incidents since self-driving car began riding on the streets in California</a:t>
            </a:r>
            <a:r>
              <a:rPr lang="en-US" sz="1300" dirty="0" smtClean="0">
                <a:solidFill>
                  <a:schemeClr val="tx2"/>
                </a:solidFill>
              </a:rPr>
              <a:t>. </a:t>
            </a:r>
            <a:r>
              <a:rPr lang="en-US" sz="1300" dirty="0" smtClean="0">
                <a:solidFill>
                  <a:schemeClr val="tx1"/>
                </a:solidFill>
              </a:rPr>
              <a:t>(FOCUS?)</a:t>
            </a:r>
            <a:endParaRPr lang="en-US" sz="1300" dirty="0">
              <a:solidFill>
                <a:schemeClr val="tx1"/>
              </a:solidFill>
            </a:endParaRPr>
          </a:p>
          <a:p>
            <a:pPr marL="0" indent="0">
              <a:buNone/>
            </a:pPr>
            <a:r>
              <a:rPr lang="en-US" sz="1300" dirty="0">
                <a:solidFill>
                  <a:schemeClr val="tx2"/>
                </a:solidFill>
              </a:rPr>
              <a:t> </a:t>
            </a:r>
          </a:p>
          <a:p>
            <a:pPr marL="0" indent="0">
              <a:buNone/>
            </a:pPr>
            <a:r>
              <a:rPr lang="en-US" sz="1300" dirty="0">
                <a:solidFill>
                  <a:schemeClr val="tx2"/>
                </a:solidFill>
              </a:rPr>
              <a:t>I believe the issue is important because such a project has never been seen before. Many people, particularly from non Computer Science or non-technical backgrounds don't know what to make of it. For the real-world full-time implementation of the driver-less car, it is necessary to able to help people to be able to trust machines. An indicator of  the lack of trust for the Car project is that only four of the fifty stats allow driver-less cars on the streets. The first step of which is better communication.</a:t>
            </a:r>
          </a:p>
          <a:p>
            <a:pPr marL="0" indent="0">
              <a:buNone/>
            </a:pPr>
            <a:r>
              <a:rPr lang="en-US" sz="1300" dirty="0">
                <a:solidFill>
                  <a:schemeClr val="tx2"/>
                </a:solidFill>
              </a:rPr>
              <a:t> </a:t>
            </a:r>
          </a:p>
          <a:p>
            <a:pPr marL="0" indent="0">
              <a:buNone/>
            </a:pPr>
            <a:r>
              <a:rPr lang="en-US" sz="1300" dirty="0">
                <a:solidFill>
                  <a:schemeClr val="tx2"/>
                </a:solidFill>
              </a:rPr>
              <a:t>It is important to honor the industry code of ethics by ACM, </a:t>
            </a:r>
            <a:r>
              <a:rPr lang="en-US" sz="1300" u="sng" dirty="0">
                <a:solidFill>
                  <a:schemeClr val="tx2"/>
                </a:solidFill>
                <a:hlinkClick r:id="rId2"/>
              </a:rPr>
              <a:t>https://www.acm.org/about/code-of-ethics</a:t>
            </a:r>
            <a:r>
              <a:rPr lang="en-US" sz="1300" u="sng" dirty="0">
                <a:solidFill>
                  <a:schemeClr val="tx2"/>
                </a:solidFill>
              </a:rPr>
              <a:t> which states in Section 2 to "Improve public understanding of computing and it's consequences</a:t>
            </a:r>
            <a:r>
              <a:rPr lang="en-US" sz="1300" u="sng" dirty="0" smtClean="0">
                <a:solidFill>
                  <a:schemeClr val="tx2"/>
                </a:solidFill>
              </a:rPr>
              <a:t>.“ </a:t>
            </a:r>
            <a:r>
              <a:rPr lang="en-US" sz="1300" dirty="0" smtClean="0">
                <a:solidFill>
                  <a:schemeClr val="tx1"/>
                </a:solidFill>
              </a:rPr>
              <a:t>(PLACEMENT?)</a:t>
            </a:r>
            <a:endParaRPr lang="en-US" sz="1300" dirty="0">
              <a:solidFill>
                <a:schemeClr val="tx1"/>
              </a:solidFill>
            </a:endParaRPr>
          </a:p>
          <a:p>
            <a:pPr marL="0" indent="0">
              <a:buNone/>
            </a:pPr>
            <a:r>
              <a:rPr lang="en-US" sz="1000" dirty="0">
                <a:solidFill>
                  <a:schemeClr val="tx2"/>
                </a:solidFill>
              </a:rPr>
              <a:t> </a:t>
            </a:r>
          </a:p>
          <a:p>
            <a:pPr marL="0" indent="0">
              <a:buNone/>
            </a:pPr>
            <a:endParaRPr lang="en-US" sz="2400" dirty="0" smtClean="0">
              <a:solidFill>
                <a:schemeClr val="tx2"/>
              </a:solidFill>
            </a:endParaRPr>
          </a:p>
        </p:txBody>
      </p:sp>
    </p:spTree>
    <p:extLst>
      <p:ext uri="{BB962C8B-B14F-4D97-AF65-F5344CB8AC3E}">
        <p14:creationId xmlns:p14="http://schemas.microsoft.com/office/powerpoint/2010/main" val="3003248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Writing Assignment 1 – Draft </a:t>
            </a:r>
            <a:r>
              <a:rPr lang="en-US" sz="2400" dirty="0">
                <a:solidFill>
                  <a:schemeClr val="tx2"/>
                </a:solidFill>
              </a:rPr>
              <a:t>(Example B) </a:t>
            </a:r>
            <a:endParaRPr lang="en-US" sz="2400" dirty="0" smtClean="0">
              <a:solidFill>
                <a:schemeClr val="tx2"/>
              </a:solidFill>
            </a:endParaRPr>
          </a:p>
        </p:txBody>
      </p:sp>
      <p:sp>
        <p:nvSpPr>
          <p:cNvPr id="35843" name="Content Placeholder 2"/>
          <p:cNvSpPr>
            <a:spLocks noGrp="1"/>
          </p:cNvSpPr>
          <p:nvPr>
            <p:ph idx="1"/>
          </p:nvPr>
        </p:nvSpPr>
        <p:spPr>
          <a:xfrm>
            <a:off x="2128836" y="1066800"/>
            <a:ext cx="6253164" cy="4875211"/>
          </a:xfrm>
        </p:spPr>
        <p:txBody>
          <a:bodyPr/>
          <a:lstStyle/>
          <a:p>
            <a:pPr marL="0" indent="0">
              <a:buNone/>
            </a:pPr>
            <a:r>
              <a:rPr lang="en-US" sz="1050" dirty="0" smtClean="0">
                <a:solidFill>
                  <a:schemeClr val="tx2"/>
                </a:solidFill>
              </a:rPr>
              <a:t>(Continued)</a:t>
            </a:r>
            <a:endParaRPr lang="en-US" sz="1050" dirty="0">
              <a:solidFill>
                <a:schemeClr val="tx2"/>
              </a:solidFill>
            </a:endParaRPr>
          </a:p>
          <a:p>
            <a:pPr marL="0" indent="0">
              <a:buNone/>
            </a:pPr>
            <a:r>
              <a:rPr lang="en-US" sz="1800" dirty="0" smtClean="0">
                <a:solidFill>
                  <a:schemeClr val="tx2"/>
                </a:solidFill>
              </a:rPr>
              <a:t>Some </a:t>
            </a:r>
            <a:r>
              <a:rPr lang="en-US" sz="1800" dirty="0">
                <a:solidFill>
                  <a:schemeClr val="tx2"/>
                </a:solidFill>
              </a:rPr>
              <a:t>of the steps or actions with regards to improving communication and trust is to first release the data in the case of any incident such as mentioned above. Real-time data delivered by the car, can be posted online, thereby giving more credence to Google point of view or understanding of the incident. </a:t>
            </a:r>
          </a:p>
          <a:p>
            <a:pPr marL="0" indent="0">
              <a:buNone/>
            </a:pPr>
            <a:r>
              <a:rPr lang="en-US" sz="1800" dirty="0">
                <a:solidFill>
                  <a:schemeClr val="tx2"/>
                </a:solidFill>
              </a:rPr>
              <a:t>Secondly, all employers must receive some training on talking to the media on such issues.</a:t>
            </a:r>
          </a:p>
          <a:p>
            <a:pPr marL="0" indent="0">
              <a:buNone/>
            </a:pPr>
            <a:r>
              <a:rPr lang="en-US" sz="1800" dirty="0">
                <a:solidFill>
                  <a:schemeClr val="tx2"/>
                </a:solidFill>
              </a:rPr>
              <a:t>Third, in order to increase trust in the driver-less car, public should be invited to test sites where the test driving of the car is done.</a:t>
            </a:r>
          </a:p>
          <a:p>
            <a:pPr marL="0" indent="0">
              <a:buNone/>
            </a:pPr>
            <a:r>
              <a:rPr lang="en-US" sz="1800" dirty="0">
                <a:solidFill>
                  <a:schemeClr val="tx2"/>
                </a:solidFill>
              </a:rPr>
              <a:t>Lastly, until a fairly sophisticated program for the project is developed and tested successfully in test environment, streets of cities should be used only during low traffic hours, such as night time</a:t>
            </a:r>
            <a:r>
              <a:rPr lang="en-US" sz="1800" dirty="0" smtClean="0">
                <a:solidFill>
                  <a:schemeClr val="tx2"/>
                </a:solidFill>
              </a:rPr>
              <a:t>. (</a:t>
            </a:r>
            <a:r>
              <a:rPr lang="en-US" sz="1800" dirty="0" smtClean="0">
                <a:solidFill>
                  <a:schemeClr val="tx1"/>
                </a:solidFill>
              </a:rPr>
              <a:t>DETAIL FOR EACH.  BALANCE. INITIAL JUSTIFICATION.)</a:t>
            </a:r>
            <a:endParaRPr lang="en-US" sz="1800" dirty="0">
              <a:solidFill>
                <a:schemeClr val="tx1"/>
              </a:solidFill>
            </a:endParaRPr>
          </a:p>
          <a:p>
            <a:pPr marL="0" indent="0">
              <a:buNone/>
            </a:pPr>
            <a:endParaRPr lang="en-US" sz="2400" dirty="0" smtClean="0">
              <a:solidFill>
                <a:schemeClr val="tx2"/>
              </a:solidFill>
            </a:endParaRPr>
          </a:p>
        </p:txBody>
      </p:sp>
    </p:spTree>
    <p:extLst>
      <p:ext uri="{BB962C8B-B14F-4D97-AF65-F5344CB8AC3E}">
        <p14:creationId xmlns:p14="http://schemas.microsoft.com/office/powerpoint/2010/main" val="560909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First Presentation</a:t>
            </a:r>
          </a:p>
        </p:txBody>
      </p:sp>
      <p:sp>
        <p:nvSpPr>
          <p:cNvPr id="29699" name="Content Placeholder 2"/>
          <p:cNvSpPr>
            <a:spLocks noGrp="1"/>
          </p:cNvSpPr>
          <p:nvPr>
            <p:ph idx="1"/>
          </p:nvPr>
        </p:nvSpPr>
        <p:spPr>
          <a:xfrm>
            <a:off x="2128836" y="1066800"/>
            <a:ext cx="6172199" cy="4875211"/>
          </a:xfrm>
        </p:spPr>
        <p:txBody>
          <a:bodyPr/>
          <a:lstStyle/>
          <a:p>
            <a:r>
              <a:rPr lang="en-US" altLang="en-US" sz="2400" dirty="0" smtClean="0">
                <a:solidFill>
                  <a:schemeClr val="tx2"/>
                </a:solidFill>
              </a:rPr>
              <a:t>Presentation Days</a:t>
            </a:r>
          </a:p>
          <a:p>
            <a:pPr lvl="1"/>
            <a:r>
              <a:rPr lang="en-US" altLang="en-US" sz="2300" dirty="0" smtClean="0">
                <a:solidFill>
                  <a:schemeClr val="tx2"/>
                </a:solidFill>
              </a:rPr>
              <a:t>Friday, Feb. 10</a:t>
            </a:r>
          </a:p>
          <a:p>
            <a:pPr lvl="2"/>
            <a:r>
              <a:rPr lang="en-US" altLang="en-US" sz="2300" dirty="0" smtClean="0">
                <a:solidFill>
                  <a:schemeClr val="tx2"/>
                </a:solidFill>
              </a:rPr>
              <a:t>9:00, 10:00, 11:00, 12:00, 1:00, 2:00</a:t>
            </a:r>
          </a:p>
          <a:p>
            <a:pPr lvl="1"/>
            <a:r>
              <a:rPr lang="en-US" altLang="en-US" sz="2300" dirty="0" smtClean="0">
                <a:solidFill>
                  <a:schemeClr val="tx2"/>
                </a:solidFill>
              </a:rPr>
              <a:t>Saturday, Feb. 11</a:t>
            </a:r>
          </a:p>
          <a:p>
            <a:pPr lvl="2"/>
            <a:r>
              <a:rPr lang="en-US" altLang="en-US" sz="2300" dirty="0" smtClean="0">
                <a:solidFill>
                  <a:schemeClr val="tx2"/>
                </a:solidFill>
              </a:rPr>
              <a:t>9:00, 10:00, 11:00</a:t>
            </a:r>
          </a:p>
          <a:p>
            <a:r>
              <a:rPr lang="en-US" altLang="en-US" sz="2400" dirty="0" smtClean="0">
                <a:solidFill>
                  <a:schemeClr val="tx2"/>
                </a:solidFill>
              </a:rPr>
              <a:t>Syllabus Updated Re: Second Presentation Date</a:t>
            </a:r>
            <a:endParaRPr lang="en-US" altLang="en-US" sz="2400" dirty="0">
              <a:solidFill>
                <a:schemeClr val="tx2"/>
              </a:solidFill>
            </a:endParaRPr>
          </a:p>
          <a:p>
            <a:endParaRPr lang="en-US" altLang="en-US" sz="2400" dirty="0" smtClean="0">
              <a:solidFill>
                <a:schemeClr val="tx2"/>
              </a:solidFill>
            </a:endParaRPr>
          </a:p>
          <a:p>
            <a:pPr marL="857250" lvl="1"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4203304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Writing Assignment 1 – </a:t>
            </a:r>
            <a:r>
              <a:rPr lang="en-US" sz="2400" dirty="0">
                <a:solidFill>
                  <a:schemeClr val="tx2"/>
                </a:solidFill>
              </a:rPr>
              <a:t>Draft (Example </a:t>
            </a:r>
            <a:r>
              <a:rPr lang="en-US" sz="2400" dirty="0" smtClean="0">
                <a:solidFill>
                  <a:schemeClr val="tx2"/>
                </a:solidFill>
              </a:rPr>
              <a:t>C) </a:t>
            </a:r>
          </a:p>
        </p:txBody>
      </p:sp>
      <p:sp>
        <p:nvSpPr>
          <p:cNvPr id="35843" name="Content Placeholder 2"/>
          <p:cNvSpPr>
            <a:spLocks noGrp="1"/>
          </p:cNvSpPr>
          <p:nvPr>
            <p:ph idx="1"/>
          </p:nvPr>
        </p:nvSpPr>
        <p:spPr>
          <a:xfrm>
            <a:off x="2128836" y="914400"/>
            <a:ext cx="6172199" cy="5027611"/>
          </a:xfrm>
        </p:spPr>
        <p:txBody>
          <a:bodyPr/>
          <a:lstStyle/>
          <a:p>
            <a:pPr marL="0" indent="0">
              <a:buNone/>
            </a:pPr>
            <a:r>
              <a:rPr lang="en-US" sz="1200" dirty="0">
                <a:solidFill>
                  <a:schemeClr val="tx2"/>
                </a:solidFill>
              </a:rPr>
              <a:t> </a:t>
            </a:r>
          </a:p>
          <a:p>
            <a:pPr marL="0" indent="0">
              <a:buNone/>
            </a:pPr>
            <a:r>
              <a:rPr lang="en-US" sz="800" dirty="0">
                <a:solidFill>
                  <a:schemeClr val="tx2"/>
                </a:solidFill>
              </a:rPr>
              <a:t>To: 	</a:t>
            </a:r>
            <a:r>
              <a:rPr lang="en-US" sz="800" dirty="0" smtClean="0">
                <a:solidFill>
                  <a:schemeClr val="tx2"/>
                </a:solidFill>
              </a:rPr>
              <a:t>XXXXXXX</a:t>
            </a:r>
            <a:endParaRPr lang="en-US" sz="800" dirty="0">
              <a:solidFill>
                <a:schemeClr val="tx2"/>
              </a:solidFill>
            </a:endParaRPr>
          </a:p>
          <a:p>
            <a:pPr marL="0" indent="0">
              <a:buNone/>
            </a:pPr>
            <a:r>
              <a:rPr lang="en-US" sz="800" dirty="0">
                <a:solidFill>
                  <a:schemeClr val="tx2"/>
                </a:solidFill>
              </a:rPr>
              <a:t>From:	</a:t>
            </a:r>
            <a:r>
              <a:rPr lang="en-US" sz="800" dirty="0" smtClean="0">
                <a:solidFill>
                  <a:schemeClr val="tx2"/>
                </a:solidFill>
              </a:rPr>
              <a:t>XXXXXX</a:t>
            </a:r>
            <a:endParaRPr lang="en-US" sz="800" dirty="0">
              <a:solidFill>
                <a:schemeClr val="tx2"/>
              </a:solidFill>
            </a:endParaRPr>
          </a:p>
          <a:p>
            <a:pPr marL="0" indent="0">
              <a:buNone/>
            </a:pPr>
            <a:r>
              <a:rPr lang="en-US" sz="800" dirty="0" smtClean="0">
                <a:solidFill>
                  <a:schemeClr val="tx2"/>
                </a:solidFill>
              </a:rPr>
              <a:t>Re</a:t>
            </a:r>
            <a:r>
              <a:rPr lang="en-US" sz="800" dirty="0">
                <a:solidFill>
                  <a:schemeClr val="tx2"/>
                </a:solidFill>
              </a:rPr>
              <a:t>:	The Newest Form of Payment</a:t>
            </a:r>
          </a:p>
          <a:p>
            <a:pPr marL="0" indent="0">
              <a:buNone/>
            </a:pPr>
            <a:endParaRPr lang="en-US" sz="1200" dirty="0" smtClean="0">
              <a:solidFill>
                <a:schemeClr val="tx2"/>
              </a:solidFill>
            </a:endParaRPr>
          </a:p>
          <a:p>
            <a:pPr marL="0" indent="0">
              <a:buNone/>
            </a:pPr>
            <a:r>
              <a:rPr lang="en-US" sz="1400" dirty="0" smtClean="0">
                <a:solidFill>
                  <a:schemeClr val="tx2"/>
                </a:solidFill>
              </a:rPr>
              <a:t>Even </a:t>
            </a:r>
            <a:r>
              <a:rPr lang="en-US" sz="1400" dirty="0">
                <a:solidFill>
                  <a:schemeClr val="tx2"/>
                </a:solidFill>
              </a:rPr>
              <a:t>though most of our transactions are going well, I believe we should move to a secure form of payment. We see and hear stories everyday about how people get their money or identity stolen through identity fraud. Most of it is due to the new technologies that we created and that are globally used. </a:t>
            </a:r>
            <a:endParaRPr lang="en-US" sz="1400" dirty="0" smtClean="0">
              <a:solidFill>
                <a:schemeClr val="tx2"/>
              </a:solidFill>
            </a:endParaRPr>
          </a:p>
          <a:p>
            <a:pPr marL="0" indent="0">
              <a:buNone/>
            </a:pPr>
            <a:endParaRPr lang="en-US" sz="1400" dirty="0">
              <a:solidFill>
                <a:schemeClr val="tx2"/>
              </a:solidFill>
            </a:endParaRPr>
          </a:p>
          <a:p>
            <a:pPr marL="0" indent="0">
              <a:buNone/>
            </a:pPr>
            <a:r>
              <a:rPr lang="en-US" sz="1400" dirty="0">
                <a:solidFill>
                  <a:schemeClr val="tx2"/>
                </a:solidFill>
              </a:rPr>
              <a:t>Visa is the leader in payment technology present in the entire world. It facilitates the payments but does not supply credit cards to customers. It is also known for sponsoring worldwide events such as the Soccer World Cups and the Olympics since over a decade. Visa has contributed in a significant way in those new forms of payment that are mostly digitalized. Here is a description of the industry’s code of ethics: </a:t>
            </a:r>
            <a:r>
              <a:rPr lang="en-US" sz="1400" u="sng" dirty="0">
                <a:solidFill>
                  <a:schemeClr val="tx2"/>
                </a:solidFill>
                <a:hlinkClick r:id="rId2"/>
              </a:rPr>
              <a:t>https://www.acm.org/about/code-of-ethics</a:t>
            </a:r>
            <a:r>
              <a:rPr lang="en-US" sz="1400" dirty="0">
                <a:solidFill>
                  <a:schemeClr val="tx2"/>
                </a:solidFill>
              </a:rPr>
              <a:t>. Looking at that, we can clearly discern that points 1.2 and 1.7 are violated in this case</a:t>
            </a:r>
            <a:r>
              <a:rPr lang="en-US" sz="1400" dirty="0" smtClean="0">
                <a:solidFill>
                  <a:schemeClr val="tx2"/>
                </a:solidFill>
              </a:rPr>
              <a:t>.</a:t>
            </a:r>
          </a:p>
          <a:p>
            <a:pPr marL="0" indent="0">
              <a:buNone/>
            </a:pPr>
            <a:endParaRPr lang="en-US" sz="1400" dirty="0">
              <a:solidFill>
                <a:schemeClr val="tx2"/>
              </a:solidFill>
            </a:endParaRPr>
          </a:p>
          <a:p>
            <a:pPr marL="0" indent="0">
              <a:buNone/>
            </a:pPr>
            <a:r>
              <a:rPr lang="en-US" sz="1400" dirty="0" smtClean="0">
                <a:solidFill>
                  <a:schemeClr val="tx2"/>
                </a:solidFill>
              </a:rPr>
              <a:t>The </a:t>
            </a:r>
            <a:r>
              <a:rPr lang="en-US" sz="1400" dirty="0">
                <a:solidFill>
                  <a:schemeClr val="tx2"/>
                </a:solidFill>
              </a:rPr>
              <a:t>two main methods I am concerned about are swiping a card at the checkout and inserting a card through a payment machine that reads its chip. The thing about these technologies is that no matter how secure we want them to be, there are always a couple of problems</a:t>
            </a:r>
            <a:r>
              <a:rPr lang="en-US" sz="1400" dirty="0" smtClean="0">
                <a:solidFill>
                  <a:schemeClr val="tx2"/>
                </a:solidFill>
              </a:rPr>
              <a:t>. </a:t>
            </a:r>
            <a:r>
              <a:rPr lang="en-US" sz="1400" dirty="0" smtClean="0">
                <a:solidFill>
                  <a:schemeClr val="tx1"/>
                </a:solidFill>
              </a:rPr>
              <a:t>(ETHICS FOCUS VS. TECH. EFFICIENCY)</a:t>
            </a:r>
          </a:p>
        </p:txBody>
      </p:sp>
    </p:spTree>
    <p:extLst>
      <p:ext uri="{BB962C8B-B14F-4D97-AF65-F5344CB8AC3E}">
        <p14:creationId xmlns:p14="http://schemas.microsoft.com/office/powerpoint/2010/main" val="352145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37545" y="457200"/>
            <a:ext cx="5867400" cy="1143000"/>
          </a:xfrm>
        </p:spPr>
        <p:txBody>
          <a:bodyPr/>
          <a:lstStyle/>
          <a:p>
            <a:r>
              <a:rPr lang="en-US" sz="2400" dirty="0" smtClean="0">
                <a:solidFill>
                  <a:schemeClr val="tx2"/>
                </a:solidFill>
              </a:rPr>
              <a:t>Writing Assignment 1 – Draft </a:t>
            </a:r>
            <a:r>
              <a:rPr lang="en-US" sz="2400" dirty="0">
                <a:solidFill>
                  <a:schemeClr val="tx2"/>
                </a:solidFill>
              </a:rPr>
              <a:t>(Example </a:t>
            </a:r>
            <a:r>
              <a:rPr lang="en-US" sz="2400" dirty="0" smtClean="0">
                <a:solidFill>
                  <a:schemeClr val="tx2"/>
                </a:solidFill>
              </a:rPr>
              <a:t>D) </a:t>
            </a:r>
            <a:br>
              <a:rPr lang="en-US" sz="2400" dirty="0" smtClean="0">
                <a:solidFill>
                  <a:schemeClr val="tx2"/>
                </a:solidFill>
              </a:rPr>
            </a:br>
            <a:r>
              <a:rPr lang="en-US" sz="2400" dirty="0" smtClean="0">
                <a:solidFill>
                  <a:schemeClr val="tx2"/>
                </a:solidFill>
              </a:rPr>
              <a:t>(Amazon Ethics Discussion Section - </a:t>
            </a:r>
            <a:r>
              <a:rPr lang="en-US" sz="2400" dirty="0" smtClean="0">
                <a:solidFill>
                  <a:schemeClr val="tx1"/>
                </a:solidFill>
              </a:rPr>
              <a:t>Generic</a:t>
            </a:r>
            <a:r>
              <a:rPr lang="en-US" sz="2400" dirty="0" smtClean="0">
                <a:solidFill>
                  <a:schemeClr val="tx2"/>
                </a:solidFill>
              </a:rPr>
              <a:t>)</a:t>
            </a:r>
          </a:p>
        </p:txBody>
      </p:sp>
      <p:sp>
        <p:nvSpPr>
          <p:cNvPr id="35843" name="Content Placeholder 2"/>
          <p:cNvSpPr>
            <a:spLocks noGrp="1"/>
          </p:cNvSpPr>
          <p:nvPr>
            <p:ph idx="1"/>
          </p:nvPr>
        </p:nvSpPr>
        <p:spPr>
          <a:xfrm>
            <a:off x="2128836" y="1295400"/>
            <a:ext cx="6172199" cy="4646611"/>
          </a:xfrm>
        </p:spPr>
        <p:txBody>
          <a:bodyPr/>
          <a:lstStyle/>
          <a:p>
            <a:pPr marL="0" indent="0">
              <a:buNone/>
            </a:pPr>
            <a:r>
              <a:rPr lang="en-US" sz="1200" dirty="0">
                <a:solidFill>
                  <a:schemeClr val="tx2"/>
                </a:solidFill>
              </a:rPr>
              <a:t> </a:t>
            </a:r>
          </a:p>
        </p:txBody>
      </p:sp>
      <p:sp>
        <p:nvSpPr>
          <p:cNvPr id="2" name="Rectangle 1"/>
          <p:cNvSpPr/>
          <p:nvPr/>
        </p:nvSpPr>
        <p:spPr>
          <a:xfrm>
            <a:off x="2128836" y="1228398"/>
            <a:ext cx="5338764" cy="4693593"/>
          </a:xfrm>
          <a:prstGeom prst="rect">
            <a:avLst/>
          </a:prstGeom>
        </p:spPr>
        <p:txBody>
          <a:bodyPr wrap="square">
            <a:spAutoFit/>
          </a:bodyPr>
          <a:lstStyle/>
          <a:p>
            <a:pPr marL="0" marR="0">
              <a:spcBef>
                <a:spcPts val="0"/>
              </a:spcBef>
              <a:spcAft>
                <a:spcPts val="0"/>
              </a:spcAft>
            </a:pPr>
            <a:endParaRPr lang="en-US" u="sng" dirty="0" smtClean="0">
              <a:solidFill>
                <a:schemeClr val="tx2"/>
              </a:solidFill>
              <a:latin typeface="Times New Roman" panose="02020603050405020304" pitchFamily="18" charset="0"/>
              <a:ea typeface="MS Mincho" panose="02020609040205080304" pitchFamily="49" charset="-128"/>
              <a:cs typeface="Times New Roman" panose="02020603050405020304" pitchFamily="18" charset="0"/>
            </a:endParaRPr>
          </a:p>
          <a:p>
            <a:pPr marL="0" marR="0">
              <a:spcBef>
                <a:spcPts val="0"/>
              </a:spcBef>
              <a:spcAft>
                <a:spcPts val="0"/>
              </a:spcAft>
            </a:pPr>
            <a:r>
              <a:rPr lang="en-US" sz="1500" u="sng" dirty="0" smtClean="0">
                <a:solidFill>
                  <a:schemeClr val="tx2"/>
                </a:solidFill>
                <a:latin typeface="Times New Roman" panose="02020603050405020304" pitchFamily="18" charset="0"/>
                <a:ea typeface="MS Mincho" panose="02020609040205080304" pitchFamily="49" charset="-128"/>
                <a:cs typeface="Times New Roman" panose="02020603050405020304" pitchFamily="18" charset="0"/>
              </a:rPr>
              <a:t>The </a:t>
            </a:r>
            <a:r>
              <a:rPr lang="en-US" sz="1500" u="sng" dirty="0">
                <a:solidFill>
                  <a:schemeClr val="tx2"/>
                </a:solidFill>
                <a:latin typeface="Times New Roman" panose="02020603050405020304" pitchFamily="18" charset="0"/>
                <a:ea typeface="MS Mincho" panose="02020609040205080304" pitchFamily="49" charset="-128"/>
                <a:cs typeface="Times New Roman" panose="02020603050405020304" pitchFamily="18" charset="0"/>
              </a:rPr>
              <a:t>ethical issue I am concerned:</a:t>
            </a:r>
            <a:r>
              <a:rPr lang="en-US" sz="150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(Referred from </a:t>
            </a:r>
            <a:r>
              <a:rPr lang="en-US" sz="1500" dirty="0">
                <a:solidFill>
                  <a:schemeClr val="tx2"/>
                </a:solidFill>
                <a:latin typeface="Times New Roman" panose="02020603050405020304" pitchFamily="18" charset="0"/>
                <a:ea typeface="MS Mincho" panose="02020609040205080304" pitchFamily="49" charset="-128"/>
                <a:cs typeface="Times New Roman" panose="02020603050405020304" pitchFamily="18" charset="0"/>
              </a:rPr>
              <a:t>14 Amazon leadership principles)</a:t>
            </a:r>
          </a:p>
          <a:p>
            <a:pPr marL="0" marR="0">
              <a:spcBef>
                <a:spcPts val="0"/>
              </a:spcBef>
              <a:spcAft>
                <a:spcPts val="0"/>
              </a:spcAft>
            </a:pPr>
            <a:r>
              <a:rPr lang="en-US" sz="1500" dirty="0">
                <a:solidFill>
                  <a:schemeClr val="tx2"/>
                </a:solidFill>
                <a:latin typeface="Times New Roman" panose="020206030504050203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50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One of the principles is “Have Backbone: Disagree and Commit” , which means leaders are obligated to respectfully challenge decisions when they disagree, even when doing so is uncomfortable or exhausting. Leaders have conviction and are tenacious. They do not compromise for the sake of social cohesion. Once a decision is determined, they commit wholly.</a:t>
            </a:r>
            <a:endParaRPr lang="en-US" sz="1500" dirty="0">
              <a:solidFill>
                <a:schemeClr val="tx2"/>
              </a:solidFill>
              <a:latin typeface="Times New Roman" panose="02020603050405020304" pitchFamily="18" charset="0"/>
              <a:ea typeface="MS Mincho" panose="02020609040205080304" pitchFamily="49" charset="-128"/>
              <a:cs typeface="Times New Roman" panose="02020603050405020304" pitchFamily="18" charset="0"/>
            </a:endParaRPr>
          </a:p>
          <a:p>
            <a:pPr marL="0" marR="0">
              <a:spcBef>
                <a:spcPts val="0"/>
              </a:spcBef>
              <a:spcAft>
                <a:spcPts val="0"/>
              </a:spcAft>
            </a:pPr>
            <a:r>
              <a:rPr lang="en-US" sz="150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chemeClr val="tx2"/>
              </a:solidFill>
              <a:latin typeface="Times New Roman" panose="02020603050405020304" pitchFamily="18" charset="0"/>
              <a:ea typeface="MS Mincho" panose="02020609040205080304" pitchFamily="49" charset="-128"/>
              <a:cs typeface="Times New Roman" panose="02020603050405020304" pitchFamily="18" charset="0"/>
            </a:endParaRPr>
          </a:p>
          <a:p>
            <a:pPr marL="0" marR="0">
              <a:spcBef>
                <a:spcPts val="0"/>
              </a:spcBef>
              <a:spcAft>
                <a:spcPts val="0"/>
              </a:spcAft>
            </a:pPr>
            <a:r>
              <a:rPr lang="en-US" sz="1500" u="sng" dirty="0">
                <a:solidFill>
                  <a:schemeClr val="tx2"/>
                </a:solidFill>
                <a:latin typeface="Times New Roman" panose="02020603050405020304" pitchFamily="18" charset="0"/>
                <a:ea typeface="SimSun" panose="02010600030101010101" pitchFamily="2" charset="-122"/>
                <a:cs typeface="SimSun" panose="02010600030101010101" pitchFamily="2" charset="-122"/>
              </a:rPr>
              <a:t>A discussion of that issue’s importance</a:t>
            </a:r>
            <a:endParaRPr lang="en-US" sz="1500" dirty="0">
              <a:solidFill>
                <a:schemeClr val="tx2"/>
              </a:solidFill>
              <a:latin typeface="Times New Roman" panose="02020603050405020304" pitchFamily="18" charset="0"/>
              <a:ea typeface="MS Mincho" panose="02020609040205080304" pitchFamily="49" charset="-128"/>
              <a:cs typeface="Times New Roman" panose="02020603050405020304" pitchFamily="18" charset="0"/>
            </a:endParaRPr>
          </a:p>
          <a:p>
            <a:pPr marL="0" marR="0">
              <a:spcBef>
                <a:spcPts val="0"/>
              </a:spcBef>
              <a:spcAft>
                <a:spcPts val="0"/>
              </a:spcAft>
            </a:pPr>
            <a:r>
              <a:rPr lang="en-US" sz="1500" dirty="0">
                <a:solidFill>
                  <a:schemeClr val="tx2"/>
                </a:solidFill>
                <a:latin typeface="Times New Roman" panose="02020603050405020304" pitchFamily="18" charset="0"/>
                <a:ea typeface="SimSun" panose="02010600030101010101" pitchFamily="2" charset="-122"/>
                <a:cs typeface="SimSun" panose="02010600030101010101" pitchFamily="2" charset="-122"/>
              </a:rPr>
              <a:t> </a:t>
            </a:r>
            <a:endParaRPr lang="en-US" sz="1500" dirty="0">
              <a:solidFill>
                <a:schemeClr val="tx2"/>
              </a:solidFill>
              <a:latin typeface="Times New Roman" panose="02020603050405020304" pitchFamily="18" charset="0"/>
              <a:ea typeface="MS Mincho" panose="02020609040205080304" pitchFamily="49" charset="-128"/>
              <a:cs typeface="Times New Roman" panose="02020603050405020304" pitchFamily="18" charset="0"/>
            </a:endParaRPr>
          </a:p>
          <a:p>
            <a:pPr marL="0" marR="0">
              <a:spcBef>
                <a:spcPts val="0"/>
              </a:spcBef>
              <a:spcAft>
                <a:spcPts val="0"/>
              </a:spcAft>
            </a:pPr>
            <a:r>
              <a:rPr lang="en-US" sz="150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When </a:t>
            </a:r>
            <a:r>
              <a:rPr lang="en-US" sz="1500" dirty="0">
                <a:solidFill>
                  <a:schemeClr val="tx2"/>
                </a:solidFill>
                <a:latin typeface="SimSun" panose="02010600030101010101" pitchFamily="2" charset="-122"/>
                <a:ea typeface="MS Mincho" panose="02020609040205080304" pitchFamily="49" charset="-128"/>
                <a:cs typeface="SimSun" panose="02010600030101010101" pitchFamily="2" charset="-122"/>
              </a:rPr>
              <a:t>it </a:t>
            </a:r>
            <a:r>
              <a:rPr lang="en-US" sz="150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comes to how to deal with disagreement, I think this is very important because it is common for us to come across this problem during team work. If we cannot handle it appropriately, it may cause the inefficiency and loss of in</a:t>
            </a:r>
            <a:r>
              <a:rPr lang="en-US" sz="1500" dirty="0">
                <a:solidFill>
                  <a:schemeClr val="tx2"/>
                </a:solidFill>
                <a:latin typeface="Times New Roman" panose="02020603050405020304" pitchFamily="18" charset="0"/>
                <a:ea typeface="SimSun" panose="02010600030101010101" pitchFamily="2" charset="-122"/>
                <a:cs typeface="SimSun" panose="02010600030101010101" pitchFamily="2" charset="-122"/>
              </a:rPr>
              <a:t>novation. Otherwise, if we make most use of every teammate’s intelligence and technical,  then compose the disagreements, it is easy for us to think out a better solution.</a:t>
            </a:r>
            <a:endParaRPr lang="en-US" sz="1500" dirty="0">
              <a:solidFill>
                <a:schemeClr val="tx2"/>
              </a:solidFill>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32369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28836" y="455612"/>
            <a:ext cx="5948364" cy="1143000"/>
          </a:xfrm>
        </p:spPr>
        <p:txBody>
          <a:bodyPr/>
          <a:lstStyle/>
          <a:p>
            <a:r>
              <a:rPr lang="en-US" sz="2400" dirty="0" smtClean="0">
                <a:solidFill>
                  <a:schemeClr val="tx2"/>
                </a:solidFill>
              </a:rPr>
              <a:t>Writing Assignment 1 – </a:t>
            </a:r>
            <a:r>
              <a:rPr lang="en-US" sz="2400" dirty="0">
                <a:solidFill>
                  <a:schemeClr val="tx2"/>
                </a:solidFill>
              </a:rPr>
              <a:t>Draft (Example </a:t>
            </a:r>
            <a:r>
              <a:rPr lang="en-US" sz="2400" dirty="0" smtClean="0">
                <a:solidFill>
                  <a:schemeClr val="tx2"/>
                </a:solidFill>
              </a:rPr>
              <a:t>E) </a:t>
            </a:r>
            <a:br>
              <a:rPr lang="en-US" sz="2400" dirty="0" smtClean="0">
                <a:solidFill>
                  <a:schemeClr val="tx2"/>
                </a:solidFill>
              </a:rPr>
            </a:br>
            <a:r>
              <a:rPr lang="en-US" sz="2400" dirty="0" smtClean="0">
                <a:solidFill>
                  <a:schemeClr val="tx2"/>
                </a:solidFill>
              </a:rPr>
              <a:t>(Microsoft Ethics Discussion Section - </a:t>
            </a:r>
            <a:r>
              <a:rPr lang="en-US" sz="2400" dirty="0" smtClean="0">
                <a:solidFill>
                  <a:schemeClr val="tx1"/>
                </a:solidFill>
              </a:rPr>
              <a:t>Specific</a:t>
            </a:r>
            <a:r>
              <a:rPr lang="en-US" sz="2400" dirty="0" smtClean="0">
                <a:solidFill>
                  <a:schemeClr val="tx2"/>
                </a:solidFill>
              </a:rPr>
              <a:t>)</a:t>
            </a:r>
          </a:p>
        </p:txBody>
      </p:sp>
      <p:sp>
        <p:nvSpPr>
          <p:cNvPr id="35843" name="Content Placeholder 2"/>
          <p:cNvSpPr>
            <a:spLocks noGrp="1"/>
          </p:cNvSpPr>
          <p:nvPr>
            <p:ph idx="1"/>
          </p:nvPr>
        </p:nvSpPr>
        <p:spPr>
          <a:xfrm>
            <a:off x="2128836" y="1295400"/>
            <a:ext cx="6172199" cy="4646611"/>
          </a:xfrm>
        </p:spPr>
        <p:txBody>
          <a:bodyPr/>
          <a:lstStyle/>
          <a:p>
            <a:pPr marL="0" indent="0">
              <a:buNone/>
            </a:pPr>
            <a:r>
              <a:rPr lang="en-US" sz="1200" dirty="0">
                <a:solidFill>
                  <a:schemeClr val="tx2"/>
                </a:solidFill>
              </a:rPr>
              <a:t> </a:t>
            </a:r>
          </a:p>
          <a:p>
            <a:pPr marL="0" indent="0">
              <a:buNone/>
            </a:pPr>
            <a:r>
              <a:rPr lang="en-US" sz="1600" dirty="0">
                <a:solidFill>
                  <a:schemeClr val="tx2"/>
                </a:solidFill>
              </a:rPr>
              <a:t>My issues with the above stated ethical violations is mainly concerned with data privacy. Microsoft is said to have provided NSA direct access to personal meta data and has helped circumvent encryption on Outlook to better help FBI understand how individuals remain anonymous on Outlook. Since Microsoft retains the right to disclose user data there should be some user control on what data is being gathered. Sensitive user personal information is gathered by the software as a default setting. The user should have the option to disclose data that they are comfortable sharing. Data gathered by virtual profiling of the user can be misused with malicious intent  to perform actions like identity theft. Personal information gathered is given to advertising companies that employ targeted advertising to sell their goods to the users. This increases the number of ads that pop up in the system that make the user experience of the software worse. Microsoft is earning the extra bucks from the advertising companies at the cost of customer satisfaction which they state to be their primary goal.</a:t>
            </a:r>
          </a:p>
        </p:txBody>
      </p:sp>
    </p:spTree>
    <p:extLst>
      <p:ext uri="{BB962C8B-B14F-4D97-AF65-F5344CB8AC3E}">
        <p14:creationId xmlns:p14="http://schemas.microsoft.com/office/powerpoint/2010/main" val="3149496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r>
              <a:rPr lang="en-US" sz="2400" dirty="0" smtClean="0">
                <a:solidFill>
                  <a:schemeClr val="tx2"/>
                </a:solidFill>
              </a:rPr>
              <a:t>Ethics Analysis/Recommendation</a:t>
            </a:r>
          </a:p>
        </p:txBody>
      </p:sp>
    </p:spTree>
    <p:extLst>
      <p:ext uri="{BB962C8B-B14F-4D97-AF65-F5344CB8AC3E}">
        <p14:creationId xmlns:p14="http://schemas.microsoft.com/office/powerpoint/2010/main" val="2792445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1524000" y="914400"/>
            <a:ext cx="6934200" cy="5027611"/>
          </a:xfrm>
        </p:spPr>
        <p:txBody>
          <a:bodyPr/>
          <a:lstStyle/>
          <a:p>
            <a:pPr marL="0" indent="0">
              <a:buNone/>
            </a:pPr>
            <a:r>
              <a:rPr lang="en-US" sz="2000" cap="all" dirty="0">
                <a:solidFill>
                  <a:schemeClr val="tx2"/>
                </a:solidFill>
              </a:rPr>
              <a:t>Task</a:t>
            </a:r>
            <a:endParaRPr lang="en-US" sz="2000" dirty="0">
              <a:solidFill>
                <a:schemeClr val="tx2"/>
              </a:solidFill>
            </a:endParaRPr>
          </a:p>
          <a:p>
            <a:pPr marL="0" indent="0">
              <a:buNone/>
            </a:pPr>
            <a:endParaRPr lang="en-US" sz="2000" dirty="0">
              <a:solidFill>
                <a:schemeClr val="tx2"/>
              </a:solidFill>
            </a:endParaRPr>
          </a:p>
          <a:p>
            <a:pPr marL="0" indent="0">
              <a:buNone/>
            </a:pPr>
            <a:r>
              <a:rPr lang="en-US" sz="2000" dirty="0">
                <a:solidFill>
                  <a:schemeClr val="tx2"/>
                </a:solidFill>
              </a:rPr>
              <a:t>In 750 words or fewer, prepare a response. This should include:</a:t>
            </a:r>
          </a:p>
          <a:p>
            <a:pPr lvl="0"/>
            <a:r>
              <a:rPr lang="en-US" sz="2000" dirty="0">
                <a:solidFill>
                  <a:schemeClr val="tx2"/>
                </a:solidFill>
              </a:rPr>
              <a:t>An overview of your memo</a:t>
            </a:r>
            <a:r>
              <a:rPr lang="en-US" sz="2000" dirty="0" smtClean="0">
                <a:solidFill>
                  <a:schemeClr val="tx2"/>
                </a:solidFill>
              </a:rPr>
              <a:t>. </a:t>
            </a:r>
            <a:endParaRPr lang="en-US" sz="2000" b="1" u="sng" dirty="0">
              <a:solidFill>
                <a:schemeClr val="tx2"/>
              </a:solidFill>
            </a:endParaRPr>
          </a:p>
          <a:p>
            <a:pPr lvl="0"/>
            <a:r>
              <a:rPr lang="en-US" sz="2000" dirty="0">
                <a:solidFill>
                  <a:schemeClr val="tx2"/>
                </a:solidFill>
              </a:rPr>
              <a:t>A brief history of your chosen company’s past ethical initiatives or ethical problems. Include o</a:t>
            </a:r>
            <a:r>
              <a:rPr lang="en-US" sz="2000" dirty="0" smtClean="0">
                <a:solidFill>
                  <a:schemeClr val="tx2"/>
                </a:solidFill>
              </a:rPr>
              <a:t>nly </a:t>
            </a:r>
            <a:r>
              <a:rPr lang="en-US" sz="2000" dirty="0">
                <a:solidFill>
                  <a:schemeClr val="tx2"/>
                </a:solidFill>
              </a:rPr>
              <a:t>w</a:t>
            </a:r>
            <a:r>
              <a:rPr lang="en-US" sz="2000" dirty="0" smtClean="0">
                <a:solidFill>
                  <a:schemeClr val="tx2"/>
                </a:solidFill>
              </a:rPr>
              <a:t>hat </a:t>
            </a:r>
            <a:r>
              <a:rPr lang="en-US" sz="2000" dirty="0">
                <a:solidFill>
                  <a:schemeClr val="tx2"/>
                </a:solidFill>
              </a:rPr>
              <a:t>is r</a:t>
            </a:r>
            <a:r>
              <a:rPr lang="en-US" sz="2000" dirty="0" smtClean="0">
                <a:solidFill>
                  <a:schemeClr val="tx2"/>
                </a:solidFill>
              </a:rPr>
              <a:t>elevant</a:t>
            </a:r>
            <a:r>
              <a:rPr lang="en-US" sz="2000" dirty="0">
                <a:solidFill>
                  <a:schemeClr val="tx2"/>
                </a:solidFill>
              </a:rPr>
              <a:t>.</a:t>
            </a:r>
          </a:p>
          <a:p>
            <a:pPr lvl="0"/>
            <a:r>
              <a:rPr lang="en-US" sz="2000" dirty="0">
                <a:solidFill>
                  <a:schemeClr val="tx2"/>
                </a:solidFill>
              </a:rPr>
              <a:t>Identification of the primary ethical issue with which you’re concerned or interested</a:t>
            </a:r>
            <a:r>
              <a:rPr lang="en-US" sz="2000" dirty="0" smtClean="0">
                <a:solidFill>
                  <a:schemeClr val="tx2"/>
                </a:solidFill>
              </a:rPr>
              <a:t>. </a:t>
            </a:r>
            <a:endParaRPr lang="en-US" sz="2000" dirty="0">
              <a:solidFill>
                <a:schemeClr val="tx2"/>
              </a:solidFill>
            </a:endParaRPr>
          </a:p>
          <a:p>
            <a:pPr lvl="0"/>
            <a:r>
              <a:rPr lang="en-US" sz="2000" dirty="0">
                <a:solidFill>
                  <a:schemeClr val="tx2"/>
                </a:solidFill>
              </a:rPr>
              <a:t>A discussion of that issue’s importance, including your own insights</a:t>
            </a:r>
            <a:r>
              <a:rPr lang="en-US" sz="2000" dirty="0" smtClean="0">
                <a:solidFill>
                  <a:schemeClr val="tx2"/>
                </a:solidFill>
              </a:rPr>
              <a:t>. </a:t>
            </a:r>
            <a:endParaRPr lang="en-US" sz="2000" b="1" u="sng" dirty="0">
              <a:solidFill>
                <a:schemeClr val="tx2"/>
              </a:solidFill>
            </a:endParaRPr>
          </a:p>
          <a:p>
            <a:pPr lvl="0"/>
            <a:r>
              <a:rPr lang="en-US" sz="2000" dirty="0">
                <a:solidFill>
                  <a:schemeClr val="tx2"/>
                </a:solidFill>
              </a:rPr>
              <a:t>Inclusion of a “statement of personal responsibility” with an explanation</a:t>
            </a:r>
            <a:r>
              <a:rPr lang="en-US" sz="2000" dirty="0" smtClean="0">
                <a:solidFill>
                  <a:schemeClr val="tx2"/>
                </a:solidFill>
              </a:rPr>
              <a:t>. </a:t>
            </a:r>
            <a:endParaRPr lang="en-US" sz="2000" b="1" u="sng" dirty="0">
              <a:solidFill>
                <a:schemeClr val="tx2"/>
              </a:solidFill>
            </a:endParaRPr>
          </a:p>
          <a:p>
            <a:pPr lvl="0"/>
            <a:r>
              <a:rPr lang="en-US" sz="2000" dirty="0" smtClean="0">
                <a:solidFill>
                  <a:schemeClr val="tx2"/>
                </a:solidFill>
              </a:rPr>
              <a:t>A suggested </a:t>
            </a:r>
            <a:r>
              <a:rPr lang="en-US" sz="2000" dirty="0">
                <a:solidFill>
                  <a:schemeClr val="tx2"/>
                </a:solidFill>
              </a:rPr>
              <a:t>action</a:t>
            </a:r>
            <a:r>
              <a:rPr lang="en-US" sz="2000" dirty="0" smtClean="0">
                <a:solidFill>
                  <a:schemeClr val="tx2"/>
                </a:solidFill>
              </a:rPr>
              <a:t>. </a:t>
            </a:r>
            <a:endParaRPr lang="en-US" sz="2000" b="1" u="sng" dirty="0">
              <a:solidFill>
                <a:schemeClr val="tx2"/>
              </a:solidFill>
            </a:endParaRPr>
          </a:p>
          <a:p>
            <a:pPr marL="0" indent="0">
              <a:buNone/>
            </a:pPr>
            <a:r>
              <a:rPr lang="en-US" sz="2000" dirty="0">
                <a:solidFill>
                  <a:schemeClr val="tx2"/>
                </a:solidFill>
              </a:rPr>
              <a:t> </a:t>
            </a:r>
          </a:p>
        </p:txBody>
      </p:sp>
    </p:spTree>
    <p:extLst>
      <p:ext uri="{BB962C8B-B14F-4D97-AF65-F5344CB8AC3E}">
        <p14:creationId xmlns:p14="http://schemas.microsoft.com/office/powerpoint/2010/main" val="861166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1524000" y="914400"/>
            <a:ext cx="6934200" cy="5027611"/>
          </a:xfrm>
        </p:spPr>
        <p:txBody>
          <a:bodyPr/>
          <a:lstStyle/>
          <a:p>
            <a:pPr marL="0" indent="0">
              <a:buNone/>
            </a:pPr>
            <a:r>
              <a:rPr lang="en-US" sz="2000" cap="all" dirty="0">
                <a:solidFill>
                  <a:schemeClr val="tx2"/>
                </a:solidFill>
              </a:rPr>
              <a:t>Task</a:t>
            </a:r>
            <a:endParaRPr lang="en-US" sz="2000" dirty="0">
              <a:solidFill>
                <a:schemeClr val="tx2"/>
              </a:solidFill>
            </a:endParaRPr>
          </a:p>
          <a:p>
            <a:pPr marL="0" indent="0">
              <a:buNone/>
            </a:pPr>
            <a:endParaRPr lang="en-US" sz="2000" dirty="0">
              <a:solidFill>
                <a:schemeClr val="tx2"/>
              </a:solidFill>
            </a:endParaRPr>
          </a:p>
          <a:p>
            <a:pPr marL="0" indent="0">
              <a:buNone/>
            </a:pPr>
            <a:r>
              <a:rPr lang="en-US" sz="2000" dirty="0">
                <a:solidFill>
                  <a:schemeClr val="tx2"/>
                </a:solidFill>
              </a:rPr>
              <a:t>In 750 words or fewer, prepare a response. This should include:</a:t>
            </a:r>
          </a:p>
          <a:p>
            <a:pPr lvl="0"/>
            <a:r>
              <a:rPr lang="en-US" sz="2000" dirty="0">
                <a:solidFill>
                  <a:schemeClr val="tx2"/>
                </a:solidFill>
              </a:rPr>
              <a:t>An overview of your memo</a:t>
            </a:r>
            <a:r>
              <a:rPr lang="en-US" sz="2000" dirty="0" smtClean="0">
                <a:solidFill>
                  <a:schemeClr val="tx2"/>
                </a:solidFill>
              </a:rPr>
              <a:t>. </a:t>
            </a:r>
            <a:r>
              <a:rPr lang="en-US" sz="2000" b="1" u="sng" dirty="0" smtClean="0">
                <a:solidFill>
                  <a:schemeClr val="tx2"/>
                </a:solidFill>
              </a:rPr>
              <a:t>(Mini Executive Summary)</a:t>
            </a:r>
            <a:endParaRPr lang="en-US" sz="2000" b="1" u="sng" dirty="0">
              <a:solidFill>
                <a:schemeClr val="tx2"/>
              </a:solidFill>
            </a:endParaRPr>
          </a:p>
          <a:p>
            <a:pPr lvl="0"/>
            <a:r>
              <a:rPr lang="en-US" sz="2000" dirty="0">
                <a:solidFill>
                  <a:schemeClr val="tx2"/>
                </a:solidFill>
              </a:rPr>
              <a:t>A brief history of your chosen company’s past ethical initiatives or ethical problems. </a:t>
            </a:r>
            <a:r>
              <a:rPr lang="en-US" sz="2000" b="1" u="sng" dirty="0">
                <a:solidFill>
                  <a:schemeClr val="tx2"/>
                </a:solidFill>
              </a:rPr>
              <a:t>Include </a:t>
            </a:r>
            <a:r>
              <a:rPr lang="en-US" sz="2000" b="1" u="sng" dirty="0" smtClean="0">
                <a:solidFill>
                  <a:schemeClr val="tx2"/>
                </a:solidFill>
              </a:rPr>
              <a:t>Only </a:t>
            </a:r>
            <a:r>
              <a:rPr lang="en-US" sz="2000" b="1" u="sng" dirty="0">
                <a:solidFill>
                  <a:schemeClr val="tx2"/>
                </a:solidFill>
              </a:rPr>
              <a:t>W</a:t>
            </a:r>
            <a:r>
              <a:rPr lang="en-US" sz="2000" b="1" u="sng" dirty="0" smtClean="0">
                <a:solidFill>
                  <a:schemeClr val="tx2"/>
                </a:solidFill>
              </a:rPr>
              <a:t>hat </a:t>
            </a:r>
            <a:r>
              <a:rPr lang="en-US" sz="2000" b="1" u="sng" dirty="0">
                <a:solidFill>
                  <a:schemeClr val="tx2"/>
                </a:solidFill>
              </a:rPr>
              <a:t>is </a:t>
            </a:r>
            <a:r>
              <a:rPr lang="en-US" sz="2000" b="1" u="sng" dirty="0" smtClean="0">
                <a:solidFill>
                  <a:schemeClr val="tx2"/>
                </a:solidFill>
              </a:rPr>
              <a:t>Relevant</a:t>
            </a:r>
            <a:r>
              <a:rPr lang="en-US" sz="2000" b="1" u="sng" dirty="0">
                <a:solidFill>
                  <a:schemeClr val="tx2"/>
                </a:solidFill>
              </a:rPr>
              <a:t>.</a:t>
            </a:r>
          </a:p>
          <a:p>
            <a:pPr lvl="0"/>
            <a:r>
              <a:rPr lang="en-US" sz="2000" dirty="0">
                <a:solidFill>
                  <a:schemeClr val="tx2"/>
                </a:solidFill>
              </a:rPr>
              <a:t>Identification of the primary ethical issue with which you’re concerned or interested</a:t>
            </a:r>
            <a:r>
              <a:rPr lang="en-US" sz="2000" dirty="0" smtClean="0">
                <a:solidFill>
                  <a:schemeClr val="tx2"/>
                </a:solidFill>
              </a:rPr>
              <a:t>. </a:t>
            </a:r>
            <a:r>
              <a:rPr lang="en-US" sz="2000" b="1" u="sng" dirty="0" smtClean="0">
                <a:solidFill>
                  <a:schemeClr val="tx2"/>
                </a:solidFill>
              </a:rPr>
              <a:t>(Be Focused.)</a:t>
            </a:r>
            <a:endParaRPr lang="en-US" sz="2000" b="1" u="sng" dirty="0">
              <a:solidFill>
                <a:schemeClr val="tx2"/>
              </a:solidFill>
            </a:endParaRPr>
          </a:p>
          <a:p>
            <a:pPr lvl="0"/>
            <a:r>
              <a:rPr lang="en-US" sz="2000" dirty="0">
                <a:solidFill>
                  <a:schemeClr val="tx2"/>
                </a:solidFill>
              </a:rPr>
              <a:t>A discussion of that issue’s importance, including your own insights</a:t>
            </a:r>
            <a:r>
              <a:rPr lang="en-US" sz="2000" dirty="0" smtClean="0">
                <a:solidFill>
                  <a:schemeClr val="tx2"/>
                </a:solidFill>
              </a:rPr>
              <a:t>. </a:t>
            </a:r>
            <a:r>
              <a:rPr lang="en-US" sz="2000" b="1" u="sng" dirty="0" smtClean="0">
                <a:solidFill>
                  <a:schemeClr val="tx2"/>
                </a:solidFill>
              </a:rPr>
              <a:t>(Subjective – Your POV)</a:t>
            </a:r>
            <a:endParaRPr lang="en-US" sz="2000" b="1" u="sng" dirty="0">
              <a:solidFill>
                <a:schemeClr val="tx2"/>
              </a:solidFill>
            </a:endParaRPr>
          </a:p>
          <a:p>
            <a:pPr lvl="0"/>
            <a:r>
              <a:rPr lang="en-US" sz="2000" dirty="0">
                <a:solidFill>
                  <a:schemeClr val="tx2"/>
                </a:solidFill>
              </a:rPr>
              <a:t>Inclusion of a “statement of personal responsibility” with an explanation</a:t>
            </a:r>
            <a:r>
              <a:rPr lang="en-US" sz="2000" dirty="0" smtClean="0">
                <a:solidFill>
                  <a:schemeClr val="tx2"/>
                </a:solidFill>
              </a:rPr>
              <a:t>. </a:t>
            </a:r>
            <a:r>
              <a:rPr lang="en-US" sz="2000" b="1" u="sng" dirty="0" smtClean="0">
                <a:solidFill>
                  <a:schemeClr val="tx2"/>
                </a:solidFill>
              </a:rPr>
              <a:t>(A Familiar Form)</a:t>
            </a:r>
            <a:endParaRPr lang="en-US" sz="2000" b="1" u="sng" dirty="0">
              <a:solidFill>
                <a:schemeClr val="tx2"/>
              </a:solidFill>
            </a:endParaRPr>
          </a:p>
          <a:p>
            <a:pPr lvl="0"/>
            <a:r>
              <a:rPr lang="en-US" sz="2000" dirty="0" smtClean="0">
                <a:solidFill>
                  <a:schemeClr val="tx2"/>
                </a:solidFill>
              </a:rPr>
              <a:t>A suggested </a:t>
            </a:r>
            <a:r>
              <a:rPr lang="en-US" sz="2000" dirty="0">
                <a:solidFill>
                  <a:schemeClr val="tx2"/>
                </a:solidFill>
              </a:rPr>
              <a:t>action</a:t>
            </a:r>
            <a:r>
              <a:rPr lang="en-US" sz="2000" dirty="0" smtClean="0">
                <a:solidFill>
                  <a:schemeClr val="tx2"/>
                </a:solidFill>
              </a:rPr>
              <a:t>. </a:t>
            </a:r>
            <a:r>
              <a:rPr lang="en-US" sz="2000" b="1" u="sng" dirty="0" smtClean="0">
                <a:solidFill>
                  <a:schemeClr val="tx2"/>
                </a:solidFill>
              </a:rPr>
              <a:t>(For the Company to Take in this Project)</a:t>
            </a:r>
            <a:endParaRPr lang="en-US" sz="2000" b="1" u="sng" dirty="0">
              <a:solidFill>
                <a:schemeClr val="tx2"/>
              </a:solidFill>
            </a:endParaRPr>
          </a:p>
          <a:p>
            <a:pPr marL="0" indent="0">
              <a:buNone/>
            </a:pPr>
            <a:r>
              <a:rPr lang="en-US" sz="2000" dirty="0">
                <a:solidFill>
                  <a:schemeClr val="tx2"/>
                </a:solidFill>
              </a:rPr>
              <a:t> </a:t>
            </a:r>
          </a:p>
        </p:txBody>
      </p:sp>
    </p:spTree>
    <p:extLst>
      <p:ext uri="{BB962C8B-B14F-4D97-AF65-F5344CB8AC3E}">
        <p14:creationId xmlns:p14="http://schemas.microsoft.com/office/powerpoint/2010/main" val="3108450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u="sng" dirty="0" smtClean="0">
                <a:solidFill>
                  <a:schemeClr val="tx2"/>
                </a:solidFill>
              </a:rPr>
              <a:t>Main Criteria for Grading</a:t>
            </a:r>
            <a:r>
              <a:rPr lang="en-US" sz="2400" dirty="0" smtClean="0">
                <a:solidFill>
                  <a:schemeClr val="tx2"/>
                </a:solidFill>
              </a:rPr>
              <a:t>:</a:t>
            </a:r>
          </a:p>
          <a:p>
            <a:pPr>
              <a:buNone/>
            </a:pPr>
            <a:endParaRPr lang="en-US" sz="2400" dirty="0" smtClean="0">
              <a:solidFill>
                <a:schemeClr val="tx2"/>
              </a:solidFill>
            </a:endParaRPr>
          </a:p>
          <a:p>
            <a:pPr lvl="0"/>
            <a:r>
              <a:rPr lang="en-US" sz="2400" dirty="0" smtClean="0">
                <a:solidFill>
                  <a:schemeClr val="tx2"/>
                </a:solidFill>
              </a:rPr>
              <a:t>Opening Summary</a:t>
            </a:r>
          </a:p>
          <a:p>
            <a:pPr lvl="0"/>
            <a:r>
              <a:rPr lang="en-US" sz="2400" dirty="0" smtClean="0">
                <a:solidFill>
                  <a:schemeClr val="tx2"/>
                </a:solidFill>
              </a:rPr>
              <a:t>Clarity</a:t>
            </a:r>
          </a:p>
          <a:p>
            <a:pPr lvl="0"/>
            <a:r>
              <a:rPr lang="en-US" sz="2400" dirty="0" smtClean="0">
                <a:solidFill>
                  <a:schemeClr val="tx2"/>
                </a:solidFill>
              </a:rPr>
              <a:t>Conciseness/Directness</a:t>
            </a:r>
          </a:p>
          <a:p>
            <a:pPr lvl="0"/>
            <a:r>
              <a:rPr lang="en-US" sz="2400" dirty="0" smtClean="0">
                <a:solidFill>
                  <a:schemeClr val="tx2"/>
                </a:solidFill>
              </a:rPr>
              <a:t>Audience-appropriate Tone</a:t>
            </a:r>
          </a:p>
          <a:p>
            <a:pPr lvl="0"/>
            <a:r>
              <a:rPr lang="en-US" sz="2400" dirty="0" smtClean="0">
                <a:solidFill>
                  <a:schemeClr val="tx2"/>
                </a:solidFill>
              </a:rPr>
              <a:t>Authoritative Voice</a:t>
            </a:r>
          </a:p>
          <a:p>
            <a:pPr lvl="0"/>
            <a:r>
              <a:rPr lang="en-US" sz="2400" dirty="0" smtClean="0">
                <a:solidFill>
                  <a:schemeClr val="tx2"/>
                </a:solidFill>
              </a:rPr>
              <a:t>Appropriate Balance</a:t>
            </a:r>
          </a:p>
          <a:p>
            <a:pPr>
              <a:buNone/>
            </a:pPr>
            <a:endParaRPr lang="en-US" sz="2400" dirty="0" smtClean="0">
              <a:solidFill>
                <a:schemeClr val="tx2"/>
              </a:solidFill>
            </a:endParaRPr>
          </a:p>
        </p:txBody>
      </p:sp>
    </p:spTree>
    <p:extLst>
      <p:ext uri="{BB962C8B-B14F-4D97-AF65-F5344CB8AC3E}">
        <p14:creationId xmlns:p14="http://schemas.microsoft.com/office/powerpoint/2010/main" val="1701344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z="2400" dirty="0" smtClean="0">
                <a:solidFill>
                  <a:schemeClr val="tx2"/>
                </a:solidFill>
              </a:rPr>
              <a:t>Aristotle’s 3 Methods of Proof </a:t>
            </a:r>
            <a:br>
              <a:rPr lang="en-US" altLang="en-US" sz="2400" dirty="0" smtClean="0">
                <a:solidFill>
                  <a:schemeClr val="tx2"/>
                </a:solidFill>
              </a:rPr>
            </a:br>
            <a:endParaRPr lang="en-US" altLang="en-US" sz="2400" dirty="0" smtClean="0">
              <a:solidFill>
                <a:schemeClr val="tx2"/>
              </a:solidFill>
            </a:endParaRPr>
          </a:p>
        </p:txBody>
      </p:sp>
      <p:sp>
        <p:nvSpPr>
          <p:cNvPr id="33795" name="Content Placeholder 2"/>
          <p:cNvSpPr>
            <a:spLocks noGrp="1"/>
          </p:cNvSpPr>
          <p:nvPr>
            <p:ph idx="1"/>
          </p:nvPr>
        </p:nvSpPr>
        <p:spPr/>
        <p:txBody>
          <a:bodyPr/>
          <a:lstStyle/>
          <a:p>
            <a:pPr marL="0" indent="0">
              <a:buNone/>
            </a:pPr>
            <a:r>
              <a:rPr lang="en-US" altLang="en-US" sz="2400" dirty="0" smtClean="0">
                <a:solidFill>
                  <a:schemeClr val="tx2"/>
                </a:solidFill>
              </a:rPr>
              <a:t>For This Assignment:</a:t>
            </a:r>
          </a:p>
          <a:p>
            <a:pPr marL="0" indent="0">
              <a:buNone/>
            </a:pPr>
            <a:endParaRPr lang="en-US" altLang="en-US" sz="2400" dirty="0" smtClean="0">
              <a:solidFill>
                <a:schemeClr val="tx2"/>
              </a:solidFill>
            </a:endParaRPr>
          </a:p>
          <a:p>
            <a:r>
              <a:rPr lang="en-US" altLang="en-US" sz="2400" u="sng" dirty="0" smtClean="0">
                <a:solidFill>
                  <a:schemeClr val="tx2"/>
                </a:solidFill>
              </a:rPr>
              <a:t>Ethos</a:t>
            </a:r>
            <a:r>
              <a:rPr lang="en-US" altLang="en-US" sz="2400" dirty="0" smtClean="0">
                <a:solidFill>
                  <a:schemeClr val="tx2"/>
                </a:solidFill>
              </a:rPr>
              <a:t> – Source(s) of Your Character, Authority?</a:t>
            </a:r>
          </a:p>
          <a:p>
            <a:r>
              <a:rPr lang="en-US" altLang="en-US" sz="2400" u="sng" dirty="0" smtClean="0">
                <a:solidFill>
                  <a:schemeClr val="tx2"/>
                </a:solidFill>
              </a:rPr>
              <a:t>Pathos</a:t>
            </a:r>
            <a:r>
              <a:rPr lang="en-US" altLang="en-US" sz="2400" dirty="0" smtClean="0">
                <a:solidFill>
                  <a:schemeClr val="tx2"/>
                </a:solidFill>
              </a:rPr>
              <a:t> – What are Appropriate Emotional References?</a:t>
            </a:r>
          </a:p>
          <a:p>
            <a:r>
              <a:rPr lang="en-US" altLang="en-US" sz="2400" u="sng" dirty="0" smtClean="0">
                <a:solidFill>
                  <a:schemeClr val="tx2"/>
                </a:solidFill>
              </a:rPr>
              <a:t>Logos</a:t>
            </a:r>
            <a:r>
              <a:rPr lang="en-US" altLang="en-US" sz="2400" dirty="0" smtClean="0">
                <a:solidFill>
                  <a:schemeClr val="tx2"/>
                </a:solidFill>
              </a:rPr>
              <a:t> – What is the Most Effective Organization?</a:t>
            </a:r>
          </a:p>
        </p:txBody>
      </p:sp>
    </p:spTree>
    <p:extLst>
      <p:ext uri="{BB962C8B-B14F-4D97-AF65-F5344CB8AC3E}">
        <p14:creationId xmlns:p14="http://schemas.microsoft.com/office/powerpoint/2010/main" val="196512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z="2400" dirty="0" smtClean="0">
                <a:solidFill>
                  <a:schemeClr val="tx2"/>
                </a:solidFill>
              </a:rPr>
              <a:t>Questions re: “Project”</a:t>
            </a:r>
          </a:p>
        </p:txBody>
      </p:sp>
      <p:sp>
        <p:nvSpPr>
          <p:cNvPr id="31747" name="Content Placeholder 2"/>
          <p:cNvSpPr>
            <a:spLocks noGrp="1"/>
          </p:cNvSpPr>
          <p:nvPr>
            <p:ph idx="1"/>
          </p:nvPr>
        </p:nvSpPr>
        <p:spPr/>
        <p:txBody>
          <a:bodyPr/>
          <a:lstStyle/>
          <a:p>
            <a:r>
              <a:rPr lang="en-US" altLang="en-US" sz="2400" dirty="0" smtClean="0">
                <a:solidFill>
                  <a:schemeClr val="tx2"/>
                </a:solidFill>
              </a:rPr>
              <a:t>Clarifications</a:t>
            </a:r>
          </a:p>
          <a:p>
            <a:r>
              <a:rPr lang="en-US" altLang="en-US" sz="2400" dirty="0" smtClean="0">
                <a:solidFill>
                  <a:schemeClr val="tx2"/>
                </a:solidFill>
              </a:rPr>
              <a:t>Questions</a:t>
            </a:r>
          </a:p>
          <a:p>
            <a:r>
              <a:rPr lang="en-US" altLang="en-US" sz="2400" dirty="0" smtClean="0">
                <a:solidFill>
                  <a:schemeClr val="tx2"/>
                </a:solidFill>
              </a:rPr>
              <a:t>Suggestions</a:t>
            </a:r>
          </a:p>
        </p:txBody>
      </p:sp>
    </p:spTree>
    <p:extLst>
      <p:ext uri="{BB962C8B-B14F-4D97-AF65-F5344CB8AC3E}">
        <p14:creationId xmlns:p14="http://schemas.microsoft.com/office/powerpoint/2010/main" val="2710997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z="2400" dirty="0" smtClean="0">
                <a:solidFill>
                  <a:schemeClr val="tx2"/>
                </a:solidFill>
              </a:rPr>
              <a:t>For Consideration… </a:t>
            </a:r>
          </a:p>
        </p:txBody>
      </p:sp>
      <p:sp>
        <p:nvSpPr>
          <p:cNvPr id="31747" name="Content Placeholder 2"/>
          <p:cNvSpPr>
            <a:spLocks noGrp="1"/>
          </p:cNvSpPr>
          <p:nvPr>
            <p:ph idx="1"/>
          </p:nvPr>
        </p:nvSpPr>
        <p:spPr/>
        <p:txBody>
          <a:bodyPr/>
          <a:lstStyle/>
          <a:p>
            <a:r>
              <a:rPr lang="en-US" altLang="en-US" sz="2400" dirty="0" smtClean="0">
                <a:solidFill>
                  <a:schemeClr val="tx2"/>
                </a:solidFill>
              </a:rPr>
              <a:t>Do they care?</a:t>
            </a:r>
          </a:p>
          <a:p>
            <a:pPr lvl="1"/>
            <a:r>
              <a:rPr lang="en-US" altLang="en-US" sz="2300" dirty="0" smtClean="0">
                <a:solidFill>
                  <a:schemeClr val="tx2"/>
                </a:solidFill>
              </a:rPr>
              <a:t>Why should they act?</a:t>
            </a:r>
          </a:p>
          <a:p>
            <a:r>
              <a:rPr lang="en-US" altLang="en-US" sz="2400" dirty="0" smtClean="0">
                <a:solidFill>
                  <a:schemeClr val="tx2"/>
                </a:solidFill>
              </a:rPr>
              <a:t>What is value of your memo?</a:t>
            </a:r>
          </a:p>
          <a:p>
            <a:r>
              <a:rPr lang="en-US" altLang="en-US" sz="2400" dirty="0" smtClean="0">
                <a:solidFill>
                  <a:schemeClr val="tx2"/>
                </a:solidFill>
              </a:rPr>
              <a:t>Information wants and needs</a:t>
            </a:r>
          </a:p>
        </p:txBody>
      </p:sp>
    </p:spTree>
    <p:extLst>
      <p:ext uri="{BB962C8B-B14F-4D97-AF65-F5344CB8AC3E}">
        <p14:creationId xmlns:p14="http://schemas.microsoft.com/office/powerpoint/2010/main" val="139691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First Presentation</a:t>
            </a:r>
          </a:p>
        </p:txBody>
      </p:sp>
      <p:sp>
        <p:nvSpPr>
          <p:cNvPr id="29699" name="Content Placeholder 2"/>
          <p:cNvSpPr>
            <a:spLocks noGrp="1"/>
          </p:cNvSpPr>
          <p:nvPr>
            <p:ph idx="1"/>
          </p:nvPr>
        </p:nvSpPr>
        <p:spPr>
          <a:xfrm>
            <a:off x="2128836" y="1295400"/>
            <a:ext cx="6172199" cy="4646611"/>
          </a:xfrm>
        </p:spPr>
        <p:txBody>
          <a:bodyPr/>
          <a:lstStyle/>
          <a:p>
            <a:r>
              <a:rPr lang="en-US" altLang="en-US" sz="2400" dirty="0" err="1" smtClean="0">
                <a:solidFill>
                  <a:schemeClr val="tx2"/>
                </a:solidFill>
              </a:rPr>
              <a:t>Qualtrics</a:t>
            </a:r>
            <a:r>
              <a:rPr lang="en-US" altLang="en-US" sz="2400" dirty="0" smtClean="0">
                <a:solidFill>
                  <a:schemeClr val="tx2"/>
                </a:solidFill>
              </a:rPr>
              <a:t> survey will be sent today for sign-ups</a:t>
            </a:r>
          </a:p>
          <a:p>
            <a:r>
              <a:rPr lang="en-US" altLang="en-US" sz="2400" dirty="0" smtClean="0">
                <a:solidFill>
                  <a:schemeClr val="tx2"/>
                </a:solidFill>
              </a:rPr>
              <a:t>One hour commitment</a:t>
            </a:r>
          </a:p>
          <a:p>
            <a:r>
              <a:rPr lang="en-US" altLang="en-US" sz="2400" dirty="0" smtClean="0">
                <a:solidFill>
                  <a:schemeClr val="tx2"/>
                </a:solidFill>
              </a:rPr>
              <a:t>No formal class that day (Feb. 10)</a:t>
            </a:r>
          </a:p>
          <a:p>
            <a:r>
              <a:rPr lang="en-US" altLang="en-US" sz="2400" dirty="0" smtClean="0">
                <a:solidFill>
                  <a:schemeClr val="tx2"/>
                </a:solidFill>
              </a:rPr>
              <a:t>Choose only one time and day</a:t>
            </a:r>
          </a:p>
          <a:p>
            <a:r>
              <a:rPr lang="en-US" altLang="en-US" sz="2400" dirty="0" smtClean="0">
                <a:solidFill>
                  <a:schemeClr val="tx2"/>
                </a:solidFill>
              </a:rPr>
              <a:t>Locations will be posted closer to the days</a:t>
            </a:r>
            <a:endParaRPr lang="en-US" altLang="en-US" sz="2300" dirty="0" smtClean="0">
              <a:solidFill>
                <a:schemeClr val="tx2"/>
              </a:solidFill>
            </a:endParaRPr>
          </a:p>
          <a:p>
            <a:pPr marL="857250" lvl="1"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908659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u="sng" dirty="0" smtClean="0">
                <a:solidFill>
                  <a:schemeClr val="tx2"/>
                </a:solidFill>
              </a:rPr>
              <a:t>Volunteer?</a:t>
            </a:r>
            <a:endParaRPr lang="en-US" sz="2400" dirty="0" smtClean="0">
              <a:solidFill>
                <a:schemeClr val="tx2"/>
              </a:solidFill>
            </a:endParaRPr>
          </a:p>
          <a:p>
            <a:pPr>
              <a:buNone/>
            </a:pPr>
            <a:endParaRPr lang="en-US" sz="2400" dirty="0" smtClean="0">
              <a:solidFill>
                <a:schemeClr val="tx2"/>
              </a:solidFill>
            </a:endParaRPr>
          </a:p>
        </p:txBody>
      </p:sp>
    </p:spTree>
    <p:extLst>
      <p:ext uri="{BB962C8B-B14F-4D97-AF65-F5344CB8AC3E}">
        <p14:creationId xmlns:p14="http://schemas.microsoft.com/office/powerpoint/2010/main" val="2396208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Oral Presentation 1</a:t>
            </a:r>
          </a:p>
        </p:txBody>
      </p:sp>
      <p:sp>
        <p:nvSpPr>
          <p:cNvPr id="35843" name="Content Placeholder 2"/>
          <p:cNvSpPr>
            <a:spLocks noGrp="1"/>
          </p:cNvSpPr>
          <p:nvPr>
            <p:ph idx="1"/>
          </p:nvPr>
        </p:nvSpPr>
        <p:spPr>
          <a:xfrm>
            <a:off x="2128836" y="1447800"/>
            <a:ext cx="6172199" cy="4494211"/>
          </a:xfrm>
        </p:spPr>
        <p:txBody>
          <a:bodyPr/>
          <a:lstStyle/>
          <a:p>
            <a:pPr>
              <a:buNone/>
            </a:pPr>
            <a:r>
              <a:rPr lang="en-US" sz="2400" cap="all" dirty="0" smtClean="0">
                <a:solidFill>
                  <a:schemeClr val="tx2"/>
                </a:solidFill>
              </a:rPr>
              <a:t>Situation</a:t>
            </a:r>
            <a:endParaRPr lang="en-US" sz="2400" dirty="0" smtClean="0">
              <a:solidFill>
                <a:schemeClr val="tx2"/>
              </a:solidFill>
            </a:endParaRPr>
          </a:p>
          <a:p>
            <a:pPr>
              <a:buNone/>
            </a:pPr>
            <a:endParaRPr lang="en-US" sz="2400" dirty="0" smtClean="0">
              <a:solidFill>
                <a:schemeClr val="tx2"/>
              </a:solidFill>
            </a:endParaRPr>
          </a:p>
          <a:p>
            <a:pPr>
              <a:buNone/>
            </a:pPr>
            <a:r>
              <a:rPr lang="en-US" sz="2400" dirty="0" smtClean="0">
                <a:solidFill>
                  <a:schemeClr val="tx2"/>
                </a:solidFill>
              </a:rPr>
              <a:t>	Your supervisor read your ethics recommendation memo and thought it was great. She would like you to present your ideas to a group of your USC peers (other interns from other companies).</a:t>
            </a:r>
            <a:r>
              <a:rPr lang="en-US" sz="2400" dirty="0" smtClean="0"/>
              <a:t> </a:t>
            </a:r>
            <a:r>
              <a:rPr lang="en-US" sz="2400" dirty="0" smtClean="0">
                <a:solidFill>
                  <a:schemeClr val="tx2"/>
                </a:solidFill>
              </a:rPr>
              <a:t>This presentation is, essentially, a summary of the ethics memo you wrote for Writing Assignment 1.</a:t>
            </a:r>
          </a:p>
          <a:p>
            <a:pPr>
              <a:buNone/>
            </a:pPr>
            <a:endParaRPr lang="en-US" sz="2400" dirty="0" smtClean="0">
              <a:solidFill>
                <a:schemeClr val="tx2"/>
              </a:solidFill>
            </a:endParaRPr>
          </a:p>
          <a:p>
            <a:pPr>
              <a:buNone/>
            </a:pPr>
            <a:endParaRPr lang="en-US" sz="2400" dirty="0" smtClean="0">
              <a:solidFill>
                <a:schemeClr val="tx2"/>
              </a:solidFill>
            </a:endParaRPr>
          </a:p>
        </p:txBody>
      </p:sp>
    </p:spTree>
    <p:extLst>
      <p:ext uri="{BB962C8B-B14F-4D97-AF65-F5344CB8AC3E}">
        <p14:creationId xmlns:p14="http://schemas.microsoft.com/office/powerpoint/2010/main" val="13914564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For Next Week</a:t>
            </a:r>
          </a:p>
        </p:txBody>
      </p:sp>
      <p:sp>
        <p:nvSpPr>
          <p:cNvPr id="35843" name="Content Placeholder 2"/>
          <p:cNvSpPr>
            <a:spLocks noGrp="1"/>
          </p:cNvSpPr>
          <p:nvPr>
            <p:ph idx="1"/>
          </p:nvPr>
        </p:nvSpPr>
        <p:spPr/>
        <p:txBody>
          <a:bodyPr/>
          <a:lstStyle/>
          <a:p>
            <a:r>
              <a:rPr lang="en-US" sz="2400" dirty="0" smtClean="0">
                <a:solidFill>
                  <a:schemeClr val="tx2"/>
                </a:solidFill>
              </a:rPr>
              <a:t>Ethics memo due via </a:t>
            </a:r>
            <a:r>
              <a:rPr lang="en-US" sz="2400" dirty="0" err="1" smtClean="0">
                <a:solidFill>
                  <a:schemeClr val="tx2"/>
                </a:solidFill>
              </a:rPr>
              <a:t>dropbox</a:t>
            </a:r>
            <a:r>
              <a:rPr lang="en-US" sz="2400" dirty="0" smtClean="0">
                <a:solidFill>
                  <a:schemeClr val="tx2"/>
                </a:solidFill>
              </a:rPr>
              <a:t> by class time</a:t>
            </a:r>
          </a:p>
          <a:p>
            <a:r>
              <a:rPr lang="en-US" sz="2400" dirty="0" smtClean="0">
                <a:solidFill>
                  <a:schemeClr val="tx2"/>
                </a:solidFill>
              </a:rPr>
              <a:t>University or Viterbi Writing Centers</a:t>
            </a:r>
          </a:p>
          <a:p>
            <a:r>
              <a:rPr lang="en-US" sz="2400" dirty="0" smtClean="0">
                <a:solidFill>
                  <a:schemeClr val="tx2"/>
                </a:solidFill>
                <a:hlinkClick r:id="rId2"/>
              </a:rPr>
              <a:t>http://dornsife.usc.edu/writingcenter/</a:t>
            </a:r>
            <a:endParaRPr lang="en-US" sz="2400" dirty="0" smtClean="0">
              <a:solidFill>
                <a:schemeClr val="tx2"/>
              </a:solidFill>
            </a:endParaRPr>
          </a:p>
          <a:p>
            <a:r>
              <a:rPr lang="en-US" sz="2400" dirty="0" smtClean="0">
                <a:solidFill>
                  <a:schemeClr val="tx2"/>
                </a:solidFill>
                <a:hlinkClick r:id="rId3"/>
              </a:rPr>
              <a:t>http://viterbi.usc.edu/students/undergrad/varc/writing-consultations.htm</a:t>
            </a:r>
            <a:endParaRPr lang="en-US" sz="2400" dirty="0" smtClean="0">
              <a:solidFill>
                <a:schemeClr val="tx2"/>
              </a:solidFill>
            </a:endParaRPr>
          </a:p>
          <a:p>
            <a:r>
              <a:rPr lang="en-US" sz="2400" dirty="0" smtClean="0">
                <a:solidFill>
                  <a:schemeClr val="tx2"/>
                </a:solidFill>
              </a:rPr>
              <a:t>Choose time for presentation via survey link</a:t>
            </a:r>
          </a:p>
          <a:p>
            <a:r>
              <a:rPr lang="en-US" sz="2400" dirty="0" smtClean="0">
                <a:solidFill>
                  <a:schemeClr val="tx2"/>
                </a:solidFill>
              </a:rPr>
              <a:t>Read </a:t>
            </a:r>
            <a:r>
              <a:rPr lang="en-US" sz="2400" dirty="0" err="1" smtClean="0">
                <a:solidFill>
                  <a:schemeClr val="tx2"/>
                </a:solidFill>
              </a:rPr>
              <a:t>Tebeaux</a:t>
            </a:r>
            <a:r>
              <a:rPr lang="en-US" sz="2400" dirty="0" smtClean="0">
                <a:solidFill>
                  <a:schemeClr val="tx2"/>
                </a:solidFill>
              </a:rPr>
              <a:t> Chap 3</a:t>
            </a:r>
            <a:endParaRPr lang="en-US" sz="2300" dirty="0" smtClean="0">
              <a:solidFill>
                <a:schemeClr val="tx2"/>
              </a:solidFill>
            </a:endParaRPr>
          </a:p>
          <a:p>
            <a:pPr>
              <a:buNone/>
            </a:pPr>
            <a:endParaRPr lang="en-US" sz="2400" dirty="0" smtClean="0">
              <a:solidFill>
                <a:schemeClr val="tx2"/>
              </a:solidFill>
            </a:endParaRPr>
          </a:p>
        </p:txBody>
      </p:sp>
    </p:spTree>
    <p:extLst>
      <p:ext uri="{BB962C8B-B14F-4D97-AF65-F5344CB8AC3E}">
        <p14:creationId xmlns:p14="http://schemas.microsoft.com/office/powerpoint/2010/main" val="117452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Today</a:t>
            </a:r>
          </a:p>
        </p:txBody>
      </p:sp>
      <p:sp>
        <p:nvSpPr>
          <p:cNvPr id="29699" name="Content Placeholder 2"/>
          <p:cNvSpPr>
            <a:spLocks noGrp="1"/>
          </p:cNvSpPr>
          <p:nvPr>
            <p:ph idx="1"/>
          </p:nvPr>
        </p:nvSpPr>
        <p:spPr>
          <a:xfrm>
            <a:off x="2128836" y="1295400"/>
            <a:ext cx="6172199" cy="4646611"/>
          </a:xfrm>
        </p:spPr>
        <p:txBody>
          <a:bodyPr/>
          <a:lstStyle/>
          <a:p>
            <a:pPr marL="857250" lvl="1" indent="-457200"/>
            <a:r>
              <a:rPr lang="en-US" altLang="en-US" sz="2300" dirty="0" smtClean="0">
                <a:solidFill>
                  <a:schemeClr val="tx2"/>
                </a:solidFill>
              </a:rPr>
              <a:t>Communication Foundations</a:t>
            </a:r>
          </a:p>
          <a:p>
            <a:pPr marL="857250" lvl="1" indent="-457200"/>
            <a:r>
              <a:rPr lang="en-US" altLang="en-US" sz="2300" dirty="0" smtClean="0">
                <a:solidFill>
                  <a:schemeClr val="tx2"/>
                </a:solidFill>
              </a:rPr>
              <a:t>Applying Them to WA1</a:t>
            </a:r>
          </a:p>
          <a:p>
            <a:pPr marL="1257300" lvl="2" indent="-457200"/>
            <a:r>
              <a:rPr lang="en-US" altLang="en-US" sz="2300" dirty="0" smtClean="0">
                <a:solidFill>
                  <a:schemeClr val="tx2"/>
                </a:solidFill>
              </a:rPr>
              <a:t>“Editorial Meeting”</a:t>
            </a:r>
          </a:p>
          <a:p>
            <a:pPr marL="857250" lvl="1" indent="-457200"/>
            <a:r>
              <a:rPr lang="en-US" altLang="en-US" sz="2300" dirty="0" smtClean="0">
                <a:solidFill>
                  <a:schemeClr val="tx2"/>
                </a:solidFill>
              </a:rPr>
              <a:t>Brief Discussion of First Presentation</a:t>
            </a:r>
          </a:p>
        </p:txBody>
      </p:sp>
    </p:spTree>
    <p:extLst>
      <p:ext uri="{BB962C8B-B14F-4D97-AF65-F5344CB8AC3E}">
        <p14:creationId xmlns:p14="http://schemas.microsoft.com/office/powerpoint/2010/main" val="150809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Always Consider…</a:t>
            </a:r>
          </a:p>
        </p:txBody>
      </p:sp>
      <p:sp>
        <p:nvSpPr>
          <p:cNvPr id="29699" name="Content Placeholder 2"/>
          <p:cNvSpPr>
            <a:spLocks noGrp="1"/>
          </p:cNvSpPr>
          <p:nvPr>
            <p:ph idx="1"/>
          </p:nvPr>
        </p:nvSpPr>
        <p:spPr/>
        <p:txBody>
          <a:bodyPr/>
          <a:lstStyle/>
          <a:p>
            <a:pPr marL="457200" indent="-457200">
              <a:buFont typeface="B Frutiger Bold" charset="0"/>
              <a:buAutoNum type="arabicPeriod"/>
            </a:pPr>
            <a:r>
              <a:rPr lang="en-US" altLang="en-US" sz="2400" dirty="0" smtClean="0">
                <a:solidFill>
                  <a:schemeClr val="tx2"/>
                </a:solidFill>
              </a:rPr>
              <a:t>Purpose</a:t>
            </a:r>
          </a:p>
          <a:p>
            <a:pPr marL="457200" indent="-457200">
              <a:buFont typeface="B Frutiger Bold" charset="0"/>
              <a:buAutoNum type="arabicPeriod"/>
            </a:pPr>
            <a:r>
              <a:rPr lang="en-US" altLang="en-US" sz="2400" dirty="0" smtClean="0">
                <a:solidFill>
                  <a:schemeClr val="tx2"/>
                </a:solidFill>
              </a:rPr>
              <a:t>Audience</a:t>
            </a:r>
          </a:p>
          <a:p>
            <a:pPr marL="457200" indent="-457200">
              <a:buFont typeface="B Frutiger Bold" charset="0"/>
              <a:buAutoNum type="arabicPeriod"/>
            </a:pPr>
            <a:r>
              <a:rPr lang="en-US" altLang="en-US" sz="2400" dirty="0" smtClean="0">
                <a:solidFill>
                  <a:schemeClr val="tx2"/>
                </a:solidFill>
              </a:rPr>
              <a:t>Structure</a:t>
            </a:r>
            <a:endParaRPr lang="en-US" altLang="en-US" sz="2400" dirty="0">
              <a:solidFill>
                <a:schemeClr val="tx2"/>
              </a:solidFill>
            </a:endParaRPr>
          </a:p>
          <a:p>
            <a:pPr marL="457200" indent="-457200">
              <a:buFont typeface="B Frutiger Bold" charset="0"/>
              <a:buAutoNum type="arabicPeriod"/>
            </a:pPr>
            <a:endParaRPr lang="en-US" altLang="en-US" sz="2400" dirty="0" smtClean="0">
              <a:solidFill>
                <a:schemeClr val="tx2"/>
              </a:solidFill>
            </a:endParaRPr>
          </a:p>
          <a:p>
            <a:pPr marL="0" indent="0">
              <a:buNone/>
            </a:pPr>
            <a:r>
              <a:rPr lang="en-US" altLang="en-US" sz="2400" dirty="0" smtClean="0">
                <a:solidFill>
                  <a:schemeClr val="tx2"/>
                </a:solidFill>
              </a:rPr>
              <a:t>Identify factors within each</a:t>
            </a:r>
          </a:p>
        </p:txBody>
      </p:sp>
    </p:spTree>
    <p:extLst>
      <p:ext uri="{BB962C8B-B14F-4D97-AF65-F5344CB8AC3E}">
        <p14:creationId xmlns:p14="http://schemas.microsoft.com/office/powerpoint/2010/main" val="112842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z="2400" dirty="0" smtClean="0">
                <a:solidFill>
                  <a:schemeClr val="tx2"/>
                </a:solidFill>
              </a:rPr>
              <a:t>Purpose</a:t>
            </a:r>
          </a:p>
        </p:txBody>
      </p:sp>
      <p:sp>
        <p:nvSpPr>
          <p:cNvPr id="30723" name="Content Placeholder 2"/>
          <p:cNvSpPr>
            <a:spLocks noGrp="1"/>
          </p:cNvSpPr>
          <p:nvPr>
            <p:ph idx="1"/>
          </p:nvPr>
        </p:nvSpPr>
        <p:spPr/>
        <p:txBody>
          <a:bodyPr/>
          <a:lstStyle/>
          <a:p>
            <a:r>
              <a:rPr lang="en-US" altLang="en-US" sz="2400" dirty="0" smtClean="0">
                <a:solidFill>
                  <a:schemeClr val="tx2"/>
                </a:solidFill>
              </a:rPr>
              <a:t>Why do engineers communicate?</a:t>
            </a:r>
          </a:p>
          <a:p>
            <a:pPr lvl="1"/>
            <a:r>
              <a:rPr lang="en-US" altLang="en-US" sz="2300" dirty="0" smtClean="0">
                <a:solidFill>
                  <a:schemeClr val="tx2"/>
                </a:solidFill>
              </a:rPr>
              <a:t>One word answers</a:t>
            </a:r>
          </a:p>
        </p:txBody>
      </p:sp>
    </p:spTree>
    <p:extLst>
      <p:ext uri="{BB962C8B-B14F-4D97-AF65-F5344CB8AC3E}">
        <p14:creationId xmlns:p14="http://schemas.microsoft.com/office/powerpoint/2010/main" val="104298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z="2400" dirty="0" smtClean="0">
                <a:solidFill>
                  <a:schemeClr val="tx2"/>
                </a:solidFill>
              </a:rPr>
              <a:t>Purpose</a:t>
            </a:r>
          </a:p>
        </p:txBody>
      </p:sp>
      <p:sp>
        <p:nvSpPr>
          <p:cNvPr id="30723" name="Content Placeholder 2"/>
          <p:cNvSpPr>
            <a:spLocks noGrp="1"/>
          </p:cNvSpPr>
          <p:nvPr>
            <p:ph idx="1"/>
          </p:nvPr>
        </p:nvSpPr>
        <p:spPr/>
        <p:txBody>
          <a:bodyPr/>
          <a:lstStyle/>
          <a:p>
            <a:r>
              <a:rPr lang="en-US" altLang="en-US" sz="2400" dirty="0" smtClean="0">
                <a:solidFill>
                  <a:schemeClr val="tx2"/>
                </a:solidFill>
              </a:rPr>
              <a:t>Persuasion ---&gt;  Action</a:t>
            </a:r>
          </a:p>
          <a:p>
            <a:endParaRPr lang="en-US" altLang="en-US" sz="2400" dirty="0">
              <a:solidFill>
                <a:schemeClr val="tx2"/>
              </a:solidFill>
            </a:endParaRPr>
          </a:p>
          <a:p>
            <a:r>
              <a:rPr lang="en-US" altLang="en-US" sz="2400" dirty="0">
                <a:solidFill>
                  <a:schemeClr val="tx2"/>
                </a:solidFill>
              </a:rPr>
              <a:t>Action </a:t>
            </a:r>
            <a:r>
              <a:rPr lang="en-US" altLang="en-US" sz="2400" dirty="0" smtClean="0">
                <a:solidFill>
                  <a:schemeClr val="tx2"/>
                </a:solidFill>
              </a:rPr>
              <a:t>---&gt; Purpose</a:t>
            </a:r>
          </a:p>
          <a:p>
            <a:endParaRPr lang="en-US" altLang="en-US" sz="2300" dirty="0" smtClean="0">
              <a:solidFill>
                <a:schemeClr val="tx2"/>
              </a:solidFill>
            </a:endParaRPr>
          </a:p>
        </p:txBody>
      </p:sp>
      <p:sp>
        <p:nvSpPr>
          <p:cNvPr id="4" name="Right Arrow 3"/>
          <p:cNvSpPr/>
          <p:nvPr/>
        </p:nvSpPr>
        <p:spPr>
          <a:xfrm>
            <a:off x="5410200" y="4419600"/>
            <a:ext cx="45719"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5522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z="2400" dirty="0" smtClean="0">
                <a:solidFill>
                  <a:schemeClr val="tx2"/>
                </a:solidFill>
              </a:rPr>
              <a:t>Audience</a:t>
            </a:r>
          </a:p>
        </p:txBody>
      </p:sp>
      <p:sp>
        <p:nvSpPr>
          <p:cNvPr id="31747" name="Content Placeholder 2"/>
          <p:cNvSpPr>
            <a:spLocks noGrp="1"/>
          </p:cNvSpPr>
          <p:nvPr>
            <p:ph idx="1"/>
          </p:nvPr>
        </p:nvSpPr>
        <p:spPr/>
        <p:txBody>
          <a:bodyPr/>
          <a:lstStyle/>
          <a:p>
            <a:r>
              <a:rPr lang="en-US" altLang="en-US" sz="2400" dirty="0" smtClean="0">
                <a:solidFill>
                  <a:schemeClr val="tx2"/>
                </a:solidFill>
              </a:rPr>
              <a:t>Information wants</a:t>
            </a:r>
          </a:p>
          <a:p>
            <a:r>
              <a:rPr lang="en-US" altLang="en-US" sz="2400" dirty="0" smtClean="0">
                <a:solidFill>
                  <a:schemeClr val="tx2"/>
                </a:solidFill>
              </a:rPr>
              <a:t>Information needs</a:t>
            </a:r>
          </a:p>
          <a:p>
            <a:pPr marL="0" indent="0">
              <a:buNone/>
            </a:pPr>
            <a:endParaRPr lang="en-US" altLang="en-US" sz="2400" dirty="0" smtClean="0">
              <a:solidFill>
                <a:schemeClr val="tx2"/>
              </a:solidFill>
            </a:endParaRPr>
          </a:p>
          <a:p>
            <a:pPr lvl="1"/>
            <a:r>
              <a:rPr lang="en-US" altLang="en-US" sz="2300" dirty="0" smtClean="0">
                <a:solidFill>
                  <a:schemeClr val="tx2"/>
                </a:solidFill>
              </a:rPr>
              <a:t>Both within appropriate voice/tone</a:t>
            </a:r>
          </a:p>
          <a:p>
            <a:pPr lvl="1"/>
            <a:r>
              <a:rPr lang="en-US" altLang="en-US" sz="2300" dirty="0">
                <a:solidFill>
                  <a:schemeClr val="tx2"/>
                </a:solidFill>
              </a:rPr>
              <a:t>To make a decision</a:t>
            </a:r>
          </a:p>
          <a:p>
            <a:endParaRPr lang="en-US" altLang="en-US" sz="2400" dirty="0" smtClean="0">
              <a:solidFill>
                <a:schemeClr val="tx2"/>
              </a:solidFill>
            </a:endParaRPr>
          </a:p>
        </p:txBody>
      </p:sp>
    </p:spTree>
    <p:extLst>
      <p:ext uri="{BB962C8B-B14F-4D97-AF65-F5344CB8AC3E}">
        <p14:creationId xmlns:p14="http://schemas.microsoft.com/office/powerpoint/2010/main" val="3633269617"/>
      </p:ext>
    </p:extLst>
  </p:cSld>
  <p:clrMapOvr>
    <a:masterClrMapping/>
  </p:clrMapOvr>
</p:sld>
</file>

<file path=ppt/theme/theme1.xml><?xml version="1.0" encoding="utf-8"?>
<a:theme xmlns:a="http://schemas.openxmlformats.org/drawingml/2006/main" name="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29740</TotalTime>
  <Words>1267</Words>
  <Application>Microsoft Office PowerPoint</Application>
  <PresentationFormat>On-screen Show (4:3)</PresentationFormat>
  <Paragraphs>272</Paragraphs>
  <Slides>42</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42</vt:i4>
      </vt:variant>
    </vt:vector>
  </HeadingPairs>
  <TitlesOfParts>
    <vt:vector size="51" baseType="lpstr">
      <vt:lpstr>MS Mincho</vt:lpstr>
      <vt:lpstr>SimSun</vt:lpstr>
      <vt:lpstr>Arial</vt:lpstr>
      <vt:lpstr>B Frutiger Bold</vt:lpstr>
      <vt:lpstr>Calibri</vt:lpstr>
      <vt:lpstr>Times New Roman</vt:lpstr>
      <vt:lpstr>Viterbi_R1</vt:lpstr>
      <vt:lpstr>1_Office Theme</vt:lpstr>
      <vt:lpstr>Custom Design</vt:lpstr>
      <vt:lpstr>CSCI 598 – Professional Writing and Communication for Computer Scientists</vt:lpstr>
      <vt:lpstr>Clarifications</vt:lpstr>
      <vt:lpstr>First Presentation</vt:lpstr>
      <vt:lpstr>First Presentation</vt:lpstr>
      <vt:lpstr>Today</vt:lpstr>
      <vt:lpstr>Always Consider…</vt:lpstr>
      <vt:lpstr>Purpose</vt:lpstr>
      <vt:lpstr>Purpose</vt:lpstr>
      <vt:lpstr>Audience</vt:lpstr>
      <vt:lpstr>Aristotle’s 3 Methods of Proof  (Audience’s Needs)</vt:lpstr>
      <vt:lpstr>Structure</vt:lpstr>
      <vt:lpstr>Exercise </vt:lpstr>
      <vt:lpstr>Peanut Butter Ad in LA Times Food Section </vt:lpstr>
      <vt:lpstr>Peanut Butter Ad in LA Times Food Section </vt:lpstr>
      <vt:lpstr>Cover Letter for Job Application </vt:lpstr>
      <vt:lpstr>Cover Letter for Job Application </vt:lpstr>
      <vt:lpstr>Ethics Analysis/Recommendation </vt:lpstr>
      <vt:lpstr>Ethics Analysis/Recommendation </vt:lpstr>
      <vt:lpstr>Ethics Analysis/Recommendation </vt:lpstr>
      <vt:lpstr>Ethics Analysis/Recommendation </vt:lpstr>
      <vt:lpstr>PowerPoint Presentation</vt:lpstr>
      <vt:lpstr>Writing Assignment 1</vt:lpstr>
      <vt:lpstr>Writing Assignment 1 – Draft (Example A) </vt:lpstr>
      <vt:lpstr>Writing Assignment 1 – Draft (Example A) </vt:lpstr>
      <vt:lpstr>Writing Assignment 1 – Draft (Example A) </vt:lpstr>
      <vt:lpstr>Writing Assignment 1 – Draft (Example B) </vt:lpstr>
      <vt:lpstr>Writing Assignment 1 – Draft (Example B) </vt:lpstr>
      <vt:lpstr>Writing Assignment 1 – Draft (Example B) </vt:lpstr>
      <vt:lpstr>Writing Assignment 1 – Draft (Example B) </vt:lpstr>
      <vt:lpstr>Writing Assignment 1 – Draft (Example C) </vt:lpstr>
      <vt:lpstr>Writing Assignment 1 – Draft (Example D)  (Amazon Ethics Discussion Section - Generic)</vt:lpstr>
      <vt:lpstr>Writing Assignment 1 – Draft (Example E)  (Microsoft Ethics Discussion Section - Specific)</vt:lpstr>
      <vt:lpstr>Writing Assignment 1</vt:lpstr>
      <vt:lpstr>PowerPoint Presentation</vt:lpstr>
      <vt:lpstr>PowerPoint Presentation</vt:lpstr>
      <vt:lpstr>Writing Assignment 1</vt:lpstr>
      <vt:lpstr>Aristotle’s 3 Methods of Proof  </vt:lpstr>
      <vt:lpstr>Questions re: “Project”</vt:lpstr>
      <vt:lpstr>For Consideration… </vt:lpstr>
      <vt:lpstr>Writing Assignment 1</vt:lpstr>
      <vt:lpstr>Oral Presentation 1</vt:lpstr>
      <vt:lpstr>For Next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Fellowship Application Clinic</dc:title>
  <dc:creator>EWP Student</dc:creator>
  <cp:lastModifiedBy>Steve Bucher</cp:lastModifiedBy>
  <cp:revision>671</cp:revision>
  <cp:lastPrinted>2017-01-26T23:34:36Z</cp:lastPrinted>
  <dcterms:modified xsi:type="dcterms:W3CDTF">2017-01-27T23:16:52Z</dcterms:modified>
</cp:coreProperties>
</file>