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 id="2147483751" r:id="rId2"/>
    <p:sldMasterId id="2147483762" r:id="rId3"/>
  </p:sldMasterIdLst>
  <p:notesMasterIdLst>
    <p:notesMasterId r:id="rId52"/>
  </p:notesMasterIdLst>
  <p:handoutMasterIdLst>
    <p:handoutMasterId r:id="rId53"/>
  </p:handoutMasterIdLst>
  <p:sldIdLst>
    <p:sldId id="256" r:id="rId4"/>
    <p:sldId id="427" r:id="rId5"/>
    <p:sldId id="361" r:id="rId6"/>
    <p:sldId id="474" r:id="rId7"/>
    <p:sldId id="484" r:id="rId8"/>
    <p:sldId id="425" r:id="rId9"/>
    <p:sldId id="431" r:id="rId10"/>
    <p:sldId id="439" r:id="rId11"/>
    <p:sldId id="430" r:id="rId12"/>
    <p:sldId id="485" r:id="rId13"/>
    <p:sldId id="453" r:id="rId14"/>
    <p:sldId id="444" r:id="rId15"/>
    <p:sldId id="445" r:id="rId16"/>
    <p:sldId id="488" r:id="rId17"/>
    <p:sldId id="489" r:id="rId18"/>
    <p:sldId id="490" r:id="rId19"/>
    <p:sldId id="491" r:id="rId20"/>
    <p:sldId id="492" r:id="rId21"/>
    <p:sldId id="465" r:id="rId22"/>
    <p:sldId id="475" r:id="rId23"/>
    <p:sldId id="466" r:id="rId24"/>
    <p:sldId id="467" r:id="rId25"/>
    <p:sldId id="468" r:id="rId26"/>
    <p:sldId id="469" r:id="rId27"/>
    <p:sldId id="470" r:id="rId28"/>
    <p:sldId id="471" r:id="rId29"/>
    <p:sldId id="472" r:id="rId30"/>
    <p:sldId id="473" r:id="rId31"/>
    <p:sldId id="476" r:id="rId32"/>
    <p:sldId id="477" r:id="rId33"/>
    <p:sldId id="478" r:id="rId34"/>
    <p:sldId id="479" r:id="rId35"/>
    <p:sldId id="412" r:id="rId36"/>
    <p:sldId id="498" r:id="rId37"/>
    <p:sldId id="482" r:id="rId38"/>
    <p:sldId id="481" r:id="rId39"/>
    <p:sldId id="449" r:id="rId40"/>
    <p:sldId id="493" r:id="rId41"/>
    <p:sldId id="494" r:id="rId42"/>
    <p:sldId id="495" r:id="rId43"/>
    <p:sldId id="496" r:id="rId44"/>
    <p:sldId id="428" r:id="rId45"/>
    <p:sldId id="429" r:id="rId46"/>
    <p:sldId id="499" r:id="rId47"/>
    <p:sldId id="413" r:id="rId48"/>
    <p:sldId id="414" r:id="rId49"/>
    <p:sldId id="415" r:id="rId50"/>
    <p:sldId id="379" r:id="rId51"/>
  </p:sldIdLst>
  <p:sldSz cx="9144000" cy="6858000" type="screen4x3"/>
  <p:notesSz cx="6950075" cy="9167813"/>
  <p:defaultTextStyle>
    <a:defPPr>
      <a:defRPr lang="en-US"/>
    </a:defPPr>
    <a:lvl1pPr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1pPr>
    <a:lvl2pPr marL="4572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2pPr>
    <a:lvl3pPr marL="9144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3pPr>
    <a:lvl4pPr marL="13716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4pPr>
    <a:lvl5pPr marL="18288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58704"/>
          </a:xfrm>
          <a:prstGeom prst="rect">
            <a:avLst/>
          </a:prstGeom>
        </p:spPr>
        <p:txBody>
          <a:bodyPr vert="horz" lIns="91434" tIns="45716" rIns="91434" bIns="45716" rtlCol="0"/>
          <a:lstStyle>
            <a:lvl1pPr algn="l" eaLnBrk="1" hangingPunct="1">
              <a:defRPr sz="1200">
                <a:latin typeface="Arial" charset="0"/>
                <a:cs typeface="Arial" charset="0"/>
                <a:sym typeface="Arial" charset="0"/>
              </a:defRPr>
            </a:lvl1pPr>
          </a:lstStyle>
          <a:p>
            <a:pPr>
              <a:defRPr/>
            </a:pPr>
            <a:endParaRPr lang="en-US"/>
          </a:p>
        </p:txBody>
      </p:sp>
      <p:sp>
        <p:nvSpPr>
          <p:cNvPr id="3" name="Date Placeholder 2"/>
          <p:cNvSpPr>
            <a:spLocks noGrp="1"/>
          </p:cNvSpPr>
          <p:nvPr>
            <p:ph type="dt" sz="quarter" idx="1"/>
          </p:nvPr>
        </p:nvSpPr>
        <p:spPr>
          <a:xfrm>
            <a:off x="3936770" y="0"/>
            <a:ext cx="3011699" cy="458704"/>
          </a:xfrm>
          <a:prstGeom prst="rect">
            <a:avLst/>
          </a:prstGeom>
        </p:spPr>
        <p:txBody>
          <a:bodyPr vert="horz" lIns="91434" tIns="45716" rIns="91434" bIns="45716" rtlCol="0"/>
          <a:lstStyle>
            <a:lvl1pPr algn="r" eaLnBrk="1" hangingPunct="1">
              <a:defRPr sz="1200">
                <a:latin typeface="Arial" charset="0"/>
                <a:cs typeface="Arial" charset="0"/>
                <a:sym typeface="Arial" charset="0"/>
              </a:defRPr>
            </a:lvl1pPr>
          </a:lstStyle>
          <a:p>
            <a:pPr>
              <a:defRPr/>
            </a:pPr>
            <a:fld id="{62691186-A3C2-452D-9907-7D3A9608850A}" type="datetimeFigureOut">
              <a:rPr lang="en-US"/>
              <a:pPr>
                <a:defRPr/>
              </a:pPr>
              <a:t>2/17/2017</a:t>
            </a:fld>
            <a:endParaRPr lang="en-US"/>
          </a:p>
        </p:txBody>
      </p:sp>
      <p:sp>
        <p:nvSpPr>
          <p:cNvPr id="4" name="Footer Placeholder 3"/>
          <p:cNvSpPr>
            <a:spLocks noGrp="1"/>
          </p:cNvSpPr>
          <p:nvPr>
            <p:ph type="ftr" sz="quarter" idx="2"/>
          </p:nvPr>
        </p:nvSpPr>
        <p:spPr>
          <a:xfrm>
            <a:off x="0" y="8707544"/>
            <a:ext cx="3011699" cy="458704"/>
          </a:xfrm>
          <a:prstGeom prst="rect">
            <a:avLst/>
          </a:prstGeom>
        </p:spPr>
        <p:txBody>
          <a:bodyPr vert="horz" lIns="91434" tIns="45716" rIns="91434" bIns="45716" rtlCol="0" anchor="b"/>
          <a:lstStyle>
            <a:lvl1pPr algn="l" eaLnBrk="1" hangingPunct="1">
              <a:defRPr sz="1200">
                <a:latin typeface="Arial" charset="0"/>
                <a:cs typeface="Arial" charset="0"/>
                <a:sym typeface="Arial" charset="0"/>
              </a:defRPr>
            </a:lvl1pPr>
          </a:lstStyle>
          <a:p>
            <a:pPr>
              <a:defRPr/>
            </a:pPr>
            <a:endParaRPr lang="en-US"/>
          </a:p>
        </p:txBody>
      </p:sp>
      <p:sp>
        <p:nvSpPr>
          <p:cNvPr id="5" name="Slide Number Placeholder 4"/>
          <p:cNvSpPr>
            <a:spLocks noGrp="1"/>
          </p:cNvSpPr>
          <p:nvPr>
            <p:ph type="sldNum" sz="quarter" idx="3"/>
          </p:nvPr>
        </p:nvSpPr>
        <p:spPr>
          <a:xfrm>
            <a:off x="3936770" y="8707544"/>
            <a:ext cx="3011699" cy="458704"/>
          </a:xfrm>
          <a:prstGeom prst="rect">
            <a:avLst/>
          </a:prstGeom>
        </p:spPr>
        <p:txBody>
          <a:bodyPr vert="horz" wrap="square" lIns="91434" tIns="45716" rIns="91434" bIns="45716" numCol="1" anchor="b" anchorCtr="0" compatLnSpc="1">
            <a:prstTxWarp prst="textNoShape">
              <a:avLst/>
            </a:prstTxWarp>
          </a:bodyPr>
          <a:lstStyle>
            <a:lvl1pPr algn="r" eaLnBrk="1" hangingPunct="1">
              <a:defRPr sz="1200" smtClean="0"/>
            </a:lvl1pPr>
          </a:lstStyle>
          <a:p>
            <a:pPr>
              <a:defRPr/>
            </a:pPr>
            <a:fld id="{CA41B474-F01B-48E9-880B-81BE165DDF8D}" type="slidenum">
              <a:rPr lang="en-US" altLang="en-US"/>
              <a:pPr>
                <a:defRPr/>
              </a:pPr>
              <a:t>‹#›</a:t>
            </a:fld>
            <a:endParaRPr lang="en-US" altLang="en-US"/>
          </a:p>
        </p:txBody>
      </p:sp>
    </p:spTree>
    <p:extLst>
      <p:ext uri="{BB962C8B-B14F-4D97-AF65-F5344CB8AC3E}">
        <p14:creationId xmlns:p14="http://schemas.microsoft.com/office/powerpoint/2010/main" val="3792625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794" name="Shape 2"/>
          <p:cNvSpPr txBox="1">
            <a:spLocks noGrp="1"/>
          </p:cNvSpPr>
          <p:nvPr>
            <p:ph type="hdr" idx="2"/>
          </p:nvPr>
        </p:nvSpPr>
        <p:spPr bwMode="auto">
          <a:xfrm>
            <a:off x="0" y="0"/>
            <a:ext cx="3011699" cy="458704"/>
          </a:xfrm>
          <a:prstGeom prst="rect">
            <a:avLst/>
          </a:prstGeom>
          <a:noFill/>
          <a:ln w="9525">
            <a:noFill/>
            <a:miter lim="800000"/>
            <a:headEnd/>
            <a:tailEnd/>
          </a:ln>
        </p:spPr>
        <p:txBody>
          <a:bodyPr vert="horz" wrap="square" lIns="91419" tIns="91419" rIns="91419" bIns="91419"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5" name="Shape 3"/>
          <p:cNvSpPr txBox="1">
            <a:spLocks noGrp="1"/>
          </p:cNvSpPr>
          <p:nvPr>
            <p:ph type="dt" idx="10"/>
          </p:nvPr>
        </p:nvSpPr>
        <p:spPr bwMode="auto">
          <a:xfrm>
            <a:off x="3938378" y="0"/>
            <a:ext cx="3011699" cy="458704"/>
          </a:xfrm>
          <a:prstGeom prst="rect">
            <a:avLst/>
          </a:prstGeom>
          <a:noFill/>
          <a:ln w="9525">
            <a:noFill/>
            <a:miter lim="800000"/>
            <a:headEnd/>
            <a:tailEnd/>
          </a:ln>
        </p:spPr>
        <p:txBody>
          <a:bodyPr vert="horz" wrap="square" lIns="91419" tIns="91419" rIns="91419" bIns="91419"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2772" name="Shape 4"/>
          <p:cNvSpPr>
            <a:spLocks noGrp="1" noRot="1" noChangeAspect="1"/>
          </p:cNvSpPr>
          <p:nvPr>
            <p:ph type="sldImg" idx="3"/>
          </p:nvPr>
        </p:nvSpPr>
        <p:spPr bwMode="auto">
          <a:xfrm>
            <a:off x="1182688" y="687388"/>
            <a:ext cx="4584700" cy="3438525"/>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lnTo>
                  <a:pt x="0" y="0"/>
                </a:lnTo>
                <a:close/>
              </a:path>
            </a:pathLst>
          </a:custGeom>
          <a:noFill/>
          <a:ln w="9525" cap="rnd">
            <a:solidFill>
              <a:srgbClr val="000000"/>
            </a:solidFill>
            <a:prstDash val="solid"/>
            <a:miter lim="800000"/>
            <a:headEnd type="none" w="med" len="med"/>
            <a:tailEnd type="none" w="med" len="med"/>
          </a:ln>
        </p:spPr>
      </p:sp>
      <p:sp>
        <p:nvSpPr>
          <p:cNvPr id="5" name="Shape 5"/>
          <p:cNvSpPr txBox="1">
            <a:spLocks noGrp="1"/>
          </p:cNvSpPr>
          <p:nvPr>
            <p:ph type="body" idx="1"/>
          </p:nvPr>
        </p:nvSpPr>
        <p:spPr>
          <a:xfrm>
            <a:off x="926677" y="4355340"/>
            <a:ext cx="5096722" cy="4125203"/>
          </a:xfrm>
          <a:prstGeom prst="rect">
            <a:avLst/>
          </a:prstGeom>
          <a:noFill/>
          <a:ln>
            <a:noFill/>
          </a:ln>
        </p:spPr>
        <p:txBody>
          <a:bodyPr lIns="91419" tIns="91419" rIns="91419" bIns="91419"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endParaRPr noProof="0"/>
          </a:p>
        </p:txBody>
      </p:sp>
      <p:sp>
        <p:nvSpPr>
          <p:cNvPr id="33798" name="Shape 6"/>
          <p:cNvSpPr txBox="1">
            <a:spLocks noGrp="1"/>
          </p:cNvSpPr>
          <p:nvPr>
            <p:ph type="ftr" idx="11"/>
          </p:nvPr>
        </p:nvSpPr>
        <p:spPr bwMode="auto">
          <a:xfrm>
            <a:off x="0" y="8709112"/>
            <a:ext cx="3011699" cy="458703"/>
          </a:xfrm>
          <a:prstGeom prst="rect">
            <a:avLst/>
          </a:prstGeom>
          <a:noFill/>
          <a:ln w="9525">
            <a:noFill/>
            <a:miter lim="800000"/>
            <a:headEnd/>
            <a:tailEnd/>
          </a:ln>
        </p:spPr>
        <p:txBody>
          <a:bodyPr vert="horz" wrap="square" lIns="91419" tIns="91419" rIns="91419" bIns="91419"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9" name="Shape 7"/>
          <p:cNvSpPr txBox="1">
            <a:spLocks noGrp="1"/>
          </p:cNvSpPr>
          <p:nvPr>
            <p:ph type="sldNum" idx="12"/>
          </p:nvPr>
        </p:nvSpPr>
        <p:spPr bwMode="auto">
          <a:xfrm>
            <a:off x="3938378" y="8709112"/>
            <a:ext cx="3011699" cy="458703"/>
          </a:xfrm>
          <a:prstGeom prst="rect">
            <a:avLst/>
          </a:prstGeom>
          <a:noFill/>
          <a:ln w="9525">
            <a:noFill/>
            <a:miter lim="800000"/>
            <a:headEnd/>
            <a:tailEnd/>
          </a:ln>
        </p:spPr>
        <p:txBody>
          <a:bodyPr vert="horz" wrap="square" lIns="91419" tIns="91419" rIns="91419" bIns="91419" numCol="1" anchor="b" anchorCtr="0" compatLnSpc="1">
            <a:prstTxWarp prst="textNoShape">
              <a:avLst/>
            </a:prstTxWarp>
          </a:bodyPr>
          <a:lstStyle>
            <a:lvl1pPr algn="r" eaLnBrk="1" hangingPunct="1">
              <a:defRPr sz="1200">
                <a:latin typeface="Arial" charset="0"/>
                <a:cs typeface="Arial" charset="0"/>
                <a:sym typeface="Arial" charset="0"/>
              </a:defRPr>
            </a:lvl1pPr>
          </a:lstStyle>
          <a:p>
            <a:pPr>
              <a:defRPr/>
            </a:pPr>
            <a:endParaRPr lang="en-US"/>
          </a:p>
        </p:txBody>
      </p:sp>
    </p:spTree>
    <p:extLst>
      <p:ext uri="{BB962C8B-B14F-4D97-AF65-F5344CB8AC3E}">
        <p14:creationId xmlns:p14="http://schemas.microsoft.com/office/powerpoint/2010/main" val="3571171585"/>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64"/>
          <p:cNvSpPr txBox="1">
            <a:spLocks noGrp="1"/>
          </p:cNvSpPr>
          <p:nvPr>
            <p:ph type="body" idx="1"/>
          </p:nvPr>
        </p:nvSpPr>
        <p:spPr bwMode="auto">
          <a:xfrm>
            <a:off x="926677" y="6233288"/>
            <a:ext cx="5096722" cy="369302"/>
          </a:xfrm>
          <a:noFill/>
        </p:spPr>
        <p:txBody>
          <a:bodyPr vert="horz" wrap="square" numCol="1" compatLnSpc="1">
            <a:prstTxWarp prst="textNoShape">
              <a:avLst/>
            </a:prstTxWarp>
            <a:spAutoFit/>
          </a:bodyPr>
          <a:lstStyle/>
          <a:p>
            <a:pPr eaLnBrk="1" hangingPunct="1">
              <a:spcBef>
                <a:spcPct val="0"/>
              </a:spcBef>
            </a:pPr>
            <a:endParaRPr lang="en-US" altLang="en-US" dirty="0" smtClean="0"/>
          </a:p>
        </p:txBody>
      </p:sp>
      <p:sp>
        <p:nvSpPr>
          <p:cNvPr id="33795" name="Shape 6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07060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5C4A4F-878F-438C-B880-2628F5DCDA62}" type="datetimeFigureOut">
              <a:rPr lang="en-US"/>
              <a:pPr>
                <a:defRPr/>
              </a:pPr>
              <a:t>2/17/2017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67414C-3A9A-4852-8BF7-4DDC089B74F3}"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15CC33-7118-4B73-91DA-8A63609BAE37}" type="datetimeFigureOut">
              <a:rPr lang="en-US"/>
              <a:pPr>
                <a:defRPr/>
              </a:pPr>
              <a:t>2/17/2017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9937F1-9E8D-47A0-8DC4-0A31AB862DA0}"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0B1190F-F633-4C32-82E0-E4E5F130CD32}" type="datetimeFigureOut">
              <a:rPr lang="en-US"/>
              <a:pPr>
                <a:defRPr/>
              </a:pPr>
              <a:t>2/17/2017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BD103E-FF65-4802-8738-BBCC38396370}"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3D7E27-F7FC-40B8-A522-8016FC5583D2}" type="datetimeFigureOut">
              <a:rPr lang="en-US"/>
              <a:pPr>
                <a:defRPr/>
              </a:pPr>
              <a:t>2/17/2017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D1557F-252C-4CAE-AF23-992FA41B7C97}"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D66A2E-AF9B-48D8-822B-776DC2E535BA}" type="datetimeFigureOut">
              <a:rPr lang="en-US"/>
              <a:pPr>
                <a:defRPr/>
              </a:pPr>
              <a:t>2/17/2017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D8D10F-6C87-4FCA-978D-56E04849E999}"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6FFC7D-B4BB-474C-A7D2-824553E3619F}" type="datetimeFigureOut">
              <a:rPr lang="en-US"/>
              <a:pPr>
                <a:defRPr/>
              </a:pPr>
              <a:t>2/17/2017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686DF5-F2AD-4BF7-829D-BDB86C35B96C}"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8B8812-F9EA-4550-AA2C-E2582B4A9B91}" type="datetimeFigureOut">
              <a:rPr lang="en-US"/>
              <a:pPr>
                <a:defRPr/>
              </a:pPr>
              <a:t>2/17/2017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B35864A-9B81-4CBC-92CE-9794CEF865E1}"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EAA5AE-0ABD-43C8-90FC-E7837AF24D96}" type="datetimeFigureOut">
              <a:rPr lang="en-US"/>
              <a:pPr>
                <a:defRPr/>
              </a:pPr>
              <a:t>2/17/2017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ECF67C-7808-448C-9851-8DD300AE38B4}"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034B93-B9A4-4DD9-AE9F-9F6075F61DBD}" type="datetimeFigureOut">
              <a:rPr lang="en-US"/>
              <a:pPr>
                <a:defRPr/>
              </a:pPr>
              <a:t>2/17/2017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376262-8B10-4543-A9B1-D2E9CB2D105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9B4EA2-479C-4E8B-A1C4-FF4551ABC440}" type="datetimeFigureOut">
              <a:rPr lang="en-US"/>
              <a:pPr>
                <a:defRPr/>
              </a:pPr>
              <a:t>2/17/2017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211528-CCC4-4A7D-A65F-8C3C5BEE91EF}" type="slidenum">
              <a:rPr lang="en-US"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30A1CA-F5D2-45B7-95AF-B1108145D3FE}" type="datetimeFigureOut">
              <a:rPr lang="en-US"/>
              <a:pPr>
                <a:defRPr/>
              </a:pPr>
              <a:t>2/17/2017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8D7EC9-17F1-4B6F-8977-DFB0BE5B3806}"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12" y="4406900"/>
            <a:ext cx="7772400" cy="1362075"/>
          </a:xfrm>
          <a:prstGeom prst="rect">
            <a:avLst/>
          </a:prstGeom>
          <a:noFill/>
          <a:ln>
            <a:noFill/>
          </a:ln>
        </p:spPr>
        <p:txBody>
          <a:bodyPr/>
          <a:lstStyle>
            <a:lvl1pPr algn="l" rtl="0">
              <a:defRPr sz="4000" b="1" cap="small"/>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
          </p:nvPr>
        </p:nvSpPr>
        <p:spPr>
          <a:xfrm>
            <a:off x="722312" y="2906713"/>
            <a:ext cx="7772400" cy="1500187"/>
          </a:xfrm>
          <a:prstGeom prst="rect">
            <a:avLst/>
          </a:prstGeom>
          <a:noFill/>
          <a:ln>
            <a:noFill/>
          </a:ln>
        </p:spPr>
        <p:txBody>
          <a:bodyPr anchor="b"/>
          <a:lstStyle>
            <a:lvl1pPr marL="0" indent="0" rtl="0">
              <a:buNone/>
              <a:defRPr sz="2000"/>
            </a:lvl1pPr>
            <a:lvl2pPr marL="457200" indent="0" rtl="0">
              <a:buNone/>
              <a:defRPr sz="1800"/>
            </a:lvl2pPr>
            <a:lvl3pPr marL="914400" indent="0" rtl="0">
              <a:buNone/>
              <a:defRPr sz="1600"/>
            </a:lvl3pPr>
            <a:lvl4pPr marL="1371600" indent="0" rtl="0">
              <a:buNone/>
              <a:defRPr sz="1400"/>
            </a:lvl4pPr>
            <a:lvl5pPr marL="1828800" indent="0" rtl="0">
              <a:buNone/>
              <a:defRPr sz="1400"/>
            </a:lvl5pPr>
            <a:lvl6pPr marL="2286000" indent="0" rtl="0">
              <a:buNone/>
              <a:defRPr sz="1400"/>
            </a:lvl6pPr>
            <a:lvl7pPr marL="2743200" indent="0" rtl="0">
              <a:buNone/>
              <a:defRPr sz="1400"/>
            </a:lvl7pPr>
            <a:lvl8pPr marL="3200400" indent="0" rtl="0">
              <a:buNone/>
              <a:defRPr sz="1400"/>
            </a:lvl8pPr>
            <a:lvl9pPr marL="3657600" indent="0" rtl="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7" name="Shape 47"/>
          <p:cNvSpPr txBox="1">
            <a:spLocks noGrp="1"/>
          </p:cNvSpPr>
          <p:nvPr>
            <p:ph type="body" idx="1"/>
          </p:nvPr>
        </p:nvSpPr>
        <p:spPr>
          <a:xfrm>
            <a:off x="2128836" y="1827211"/>
            <a:ext cx="6172199" cy="4114800"/>
          </a:xfrm>
          <a:prstGeom prst="rect">
            <a:avLst/>
          </a:prstGeom>
          <a:noFill/>
          <a:ln>
            <a:noFill/>
          </a:ln>
        </p:spPr>
        <p:txBody>
          <a:bodyPr/>
          <a:lstStyle>
            <a:lvl1pPr marL="342900" indent="-342900" algn="l" rtl="0">
              <a:spcBef>
                <a:spcPts val="340"/>
              </a:spcBef>
              <a:spcAft>
                <a:spcPts val="0"/>
              </a:spcAft>
              <a:defRPr sz="1700">
                <a:solidFill>
                  <a:srgbClr val="990100"/>
                </a:solidFill>
              </a:defRPr>
            </a:lvl1pPr>
            <a:lvl2pPr marL="742950" indent="-225425" algn="l" rtl="0">
              <a:spcBef>
                <a:spcPts val="320"/>
              </a:spcBef>
              <a:spcAft>
                <a:spcPts val="0"/>
              </a:spcAft>
              <a:buClr>
                <a:schemeClr val="hlink"/>
              </a:buClr>
              <a:buFont typeface="Arial"/>
              <a:buChar char="•"/>
              <a:defRPr sz="1600">
                <a:solidFill>
                  <a:schemeClr val="dk1"/>
                </a:solidFill>
              </a:defRPr>
            </a:lvl2pPr>
            <a:lvl3pPr marL="1143000" indent="-168275" algn="l" rtl="0">
              <a:spcBef>
                <a:spcPts val="320"/>
              </a:spcBef>
              <a:spcAft>
                <a:spcPts val="0"/>
              </a:spcAft>
              <a:buClr>
                <a:schemeClr val="dk1"/>
              </a:buClr>
              <a:buFont typeface="Arial"/>
              <a:buChar char="•"/>
              <a:defRPr sz="1600">
                <a:solidFill>
                  <a:schemeClr val="dk1"/>
                </a:solidFill>
              </a:defRPr>
            </a:lvl3pPr>
            <a:lvl4pPr marL="1600200" indent="-174625" algn="l" rtl="0">
              <a:spcBef>
                <a:spcPts val="280"/>
              </a:spcBef>
              <a:spcAft>
                <a:spcPts val="0"/>
              </a:spcAft>
              <a:buClr>
                <a:schemeClr val="dk1"/>
              </a:buClr>
              <a:buFont typeface="Arial"/>
              <a:buChar char="•"/>
              <a:defRPr sz="1400">
                <a:solidFill>
                  <a:schemeClr val="dk1"/>
                </a:solidFill>
              </a:defRPr>
            </a:lvl4pPr>
            <a:lvl5pPr marL="2057400" indent="-174625" algn="l" rtl="0">
              <a:spcBef>
                <a:spcPts val="280"/>
              </a:spcBef>
              <a:spcAft>
                <a:spcPts val="0"/>
              </a:spcAft>
              <a:buClr>
                <a:schemeClr val="dk1"/>
              </a:buClr>
              <a:buFont typeface="Arial"/>
              <a:buChar char="•"/>
              <a:defRPr sz="1400" i="1">
                <a:solidFill>
                  <a:schemeClr val="dk1"/>
                </a:solidFill>
              </a:defRPr>
            </a:lvl5pPr>
            <a:lvl6pPr marL="2514600" indent="-174625" algn="l" rtl="0">
              <a:spcBef>
                <a:spcPts val="280"/>
              </a:spcBef>
              <a:spcAft>
                <a:spcPts val="0"/>
              </a:spcAft>
              <a:buClr>
                <a:schemeClr val="dk1"/>
              </a:buClr>
              <a:buFont typeface="Arial"/>
              <a:buChar char="•"/>
              <a:defRPr sz="1400" i="1">
                <a:solidFill>
                  <a:schemeClr val="dk1"/>
                </a:solidFill>
              </a:defRPr>
            </a:lvl6pPr>
            <a:lvl7pPr marL="2971800" indent="-174625" algn="l" rtl="0">
              <a:spcBef>
                <a:spcPts val="280"/>
              </a:spcBef>
              <a:spcAft>
                <a:spcPts val="0"/>
              </a:spcAft>
              <a:buClr>
                <a:schemeClr val="dk1"/>
              </a:buClr>
              <a:buFont typeface="Arial"/>
              <a:buChar char="•"/>
              <a:defRPr sz="1400" i="1">
                <a:solidFill>
                  <a:schemeClr val="dk1"/>
                </a:solidFill>
              </a:defRPr>
            </a:lvl7pPr>
            <a:lvl8pPr marL="3429000" indent="-174625" algn="l" rtl="0">
              <a:spcBef>
                <a:spcPts val="280"/>
              </a:spcBef>
              <a:spcAft>
                <a:spcPts val="0"/>
              </a:spcAft>
              <a:buClr>
                <a:schemeClr val="dk1"/>
              </a:buClr>
              <a:buFont typeface="Arial"/>
              <a:buChar char="•"/>
              <a:defRPr sz="1400" i="1">
                <a:solidFill>
                  <a:schemeClr val="dk1"/>
                </a:solidFill>
              </a:defRPr>
            </a:lvl8pPr>
            <a:lvl9pPr marL="3886200" indent="-174625" algn="l" rtl="0">
              <a:spcBef>
                <a:spcPts val="280"/>
              </a:spcBef>
              <a:spcAft>
                <a:spcPts val="0"/>
              </a:spcAft>
              <a:buClr>
                <a:schemeClr val="dk1"/>
              </a:buClr>
              <a:buFont typeface="Arial"/>
              <a:buChar char="•"/>
              <a:defRPr sz="1400" i="1">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AE0E883-4A80-4C27-8FFC-E2E5BAFA7289}" type="slidenum">
              <a:rPr lang="en-US" altLang="en-US"/>
              <a:pPr>
                <a:defRPr/>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0" name="Shape 40"/>
          <p:cNvSpPr txBox="1">
            <a:spLocks noGrp="1"/>
          </p:cNvSpPr>
          <p:nvPr>
            <p:ph type="body" idx="1"/>
          </p:nvPr>
        </p:nvSpPr>
        <p:spPr>
          <a:xfrm>
            <a:off x="2128838"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1" name="Shape 41"/>
          <p:cNvSpPr txBox="1">
            <a:spLocks noGrp="1"/>
          </p:cNvSpPr>
          <p:nvPr>
            <p:ph type="body" idx="2"/>
          </p:nvPr>
        </p:nvSpPr>
        <p:spPr>
          <a:xfrm>
            <a:off x="5291137"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36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41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1027" name="Picture 10" descr="Small Use Shield_GoldOnTrans.eps"/>
          <p:cNvPicPr>
            <a:picLocks noChangeAspect="1"/>
          </p:cNvPicPr>
          <p:nvPr/>
        </p:nvPicPr>
        <p:blipFill>
          <a:blip r:embed="rId10"/>
          <a:srcRect/>
          <a:stretch>
            <a:fillRect/>
          </a:stretch>
        </p:blipFill>
        <p:spPr bwMode="auto">
          <a:xfrm>
            <a:off x="8201025" y="238125"/>
            <a:ext cx="747713" cy="747713"/>
          </a:xfrm>
          <a:prstGeom prst="rect">
            <a:avLst/>
          </a:prstGeom>
          <a:noFill/>
          <a:ln w="9525">
            <a:noFill/>
            <a:miter lim="800000"/>
            <a:headEnd/>
            <a:tailEnd/>
          </a:ln>
        </p:spPr>
      </p:pic>
      <p:pic>
        <p:nvPicPr>
          <p:cNvPr id="1028" name="Picture 8" descr="1-lineWordmark_GoldOnCard_NoBG.eps"/>
          <p:cNvPicPr>
            <a:picLocks noChangeAspect="1"/>
          </p:cNvPicPr>
          <p:nvPr/>
        </p:nvPicPr>
        <p:blipFill>
          <a:blip r:embed="rId11"/>
          <a:srcRect/>
          <a:stretch>
            <a:fillRect/>
          </a:stretch>
        </p:blipFill>
        <p:spPr bwMode="auto">
          <a:xfrm>
            <a:off x="6997700" y="6462713"/>
            <a:ext cx="1822450" cy="153987"/>
          </a:xfrm>
          <a:prstGeom prst="rect">
            <a:avLst/>
          </a:prstGeom>
          <a:noFill/>
          <a:ln w="9525">
            <a:noFill/>
            <a:miter lim="800000"/>
            <a:headEnd/>
            <a:tailEnd/>
          </a:ln>
        </p:spPr>
      </p:pic>
      <p:pic>
        <p:nvPicPr>
          <p:cNvPr id="1029" name="Picture 9" descr="Formal_Viterbi_GoldOnCard_NoBG.eps"/>
          <p:cNvPicPr>
            <a:picLocks noChangeAspect="1"/>
          </p:cNvPicPr>
          <p:nvPr/>
        </p:nvPicPr>
        <p:blipFill>
          <a:blip r:embed="rId12"/>
          <a:srcRect/>
          <a:stretch>
            <a:fillRect/>
          </a:stretch>
        </p:blipFill>
        <p:spPr bwMode="auto">
          <a:xfrm>
            <a:off x="292100" y="6138863"/>
            <a:ext cx="1741488" cy="46990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47" r:id="rId5"/>
    <p:sldLayoutId id="2147483830" r:id="rId6"/>
    <p:sldLayoutId id="2147483850" r:id="rId7"/>
    <p:sldLayoutId id="2147483851" r:id="rId8"/>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03900"/>
            <a:ext cx="9144000" cy="1052513"/>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2052" name="Picture 10" descr="Small Use Shield_GoldOnTrans.eps"/>
          <p:cNvPicPr>
            <a:picLocks noChangeAspect="1"/>
          </p:cNvPicPr>
          <p:nvPr/>
        </p:nvPicPr>
        <p:blipFill>
          <a:blip r:embed="rId4"/>
          <a:srcRect/>
          <a:stretch>
            <a:fillRect/>
          </a:stretch>
        </p:blipFill>
        <p:spPr bwMode="auto">
          <a:xfrm>
            <a:off x="8201025" y="238125"/>
            <a:ext cx="747713" cy="747713"/>
          </a:xfrm>
          <a:prstGeom prst="rect">
            <a:avLst/>
          </a:prstGeom>
          <a:noFill/>
          <a:ln w="9525">
            <a:noFill/>
            <a:miter lim="800000"/>
            <a:headEnd/>
            <a:tailEnd/>
          </a:ln>
        </p:spPr>
      </p:pic>
      <p:pic>
        <p:nvPicPr>
          <p:cNvPr id="2053" name="Picture 8" descr="1-lineWordmark_GoldOnCard_NoBG.eps"/>
          <p:cNvPicPr>
            <a:picLocks noChangeAspect="1"/>
          </p:cNvPicPr>
          <p:nvPr/>
        </p:nvPicPr>
        <p:blipFill>
          <a:blip r:embed="rId5"/>
          <a:srcRect/>
          <a:stretch>
            <a:fillRect/>
          </a:stretch>
        </p:blipFill>
        <p:spPr bwMode="auto">
          <a:xfrm>
            <a:off x="6997700" y="6462713"/>
            <a:ext cx="1822450" cy="153987"/>
          </a:xfrm>
          <a:prstGeom prst="rect">
            <a:avLst/>
          </a:prstGeom>
          <a:noFill/>
          <a:ln w="9525">
            <a:noFill/>
            <a:miter lim="800000"/>
            <a:headEnd/>
            <a:tailEnd/>
          </a:ln>
        </p:spPr>
      </p:pic>
      <p:pic>
        <p:nvPicPr>
          <p:cNvPr id="2054" name="Picture 11" descr="Formal_Viterbi_GoldOnCard_NoBG.eps"/>
          <p:cNvPicPr>
            <a:picLocks noChangeAspect="1"/>
          </p:cNvPicPr>
          <p:nvPr/>
        </p:nvPicPr>
        <p:blipFill>
          <a:blip r:embed="rId6"/>
          <a:srcRect/>
          <a:stretch>
            <a:fillRect/>
          </a:stretch>
        </p:blipFill>
        <p:spPr bwMode="auto">
          <a:xfrm>
            <a:off x="292100" y="6138863"/>
            <a:ext cx="1741488" cy="469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1" r:id="rId1"/>
    <p:sldLayoutId id="2147483832" r:id="rId2"/>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sym typeface="Arial" charset="0"/>
              </a:defRPr>
            </a:lvl1pPr>
          </a:lstStyle>
          <a:p>
            <a:pPr>
              <a:defRPr/>
            </a:pPr>
            <a:fld id="{C5C1D41B-ABBB-4458-ACE4-3DD3A9B18161}" type="datetimeFigureOut">
              <a:rPr lang="en-US"/>
              <a:pPr>
                <a:defRPr/>
              </a:pPr>
              <a:t>2/17/2017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sym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86034EA1-FE7C-47D0-B1FD-A848662674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integrity.mit.edu/handbook/citing-your-sources/what-common-knowledg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integrity.mit.edu/handbook/citing-your-sources/what-common-knowledg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s://integrity.mit.edu/handbook/citing-your-sources/what-common-knowledge"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integrity.mit.edu/handbook/citing-your-sources/what-common-knowledge"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www.usc.edu/student-affairs/SJACS/nonacademicreview.html"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hyperlink" Target="https://owl.english.purdue.edu/exercises/32/41" TargetMode="Externa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rIABo0d9MV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61"/>
          <p:cNvSpPr txBox="1">
            <a:spLocks noGrp="1"/>
          </p:cNvSpPr>
          <p:nvPr>
            <p:ph type="subTitle" idx="1"/>
          </p:nvPr>
        </p:nvSpPr>
        <p:spPr bwMode="auto">
          <a:xfrm>
            <a:off x="381000" y="4419600"/>
            <a:ext cx="7086600" cy="369291"/>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ts val="363"/>
              </a:spcBef>
              <a:spcAft>
                <a:spcPct val="0"/>
              </a:spcAft>
              <a:buNone/>
            </a:pPr>
            <a:r>
              <a:rPr lang="en-US" altLang="en-US" dirty="0" smtClean="0">
                <a:solidFill>
                  <a:schemeClr val="tx2"/>
                </a:solidFill>
                <a:latin typeface="Arial" charset="0"/>
                <a:cs typeface="Arial" charset="0"/>
                <a:sym typeface="Arial" charset="0"/>
              </a:rPr>
              <a:t>CLASS 6</a:t>
            </a:r>
          </a:p>
        </p:txBody>
      </p:sp>
      <p:sp>
        <p:nvSpPr>
          <p:cNvPr id="6147" name="Shape 62"/>
          <p:cNvSpPr txBox="1">
            <a:spLocks noGrp="1"/>
          </p:cNvSpPr>
          <p:nvPr>
            <p:ph type="ctrTitle"/>
          </p:nvPr>
        </p:nvSpPr>
        <p:spPr bwMode="auto">
          <a:xfrm>
            <a:off x="0" y="3124200"/>
            <a:ext cx="9144000" cy="1263832"/>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ct val="0"/>
              </a:spcBef>
              <a:spcAft>
                <a:spcPct val="0"/>
              </a:spcAft>
              <a:buClr>
                <a:srgbClr val="FFFFFF"/>
              </a:buClr>
              <a:buSzPct val="25000"/>
            </a:pPr>
            <a:r>
              <a:rPr lang="en-US" sz="3600" b="1" dirty="0" smtClean="0"/>
              <a:t>CSCI 598 – Professional Writing and Communication for Computer Scientists</a:t>
            </a:r>
            <a:endParaRPr lang="en-US" altLang="en-US" sz="3600" dirty="0" smtClean="0">
              <a:solidFill>
                <a:srgbClr val="FFFFFF"/>
              </a:solidFill>
              <a:latin typeface="Arial" charset="0"/>
              <a:cs typeface="Arial" charset="0"/>
              <a:sym typeface="Arial"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Assignment 1 -  Details</a:t>
            </a:r>
          </a:p>
        </p:txBody>
      </p:sp>
      <p:sp>
        <p:nvSpPr>
          <p:cNvPr id="29699" name="Content Placeholder 2"/>
          <p:cNvSpPr>
            <a:spLocks noGrp="1"/>
          </p:cNvSpPr>
          <p:nvPr>
            <p:ph idx="1"/>
          </p:nvPr>
        </p:nvSpPr>
        <p:spPr>
          <a:xfrm>
            <a:off x="2128836" y="990600"/>
            <a:ext cx="6172199" cy="4951411"/>
          </a:xfrm>
        </p:spPr>
        <p:txBody>
          <a:bodyPr/>
          <a:lstStyle/>
          <a:p>
            <a:pPr marL="457200" indent="-457200">
              <a:buNone/>
            </a:pPr>
            <a:r>
              <a:rPr lang="en-US" altLang="en-US" sz="2300" dirty="0" smtClean="0">
                <a:solidFill>
                  <a:schemeClr val="tx2"/>
                </a:solidFill>
              </a:rPr>
              <a:t>How do you prove it?</a:t>
            </a:r>
          </a:p>
          <a:p>
            <a:pPr lvl="1" indent="-342900"/>
            <a:r>
              <a:rPr lang="en-US" altLang="en-US" sz="2300" dirty="0" smtClean="0">
                <a:solidFill>
                  <a:schemeClr val="tx2"/>
                </a:solidFill>
              </a:rPr>
              <a:t>Statistics? </a:t>
            </a:r>
            <a:r>
              <a:rPr lang="en-US" altLang="en-US" sz="2300" dirty="0" smtClean="0">
                <a:solidFill>
                  <a:schemeClr val="tx1"/>
                </a:solidFill>
              </a:rPr>
              <a:t>“In 2016, Facebook had over 1.7 billion registered users.”</a:t>
            </a:r>
          </a:p>
          <a:p>
            <a:pPr lvl="1" indent="-342900"/>
            <a:r>
              <a:rPr lang="en-US" altLang="en-US" sz="2300" dirty="0" smtClean="0">
                <a:solidFill>
                  <a:schemeClr val="tx2"/>
                </a:solidFill>
              </a:rPr>
              <a:t>Examples? </a:t>
            </a:r>
            <a:r>
              <a:rPr lang="en-US" altLang="en-US" sz="2300" dirty="0" smtClean="0">
                <a:solidFill>
                  <a:schemeClr val="tx1"/>
                </a:solidFill>
              </a:rPr>
              <a:t>“As a student I see Mac Books all the time.”</a:t>
            </a:r>
          </a:p>
          <a:p>
            <a:pPr lvl="1" indent="-342900"/>
            <a:r>
              <a:rPr lang="en-US" altLang="en-US" sz="2300" dirty="0" smtClean="0">
                <a:solidFill>
                  <a:schemeClr val="tx2"/>
                </a:solidFill>
              </a:rPr>
              <a:t>Pathos? </a:t>
            </a:r>
            <a:r>
              <a:rPr lang="en-US" altLang="en-US" sz="2300" dirty="0" smtClean="0">
                <a:solidFill>
                  <a:schemeClr val="tx1"/>
                </a:solidFill>
              </a:rPr>
              <a:t>“It is our duty as a company to protect our customers.”</a:t>
            </a:r>
          </a:p>
        </p:txBody>
      </p:sp>
    </p:spTree>
    <p:extLst>
      <p:ext uri="{BB962C8B-B14F-4D97-AF65-F5344CB8AC3E}">
        <p14:creationId xmlns:p14="http://schemas.microsoft.com/office/powerpoint/2010/main" val="1162003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Assignment 1 -  Organization</a:t>
            </a:r>
          </a:p>
        </p:txBody>
      </p:sp>
      <p:sp>
        <p:nvSpPr>
          <p:cNvPr id="29699" name="Content Placeholder 2"/>
          <p:cNvSpPr>
            <a:spLocks noGrp="1"/>
          </p:cNvSpPr>
          <p:nvPr>
            <p:ph idx="1"/>
          </p:nvPr>
        </p:nvSpPr>
        <p:spPr/>
        <p:txBody>
          <a:bodyPr/>
          <a:lstStyle/>
          <a:p>
            <a:pPr marL="457200" indent="-457200">
              <a:buNone/>
            </a:pPr>
            <a:r>
              <a:rPr lang="en-US" altLang="en-US" sz="2300" dirty="0" smtClean="0">
                <a:solidFill>
                  <a:schemeClr val="tx2"/>
                </a:solidFill>
              </a:rPr>
              <a:t>How you organize information provides context.</a:t>
            </a:r>
          </a:p>
        </p:txBody>
      </p:sp>
    </p:spTree>
    <p:extLst>
      <p:ext uri="{BB962C8B-B14F-4D97-AF65-F5344CB8AC3E}">
        <p14:creationId xmlns:p14="http://schemas.microsoft.com/office/powerpoint/2010/main" val="3916074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228600"/>
            <a:ext cx="5867400" cy="1295400"/>
          </a:xfrm>
        </p:spPr>
        <p:txBody>
          <a:bodyPr/>
          <a:lstStyle/>
          <a:p>
            <a:r>
              <a:rPr lang="en-US" altLang="en-US" sz="2400" dirty="0" smtClean="0">
                <a:solidFill>
                  <a:schemeClr val="tx2"/>
                </a:solidFill>
              </a:rPr>
              <a:t>Sample</a:t>
            </a:r>
          </a:p>
        </p:txBody>
      </p:sp>
      <p:sp>
        <p:nvSpPr>
          <p:cNvPr id="29699" name="Content Placeholder 2"/>
          <p:cNvSpPr>
            <a:spLocks noGrp="1"/>
          </p:cNvSpPr>
          <p:nvPr>
            <p:ph idx="1"/>
          </p:nvPr>
        </p:nvSpPr>
        <p:spPr>
          <a:xfrm>
            <a:off x="2128836" y="609600"/>
            <a:ext cx="6172199" cy="5332411"/>
          </a:xfrm>
        </p:spPr>
        <p:txBody>
          <a:bodyPr/>
          <a:lstStyle/>
          <a:p>
            <a:pPr marL="0" indent="0">
              <a:buNone/>
            </a:pPr>
            <a:r>
              <a:rPr lang="en-IN" sz="800" dirty="0">
                <a:solidFill>
                  <a:schemeClr val="tx2"/>
                </a:solidFill>
              </a:rPr>
              <a:t>To: Mary Moreno</a:t>
            </a:r>
            <a:endParaRPr lang="en-US" sz="800" dirty="0">
              <a:solidFill>
                <a:schemeClr val="tx2"/>
              </a:solidFill>
            </a:endParaRPr>
          </a:p>
          <a:p>
            <a:pPr marL="0" indent="0">
              <a:buNone/>
            </a:pPr>
            <a:r>
              <a:rPr lang="en-IN" sz="800" dirty="0">
                <a:solidFill>
                  <a:schemeClr val="tx2"/>
                </a:solidFill>
              </a:rPr>
              <a:t>From: </a:t>
            </a:r>
            <a:r>
              <a:rPr lang="en-US" sz="800" dirty="0" smtClean="0">
                <a:solidFill>
                  <a:schemeClr val="tx2"/>
                </a:solidFill>
              </a:rPr>
              <a:t>XXXXXXXXX</a:t>
            </a:r>
            <a:endParaRPr lang="en-US" sz="800" dirty="0">
              <a:solidFill>
                <a:schemeClr val="tx2"/>
              </a:solidFill>
            </a:endParaRPr>
          </a:p>
          <a:p>
            <a:pPr marL="0" indent="0">
              <a:buNone/>
            </a:pPr>
            <a:r>
              <a:rPr lang="en-IN" sz="800" dirty="0">
                <a:solidFill>
                  <a:schemeClr val="tx2"/>
                </a:solidFill>
              </a:rPr>
              <a:t>Software Engineering Intern, Summer 2017</a:t>
            </a:r>
            <a:endParaRPr lang="en-US" sz="800" dirty="0">
              <a:solidFill>
                <a:schemeClr val="tx2"/>
              </a:solidFill>
            </a:endParaRPr>
          </a:p>
          <a:p>
            <a:pPr marL="0" indent="0">
              <a:buNone/>
            </a:pPr>
            <a:r>
              <a:rPr lang="en-IN" sz="800" dirty="0">
                <a:solidFill>
                  <a:schemeClr val="tx2"/>
                </a:solidFill>
              </a:rPr>
              <a:t>Date: </a:t>
            </a:r>
            <a:r>
              <a:rPr lang="en-IN" sz="800" dirty="0" err="1">
                <a:solidFill>
                  <a:schemeClr val="tx2"/>
                </a:solidFill>
              </a:rPr>
              <a:t>Februrary</a:t>
            </a:r>
            <a:r>
              <a:rPr lang="en-IN" sz="800" dirty="0">
                <a:solidFill>
                  <a:schemeClr val="tx2"/>
                </a:solidFill>
              </a:rPr>
              <a:t> 3, 2017</a:t>
            </a:r>
            <a:endParaRPr lang="en-US" sz="800" dirty="0">
              <a:solidFill>
                <a:schemeClr val="tx2"/>
              </a:solidFill>
            </a:endParaRPr>
          </a:p>
          <a:p>
            <a:pPr marL="0" indent="0">
              <a:buNone/>
            </a:pPr>
            <a:r>
              <a:rPr lang="en-IN" sz="800" dirty="0">
                <a:solidFill>
                  <a:schemeClr val="tx2"/>
                </a:solidFill>
              </a:rPr>
              <a:t>Re: Ethics in Software Development</a:t>
            </a:r>
            <a:endParaRPr lang="en-US" sz="800" dirty="0">
              <a:solidFill>
                <a:schemeClr val="tx2"/>
              </a:solidFill>
            </a:endParaRPr>
          </a:p>
          <a:p>
            <a:pPr marL="0" indent="0">
              <a:buNone/>
            </a:pPr>
            <a:r>
              <a:rPr lang="en-IN" sz="800" dirty="0">
                <a:solidFill>
                  <a:schemeClr val="tx2"/>
                </a:solidFill>
              </a:rPr>
              <a:t> </a:t>
            </a:r>
            <a:endParaRPr lang="en-US" sz="800" dirty="0">
              <a:solidFill>
                <a:schemeClr val="tx2"/>
              </a:solidFill>
            </a:endParaRPr>
          </a:p>
          <a:p>
            <a:pPr marL="0" indent="0">
              <a:buNone/>
            </a:pPr>
            <a:r>
              <a:rPr lang="en-IN" sz="800" dirty="0">
                <a:solidFill>
                  <a:schemeClr val="tx2"/>
                </a:solidFill>
              </a:rPr>
              <a:t>Thank you for giving me an opportunity to voice my opinion on this issue. The issue of ethics in software development is of utmost importance and Facebook plays a very important role in this. I believe there definitely has to be a code of ethics for all </a:t>
            </a:r>
            <a:r>
              <a:rPr lang="en-IN" sz="800" dirty="0" smtClean="0">
                <a:solidFill>
                  <a:schemeClr val="tx2"/>
                </a:solidFill>
              </a:rPr>
              <a:t>software </a:t>
            </a:r>
            <a:r>
              <a:rPr lang="en-IN" sz="800" dirty="0">
                <a:solidFill>
                  <a:schemeClr val="tx2"/>
                </a:solidFill>
              </a:rPr>
              <a:t>developers.</a:t>
            </a:r>
            <a:endParaRPr lang="en-US" sz="800" dirty="0">
              <a:solidFill>
                <a:schemeClr val="tx2"/>
              </a:solidFill>
            </a:endParaRPr>
          </a:p>
          <a:p>
            <a:pPr marL="0" indent="0">
              <a:buNone/>
            </a:pPr>
            <a:r>
              <a:rPr lang="en-IN" sz="800" dirty="0">
                <a:solidFill>
                  <a:schemeClr val="tx2"/>
                </a:solidFill>
              </a:rPr>
              <a:t> </a:t>
            </a:r>
            <a:endParaRPr lang="en-US" sz="800" dirty="0">
              <a:solidFill>
                <a:schemeClr val="tx2"/>
              </a:solidFill>
            </a:endParaRPr>
          </a:p>
          <a:p>
            <a:pPr marL="0" indent="0">
              <a:buNone/>
            </a:pPr>
            <a:r>
              <a:rPr lang="en-IN" sz="800" dirty="0">
                <a:solidFill>
                  <a:schemeClr val="tx2"/>
                </a:solidFill>
              </a:rPr>
              <a:t>We are living in a world where software has taken over most of our lives. In this situation, it is very easy to influence and/or upset the world just by modifying software. We have seen how fake news influenced the elections of 2016. Even if did not, the very thought that it has the potential to do so is  a matter of concern. We have also had a lot of debates on how advances in Artificial Intelligence are headed for the better or for the worse.</a:t>
            </a:r>
            <a:endParaRPr lang="en-US" sz="800" dirty="0">
              <a:solidFill>
                <a:schemeClr val="tx2"/>
              </a:solidFill>
            </a:endParaRPr>
          </a:p>
          <a:p>
            <a:pPr marL="0" indent="0">
              <a:buNone/>
            </a:pPr>
            <a:r>
              <a:rPr lang="en-IN" sz="800" dirty="0">
                <a:solidFill>
                  <a:schemeClr val="tx2"/>
                </a:solidFill>
              </a:rPr>
              <a:t> </a:t>
            </a:r>
            <a:endParaRPr lang="en-US" sz="800" dirty="0">
              <a:solidFill>
                <a:schemeClr val="tx2"/>
              </a:solidFill>
            </a:endParaRPr>
          </a:p>
          <a:p>
            <a:pPr marL="0" indent="0">
              <a:buNone/>
            </a:pPr>
            <a:r>
              <a:rPr lang="en-IN" sz="800" dirty="0">
                <a:solidFill>
                  <a:schemeClr val="tx2"/>
                </a:solidFill>
              </a:rPr>
              <a:t>One of the latest developments in technology is genetic engineering. I believe having a code of ethics is vital in this area. Genetic engineering is the deliberate modification of the characteristics of an organism by manipulating its genetic material. In the near future, we will also start creating new organisms with the genetic features we desire. It is quite possible for some entities with nefarious intentions to modify the genes to serve their needs even at the cost of others. It is also possible to build creatures that are anti-social. Once this generation starts breeding, it might nearly impossible to stop them. Although this is an extreme case, it highlights the need for a code of ethics all software developers have to abide by.</a:t>
            </a:r>
            <a:endParaRPr lang="en-US" sz="800" dirty="0">
              <a:solidFill>
                <a:schemeClr val="tx2"/>
              </a:solidFill>
            </a:endParaRPr>
          </a:p>
          <a:p>
            <a:pPr marL="0" indent="0">
              <a:buNone/>
            </a:pPr>
            <a:endParaRPr lang="en-IN" sz="800" dirty="0">
              <a:solidFill>
                <a:schemeClr val="tx2"/>
              </a:solidFill>
            </a:endParaRPr>
          </a:p>
          <a:p>
            <a:pPr marL="0" indent="0">
              <a:buNone/>
            </a:pPr>
            <a:r>
              <a:rPr lang="en-IN" sz="800" dirty="0" smtClean="0">
                <a:solidFill>
                  <a:schemeClr val="tx2"/>
                </a:solidFill>
              </a:rPr>
              <a:t>At </a:t>
            </a:r>
            <a:r>
              <a:rPr lang="en-IN" sz="800" dirty="0">
                <a:solidFill>
                  <a:schemeClr val="tx2"/>
                </a:solidFill>
              </a:rPr>
              <a:t>Facebook, we have the personal information of nearly one-fifth the world. That is a lot of people! Facebook's code of conduct says “...it is of the utmost importance that all Facebook Personnel treat this data access with extreme sensitivity and caution. Facebook's brand, the trust users put in us, and, quite bluntly, your employment or other relationship with Facebook, all depend on your exercise of good judgment and discretion when using tools that allow you to view user information that would otherwise not be visible to you on the sites.”  There are 2 important things to note here: “...the trust users put in us...” and “your exercise of good judgment and discretion”. The former shows that people around the world have trust in software developers – they trust the software developers to build software that betters their life, not degrade it. </a:t>
            </a:r>
            <a:endParaRPr lang="en-US" sz="800" dirty="0">
              <a:solidFill>
                <a:schemeClr val="tx2"/>
              </a:solidFill>
            </a:endParaRPr>
          </a:p>
          <a:p>
            <a:pPr marL="0" indent="0">
              <a:buNone/>
            </a:pPr>
            <a:r>
              <a:rPr lang="en-IN" sz="800" dirty="0">
                <a:solidFill>
                  <a:schemeClr val="tx2"/>
                </a:solidFill>
              </a:rPr>
              <a:t> </a:t>
            </a:r>
            <a:endParaRPr lang="en-US" sz="800" dirty="0">
              <a:solidFill>
                <a:schemeClr val="tx2"/>
              </a:solidFill>
            </a:endParaRPr>
          </a:p>
          <a:p>
            <a:pPr marL="0" indent="0">
              <a:buNone/>
            </a:pPr>
            <a:r>
              <a:rPr lang="en-IN" sz="800" dirty="0">
                <a:solidFill>
                  <a:schemeClr val="tx2"/>
                </a:solidFill>
              </a:rPr>
              <a:t>The latter speaks of the decision the software developer takes. Good judgment is the responsibility of every software developer irrespective of what software they are building. But the meaning of 'good judgment and discretion' is subjective. It is necessary for software developers around the world to understand what it means and draw a clear line which no developer should cross, and beyond which lies the world of unethical. The scope of this line should be discussed by the stalwarts of not only software development, but of all fields of technology. All departments are interlinked in our world and any issue in even one field might disrupt the critically balanced ecosystem.</a:t>
            </a:r>
            <a:endParaRPr lang="en-US" sz="800" dirty="0">
              <a:solidFill>
                <a:schemeClr val="tx2"/>
              </a:solidFill>
            </a:endParaRPr>
          </a:p>
          <a:p>
            <a:pPr marL="0" indent="0">
              <a:buNone/>
            </a:pPr>
            <a:endParaRPr lang="en-US" altLang="en-US" sz="800" dirty="0" smtClean="0">
              <a:solidFill>
                <a:schemeClr val="tx2"/>
              </a:solidFill>
            </a:endParaRPr>
          </a:p>
        </p:txBody>
      </p:sp>
    </p:spTree>
    <p:extLst>
      <p:ext uri="{BB962C8B-B14F-4D97-AF65-F5344CB8AC3E}">
        <p14:creationId xmlns:p14="http://schemas.microsoft.com/office/powerpoint/2010/main" val="1304830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228600"/>
            <a:ext cx="5867400" cy="12954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533400" y="609600"/>
            <a:ext cx="8077200" cy="5332411"/>
          </a:xfrm>
        </p:spPr>
        <p:txBody>
          <a:bodyPr/>
          <a:lstStyle/>
          <a:p>
            <a:pPr marL="0" indent="0">
              <a:buNone/>
            </a:pPr>
            <a:r>
              <a:rPr lang="en-IN" sz="2400" dirty="0">
                <a:solidFill>
                  <a:schemeClr val="tx2"/>
                </a:solidFill>
              </a:rPr>
              <a:t>Thank you for giving me an opportunity to voice my opinion on this issue. The issue of ethics in software development is of utmost importance and Facebook plays a very important role in this. </a:t>
            </a:r>
            <a:r>
              <a:rPr lang="en-IN" sz="2400" dirty="0">
                <a:solidFill>
                  <a:schemeClr val="tx1"/>
                </a:solidFill>
              </a:rPr>
              <a:t>I believe there definitely has to be a code of ethics for all software developers.</a:t>
            </a:r>
            <a:endParaRPr lang="en-US" sz="2400" dirty="0">
              <a:solidFill>
                <a:schemeClr val="tx1"/>
              </a:solidFill>
            </a:endParaRPr>
          </a:p>
          <a:p>
            <a:pPr marL="0" indent="0">
              <a:buNone/>
            </a:pPr>
            <a:r>
              <a:rPr lang="en-IN" sz="2400" dirty="0">
                <a:solidFill>
                  <a:schemeClr val="tx2"/>
                </a:solidFill>
              </a:rPr>
              <a:t> </a:t>
            </a:r>
            <a:endParaRPr lang="en-US" sz="2400" dirty="0">
              <a:solidFill>
                <a:schemeClr val="tx2"/>
              </a:solidFill>
            </a:endParaRPr>
          </a:p>
          <a:p>
            <a:pPr marL="0" indent="0">
              <a:buNone/>
            </a:pPr>
            <a:r>
              <a:rPr lang="en-IN" sz="2400" dirty="0">
                <a:solidFill>
                  <a:schemeClr val="tx2"/>
                </a:solidFill>
              </a:rPr>
              <a:t>We are living in a world where software has taken over most of our lives. In this situation, it is very easy to influence and/or upset the world just by modifying software. We have seen how fake news influenced the elections of 2016. Even if did not, the very thought that it has the potential to do so is  a matter of concern. We have also had a lot of debates on how advances in Artificial Intelligence are headed for the better or for the worse.</a:t>
            </a:r>
            <a:endParaRPr lang="en-US" sz="2400" dirty="0">
              <a:solidFill>
                <a:schemeClr val="tx2"/>
              </a:solidFill>
            </a:endParaRPr>
          </a:p>
          <a:p>
            <a:pPr marL="0" indent="0">
              <a:buNone/>
            </a:pPr>
            <a:endParaRPr lang="en-US" sz="2400" dirty="0">
              <a:solidFill>
                <a:schemeClr val="tx2"/>
              </a:solidFill>
            </a:endParaRPr>
          </a:p>
        </p:txBody>
      </p:sp>
    </p:spTree>
    <p:extLst>
      <p:ext uri="{BB962C8B-B14F-4D97-AF65-F5344CB8AC3E}">
        <p14:creationId xmlns:p14="http://schemas.microsoft.com/office/powerpoint/2010/main" val="2716918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228600"/>
            <a:ext cx="5867400" cy="1295400"/>
          </a:xfrm>
        </p:spPr>
        <p:txBody>
          <a:bodyPr/>
          <a:lstStyle/>
          <a:p>
            <a:r>
              <a:rPr lang="en-US" altLang="en-US" sz="2400" dirty="0" smtClean="0">
                <a:solidFill>
                  <a:schemeClr val="tx2"/>
                </a:solidFill>
              </a:rPr>
              <a:t>Sample</a:t>
            </a:r>
          </a:p>
        </p:txBody>
      </p:sp>
      <p:sp>
        <p:nvSpPr>
          <p:cNvPr id="29699" name="Content Placeholder 2"/>
          <p:cNvSpPr>
            <a:spLocks noGrp="1"/>
          </p:cNvSpPr>
          <p:nvPr>
            <p:ph idx="1"/>
          </p:nvPr>
        </p:nvSpPr>
        <p:spPr>
          <a:xfrm>
            <a:off x="2128836" y="609600"/>
            <a:ext cx="6172199" cy="5332411"/>
          </a:xfrm>
        </p:spPr>
        <p:txBody>
          <a:bodyPr/>
          <a:lstStyle/>
          <a:p>
            <a:pPr marL="0" indent="0">
              <a:buNone/>
            </a:pPr>
            <a:r>
              <a:rPr lang="en-US" sz="800" dirty="0">
                <a:solidFill>
                  <a:schemeClr val="tx2"/>
                </a:solidFill>
              </a:rPr>
              <a:t>To: 	Mary Moreno</a:t>
            </a:r>
          </a:p>
          <a:p>
            <a:pPr marL="0" indent="0">
              <a:buNone/>
            </a:pPr>
            <a:r>
              <a:rPr lang="en-US" sz="800" dirty="0">
                <a:solidFill>
                  <a:schemeClr val="tx2"/>
                </a:solidFill>
              </a:rPr>
              <a:t>From:	</a:t>
            </a:r>
            <a:r>
              <a:rPr lang="en-US" sz="800" dirty="0" err="1" smtClean="0">
                <a:solidFill>
                  <a:schemeClr val="tx2"/>
                </a:solidFill>
              </a:rPr>
              <a:t>Xxxxxxxxx</a:t>
            </a:r>
            <a:endParaRPr lang="en-US" sz="800" dirty="0">
              <a:solidFill>
                <a:schemeClr val="tx2"/>
              </a:solidFill>
            </a:endParaRPr>
          </a:p>
          <a:p>
            <a:pPr marL="0" indent="0">
              <a:buNone/>
            </a:pPr>
            <a:r>
              <a:rPr lang="en-US" sz="800" dirty="0">
                <a:solidFill>
                  <a:schemeClr val="tx2"/>
                </a:solidFill>
              </a:rPr>
              <a:t>Date: 	February 3, 2017</a:t>
            </a:r>
          </a:p>
          <a:p>
            <a:pPr marL="0" indent="0">
              <a:buNone/>
            </a:pPr>
            <a:r>
              <a:rPr lang="en-US" sz="800" dirty="0">
                <a:solidFill>
                  <a:schemeClr val="tx2"/>
                </a:solidFill>
              </a:rPr>
              <a:t>Re:	ETHICAL ISSUE</a:t>
            </a:r>
          </a:p>
          <a:p>
            <a:pPr marL="0" indent="0">
              <a:buNone/>
            </a:pPr>
            <a:r>
              <a:rPr lang="en-US" sz="800" cap="all" dirty="0">
                <a:solidFill>
                  <a:schemeClr val="tx2"/>
                </a:solidFill>
              </a:rPr>
              <a:t> </a:t>
            </a:r>
            <a:endParaRPr lang="en-US" sz="800" dirty="0">
              <a:solidFill>
                <a:schemeClr val="tx2"/>
              </a:solidFill>
            </a:endParaRPr>
          </a:p>
          <a:p>
            <a:pPr marL="0" indent="0">
              <a:buNone/>
            </a:pPr>
            <a:r>
              <a:rPr lang="en-US" sz="800" dirty="0">
                <a:solidFill>
                  <a:schemeClr val="tx2"/>
                </a:solidFill>
              </a:rPr>
              <a:t>I am thankful for giving me the opportunity to express my thoughts on the recent issue of “Should Software Developers have a code of ethics”. I am a Software Developer Intern at one of the leading computer-science based technology firm- Amazon. With technology touching new peaks every year in the field of Data Science, I feel the most important ethical issue that threatens the profession of software developers is data protection. Most customer data are available over the various servers distributed around the world. Many data analysis and predictive analysis systems generate more information about a customer than he provides which lead to user profiling. With such sensitive and detailed information being available for any potential hacker, I feel that an ethical code of conduct should be followed by every firm belonging to the technology field.</a:t>
            </a:r>
          </a:p>
          <a:p>
            <a:pPr marL="0" indent="0">
              <a:buNone/>
            </a:pPr>
            <a:r>
              <a:rPr lang="en-US" sz="800" dirty="0">
                <a:solidFill>
                  <a:schemeClr val="tx2"/>
                </a:solidFill>
              </a:rPr>
              <a:t> </a:t>
            </a:r>
          </a:p>
          <a:p>
            <a:pPr marL="0" indent="0">
              <a:buNone/>
            </a:pPr>
            <a:r>
              <a:rPr lang="en-US" sz="800" u="sng" dirty="0">
                <a:solidFill>
                  <a:schemeClr val="tx2"/>
                </a:solidFill>
              </a:rPr>
              <a:t>PROBLEM:</a:t>
            </a:r>
            <a:endParaRPr lang="en-US" sz="800" dirty="0">
              <a:solidFill>
                <a:schemeClr val="tx2"/>
              </a:solidFill>
            </a:endParaRPr>
          </a:p>
          <a:p>
            <a:pPr marL="0" indent="0">
              <a:buNone/>
            </a:pPr>
            <a:r>
              <a:rPr lang="en-US" sz="800" dirty="0">
                <a:solidFill>
                  <a:schemeClr val="tx2"/>
                </a:solidFill>
              </a:rPr>
              <a:t>New advancements in technology have revealed features like backup of data, and remote backup services which promise to keep additional copies at disparate geographic locations increase the threat of information leakage. Trading of information between various companies has made this issue out of hand. Amazon, with its e-commerce website, collects all the user information and tracks the various purchases made by them. These log files are fed to system which uses machine learning to gain better insight about the customers and build a strong recommendation system. To protect this information about the million customers, Amazon states in its “Code of business conduct and ethics” under the “Insider trading policy” that the employees of the company cannot pass/ trade on material nonpublic information without express authorization by the company. Such code of ethics is essential to prevent any leakage of customer information by an Amazon employee to the outside world.</a:t>
            </a:r>
          </a:p>
          <a:p>
            <a:pPr marL="0" indent="0">
              <a:buNone/>
            </a:pPr>
            <a:r>
              <a:rPr lang="en-US" sz="800" dirty="0">
                <a:solidFill>
                  <a:schemeClr val="tx2"/>
                </a:solidFill>
              </a:rPr>
              <a:t> </a:t>
            </a:r>
          </a:p>
          <a:p>
            <a:pPr marL="0" indent="0">
              <a:buNone/>
            </a:pPr>
            <a:r>
              <a:rPr lang="en-US" sz="800" u="sng" dirty="0">
                <a:solidFill>
                  <a:schemeClr val="tx2"/>
                </a:solidFill>
              </a:rPr>
              <a:t>MEASURES TAKEN:</a:t>
            </a:r>
            <a:endParaRPr lang="en-US" sz="800" dirty="0">
              <a:solidFill>
                <a:schemeClr val="tx2"/>
              </a:solidFill>
            </a:endParaRPr>
          </a:p>
          <a:p>
            <a:pPr marL="0" indent="0">
              <a:buNone/>
            </a:pPr>
            <a:r>
              <a:rPr lang="en-US" sz="800" dirty="0">
                <a:solidFill>
                  <a:schemeClr val="tx2"/>
                </a:solidFill>
              </a:rPr>
              <a:t>To overcome this issue, Amazon provides the customers with the ability to own and control their own information content. Using AWS (Amazon Web Services) more customers put up their data on cloud storage systems which is further prone to access by users of AWS. To avoid this, AWS provides a data privacy policy to ensure ownership and control on customer content. This flexibility helps maintain security of personal data and ensures that the users of the system do not meddle with data that they are not supposed to access.</a:t>
            </a:r>
          </a:p>
          <a:p>
            <a:pPr marL="0" indent="0">
              <a:buNone/>
            </a:pPr>
            <a:r>
              <a:rPr lang="en-US" sz="800" dirty="0">
                <a:solidFill>
                  <a:schemeClr val="tx2"/>
                </a:solidFill>
              </a:rPr>
              <a:t> </a:t>
            </a:r>
          </a:p>
          <a:p>
            <a:pPr marL="0" indent="0">
              <a:buNone/>
            </a:pPr>
            <a:r>
              <a:rPr lang="en-US" sz="800" u="sng" dirty="0">
                <a:solidFill>
                  <a:schemeClr val="tx2"/>
                </a:solidFill>
              </a:rPr>
              <a:t>PERSONAL THOUGHTS:</a:t>
            </a:r>
            <a:endParaRPr lang="en-US" sz="800" dirty="0">
              <a:solidFill>
                <a:schemeClr val="tx2"/>
              </a:solidFill>
            </a:endParaRPr>
          </a:p>
          <a:p>
            <a:pPr marL="0" indent="0">
              <a:buNone/>
            </a:pPr>
            <a:r>
              <a:rPr lang="en-US" sz="800" dirty="0">
                <a:solidFill>
                  <a:schemeClr val="tx2"/>
                </a:solidFill>
              </a:rPr>
              <a:t>In my opinion, this ethical issue is of great importance to the company and its customers. It might have a strong impact on the customer relationship and employees trust. The combination of increasing power of new technology and the declining clarity and agreement on privacy give rise to problems concerning law, policy and ethics. Using the user profiles, many systems enlist targeted customers for certain faulty products and lead to customer harassment. On the other hand, personal information in one sphere/context may change its meaning in another sphere/context and lead to discrimination for the individual. These discriminations can influence a customer’s ability of take a flight, or obtain a job or clearance, or a credit card, </a:t>
            </a:r>
            <a:r>
              <a:rPr lang="en-US" sz="800" dirty="0" err="1">
                <a:solidFill>
                  <a:schemeClr val="tx2"/>
                </a:solidFill>
              </a:rPr>
              <a:t>etc</a:t>
            </a:r>
            <a:r>
              <a:rPr lang="en-US" sz="800" dirty="0">
                <a:solidFill>
                  <a:schemeClr val="tx2"/>
                </a:solidFill>
              </a:rPr>
              <a:t> which directly inhibits freedom of </a:t>
            </a:r>
            <a:endParaRPr lang="en-US" altLang="en-US" sz="800" dirty="0" smtClean="0">
              <a:solidFill>
                <a:schemeClr val="tx2"/>
              </a:solidFill>
            </a:endParaRPr>
          </a:p>
        </p:txBody>
      </p:sp>
    </p:spTree>
    <p:extLst>
      <p:ext uri="{BB962C8B-B14F-4D97-AF65-F5344CB8AC3E}">
        <p14:creationId xmlns:p14="http://schemas.microsoft.com/office/powerpoint/2010/main" val="1460663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228600"/>
            <a:ext cx="5867400" cy="12954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533400" y="609600"/>
            <a:ext cx="8077200" cy="5332411"/>
          </a:xfrm>
        </p:spPr>
        <p:txBody>
          <a:bodyPr/>
          <a:lstStyle/>
          <a:p>
            <a:pPr marL="0" indent="0">
              <a:buNone/>
            </a:pPr>
            <a:r>
              <a:rPr lang="en-US" sz="1600" dirty="0">
                <a:solidFill>
                  <a:schemeClr val="tx2"/>
                </a:solidFill>
              </a:rPr>
              <a:t>I am thankful for giving me the opportunity to express my thoughts on the recent issue of “Should Software Developers have a code of ethics”. I am a Software Developer Intern at one of the leading computer-science based technology firm- Amazon. With technology touching new peaks every year in the field of Data Science, </a:t>
            </a:r>
            <a:r>
              <a:rPr lang="en-US" sz="1600" dirty="0">
                <a:solidFill>
                  <a:schemeClr val="tx1"/>
                </a:solidFill>
              </a:rPr>
              <a:t>I feel the most important ethical issue that threatens the profession of software developers is data protection. </a:t>
            </a:r>
            <a:r>
              <a:rPr lang="en-US" sz="1600" dirty="0">
                <a:solidFill>
                  <a:schemeClr val="tx2"/>
                </a:solidFill>
              </a:rPr>
              <a:t>Most customer data are available over the various servers distributed around the world. Many data analysis and predictive analysis systems generate more information about a customer than he provides which lead to user profiling. With such sensitive and detailed information being available for any potential hacker, </a:t>
            </a:r>
            <a:r>
              <a:rPr lang="en-US" sz="1600" dirty="0">
                <a:solidFill>
                  <a:schemeClr val="tx1"/>
                </a:solidFill>
              </a:rPr>
              <a:t>I feel that an ethical code of conduct should be followed by every firm belonging to the technology field</a:t>
            </a:r>
            <a:r>
              <a:rPr lang="en-US" sz="1600" dirty="0">
                <a:solidFill>
                  <a:schemeClr val="tx2"/>
                </a:solidFill>
              </a:rPr>
              <a:t>.</a:t>
            </a:r>
          </a:p>
          <a:p>
            <a:pPr marL="0" indent="0">
              <a:buNone/>
            </a:pPr>
            <a:r>
              <a:rPr lang="en-US" sz="1600" dirty="0">
                <a:solidFill>
                  <a:schemeClr val="tx2"/>
                </a:solidFill>
              </a:rPr>
              <a:t> </a:t>
            </a:r>
          </a:p>
          <a:p>
            <a:pPr marL="0" indent="0">
              <a:buNone/>
            </a:pPr>
            <a:r>
              <a:rPr lang="en-US" sz="1600" u="sng" dirty="0">
                <a:solidFill>
                  <a:schemeClr val="tx2"/>
                </a:solidFill>
              </a:rPr>
              <a:t>PROBLEM:</a:t>
            </a:r>
            <a:endParaRPr lang="en-US" sz="1600" dirty="0">
              <a:solidFill>
                <a:schemeClr val="tx2"/>
              </a:solidFill>
            </a:endParaRPr>
          </a:p>
          <a:p>
            <a:pPr marL="0" indent="0">
              <a:buNone/>
            </a:pPr>
            <a:r>
              <a:rPr lang="en-US" sz="1600" dirty="0">
                <a:solidFill>
                  <a:schemeClr val="tx2"/>
                </a:solidFill>
              </a:rPr>
              <a:t>New advancements in technology have revealed features like backup of data, and remote backup services which promise to keep additional copies at disparate geographic locations increase the threat of information leakage. Trading of information between various companies has made this issue out of hand. Amazon, with its e-commerce website, collects all the user information and tracks the various purchases made by them. These log files are fed to system which uses machine learning to gain better insight about the customers and build a strong recommendation system. To protect this information about the million customers, Amazon states in its “Code of business conduct and ethics” under the “Insider trading policy” that the employees of the company cannot pass/ trade on material nonpublic information without express authorization by the company. Such code of ethics is essential to prevent any leakage of customer information by an Amazon employee to the outside world.</a:t>
            </a:r>
          </a:p>
          <a:p>
            <a:pPr marL="0" indent="0">
              <a:buNone/>
            </a:pPr>
            <a:endParaRPr lang="en-US" sz="2400" dirty="0">
              <a:solidFill>
                <a:schemeClr val="tx2"/>
              </a:solidFill>
            </a:endParaRPr>
          </a:p>
        </p:txBody>
      </p:sp>
    </p:spTree>
    <p:extLst>
      <p:ext uri="{BB962C8B-B14F-4D97-AF65-F5344CB8AC3E}">
        <p14:creationId xmlns:p14="http://schemas.microsoft.com/office/powerpoint/2010/main" val="2152511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228600"/>
            <a:ext cx="5867400" cy="12954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533400" y="609600"/>
            <a:ext cx="8077200" cy="5332411"/>
          </a:xfrm>
        </p:spPr>
        <p:txBody>
          <a:bodyPr/>
          <a:lstStyle/>
          <a:p>
            <a:pPr marL="0" indent="0">
              <a:buNone/>
            </a:pPr>
            <a:r>
              <a:rPr lang="en-US" sz="1600" dirty="0">
                <a:solidFill>
                  <a:schemeClr val="tx2"/>
                </a:solidFill>
              </a:rPr>
              <a:t>I am thankful for giving me the opportunity to express my thoughts on the recent issue of “Should Software Developers have a code of ethics”. I am a Software Developer Intern at one of the leading computer-science based technology firm- Amazon. With technology touching new peaks every year in the field of Data Science, </a:t>
            </a:r>
            <a:r>
              <a:rPr lang="en-US" sz="1600" dirty="0">
                <a:solidFill>
                  <a:schemeClr val="tx1"/>
                </a:solidFill>
              </a:rPr>
              <a:t>I feel the most important ethical issue that threatens the profession of software developers is data protection. </a:t>
            </a:r>
            <a:r>
              <a:rPr lang="en-US" sz="1600" dirty="0">
                <a:solidFill>
                  <a:schemeClr val="tx2"/>
                </a:solidFill>
              </a:rPr>
              <a:t>Most customer data are available over the various servers distributed around the world. Many data analysis and predictive analysis systems generate more information about a customer than he provides which lead to user profiling. With such sensitive and detailed information being available for any potential hacker, </a:t>
            </a:r>
            <a:r>
              <a:rPr lang="en-US" sz="1600" dirty="0">
                <a:solidFill>
                  <a:schemeClr val="tx1"/>
                </a:solidFill>
              </a:rPr>
              <a:t>I feel that an ethical code of conduct should be followed by every firm belonging to the technology field</a:t>
            </a:r>
            <a:r>
              <a:rPr lang="en-US" sz="1600" dirty="0">
                <a:solidFill>
                  <a:schemeClr val="tx2"/>
                </a:solidFill>
              </a:rPr>
              <a:t>.</a:t>
            </a:r>
          </a:p>
          <a:p>
            <a:pPr marL="0" indent="0">
              <a:buNone/>
            </a:pPr>
            <a:r>
              <a:rPr lang="en-US" sz="1600" dirty="0">
                <a:solidFill>
                  <a:schemeClr val="tx2"/>
                </a:solidFill>
              </a:rPr>
              <a:t> </a:t>
            </a:r>
            <a:r>
              <a:rPr lang="en-US" sz="1600" u="sng" dirty="0">
                <a:solidFill>
                  <a:schemeClr val="tx2"/>
                </a:solidFill>
              </a:rPr>
              <a:t>PROBLEM:</a:t>
            </a:r>
            <a:endParaRPr lang="en-US" sz="1600" dirty="0">
              <a:solidFill>
                <a:schemeClr val="tx2"/>
              </a:solidFill>
            </a:endParaRPr>
          </a:p>
          <a:p>
            <a:pPr marL="0" indent="0">
              <a:buNone/>
            </a:pPr>
            <a:r>
              <a:rPr lang="en-US" sz="1600" dirty="0">
                <a:solidFill>
                  <a:schemeClr val="tx2"/>
                </a:solidFill>
              </a:rPr>
              <a:t> </a:t>
            </a:r>
          </a:p>
          <a:p>
            <a:pPr marL="0" indent="0">
              <a:buNone/>
            </a:pPr>
            <a:r>
              <a:rPr lang="en-US" sz="1600" u="sng" dirty="0">
                <a:solidFill>
                  <a:schemeClr val="tx2"/>
                </a:solidFill>
              </a:rPr>
              <a:t>MEASURES TAKEN:</a:t>
            </a:r>
            <a:endParaRPr lang="en-US" sz="1600" dirty="0">
              <a:solidFill>
                <a:schemeClr val="tx2"/>
              </a:solidFill>
            </a:endParaRPr>
          </a:p>
          <a:p>
            <a:pPr marL="0" indent="0">
              <a:buNone/>
            </a:pPr>
            <a:r>
              <a:rPr lang="en-US" sz="1600" dirty="0">
                <a:solidFill>
                  <a:schemeClr val="tx2"/>
                </a:solidFill>
              </a:rPr>
              <a:t> </a:t>
            </a:r>
          </a:p>
          <a:p>
            <a:pPr marL="0" indent="0">
              <a:buNone/>
            </a:pPr>
            <a:r>
              <a:rPr lang="en-US" sz="1600" u="sng" dirty="0">
                <a:solidFill>
                  <a:schemeClr val="tx2"/>
                </a:solidFill>
              </a:rPr>
              <a:t>PERSONAL THOUGHTS:</a:t>
            </a:r>
            <a:endParaRPr lang="en-US" sz="1600" dirty="0">
              <a:solidFill>
                <a:schemeClr val="tx2"/>
              </a:solidFill>
            </a:endParaRPr>
          </a:p>
          <a:p>
            <a:pPr marL="0" indent="0">
              <a:buNone/>
            </a:pPr>
            <a:r>
              <a:rPr lang="en-US" sz="1600" dirty="0">
                <a:solidFill>
                  <a:schemeClr val="tx2"/>
                </a:solidFill>
              </a:rPr>
              <a:t> </a:t>
            </a:r>
          </a:p>
          <a:p>
            <a:pPr marL="0" indent="0">
              <a:buNone/>
            </a:pPr>
            <a:r>
              <a:rPr lang="en-US" sz="1600" u="sng" dirty="0">
                <a:solidFill>
                  <a:schemeClr val="tx2"/>
                </a:solidFill>
              </a:rPr>
              <a:t>STATEMENT OF PERSONAL RESPONSIBILITY:</a:t>
            </a:r>
            <a:endParaRPr lang="en-US" sz="1600" dirty="0">
              <a:solidFill>
                <a:schemeClr val="tx2"/>
              </a:solidFill>
            </a:endParaRPr>
          </a:p>
          <a:p>
            <a:pPr marL="0" indent="0">
              <a:buNone/>
            </a:pPr>
            <a:r>
              <a:rPr lang="en-US" sz="1600" dirty="0">
                <a:solidFill>
                  <a:schemeClr val="tx2"/>
                </a:solidFill>
              </a:rPr>
              <a:t> </a:t>
            </a:r>
          </a:p>
          <a:p>
            <a:pPr marL="0" indent="0">
              <a:buNone/>
            </a:pPr>
            <a:r>
              <a:rPr lang="en-US" sz="1600" u="sng" dirty="0">
                <a:solidFill>
                  <a:schemeClr val="tx2"/>
                </a:solidFill>
              </a:rPr>
              <a:t>SUGGESTED ACTION:</a:t>
            </a:r>
            <a:endParaRPr lang="en-US" sz="1600" dirty="0">
              <a:solidFill>
                <a:schemeClr val="tx2"/>
              </a:solidFill>
            </a:endParaRPr>
          </a:p>
          <a:p>
            <a:pPr marL="0" indent="0">
              <a:buNone/>
            </a:pPr>
            <a:endParaRPr lang="en-US" sz="1600" dirty="0">
              <a:solidFill>
                <a:schemeClr val="tx2"/>
              </a:solidFill>
            </a:endParaRPr>
          </a:p>
        </p:txBody>
      </p:sp>
    </p:spTree>
    <p:extLst>
      <p:ext uri="{BB962C8B-B14F-4D97-AF65-F5344CB8AC3E}">
        <p14:creationId xmlns:p14="http://schemas.microsoft.com/office/powerpoint/2010/main" val="1136676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228600"/>
            <a:ext cx="5867400" cy="1295400"/>
          </a:xfrm>
        </p:spPr>
        <p:txBody>
          <a:bodyPr/>
          <a:lstStyle/>
          <a:p>
            <a:r>
              <a:rPr lang="en-US" altLang="en-US" sz="2400" dirty="0" smtClean="0">
                <a:solidFill>
                  <a:schemeClr val="tx2"/>
                </a:solidFill>
              </a:rPr>
              <a:t>Sample</a:t>
            </a:r>
          </a:p>
        </p:txBody>
      </p:sp>
      <p:sp>
        <p:nvSpPr>
          <p:cNvPr id="29699" name="Content Placeholder 2"/>
          <p:cNvSpPr>
            <a:spLocks noGrp="1"/>
          </p:cNvSpPr>
          <p:nvPr>
            <p:ph idx="1"/>
          </p:nvPr>
        </p:nvSpPr>
        <p:spPr>
          <a:xfrm>
            <a:off x="2128836" y="609600"/>
            <a:ext cx="6172199" cy="5332411"/>
          </a:xfrm>
        </p:spPr>
        <p:txBody>
          <a:bodyPr/>
          <a:lstStyle/>
          <a:p>
            <a:pPr marL="0" indent="0">
              <a:buNone/>
            </a:pPr>
            <a:r>
              <a:rPr lang="en-US" sz="800" dirty="0">
                <a:solidFill>
                  <a:schemeClr val="tx2"/>
                </a:solidFill>
              </a:rPr>
              <a:t>To: 	Mary Moreno</a:t>
            </a:r>
          </a:p>
          <a:p>
            <a:pPr marL="0" indent="0">
              <a:buNone/>
            </a:pPr>
            <a:r>
              <a:rPr lang="en-US" sz="800" dirty="0">
                <a:solidFill>
                  <a:schemeClr val="tx2"/>
                </a:solidFill>
              </a:rPr>
              <a:t>From:	</a:t>
            </a:r>
            <a:r>
              <a:rPr lang="en-US" sz="800" dirty="0" err="1" smtClean="0">
                <a:solidFill>
                  <a:schemeClr val="tx2"/>
                </a:solidFill>
              </a:rPr>
              <a:t>Xxxxxx</a:t>
            </a:r>
            <a:endParaRPr lang="en-US" sz="800" dirty="0">
              <a:solidFill>
                <a:schemeClr val="tx2"/>
              </a:solidFill>
            </a:endParaRPr>
          </a:p>
          <a:p>
            <a:pPr marL="0" indent="0">
              <a:buNone/>
            </a:pPr>
            <a:r>
              <a:rPr lang="en-US" sz="800" dirty="0">
                <a:solidFill>
                  <a:schemeClr val="tx2"/>
                </a:solidFill>
              </a:rPr>
              <a:t>Date: 	February 2, 2017</a:t>
            </a:r>
          </a:p>
          <a:p>
            <a:pPr marL="0" indent="0">
              <a:buNone/>
            </a:pPr>
            <a:r>
              <a:rPr lang="en-US" sz="800" dirty="0">
                <a:solidFill>
                  <a:schemeClr val="tx2"/>
                </a:solidFill>
              </a:rPr>
              <a:t>Re:	</a:t>
            </a:r>
            <a:r>
              <a:rPr lang="en-US" sz="800" cap="all" dirty="0">
                <a:solidFill>
                  <a:schemeClr val="tx2"/>
                </a:solidFill>
              </a:rPr>
              <a:t>THOUGHTS ON THE CODE OF ETHICS FOR SOFTWARE DEVELOPERS</a:t>
            </a:r>
            <a:endParaRPr lang="en-US" sz="800" dirty="0">
              <a:solidFill>
                <a:schemeClr val="tx2"/>
              </a:solidFill>
            </a:endParaRPr>
          </a:p>
          <a:p>
            <a:pPr marL="0" indent="0">
              <a:buNone/>
            </a:pPr>
            <a:r>
              <a:rPr lang="en-US" sz="800" dirty="0">
                <a:solidFill>
                  <a:schemeClr val="tx2"/>
                </a:solidFill>
              </a:rPr>
              <a:t> </a:t>
            </a:r>
          </a:p>
          <a:p>
            <a:pPr marL="0" indent="0">
              <a:buNone/>
            </a:pPr>
            <a:r>
              <a:rPr lang="en-US" sz="800" u="sng" dirty="0" smtClean="0">
                <a:solidFill>
                  <a:schemeClr val="tx2"/>
                </a:solidFill>
              </a:rPr>
              <a:t>My </a:t>
            </a:r>
            <a:r>
              <a:rPr lang="en-US" sz="800" u="sng" dirty="0">
                <a:solidFill>
                  <a:schemeClr val="tx2"/>
                </a:solidFill>
              </a:rPr>
              <a:t>opinion</a:t>
            </a:r>
            <a:endParaRPr lang="en-US" sz="800" dirty="0">
              <a:solidFill>
                <a:schemeClr val="tx2"/>
              </a:solidFill>
            </a:endParaRPr>
          </a:p>
          <a:p>
            <a:pPr marL="0" indent="0">
              <a:buNone/>
            </a:pPr>
            <a:r>
              <a:rPr lang="en-US" sz="800" dirty="0">
                <a:solidFill>
                  <a:schemeClr val="tx2"/>
                </a:solidFill>
              </a:rPr>
              <a:t> </a:t>
            </a:r>
          </a:p>
          <a:p>
            <a:pPr marL="0" indent="0">
              <a:buNone/>
            </a:pPr>
            <a:r>
              <a:rPr lang="en-US" sz="800" dirty="0">
                <a:solidFill>
                  <a:schemeClr val="tx2"/>
                </a:solidFill>
              </a:rPr>
              <a:t>As a software developer intern in Google, I do feel that we should have a code of ethics for software developers to fall back on, due to the great power of technology they possess as well as the harm they might cause. </a:t>
            </a:r>
          </a:p>
          <a:p>
            <a:pPr marL="0" indent="0">
              <a:buNone/>
            </a:pPr>
            <a:r>
              <a:rPr lang="en-US" sz="800" dirty="0">
                <a:solidFill>
                  <a:schemeClr val="tx2"/>
                </a:solidFill>
              </a:rPr>
              <a:t> </a:t>
            </a:r>
          </a:p>
          <a:p>
            <a:pPr marL="0" indent="0">
              <a:buNone/>
            </a:pPr>
            <a:r>
              <a:rPr lang="en-US" sz="800" dirty="0">
                <a:solidFill>
                  <a:schemeClr val="tx2"/>
                </a:solidFill>
              </a:rPr>
              <a:t>The main spirit of Google’s code of conduct is “Don’t be evil”, which is short but meaningful. Under this spirit, google has tried its best to serve users and developed many applications that make people’s life better, such as Google Maps and Google Translation. However, there were sometimes Google lost the right track and made mistakes, taking the "Google iPhone hacking" scandal happened in 2012 as an example. People make mistakes and software developers are human beings, thus they will make mistakes too, especially under great pressure to beat their competitors. That is why I think a code of ethics would be useful and important to prevent them from making bad decisions.</a:t>
            </a:r>
          </a:p>
          <a:p>
            <a:pPr marL="0" indent="0">
              <a:buNone/>
            </a:pPr>
            <a:r>
              <a:rPr lang="en-US" sz="800" dirty="0">
                <a:solidFill>
                  <a:schemeClr val="tx2"/>
                </a:solidFill>
              </a:rPr>
              <a:t> </a:t>
            </a:r>
          </a:p>
          <a:p>
            <a:pPr marL="0" indent="0">
              <a:buNone/>
            </a:pPr>
            <a:r>
              <a:rPr lang="en-US" sz="800" u="sng" dirty="0">
                <a:solidFill>
                  <a:schemeClr val="tx2"/>
                </a:solidFill>
              </a:rPr>
              <a:t>The ethical issue I’m concerned</a:t>
            </a:r>
            <a:endParaRPr lang="en-US" sz="800" dirty="0">
              <a:solidFill>
                <a:schemeClr val="tx2"/>
              </a:solidFill>
            </a:endParaRPr>
          </a:p>
          <a:p>
            <a:pPr marL="0" indent="0">
              <a:buNone/>
            </a:pPr>
            <a:r>
              <a:rPr lang="en-US" sz="800" dirty="0">
                <a:solidFill>
                  <a:schemeClr val="tx2"/>
                </a:solidFill>
              </a:rPr>
              <a:t> </a:t>
            </a:r>
          </a:p>
          <a:p>
            <a:pPr marL="0" indent="0">
              <a:buNone/>
            </a:pPr>
            <a:r>
              <a:rPr lang="en-US" sz="800" dirty="0">
                <a:solidFill>
                  <a:schemeClr val="tx2"/>
                </a:solidFill>
              </a:rPr>
              <a:t>The main product of Google is absolutely the search engine and Google is recently accused of deliberately altering search recommendation for keywords "Hillary Clinton". From my perspective of view, the base of Google search engine must rely on the veracity and impartiality of information, which means we should give our users information without censorship rather than projecting our view onto them.</a:t>
            </a:r>
          </a:p>
          <a:p>
            <a:pPr marL="0" indent="0">
              <a:buNone/>
            </a:pPr>
            <a:r>
              <a:rPr lang="en-US" sz="800" dirty="0">
                <a:solidFill>
                  <a:schemeClr val="tx2"/>
                </a:solidFill>
              </a:rPr>
              <a:t> </a:t>
            </a:r>
          </a:p>
          <a:p>
            <a:pPr marL="0" indent="0">
              <a:buNone/>
            </a:pPr>
            <a:r>
              <a:rPr lang="en-US" sz="800" dirty="0">
                <a:solidFill>
                  <a:schemeClr val="tx2"/>
                </a:solidFill>
              </a:rPr>
              <a:t>The reason why I'm concerned is that scandals like this will cause users to lose their trust in Google, which is a huge problem that we really don't want it to happen. So, if we could introduce a code of ethics for leaders or software developers to fall back on when they are trying to make decisions that they are not very sure whether it is right or wrong, it might help them to make the right decision by giving them a minute to step back to think and a code to abide</a:t>
            </a:r>
            <a:r>
              <a:rPr lang="en-US" sz="800" dirty="0" smtClean="0">
                <a:solidFill>
                  <a:schemeClr val="tx2"/>
                </a:solidFill>
              </a:rPr>
              <a:t>.</a:t>
            </a:r>
          </a:p>
          <a:p>
            <a:pPr marL="0" indent="0">
              <a:buNone/>
            </a:pPr>
            <a:endParaRPr lang="en-US" sz="800" dirty="0">
              <a:solidFill>
                <a:schemeClr val="tx2"/>
              </a:solidFill>
            </a:endParaRPr>
          </a:p>
          <a:p>
            <a:pPr marL="0" indent="0">
              <a:buNone/>
            </a:pPr>
            <a:r>
              <a:rPr lang="en-US" sz="800" dirty="0">
                <a:solidFill>
                  <a:schemeClr val="tx2"/>
                </a:solidFill>
              </a:rPr>
              <a:t>For instance, there is a statement of </a:t>
            </a:r>
            <a:r>
              <a:rPr lang="en-US" sz="800" dirty="0" smtClean="0">
                <a:solidFill>
                  <a:schemeClr val="tx2"/>
                </a:solidFill>
              </a:rPr>
              <a:t>personal </a:t>
            </a:r>
            <a:r>
              <a:rPr lang="en-US" sz="800" dirty="0">
                <a:solidFill>
                  <a:schemeClr val="tx2"/>
                </a:solidFill>
              </a:rPr>
              <a:t>responsibility under the section 1 in ACM's code of ethics that is "be fair and take action not to discriminate", which in my opinion means we should treat everything equal and try our best to not project our own preferences onto users. For the aforementioned issue, if the one who made the decision to add a filter for some certain keywords according to his/her own bias, he/she might find this very inappropriate when thinking of the statement in the code because it is clearly unfair to do so, thus he/she will not make this kind of mistake.</a:t>
            </a:r>
          </a:p>
          <a:p>
            <a:pPr marL="0" indent="0">
              <a:buNone/>
            </a:pPr>
            <a:endParaRPr lang="en-US" altLang="en-US" sz="800" dirty="0" smtClean="0">
              <a:solidFill>
                <a:schemeClr val="tx2"/>
              </a:solidFill>
            </a:endParaRPr>
          </a:p>
        </p:txBody>
      </p:sp>
    </p:spTree>
    <p:extLst>
      <p:ext uri="{BB962C8B-B14F-4D97-AF65-F5344CB8AC3E}">
        <p14:creationId xmlns:p14="http://schemas.microsoft.com/office/powerpoint/2010/main" val="842443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228600"/>
            <a:ext cx="5867400" cy="12954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533400" y="609600"/>
            <a:ext cx="8077200" cy="5332411"/>
          </a:xfrm>
        </p:spPr>
        <p:txBody>
          <a:bodyPr/>
          <a:lstStyle/>
          <a:p>
            <a:pPr marL="0" indent="0">
              <a:buNone/>
            </a:pPr>
            <a:r>
              <a:rPr lang="en-US" sz="1800" u="sng" dirty="0">
                <a:solidFill>
                  <a:schemeClr val="tx2"/>
                </a:solidFill>
              </a:rPr>
              <a:t>My opinion</a:t>
            </a:r>
            <a:endParaRPr lang="en-US" sz="1800" dirty="0">
              <a:solidFill>
                <a:schemeClr val="tx2"/>
              </a:solidFill>
            </a:endParaRPr>
          </a:p>
          <a:p>
            <a:pPr marL="0" indent="0">
              <a:buNone/>
            </a:pPr>
            <a:r>
              <a:rPr lang="en-US" sz="1800" dirty="0">
                <a:solidFill>
                  <a:schemeClr val="tx2"/>
                </a:solidFill>
              </a:rPr>
              <a:t> </a:t>
            </a:r>
          </a:p>
          <a:p>
            <a:pPr marL="0" indent="0">
              <a:buNone/>
            </a:pPr>
            <a:r>
              <a:rPr lang="en-US" sz="1800" dirty="0">
                <a:solidFill>
                  <a:schemeClr val="tx2"/>
                </a:solidFill>
              </a:rPr>
              <a:t>As a software developer intern in Google, </a:t>
            </a:r>
            <a:r>
              <a:rPr lang="en-US" sz="1800" dirty="0">
                <a:solidFill>
                  <a:schemeClr val="tx1"/>
                </a:solidFill>
              </a:rPr>
              <a:t>I do feel that we should have a code of ethics for software developers</a:t>
            </a:r>
            <a:r>
              <a:rPr lang="en-US" sz="1800" dirty="0">
                <a:solidFill>
                  <a:schemeClr val="tx2"/>
                </a:solidFill>
              </a:rPr>
              <a:t> to fall back on, due to the great power of technology they possess as well as the harm they might cause. </a:t>
            </a:r>
          </a:p>
          <a:p>
            <a:pPr marL="0" indent="0">
              <a:buNone/>
            </a:pPr>
            <a:r>
              <a:rPr lang="en-US" sz="1800" dirty="0">
                <a:solidFill>
                  <a:schemeClr val="tx2"/>
                </a:solidFill>
              </a:rPr>
              <a:t> </a:t>
            </a:r>
          </a:p>
          <a:p>
            <a:pPr marL="0" indent="0">
              <a:buNone/>
            </a:pPr>
            <a:r>
              <a:rPr lang="en-US" sz="1800" dirty="0">
                <a:solidFill>
                  <a:schemeClr val="tx2"/>
                </a:solidFill>
              </a:rPr>
              <a:t>The main spirit of Google’s code of conduct is “Don’t be evil”, which is short but meaningful. Under this spirit, google has tried its best to serve users and developed many applications that make people’s life better, such as Google Maps and Google Translation. However, there were sometimes Google lost the right track and made mistakes, taking the "Google iPhone hacking" scandal happened in 2012 as an example. People make mistakes and software developers are human beings, thus they will make mistakes too, especially under great pressure to beat their competitors. That is why I think a code of ethics would be useful and important to prevent them from making bad </a:t>
            </a:r>
            <a:r>
              <a:rPr lang="en-US" sz="1800" dirty="0" smtClean="0">
                <a:solidFill>
                  <a:schemeClr val="tx2"/>
                </a:solidFill>
              </a:rPr>
              <a:t>decisions.</a:t>
            </a:r>
          </a:p>
          <a:p>
            <a:pPr marL="0" indent="0">
              <a:buNone/>
            </a:pPr>
            <a:endParaRPr lang="en-US" sz="1800" dirty="0">
              <a:solidFill>
                <a:schemeClr val="tx2"/>
              </a:solidFill>
            </a:endParaRPr>
          </a:p>
          <a:p>
            <a:pPr marL="0" indent="0">
              <a:buNone/>
            </a:pPr>
            <a:r>
              <a:rPr lang="en-US" sz="1800" i="1" dirty="0" smtClean="0">
                <a:solidFill>
                  <a:schemeClr val="tx1"/>
                </a:solidFill>
              </a:rPr>
              <a:t>(Audience-Specific)</a:t>
            </a:r>
            <a:endParaRPr lang="en-US" sz="1800" i="1" dirty="0">
              <a:solidFill>
                <a:schemeClr val="tx1"/>
              </a:solidFill>
            </a:endParaRPr>
          </a:p>
        </p:txBody>
      </p:sp>
    </p:spTree>
    <p:extLst>
      <p:ext uri="{BB962C8B-B14F-4D97-AF65-F5344CB8AC3E}">
        <p14:creationId xmlns:p14="http://schemas.microsoft.com/office/powerpoint/2010/main" val="3795176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Assignment </a:t>
            </a:r>
            <a:r>
              <a:rPr lang="en-US" altLang="en-US" sz="2400" dirty="0">
                <a:solidFill>
                  <a:schemeClr val="tx2"/>
                </a:solidFill>
              </a:rPr>
              <a:t>2</a:t>
            </a:r>
            <a:endParaRPr lang="en-US" altLang="en-US" sz="2400" dirty="0" smtClean="0">
              <a:solidFill>
                <a:schemeClr val="tx2"/>
              </a:solidFill>
            </a:endParaRPr>
          </a:p>
        </p:txBody>
      </p:sp>
      <p:sp>
        <p:nvSpPr>
          <p:cNvPr id="29699" name="Content Placeholder 2"/>
          <p:cNvSpPr>
            <a:spLocks noGrp="1"/>
          </p:cNvSpPr>
          <p:nvPr>
            <p:ph idx="1"/>
          </p:nvPr>
        </p:nvSpPr>
        <p:spPr>
          <a:xfrm>
            <a:off x="2128836" y="1371600"/>
            <a:ext cx="6172199" cy="4570411"/>
          </a:xfrm>
        </p:spPr>
        <p:txBody>
          <a:bodyPr/>
          <a:lstStyle/>
          <a:p>
            <a:pPr marL="0" indent="0">
              <a:buNone/>
            </a:pPr>
            <a:r>
              <a:rPr lang="en-US" sz="2400" dirty="0">
                <a:solidFill>
                  <a:schemeClr val="tx2"/>
                </a:solidFill>
              </a:rPr>
              <a:t> </a:t>
            </a:r>
            <a:r>
              <a:rPr lang="en-US" sz="2400" dirty="0" smtClean="0">
                <a:solidFill>
                  <a:schemeClr val="tx2"/>
                </a:solidFill>
              </a:rPr>
              <a:t>Will focus on:</a:t>
            </a:r>
          </a:p>
          <a:p>
            <a:r>
              <a:rPr lang="en-US" sz="2400" dirty="0" smtClean="0">
                <a:solidFill>
                  <a:schemeClr val="tx2"/>
                </a:solidFill>
              </a:rPr>
              <a:t>Details of Persuasion</a:t>
            </a:r>
          </a:p>
          <a:p>
            <a:r>
              <a:rPr lang="en-US" sz="2400" dirty="0" smtClean="0">
                <a:solidFill>
                  <a:schemeClr val="tx2"/>
                </a:solidFill>
              </a:rPr>
              <a:t>Importance of Organization</a:t>
            </a:r>
          </a:p>
          <a:p>
            <a:r>
              <a:rPr lang="en-US" sz="2400" dirty="0" smtClean="0">
                <a:solidFill>
                  <a:schemeClr val="tx2"/>
                </a:solidFill>
              </a:rPr>
              <a:t>Professionalism</a:t>
            </a:r>
          </a:p>
          <a:p>
            <a:r>
              <a:rPr lang="en-US" sz="2400" dirty="0" smtClean="0">
                <a:solidFill>
                  <a:schemeClr val="tx2"/>
                </a:solidFill>
              </a:rPr>
              <a:t>“Intellectual Merit” </a:t>
            </a:r>
            <a:endParaRPr lang="en-US" altLang="en-US" sz="2300" dirty="0" smtClean="0">
              <a:solidFill>
                <a:schemeClr val="tx2"/>
              </a:solidFill>
            </a:endParaRPr>
          </a:p>
        </p:txBody>
      </p:sp>
    </p:spTree>
    <p:extLst>
      <p:ext uri="{BB962C8B-B14F-4D97-AF65-F5344CB8AC3E}">
        <p14:creationId xmlns:p14="http://schemas.microsoft.com/office/powerpoint/2010/main" val="526873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2.bp.blogspot.com/-bSPPu8gxQmU/UUUNB2Sh60I/AAAAAAAAAFE/87fw4_Xwos8/s640/bad+email.gif"/>
          <p:cNvPicPr>
            <a:picLocks noChangeAspect="1" noChangeArrowheads="1"/>
          </p:cNvPicPr>
          <p:nvPr/>
        </p:nvPicPr>
        <p:blipFill>
          <a:blip r:embed="rId2"/>
          <a:srcRect/>
          <a:stretch>
            <a:fillRect/>
          </a:stretch>
        </p:blipFill>
        <p:spPr bwMode="auto">
          <a:xfrm>
            <a:off x="1219200" y="1828800"/>
            <a:ext cx="6096000" cy="1781176"/>
          </a:xfrm>
          <a:prstGeom prst="rect">
            <a:avLst/>
          </a:prstGeom>
          <a:noFill/>
        </p:spPr>
      </p:pic>
    </p:spTree>
    <p:extLst>
      <p:ext uri="{BB962C8B-B14F-4D97-AF65-F5344CB8AC3E}">
        <p14:creationId xmlns:p14="http://schemas.microsoft.com/office/powerpoint/2010/main" val="146305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Assignment </a:t>
            </a:r>
            <a:r>
              <a:rPr lang="en-US" altLang="en-US" sz="2400" dirty="0">
                <a:solidFill>
                  <a:schemeClr val="tx2"/>
                </a:solidFill>
              </a:rPr>
              <a:t>2</a:t>
            </a:r>
            <a:endParaRPr lang="en-US" altLang="en-US" sz="2400" dirty="0" smtClean="0">
              <a:solidFill>
                <a:schemeClr val="tx2"/>
              </a:solidFill>
            </a:endParaRPr>
          </a:p>
        </p:txBody>
      </p:sp>
      <p:sp>
        <p:nvSpPr>
          <p:cNvPr id="29699" name="Content Placeholder 2"/>
          <p:cNvSpPr>
            <a:spLocks noGrp="1"/>
          </p:cNvSpPr>
          <p:nvPr>
            <p:ph idx="1"/>
          </p:nvPr>
        </p:nvSpPr>
        <p:spPr>
          <a:xfrm>
            <a:off x="2128836" y="990600"/>
            <a:ext cx="6172199" cy="4951411"/>
          </a:xfrm>
        </p:spPr>
        <p:txBody>
          <a:bodyPr/>
          <a:lstStyle/>
          <a:p>
            <a:pPr marL="0" indent="0">
              <a:buNone/>
            </a:pPr>
            <a:r>
              <a:rPr lang="en-US" sz="2400" dirty="0">
                <a:solidFill>
                  <a:schemeClr val="tx2"/>
                </a:solidFill>
              </a:rPr>
              <a:t>SITUATION</a:t>
            </a:r>
          </a:p>
          <a:p>
            <a:pPr marL="0" indent="0">
              <a:buNone/>
            </a:pPr>
            <a:r>
              <a:rPr lang="en-US" sz="2400" dirty="0">
                <a:solidFill>
                  <a:schemeClr val="tx2"/>
                </a:solidFill>
              </a:rPr>
              <a:t> </a:t>
            </a:r>
          </a:p>
          <a:p>
            <a:pPr marL="0" indent="0">
              <a:buNone/>
            </a:pPr>
            <a:r>
              <a:rPr lang="en-US" sz="2400" dirty="0">
                <a:solidFill>
                  <a:schemeClr val="tx2"/>
                </a:solidFill>
              </a:rPr>
              <a:t>The USC Computer Science Department received an email from an alumnus who is interested in hiring student interns for his new company. He’s founded an IT consulting company that provides technical support and services in a variety of areas, with a special emphasis on addressing the needs of under-served </a:t>
            </a:r>
            <a:r>
              <a:rPr lang="en-US" sz="2400" dirty="0" smtClean="0">
                <a:solidFill>
                  <a:schemeClr val="tx2"/>
                </a:solidFill>
              </a:rPr>
              <a:t>communities</a:t>
            </a:r>
            <a:r>
              <a:rPr lang="en-US" sz="2400" dirty="0">
                <a:solidFill>
                  <a:schemeClr val="tx2"/>
                </a:solidFill>
              </a:rPr>
              <a:t>. </a:t>
            </a:r>
            <a:endParaRPr lang="en-US" sz="2400" dirty="0" smtClean="0">
              <a:solidFill>
                <a:schemeClr val="tx2"/>
              </a:solidFill>
            </a:endParaRPr>
          </a:p>
          <a:p>
            <a:pPr marL="0" indent="0">
              <a:buNone/>
            </a:pPr>
            <a:endParaRPr lang="en-US" altLang="en-US" sz="2400" dirty="0">
              <a:solidFill>
                <a:schemeClr val="tx2"/>
              </a:solidFill>
            </a:endParaRPr>
          </a:p>
          <a:p>
            <a:pPr marL="0" indent="0">
              <a:buNone/>
            </a:pPr>
            <a:r>
              <a:rPr lang="en-US" sz="2400" dirty="0">
                <a:solidFill>
                  <a:schemeClr val="tx2"/>
                </a:solidFill>
              </a:rPr>
              <a:t>From the emailed advertisement: </a:t>
            </a:r>
            <a:endParaRPr lang="en-US" altLang="en-US" sz="2300" dirty="0" smtClean="0">
              <a:solidFill>
                <a:schemeClr val="tx2"/>
              </a:solidFill>
            </a:endParaRPr>
          </a:p>
        </p:txBody>
      </p:sp>
    </p:spTree>
    <p:extLst>
      <p:ext uri="{BB962C8B-B14F-4D97-AF65-F5344CB8AC3E}">
        <p14:creationId xmlns:p14="http://schemas.microsoft.com/office/powerpoint/2010/main" val="1582640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990600" y="914400"/>
            <a:ext cx="7310435" cy="5027611"/>
          </a:xfrm>
        </p:spPr>
        <p:txBody>
          <a:bodyPr/>
          <a:lstStyle/>
          <a:p>
            <a:pPr marL="0" indent="0">
              <a:buNone/>
            </a:pPr>
            <a:r>
              <a:rPr lang="en-US" sz="2400" i="1" dirty="0">
                <a:solidFill>
                  <a:schemeClr val="tx2"/>
                </a:solidFill>
              </a:rPr>
              <a:t>Our IT Consultants work on site and are directly responsible for solving the technical needs of their assigned clients.  The typical client will be small start-ups in under-served communities who lack the resources for in-house IT support.  Our consultants arrive on site, assess the needs of the business, design and implement computer solutions for their specific challenges, and train employees to maintain the system.</a:t>
            </a:r>
            <a:endParaRPr lang="en-US" sz="2400" dirty="0">
              <a:solidFill>
                <a:schemeClr val="tx2"/>
              </a:solidFill>
            </a:endParaRPr>
          </a:p>
          <a:p>
            <a:pPr marL="0" indent="0">
              <a:buNone/>
            </a:pPr>
            <a:r>
              <a:rPr lang="en-US" sz="2400" i="1" dirty="0">
                <a:solidFill>
                  <a:schemeClr val="tx2"/>
                </a:solidFill>
              </a:rPr>
              <a:t> </a:t>
            </a:r>
            <a:endParaRPr lang="en-US" sz="2400" dirty="0">
              <a:solidFill>
                <a:schemeClr val="tx2"/>
              </a:solidFill>
            </a:endParaRPr>
          </a:p>
          <a:p>
            <a:pPr marL="0" indent="0">
              <a:buNone/>
            </a:pPr>
            <a:r>
              <a:rPr lang="en-US" sz="2400" i="1" dirty="0">
                <a:solidFill>
                  <a:schemeClr val="tx2"/>
                </a:solidFill>
              </a:rPr>
              <a:t>Among the many duties our consultants perform and skills they possess:</a:t>
            </a:r>
            <a:endParaRPr lang="en-US" altLang="en-US" sz="2300" dirty="0" smtClean="0">
              <a:solidFill>
                <a:schemeClr val="tx2"/>
              </a:solidFill>
            </a:endParaRPr>
          </a:p>
        </p:txBody>
      </p:sp>
    </p:spTree>
    <p:extLst>
      <p:ext uri="{BB962C8B-B14F-4D97-AF65-F5344CB8AC3E}">
        <p14:creationId xmlns:p14="http://schemas.microsoft.com/office/powerpoint/2010/main" val="4137960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1066800" y="914401"/>
            <a:ext cx="7234235" cy="4876800"/>
          </a:xfrm>
        </p:spPr>
        <p:txBody>
          <a:bodyPr/>
          <a:lstStyle/>
          <a:p>
            <a:pPr lvl="0"/>
            <a:r>
              <a:rPr lang="en-US" sz="2400" i="1" dirty="0">
                <a:solidFill>
                  <a:schemeClr val="tx2"/>
                </a:solidFill>
              </a:rPr>
              <a:t>Ensure client satisfaction.</a:t>
            </a:r>
            <a:endParaRPr lang="en-US" sz="2400" dirty="0">
              <a:solidFill>
                <a:schemeClr val="tx2"/>
              </a:solidFill>
            </a:endParaRPr>
          </a:p>
          <a:p>
            <a:pPr lvl="0"/>
            <a:r>
              <a:rPr lang="en-US" sz="2400" i="1" dirty="0">
                <a:solidFill>
                  <a:schemeClr val="tx2"/>
                </a:solidFill>
              </a:rPr>
              <a:t>Build trust with </a:t>
            </a:r>
            <a:r>
              <a:rPr lang="en-US" sz="2400" i="1" dirty="0" smtClean="0">
                <a:solidFill>
                  <a:schemeClr val="tx2"/>
                </a:solidFill>
              </a:rPr>
              <a:t>and empathy for clients</a:t>
            </a:r>
            <a:r>
              <a:rPr lang="en-US" sz="2400" i="1" dirty="0">
                <a:solidFill>
                  <a:schemeClr val="tx2"/>
                </a:solidFill>
              </a:rPr>
              <a:t>.</a:t>
            </a:r>
            <a:endParaRPr lang="en-US" sz="2400" dirty="0">
              <a:solidFill>
                <a:schemeClr val="tx2"/>
              </a:solidFill>
            </a:endParaRPr>
          </a:p>
          <a:p>
            <a:pPr lvl="0"/>
            <a:r>
              <a:rPr lang="en-US" sz="2400" i="1" dirty="0">
                <a:solidFill>
                  <a:schemeClr val="tx2"/>
                </a:solidFill>
              </a:rPr>
              <a:t>Conduct research and work collaboratively with colleagues to resolve complicated issues.</a:t>
            </a:r>
            <a:endParaRPr lang="en-US" sz="2400" dirty="0">
              <a:solidFill>
                <a:schemeClr val="tx2"/>
              </a:solidFill>
            </a:endParaRPr>
          </a:p>
          <a:p>
            <a:pPr lvl="0"/>
            <a:r>
              <a:rPr lang="en-US" sz="2400" i="1" dirty="0">
                <a:solidFill>
                  <a:schemeClr val="tx2"/>
                </a:solidFill>
              </a:rPr>
              <a:t>Communicate with assigned clients to drive strategic technical decisions, manage project expectations and deliver ROI for projects, upgrades and improvements.</a:t>
            </a:r>
            <a:endParaRPr lang="en-US" sz="2400" dirty="0">
              <a:solidFill>
                <a:schemeClr val="tx2"/>
              </a:solidFill>
            </a:endParaRPr>
          </a:p>
          <a:p>
            <a:pPr lvl="0"/>
            <a:r>
              <a:rPr lang="en-US" sz="2400" i="1" dirty="0">
                <a:solidFill>
                  <a:schemeClr val="tx2"/>
                </a:solidFill>
              </a:rPr>
              <a:t>Scale </a:t>
            </a:r>
            <a:r>
              <a:rPr lang="en-US" sz="2400" i="1" dirty="0" smtClean="0">
                <a:solidFill>
                  <a:schemeClr val="tx2"/>
                </a:solidFill>
              </a:rPr>
              <a:t>solutions </a:t>
            </a:r>
            <a:r>
              <a:rPr lang="en-US" sz="2400" i="1" dirty="0">
                <a:solidFill>
                  <a:schemeClr val="tx2"/>
                </a:solidFill>
              </a:rPr>
              <a:t>to the fiscal limitations of the client.</a:t>
            </a:r>
            <a:endParaRPr lang="en-US" sz="2400" dirty="0">
              <a:solidFill>
                <a:schemeClr val="tx2"/>
              </a:solidFill>
            </a:endParaRPr>
          </a:p>
          <a:p>
            <a:pPr lvl="0"/>
            <a:r>
              <a:rPr lang="en-US" sz="2400" i="1" dirty="0">
                <a:solidFill>
                  <a:schemeClr val="tx2"/>
                </a:solidFill>
              </a:rPr>
              <a:t>Maintain required documentation</a:t>
            </a:r>
            <a:r>
              <a:rPr lang="en-US" sz="2400" i="1" dirty="0" smtClean="0">
                <a:solidFill>
                  <a:schemeClr val="tx2"/>
                </a:solidFill>
              </a:rPr>
              <a:t>.</a:t>
            </a:r>
            <a:endParaRPr lang="en-US" sz="2400" dirty="0">
              <a:solidFill>
                <a:schemeClr val="tx2"/>
              </a:solidFill>
            </a:endParaRPr>
          </a:p>
        </p:txBody>
      </p:sp>
    </p:spTree>
    <p:extLst>
      <p:ext uri="{BB962C8B-B14F-4D97-AF65-F5344CB8AC3E}">
        <p14:creationId xmlns:p14="http://schemas.microsoft.com/office/powerpoint/2010/main" val="3421861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685800" y="914400"/>
            <a:ext cx="7615235" cy="5027611"/>
          </a:xfrm>
        </p:spPr>
        <p:txBody>
          <a:bodyPr/>
          <a:lstStyle/>
          <a:p>
            <a:pPr lvl="0"/>
            <a:r>
              <a:rPr lang="en-US" sz="2000" i="1" dirty="0">
                <a:solidFill>
                  <a:schemeClr val="tx2"/>
                </a:solidFill>
              </a:rPr>
              <a:t>Provide leadership to team </a:t>
            </a:r>
            <a:r>
              <a:rPr lang="en-US" sz="2000" i="1" dirty="0" smtClean="0">
                <a:solidFill>
                  <a:schemeClr val="tx2"/>
                </a:solidFill>
              </a:rPr>
              <a:t>members.</a:t>
            </a:r>
            <a:endParaRPr lang="en-US" sz="2000" dirty="0">
              <a:solidFill>
                <a:schemeClr val="tx2"/>
              </a:solidFill>
            </a:endParaRPr>
          </a:p>
          <a:p>
            <a:pPr lvl="0"/>
            <a:r>
              <a:rPr lang="en-US" sz="2000" i="1" dirty="0">
                <a:solidFill>
                  <a:schemeClr val="tx2"/>
                </a:solidFill>
              </a:rPr>
              <a:t>Deliver regular status updates to support team, management, and clients.</a:t>
            </a:r>
            <a:endParaRPr lang="en-US" sz="2000" dirty="0">
              <a:solidFill>
                <a:schemeClr val="tx2"/>
              </a:solidFill>
            </a:endParaRPr>
          </a:p>
          <a:p>
            <a:pPr lvl="0"/>
            <a:r>
              <a:rPr lang="en-US" sz="2000" i="1" dirty="0">
                <a:solidFill>
                  <a:schemeClr val="tx2"/>
                </a:solidFill>
              </a:rPr>
              <a:t>Work independently on tasks with minimal guidance.</a:t>
            </a:r>
            <a:endParaRPr lang="en-US" sz="2000" dirty="0">
              <a:solidFill>
                <a:schemeClr val="tx2"/>
              </a:solidFill>
            </a:endParaRPr>
          </a:p>
          <a:p>
            <a:pPr lvl="0"/>
            <a:r>
              <a:rPr lang="en-US" sz="2000" i="1" dirty="0">
                <a:solidFill>
                  <a:schemeClr val="tx2"/>
                </a:solidFill>
              </a:rPr>
              <a:t>Possess teamwork, creative, and teaching skills.</a:t>
            </a:r>
            <a:endParaRPr lang="en-US" sz="2000" dirty="0">
              <a:solidFill>
                <a:schemeClr val="tx2"/>
              </a:solidFill>
            </a:endParaRPr>
          </a:p>
          <a:p>
            <a:pPr lvl="0"/>
            <a:r>
              <a:rPr lang="en-US" sz="2000" i="1" dirty="0">
                <a:solidFill>
                  <a:schemeClr val="tx2"/>
                </a:solidFill>
              </a:rPr>
              <a:t>Perform other duties or special projects as </a:t>
            </a:r>
            <a:r>
              <a:rPr lang="en-US" sz="2000" i="1" dirty="0" smtClean="0">
                <a:solidFill>
                  <a:schemeClr val="tx2"/>
                </a:solidFill>
              </a:rPr>
              <a:t>assigned.</a:t>
            </a:r>
            <a:endParaRPr lang="en-US" sz="2000" dirty="0" smtClean="0">
              <a:solidFill>
                <a:schemeClr val="tx2"/>
              </a:solidFill>
            </a:endParaRPr>
          </a:p>
          <a:p>
            <a:pPr marL="0" indent="0">
              <a:buNone/>
            </a:pPr>
            <a:endParaRPr lang="en-US" sz="2400" i="1" dirty="0" smtClean="0">
              <a:solidFill>
                <a:schemeClr val="tx2"/>
              </a:solidFill>
            </a:endParaRPr>
          </a:p>
          <a:p>
            <a:pPr marL="0" indent="0">
              <a:buNone/>
            </a:pPr>
            <a:r>
              <a:rPr lang="en-US" sz="2400" i="1" dirty="0" smtClean="0">
                <a:solidFill>
                  <a:schemeClr val="tx2"/>
                </a:solidFill>
              </a:rPr>
              <a:t>Qualified applicants are asked to submit a cover letter and writing sample to:</a:t>
            </a:r>
            <a:endParaRPr lang="en-US" sz="2400" dirty="0" smtClean="0">
              <a:solidFill>
                <a:schemeClr val="tx2"/>
              </a:solidFill>
            </a:endParaRPr>
          </a:p>
          <a:p>
            <a:pPr marL="0" indent="0">
              <a:buNone/>
            </a:pPr>
            <a:r>
              <a:rPr lang="en-US" sz="2400" i="1" dirty="0">
                <a:solidFill>
                  <a:schemeClr val="tx2"/>
                </a:solidFill>
              </a:rPr>
              <a:t> </a:t>
            </a:r>
            <a:r>
              <a:rPr lang="en-US" sz="1800" i="1" dirty="0" smtClean="0">
                <a:solidFill>
                  <a:schemeClr val="tx2"/>
                </a:solidFill>
              </a:rPr>
              <a:t>Dr</a:t>
            </a:r>
            <a:r>
              <a:rPr lang="en-US" sz="1800" i="1" dirty="0">
                <a:solidFill>
                  <a:schemeClr val="tx2"/>
                </a:solidFill>
              </a:rPr>
              <a:t>. </a:t>
            </a:r>
            <a:r>
              <a:rPr lang="en-US" sz="1800" i="1" dirty="0" smtClean="0">
                <a:solidFill>
                  <a:schemeClr val="tx2"/>
                </a:solidFill>
              </a:rPr>
              <a:t>Nicholas Green</a:t>
            </a:r>
            <a:endParaRPr lang="en-US" sz="1800" dirty="0">
              <a:solidFill>
                <a:schemeClr val="tx2"/>
              </a:solidFill>
            </a:endParaRPr>
          </a:p>
          <a:p>
            <a:pPr marL="0" indent="0">
              <a:buNone/>
            </a:pPr>
            <a:r>
              <a:rPr lang="en-US" sz="1800" i="1" dirty="0">
                <a:solidFill>
                  <a:schemeClr val="tx2"/>
                </a:solidFill>
              </a:rPr>
              <a:t>Chief Technical Officer</a:t>
            </a:r>
            <a:endParaRPr lang="en-US" sz="1800" dirty="0">
              <a:solidFill>
                <a:schemeClr val="tx2"/>
              </a:solidFill>
            </a:endParaRPr>
          </a:p>
          <a:p>
            <a:pPr marL="0" indent="0">
              <a:buNone/>
            </a:pPr>
            <a:r>
              <a:rPr lang="en-US" sz="1800" i="1" dirty="0" smtClean="0">
                <a:solidFill>
                  <a:schemeClr val="tx2"/>
                </a:solidFill>
              </a:rPr>
              <a:t>North/Green Consultants</a:t>
            </a:r>
            <a:endParaRPr lang="en-US" sz="1800" dirty="0">
              <a:solidFill>
                <a:schemeClr val="tx2"/>
              </a:solidFill>
            </a:endParaRPr>
          </a:p>
          <a:p>
            <a:pPr marL="457200" indent="-457200">
              <a:buNone/>
            </a:pPr>
            <a:r>
              <a:rPr lang="en-US" sz="1800" i="1" dirty="0">
                <a:solidFill>
                  <a:schemeClr val="tx2"/>
                </a:solidFill>
              </a:rPr>
              <a:t>Los Angeles, CA 90001</a:t>
            </a:r>
            <a:endParaRPr lang="en-US" sz="1800" dirty="0">
              <a:solidFill>
                <a:schemeClr val="tx2"/>
              </a:solidFill>
            </a:endParaRP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3372398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1219200" y="914401"/>
            <a:ext cx="7081835" cy="4800600"/>
          </a:xfrm>
        </p:spPr>
        <p:txBody>
          <a:bodyPr/>
          <a:lstStyle/>
          <a:p>
            <a:pPr marL="0" indent="0">
              <a:buNone/>
            </a:pPr>
            <a:r>
              <a:rPr lang="en-US" sz="2400" i="1" dirty="0">
                <a:solidFill>
                  <a:schemeClr val="tx2"/>
                </a:solidFill>
              </a:rPr>
              <a:t>The writing sample should be 500 words and identify your thoughts on the technological innovation in your lifetime you feel has had the greatest societal impact on under-served communities.  Your response should reflect both research and depth of thought</a:t>
            </a:r>
            <a:r>
              <a:rPr lang="en-US" sz="2400" i="1" dirty="0" smtClean="0">
                <a:solidFill>
                  <a:schemeClr val="tx2"/>
                </a:solidFill>
              </a:rPr>
              <a:t>. The impact discussed can be positive or negative.</a:t>
            </a:r>
            <a:endParaRPr lang="en-US" sz="2400" dirty="0">
              <a:solidFill>
                <a:schemeClr val="tx2"/>
              </a:solidFill>
            </a:endParaRPr>
          </a:p>
          <a:p>
            <a:pPr marL="0" indent="0">
              <a:buNone/>
            </a:pPr>
            <a:r>
              <a:rPr lang="en-US" sz="2400" i="1" dirty="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4015282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1371600" y="914400"/>
            <a:ext cx="6929435" cy="5027611"/>
          </a:xfrm>
        </p:spPr>
        <p:txBody>
          <a:bodyPr/>
          <a:lstStyle/>
          <a:p>
            <a:pPr marL="0" indent="0">
              <a:buNone/>
            </a:pPr>
            <a:r>
              <a:rPr lang="en-US" sz="2400" dirty="0">
                <a:solidFill>
                  <a:schemeClr val="tx2"/>
                </a:solidFill>
              </a:rPr>
              <a:t>TASKS</a:t>
            </a:r>
          </a:p>
          <a:p>
            <a:pPr marL="0" indent="0">
              <a:buNone/>
            </a:pPr>
            <a:r>
              <a:rPr lang="en-US" sz="2400" dirty="0">
                <a:solidFill>
                  <a:schemeClr val="tx2"/>
                </a:solidFill>
              </a:rPr>
              <a:t> </a:t>
            </a:r>
            <a:r>
              <a:rPr lang="en-US" sz="2400" dirty="0" smtClean="0">
                <a:solidFill>
                  <a:schemeClr val="tx2"/>
                </a:solidFill>
              </a:rPr>
              <a:t>In </a:t>
            </a:r>
            <a:r>
              <a:rPr lang="en-US" sz="2400" dirty="0">
                <a:solidFill>
                  <a:schemeClr val="tx2"/>
                </a:solidFill>
              </a:rPr>
              <a:t>this assignment you will respond to this ad. There are two components: </a:t>
            </a:r>
          </a:p>
          <a:p>
            <a:pPr marL="0" indent="0">
              <a:buNone/>
            </a:pPr>
            <a:r>
              <a:rPr lang="en-US" sz="2400" dirty="0">
                <a:solidFill>
                  <a:schemeClr val="tx2"/>
                </a:solidFill>
              </a:rPr>
              <a:t> </a:t>
            </a:r>
            <a:endParaRPr lang="en-US" sz="2400" dirty="0" smtClean="0">
              <a:solidFill>
                <a:schemeClr val="tx2"/>
              </a:solidFill>
            </a:endParaRPr>
          </a:p>
          <a:p>
            <a:pPr marL="457200" indent="-457200">
              <a:buFont typeface="+mj-lt"/>
              <a:buAutoNum type="arabicPeriod"/>
            </a:pPr>
            <a:r>
              <a:rPr lang="en-US" sz="2400" dirty="0" smtClean="0">
                <a:solidFill>
                  <a:schemeClr val="tx2"/>
                </a:solidFill>
              </a:rPr>
              <a:t>Write </a:t>
            </a:r>
            <a:r>
              <a:rPr lang="en-US" sz="2400" dirty="0">
                <a:solidFill>
                  <a:schemeClr val="tx2"/>
                </a:solidFill>
              </a:rPr>
              <a:t>a cover letter tailored for this position and your skills and experiences</a:t>
            </a:r>
          </a:p>
          <a:p>
            <a:pPr marL="457200" lvl="0" indent="-457200">
              <a:buFont typeface="+mj-lt"/>
              <a:buAutoNum type="arabicPeriod"/>
            </a:pPr>
            <a:r>
              <a:rPr lang="en-US" sz="2400" dirty="0">
                <a:solidFill>
                  <a:schemeClr val="tx2"/>
                </a:solidFill>
              </a:rPr>
              <a:t>Prepare a writing sample that responds to the prompt</a:t>
            </a:r>
          </a:p>
          <a:p>
            <a:pPr marL="0" indent="0">
              <a:buNone/>
            </a:pPr>
            <a:r>
              <a:rPr lang="en-US" sz="2400" dirty="0">
                <a:solidFill>
                  <a:schemeClr val="tx2"/>
                </a:solidFill>
              </a:rPr>
              <a:t> </a:t>
            </a:r>
          </a:p>
          <a:p>
            <a:pPr marL="0" indent="0">
              <a:buNone/>
            </a:pPr>
            <a:r>
              <a:rPr lang="en-US" sz="2400" dirty="0">
                <a:solidFill>
                  <a:schemeClr val="tx2"/>
                </a:solidFill>
              </a:rPr>
              <a:t>The assignment package is due via the course </a:t>
            </a:r>
            <a:r>
              <a:rPr lang="en-US" sz="2400" dirty="0" err="1">
                <a:solidFill>
                  <a:schemeClr val="tx2"/>
                </a:solidFill>
              </a:rPr>
              <a:t>dropbox</a:t>
            </a:r>
            <a:r>
              <a:rPr lang="en-US" sz="2400" dirty="0">
                <a:solidFill>
                  <a:schemeClr val="tx2"/>
                </a:solidFill>
              </a:rPr>
              <a:t> by start of class on </a:t>
            </a:r>
            <a:r>
              <a:rPr lang="en-US" sz="2400" dirty="0" smtClean="0">
                <a:solidFill>
                  <a:schemeClr val="tx2"/>
                </a:solidFill>
              </a:rPr>
              <a:t>March 3.</a:t>
            </a:r>
            <a:endParaRPr lang="en-US" sz="2400" dirty="0">
              <a:solidFill>
                <a:schemeClr val="tx2"/>
              </a:solidFill>
            </a:endParaRP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1277224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914400" y="990600"/>
            <a:ext cx="7386635" cy="4951411"/>
          </a:xfrm>
        </p:spPr>
        <p:txBody>
          <a:bodyPr/>
          <a:lstStyle/>
          <a:p>
            <a:pPr marL="0" indent="0">
              <a:buNone/>
            </a:pPr>
            <a:r>
              <a:rPr lang="en-US" sz="2400" u="sng" dirty="0">
                <a:solidFill>
                  <a:schemeClr val="tx2"/>
                </a:solidFill>
              </a:rPr>
              <a:t>Assignments Specifics</a:t>
            </a:r>
            <a:r>
              <a:rPr lang="en-US" sz="2400" dirty="0">
                <a:solidFill>
                  <a:schemeClr val="tx2"/>
                </a:solidFill>
              </a:rPr>
              <a:t>:</a:t>
            </a:r>
          </a:p>
          <a:p>
            <a:pPr marL="0" indent="0">
              <a:buNone/>
            </a:pPr>
            <a:r>
              <a:rPr lang="en-US" sz="2400" dirty="0">
                <a:solidFill>
                  <a:schemeClr val="tx2"/>
                </a:solidFill>
              </a:rPr>
              <a:t> </a:t>
            </a:r>
          </a:p>
          <a:p>
            <a:pPr lvl="0"/>
            <a:r>
              <a:rPr lang="en-US" sz="2400" dirty="0">
                <a:solidFill>
                  <a:schemeClr val="tx2"/>
                </a:solidFill>
              </a:rPr>
              <a:t>Due via course </a:t>
            </a:r>
            <a:r>
              <a:rPr lang="en-US" sz="2400" dirty="0" err="1">
                <a:solidFill>
                  <a:schemeClr val="tx2"/>
                </a:solidFill>
              </a:rPr>
              <a:t>dropbox</a:t>
            </a:r>
            <a:r>
              <a:rPr lang="en-US" sz="2400" dirty="0">
                <a:solidFill>
                  <a:schemeClr val="tx2"/>
                </a:solidFill>
              </a:rPr>
              <a:t> </a:t>
            </a:r>
            <a:r>
              <a:rPr lang="en-US" sz="2400" dirty="0" smtClean="0">
                <a:solidFill>
                  <a:schemeClr val="tx2"/>
                </a:solidFill>
              </a:rPr>
              <a:t>March 3 (by </a:t>
            </a:r>
            <a:r>
              <a:rPr lang="en-US" sz="2400" dirty="0">
                <a:solidFill>
                  <a:schemeClr val="tx2"/>
                </a:solidFill>
              </a:rPr>
              <a:t>start of class)</a:t>
            </a:r>
          </a:p>
          <a:p>
            <a:pPr lvl="0"/>
            <a:r>
              <a:rPr lang="en-US" sz="2400" dirty="0">
                <a:solidFill>
                  <a:schemeClr val="tx2"/>
                </a:solidFill>
              </a:rPr>
              <a:t>Include Statement of Originality (which applies to both components) </a:t>
            </a:r>
          </a:p>
          <a:p>
            <a:pPr lvl="0"/>
            <a:r>
              <a:rPr lang="en-US" sz="2400" dirty="0">
                <a:solidFill>
                  <a:schemeClr val="tx2"/>
                </a:solidFill>
              </a:rPr>
              <a:t>Both components (cover letter and writing sample) will be in one document file</a:t>
            </a:r>
          </a:p>
          <a:p>
            <a:pPr lvl="0"/>
            <a:r>
              <a:rPr lang="en-US" sz="2400" dirty="0">
                <a:solidFill>
                  <a:schemeClr val="tx2"/>
                </a:solidFill>
              </a:rPr>
              <a:t>The cover letter should not be more than one page in length</a:t>
            </a:r>
          </a:p>
          <a:p>
            <a:pPr lvl="0"/>
            <a:r>
              <a:rPr lang="en-US" sz="2400" dirty="0">
                <a:solidFill>
                  <a:schemeClr val="tx2"/>
                </a:solidFill>
              </a:rPr>
              <a:t>The writing sample should not exceed 500 </a:t>
            </a:r>
            <a:r>
              <a:rPr lang="en-US" sz="2400" dirty="0" smtClean="0">
                <a:solidFill>
                  <a:schemeClr val="tx2"/>
                </a:solidFill>
              </a:rPr>
              <a:t>words</a:t>
            </a:r>
          </a:p>
          <a:p>
            <a:pPr lvl="0"/>
            <a:r>
              <a:rPr lang="en-US" sz="2400" dirty="0" smtClean="0">
                <a:solidFill>
                  <a:schemeClr val="tx2"/>
                </a:solidFill>
              </a:rPr>
              <a:t>The job title is “IT Intern”.</a:t>
            </a:r>
            <a:endParaRPr lang="en-US" sz="2400" dirty="0">
              <a:solidFill>
                <a:schemeClr val="tx2"/>
              </a:solidFill>
            </a:endParaRP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2834832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990600" y="914400"/>
            <a:ext cx="7310435" cy="5027611"/>
          </a:xfrm>
        </p:spPr>
        <p:txBody>
          <a:bodyPr/>
          <a:lstStyle/>
          <a:p>
            <a:pPr marL="0" indent="0">
              <a:buNone/>
            </a:pPr>
            <a:r>
              <a:rPr lang="en-US" sz="2400" u="sng" dirty="0">
                <a:solidFill>
                  <a:schemeClr val="tx2"/>
                </a:solidFill>
              </a:rPr>
              <a:t>Main Criteria for Success</a:t>
            </a:r>
            <a:r>
              <a:rPr lang="en-US" sz="2400" dirty="0">
                <a:solidFill>
                  <a:schemeClr val="tx2"/>
                </a:solidFill>
              </a:rPr>
              <a:t>:</a:t>
            </a:r>
          </a:p>
          <a:p>
            <a:endParaRPr lang="en-US" sz="2400" dirty="0">
              <a:solidFill>
                <a:schemeClr val="tx2"/>
              </a:solidFill>
            </a:endParaRPr>
          </a:p>
          <a:p>
            <a:pPr marL="0" lvl="0" indent="0">
              <a:buNone/>
            </a:pPr>
            <a:r>
              <a:rPr lang="en-US" sz="2400" dirty="0">
                <a:solidFill>
                  <a:schemeClr val="tx2"/>
                </a:solidFill>
              </a:rPr>
              <a:t>Cover Letter</a:t>
            </a:r>
          </a:p>
          <a:p>
            <a:pPr lvl="1"/>
            <a:r>
              <a:rPr lang="en-US" sz="2400" dirty="0">
                <a:solidFill>
                  <a:schemeClr val="tx2"/>
                </a:solidFill>
              </a:rPr>
              <a:t>Proper Format (Brereton text, p. 155)</a:t>
            </a:r>
          </a:p>
          <a:p>
            <a:pPr lvl="1"/>
            <a:r>
              <a:rPr lang="en-US" sz="2400" dirty="0">
                <a:solidFill>
                  <a:schemeClr val="tx2"/>
                </a:solidFill>
              </a:rPr>
              <a:t>First Paragraph</a:t>
            </a:r>
          </a:p>
          <a:p>
            <a:pPr lvl="2"/>
            <a:r>
              <a:rPr lang="en-US" sz="2400" dirty="0">
                <a:solidFill>
                  <a:schemeClr val="tx2"/>
                </a:solidFill>
              </a:rPr>
              <a:t>Introduce self and intention</a:t>
            </a:r>
          </a:p>
          <a:p>
            <a:pPr lvl="1"/>
            <a:r>
              <a:rPr lang="en-US" sz="2400" dirty="0">
                <a:solidFill>
                  <a:schemeClr val="tx2"/>
                </a:solidFill>
              </a:rPr>
              <a:t>Second and Third Paragraphs</a:t>
            </a:r>
          </a:p>
          <a:p>
            <a:pPr lvl="2"/>
            <a:r>
              <a:rPr lang="en-US" sz="2400" dirty="0">
                <a:solidFill>
                  <a:schemeClr val="tx2"/>
                </a:solidFill>
              </a:rPr>
              <a:t>Rationale and examples of why you would be valuable to that company</a:t>
            </a:r>
          </a:p>
          <a:p>
            <a:pPr lvl="1"/>
            <a:r>
              <a:rPr lang="en-US" sz="2400" dirty="0">
                <a:solidFill>
                  <a:schemeClr val="tx2"/>
                </a:solidFill>
              </a:rPr>
              <a:t>Final Paragraph</a:t>
            </a:r>
          </a:p>
          <a:p>
            <a:pPr lvl="2"/>
            <a:r>
              <a:rPr lang="en-US" sz="2400" dirty="0">
                <a:solidFill>
                  <a:schemeClr val="tx2"/>
                </a:solidFill>
              </a:rPr>
              <a:t>Next step, polite close</a:t>
            </a:r>
          </a:p>
          <a:p>
            <a:pPr lvl="1"/>
            <a:r>
              <a:rPr lang="en-US" sz="2400" dirty="0">
                <a:solidFill>
                  <a:schemeClr val="tx2"/>
                </a:solidFill>
              </a:rPr>
              <a:t>Persuasive Details</a:t>
            </a: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3371225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endParaRPr lang="en-US" altLang="en-US" sz="2400" dirty="0" smtClean="0">
              <a:solidFill>
                <a:schemeClr val="tx2"/>
              </a:solidFill>
            </a:endParaRPr>
          </a:p>
        </p:txBody>
      </p:sp>
      <p:sp>
        <p:nvSpPr>
          <p:cNvPr id="29699" name="Content Placeholder 2"/>
          <p:cNvSpPr>
            <a:spLocks noGrp="1"/>
          </p:cNvSpPr>
          <p:nvPr>
            <p:ph idx="1"/>
          </p:nvPr>
        </p:nvSpPr>
        <p:spPr>
          <a:xfrm>
            <a:off x="1219200" y="990600"/>
            <a:ext cx="7081835" cy="4951411"/>
          </a:xfrm>
        </p:spPr>
        <p:txBody>
          <a:bodyPr/>
          <a:lstStyle/>
          <a:p>
            <a:pPr marL="457200" indent="-457200">
              <a:buNone/>
            </a:pPr>
            <a:r>
              <a:rPr lang="en-US" sz="2400" u="sng" dirty="0">
                <a:solidFill>
                  <a:schemeClr val="tx2"/>
                </a:solidFill>
              </a:rPr>
              <a:t>Main Criteria for Success</a:t>
            </a:r>
            <a:r>
              <a:rPr lang="en-US" sz="2400" dirty="0" smtClean="0">
                <a:solidFill>
                  <a:schemeClr val="tx2"/>
                </a:solidFill>
              </a:rPr>
              <a:t>:</a:t>
            </a:r>
          </a:p>
          <a:p>
            <a:pPr marL="457200" indent="-457200">
              <a:buNone/>
            </a:pPr>
            <a:endParaRPr lang="en-US" sz="2400" dirty="0" smtClean="0">
              <a:solidFill>
                <a:schemeClr val="tx2"/>
              </a:solidFill>
            </a:endParaRPr>
          </a:p>
          <a:p>
            <a:pPr marL="0" lvl="0" indent="0">
              <a:buNone/>
            </a:pPr>
            <a:r>
              <a:rPr lang="en-US" sz="2400" dirty="0">
                <a:solidFill>
                  <a:schemeClr val="tx2"/>
                </a:solidFill>
              </a:rPr>
              <a:t>Writing Sample</a:t>
            </a:r>
          </a:p>
          <a:p>
            <a:pPr lvl="1"/>
            <a:r>
              <a:rPr lang="en-US" sz="2400" dirty="0">
                <a:solidFill>
                  <a:schemeClr val="tx2"/>
                </a:solidFill>
              </a:rPr>
              <a:t>Essay format (“Writing Sample for Your </a:t>
            </a:r>
            <a:r>
              <a:rPr lang="en-US" sz="2400" dirty="0" smtClean="0">
                <a:solidFill>
                  <a:schemeClr val="tx2"/>
                </a:solidFill>
              </a:rPr>
              <a:t>Name” </a:t>
            </a:r>
            <a:r>
              <a:rPr lang="en-US" sz="2400" dirty="0">
                <a:solidFill>
                  <a:schemeClr val="tx2"/>
                </a:solidFill>
              </a:rPr>
              <a:t>as title)</a:t>
            </a:r>
          </a:p>
          <a:p>
            <a:pPr lvl="1"/>
            <a:r>
              <a:rPr lang="en-US" sz="2400" dirty="0">
                <a:solidFill>
                  <a:schemeClr val="tx2"/>
                </a:solidFill>
              </a:rPr>
              <a:t>Identification of Technology</a:t>
            </a:r>
          </a:p>
          <a:p>
            <a:pPr lvl="1"/>
            <a:r>
              <a:rPr lang="en-US" sz="2400" dirty="0">
                <a:solidFill>
                  <a:schemeClr val="tx2"/>
                </a:solidFill>
              </a:rPr>
              <a:t>Description of Societal Impact of Technology</a:t>
            </a:r>
          </a:p>
          <a:p>
            <a:pPr lvl="1"/>
            <a:r>
              <a:rPr lang="en-US" sz="2400" dirty="0">
                <a:solidFill>
                  <a:schemeClr val="tx2"/>
                </a:solidFill>
              </a:rPr>
              <a:t>Personal Insights</a:t>
            </a:r>
          </a:p>
          <a:p>
            <a:pPr lvl="1"/>
            <a:r>
              <a:rPr lang="en-US" sz="2400" dirty="0">
                <a:solidFill>
                  <a:schemeClr val="tx2"/>
                </a:solidFill>
              </a:rPr>
              <a:t>Clarity</a:t>
            </a:r>
          </a:p>
          <a:p>
            <a:pPr lvl="1"/>
            <a:r>
              <a:rPr lang="en-US" sz="2400" dirty="0">
                <a:solidFill>
                  <a:schemeClr val="tx2"/>
                </a:solidFill>
              </a:rPr>
              <a:t>Conciseness/Directness</a:t>
            </a:r>
          </a:p>
          <a:p>
            <a:pPr lvl="1"/>
            <a:r>
              <a:rPr lang="en-US" sz="2400" dirty="0">
                <a:solidFill>
                  <a:schemeClr val="tx2"/>
                </a:solidFill>
              </a:rPr>
              <a:t>Audience-appropriate Tone</a:t>
            </a: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3433362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Points of Persuasion </a:t>
            </a:r>
          </a:p>
        </p:txBody>
      </p:sp>
      <p:sp>
        <p:nvSpPr>
          <p:cNvPr id="29699" name="Content Placeholder 2"/>
          <p:cNvSpPr>
            <a:spLocks noGrp="1"/>
          </p:cNvSpPr>
          <p:nvPr>
            <p:ph idx="1"/>
          </p:nvPr>
        </p:nvSpPr>
        <p:spPr>
          <a:xfrm>
            <a:off x="1219200" y="990600"/>
            <a:ext cx="7081835" cy="4951411"/>
          </a:xfrm>
        </p:spPr>
        <p:txBody>
          <a:bodyPr/>
          <a:lstStyle/>
          <a:p>
            <a:pPr marL="457200" indent="-457200">
              <a:buNone/>
            </a:pPr>
            <a:r>
              <a:rPr lang="en-US" sz="2400" dirty="0">
                <a:solidFill>
                  <a:schemeClr val="tx2"/>
                </a:solidFill>
              </a:rPr>
              <a:t>The USC Computer Science Department received an email from an alumnus who is interested in hiring student interns for his new company. He’s founded an IT consulting company that provides technical support and services in a variety of areas, with a special emphasis on </a:t>
            </a:r>
            <a:r>
              <a:rPr lang="en-US" sz="2400" dirty="0">
                <a:solidFill>
                  <a:schemeClr val="tx1"/>
                </a:solidFill>
              </a:rPr>
              <a:t>addressing the needs of under-served communities. </a:t>
            </a: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3791559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Clarifications</a:t>
            </a:r>
          </a:p>
        </p:txBody>
      </p:sp>
      <p:sp>
        <p:nvSpPr>
          <p:cNvPr id="29699" name="Content Placeholder 2"/>
          <p:cNvSpPr>
            <a:spLocks noGrp="1"/>
          </p:cNvSpPr>
          <p:nvPr>
            <p:ph idx="1"/>
          </p:nvPr>
        </p:nvSpPr>
        <p:spPr/>
        <p:txBody>
          <a:bodyPr/>
          <a:lstStyle/>
          <a:p>
            <a:pPr marL="457200" indent="-457200"/>
            <a:r>
              <a:rPr lang="en-US" altLang="en-US" sz="2400" dirty="0" smtClean="0">
                <a:solidFill>
                  <a:schemeClr val="tx2"/>
                </a:solidFill>
              </a:rPr>
              <a:t>Feedback on Writing Assignment 1 by Today</a:t>
            </a:r>
          </a:p>
          <a:p>
            <a:pPr marL="457200" indent="-457200"/>
            <a:r>
              <a:rPr lang="en-US" altLang="en-US" sz="2400" dirty="0" smtClean="0">
                <a:solidFill>
                  <a:schemeClr val="tx2"/>
                </a:solidFill>
              </a:rPr>
              <a:t>Feedback on Presentation 1 by Feb. 24</a:t>
            </a:r>
          </a:p>
          <a:p>
            <a:pPr marL="457200" indent="-457200"/>
            <a:r>
              <a:rPr lang="en-US" altLang="en-US" sz="2400" dirty="0" smtClean="0">
                <a:solidFill>
                  <a:schemeClr val="tx2"/>
                </a:solidFill>
              </a:rPr>
              <a:t>Email if Make Up Presentation is Needed</a:t>
            </a:r>
          </a:p>
          <a:p>
            <a:pPr marL="0" indent="0">
              <a:buNone/>
            </a:pPr>
            <a:r>
              <a:rPr lang="en-US" altLang="en-US" sz="2300" dirty="0" smtClean="0">
                <a:solidFill>
                  <a:schemeClr val="tx2"/>
                </a:solidFill>
              </a:rPr>
              <a:t> </a:t>
            </a:r>
          </a:p>
          <a:p>
            <a:pPr marL="457200" indent="-457200">
              <a:buNone/>
            </a:pPr>
            <a:r>
              <a:rPr lang="en-US" altLang="en-US" sz="2400" dirty="0" smtClean="0">
                <a:solidFill>
                  <a:schemeClr val="tx2"/>
                </a:solidFill>
              </a:rPr>
              <a:t>	</a:t>
            </a:r>
          </a:p>
          <a:p>
            <a:pPr marL="857250" lvl="1" indent="-457200">
              <a:buNone/>
            </a:pPr>
            <a:endParaRPr lang="en-US" altLang="en-US" sz="2300" dirty="0" smtClean="0">
              <a:solidFill>
                <a:schemeClr val="tx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Points of Persuasion </a:t>
            </a:r>
          </a:p>
        </p:txBody>
      </p:sp>
      <p:sp>
        <p:nvSpPr>
          <p:cNvPr id="29699" name="Content Placeholder 2"/>
          <p:cNvSpPr>
            <a:spLocks noGrp="1"/>
          </p:cNvSpPr>
          <p:nvPr>
            <p:ph idx="1"/>
          </p:nvPr>
        </p:nvSpPr>
        <p:spPr>
          <a:xfrm>
            <a:off x="1219200" y="990600"/>
            <a:ext cx="7081835" cy="4951411"/>
          </a:xfrm>
        </p:spPr>
        <p:txBody>
          <a:bodyPr/>
          <a:lstStyle/>
          <a:p>
            <a:pPr lvl="0"/>
            <a:r>
              <a:rPr lang="en-US" sz="2400" i="1" dirty="0">
                <a:solidFill>
                  <a:schemeClr val="tx2"/>
                </a:solidFill>
              </a:rPr>
              <a:t>Ensure client </a:t>
            </a:r>
            <a:r>
              <a:rPr lang="en-US" sz="2400" i="1" dirty="0">
                <a:solidFill>
                  <a:schemeClr val="tx1"/>
                </a:solidFill>
              </a:rPr>
              <a:t>satisfaction</a:t>
            </a:r>
            <a:r>
              <a:rPr lang="en-US" sz="2400" i="1" dirty="0">
                <a:solidFill>
                  <a:schemeClr val="tx2"/>
                </a:solidFill>
              </a:rPr>
              <a:t>.</a:t>
            </a:r>
            <a:endParaRPr lang="en-US" sz="2400" dirty="0">
              <a:solidFill>
                <a:schemeClr val="tx2"/>
              </a:solidFill>
            </a:endParaRPr>
          </a:p>
          <a:p>
            <a:pPr lvl="0"/>
            <a:r>
              <a:rPr lang="en-US" sz="2400" i="1" dirty="0">
                <a:solidFill>
                  <a:schemeClr val="tx2"/>
                </a:solidFill>
              </a:rPr>
              <a:t>Build </a:t>
            </a:r>
            <a:r>
              <a:rPr lang="en-US" sz="2400" i="1" dirty="0">
                <a:solidFill>
                  <a:schemeClr val="tx1"/>
                </a:solidFill>
              </a:rPr>
              <a:t>trust</a:t>
            </a:r>
            <a:r>
              <a:rPr lang="en-US" sz="2400" i="1" dirty="0">
                <a:solidFill>
                  <a:schemeClr val="tx2"/>
                </a:solidFill>
              </a:rPr>
              <a:t> with </a:t>
            </a:r>
            <a:r>
              <a:rPr lang="en-US" sz="2400" i="1" dirty="0" smtClean="0">
                <a:solidFill>
                  <a:schemeClr val="tx2"/>
                </a:solidFill>
              </a:rPr>
              <a:t>and </a:t>
            </a:r>
            <a:r>
              <a:rPr lang="en-US" sz="2400" i="1" dirty="0" smtClean="0">
                <a:solidFill>
                  <a:schemeClr val="tx1"/>
                </a:solidFill>
              </a:rPr>
              <a:t>empathy</a:t>
            </a:r>
            <a:r>
              <a:rPr lang="en-US" sz="2400" i="1" dirty="0" smtClean="0">
                <a:solidFill>
                  <a:schemeClr val="tx2"/>
                </a:solidFill>
              </a:rPr>
              <a:t> for clients</a:t>
            </a:r>
            <a:r>
              <a:rPr lang="en-US" sz="2400" i="1" dirty="0">
                <a:solidFill>
                  <a:schemeClr val="tx2"/>
                </a:solidFill>
              </a:rPr>
              <a:t>.</a:t>
            </a:r>
            <a:endParaRPr lang="en-US" sz="2400" dirty="0">
              <a:solidFill>
                <a:schemeClr val="tx2"/>
              </a:solidFill>
            </a:endParaRPr>
          </a:p>
          <a:p>
            <a:pPr lvl="0"/>
            <a:r>
              <a:rPr lang="en-US" sz="2400" i="1" dirty="0">
                <a:solidFill>
                  <a:schemeClr val="tx2"/>
                </a:solidFill>
              </a:rPr>
              <a:t>Conduct research and work </a:t>
            </a:r>
            <a:r>
              <a:rPr lang="en-US" sz="2400" i="1" dirty="0">
                <a:solidFill>
                  <a:schemeClr val="tx1"/>
                </a:solidFill>
              </a:rPr>
              <a:t>collaboratively</a:t>
            </a:r>
            <a:r>
              <a:rPr lang="en-US" sz="2400" i="1" dirty="0">
                <a:solidFill>
                  <a:schemeClr val="tx2"/>
                </a:solidFill>
              </a:rPr>
              <a:t> with colleagues to resolve complicated issues.</a:t>
            </a:r>
            <a:endParaRPr lang="en-US" sz="2400" dirty="0">
              <a:solidFill>
                <a:schemeClr val="tx2"/>
              </a:solidFill>
            </a:endParaRPr>
          </a:p>
          <a:p>
            <a:pPr lvl="0"/>
            <a:r>
              <a:rPr lang="en-US" sz="2400" i="1" dirty="0">
                <a:solidFill>
                  <a:schemeClr val="tx1"/>
                </a:solidFill>
              </a:rPr>
              <a:t>Communicate</a:t>
            </a:r>
            <a:r>
              <a:rPr lang="en-US" sz="2400" i="1" dirty="0">
                <a:solidFill>
                  <a:schemeClr val="tx2"/>
                </a:solidFill>
              </a:rPr>
              <a:t> with assigned clients to drive strategic technical decisions, manage project expectations and deliver ROI for projects, upgrades and improvements.</a:t>
            </a:r>
            <a:endParaRPr lang="en-US" sz="2400" dirty="0">
              <a:solidFill>
                <a:schemeClr val="tx2"/>
              </a:solidFill>
            </a:endParaRPr>
          </a:p>
          <a:p>
            <a:pPr lvl="0"/>
            <a:r>
              <a:rPr lang="en-US" sz="2400" i="1" dirty="0">
                <a:solidFill>
                  <a:schemeClr val="tx2"/>
                </a:solidFill>
              </a:rPr>
              <a:t>Scale solutions to the </a:t>
            </a:r>
            <a:r>
              <a:rPr lang="en-US" sz="2400" i="1" dirty="0">
                <a:solidFill>
                  <a:schemeClr val="tx1"/>
                </a:solidFill>
              </a:rPr>
              <a:t>fiscal</a:t>
            </a:r>
            <a:r>
              <a:rPr lang="en-US" sz="2400" i="1" dirty="0">
                <a:solidFill>
                  <a:schemeClr val="tx2"/>
                </a:solidFill>
              </a:rPr>
              <a:t> limitations of the client.</a:t>
            </a:r>
            <a:endParaRPr lang="en-US" sz="2400" dirty="0">
              <a:solidFill>
                <a:schemeClr val="tx2"/>
              </a:solidFill>
            </a:endParaRPr>
          </a:p>
          <a:p>
            <a:pPr lvl="0"/>
            <a:r>
              <a:rPr lang="en-US" sz="2400" i="1" dirty="0">
                <a:solidFill>
                  <a:schemeClr val="tx2"/>
                </a:solidFill>
              </a:rPr>
              <a:t>Maintain required documentation.</a:t>
            </a:r>
            <a:endParaRPr lang="en-US" sz="2400" dirty="0">
              <a:solidFill>
                <a:schemeClr val="tx2"/>
              </a:solidFill>
            </a:endParaRP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1830599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Points of Persuasion </a:t>
            </a:r>
          </a:p>
        </p:txBody>
      </p:sp>
      <p:sp>
        <p:nvSpPr>
          <p:cNvPr id="29699" name="Content Placeholder 2"/>
          <p:cNvSpPr>
            <a:spLocks noGrp="1"/>
          </p:cNvSpPr>
          <p:nvPr>
            <p:ph idx="1"/>
          </p:nvPr>
        </p:nvSpPr>
        <p:spPr>
          <a:xfrm>
            <a:off x="1219200" y="990600"/>
            <a:ext cx="7081835" cy="4951411"/>
          </a:xfrm>
        </p:spPr>
        <p:txBody>
          <a:bodyPr/>
          <a:lstStyle/>
          <a:p>
            <a:pPr lvl="0"/>
            <a:r>
              <a:rPr lang="en-US" sz="2400" i="1" dirty="0">
                <a:solidFill>
                  <a:schemeClr val="tx2"/>
                </a:solidFill>
              </a:rPr>
              <a:t>Provide </a:t>
            </a:r>
            <a:r>
              <a:rPr lang="en-US" sz="2400" i="1" dirty="0">
                <a:solidFill>
                  <a:schemeClr val="tx1"/>
                </a:solidFill>
              </a:rPr>
              <a:t>leadership</a:t>
            </a:r>
            <a:r>
              <a:rPr lang="en-US" sz="2400" i="1" dirty="0">
                <a:solidFill>
                  <a:schemeClr val="tx2"/>
                </a:solidFill>
              </a:rPr>
              <a:t> to team </a:t>
            </a:r>
            <a:r>
              <a:rPr lang="en-US" sz="2400" i="1" dirty="0" smtClean="0">
                <a:solidFill>
                  <a:schemeClr val="tx2"/>
                </a:solidFill>
              </a:rPr>
              <a:t>members.</a:t>
            </a:r>
            <a:endParaRPr lang="en-US" sz="2400" dirty="0">
              <a:solidFill>
                <a:schemeClr val="tx2"/>
              </a:solidFill>
            </a:endParaRPr>
          </a:p>
          <a:p>
            <a:pPr lvl="0"/>
            <a:r>
              <a:rPr lang="en-US" sz="2400" i="1" dirty="0">
                <a:solidFill>
                  <a:schemeClr val="tx2"/>
                </a:solidFill>
              </a:rPr>
              <a:t>Deliver regular status updates to support team, management, and clients.</a:t>
            </a:r>
            <a:endParaRPr lang="en-US" sz="2400" dirty="0">
              <a:solidFill>
                <a:schemeClr val="tx2"/>
              </a:solidFill>
            </a:endParaRPr>
          </a:p>
          <a:p>
            <a:pPr lvl="0"/>
            <a:r>
              <a:rPr lang="en-US" sz="2400" i="1" dirty="0">
                <a:solidFill>
                  <a:schemeClr val="tx1"/>
                </a:solidFill>
              </a:rPr>
              <a:t>Work independently </a:t>
            </a:r>
            <a:r>
              <a:rPr lang="en-US" sz="2400" i="1" dirty="0">
                <a:solidFill>
                  <a:schemeClr val="tx2"/>
                </a:solidFill>
              </a:rPr>
              <a:t>on tasks with minimal guidance.</a:t>
            </a:r>
            <a:endParaRPr lang="en-US" sz="2400" dirty="0">
              <a:solidFill>
                <a:schemeClr val="tx2"/>
              </a:solidFill>
            </a:endParaRPr>
          </a:p>
          <a:p>
            <a:pPr lvl="0"/>
            <a:r>
              <a:rPr lang="en-US" sz="2400" i="1" dirty="0">
                <a:solidFill>
                  <a:schemeClr val="tx2"/>
                </a:solidFill>
              </a:rPr>
              <a:t>Possess </a:t>
            </a:r>
            <a:r>
              <a:rPr lang="en-US" sz="2400" i="1" dirty="0">
                <a:solidFill>
                  <a:schemeClr val="tx1"/>
                </a:solidFill>
              </a:rPr>
              <a:t>teamwork, creative, and teaching skills</a:t>
            </a:r>
            <a:r>
              <a:rPr lang="en-US" sz="2400" i="1" dirty="0">
                <a:solidFill>
                  <a:schemeClr val="tx2"/>
                </a:solidFill>
              </a:rPr>
              <a:t>.</a:t>
            </a:r>
            <a:endParaRPr lang="en-US" sz="2400" dirty="0">
              <a:solidFill>
                <a:schemeClr val="tx2"/>
              </a:solidFill>
            </a:endParaRPr>
          </a:p>
          <a:p>
            <a:pPr lvl="0"/>
            <a:r>
              <a:rPr lang="en-US" sz="2400" i="1" dirty="0">
                <a:solidFill>
                  <a:schemeClr val="tx2"/>
                </a:solidFill>
              </a:rPr>
              <a:t>Perform other duties or special projects as assigned.</a:t>
            </a:r>
            <a:endParaRPr lang="en-US" sz="2400" dirty="0">
              <a:solidFill>
                <a:schemeClr val="tx2"/>
              </a:solidFill>
            </a:endParaRP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1411374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Points of Persuasion </a:t>
            </a:r>
          </a:p>
        </p:txBody>
      </p:sp>
      <p:sp>
        <p:nvSpPr>
          <p:cNvPr id="29699" name="Content Placeholder 2"/>
          <p:cNvSpPr>
            <a:spLocks noGrp="1"/>
          </p:cNvSpPr>
          <p:nvPr>
            <p:ph idx="1"/>
          </p:nvPr>
        </p:nvSpPr>
        <p:spPr>
          <a:xfrm>
            <a:off x="1219200" y="990600"/>
            <a:ext cx="7081835" cy="4951411"/>
          </a:xfrm>
        </p:spPr>
        <p:txBody>
          <a:bodyPr/>
          <a:lstStyle/>
          <a:p>
            <a:pPr marL="457200" indent="-457200">
              <a:buNone/>
            </a:pPr>
            <a:r>
              <a:rPr lang="en-US" sz="2000" i="1" dirty="0">
                <a:solidFill>
                  <a:schemeClr val="tx2"/>
                </a:solidFill>
              </a:rPr>
              <a:t>The writing sample should be 500 words and identify your thoughts on the technological innovation in your lifetime you feel has had the greatest societal impact on under-served communities.  Your response should reflect both </a:t>
            </a:r>
            <a:r>
              <a:rPr lang="en-US" sz="2000" i="1" dirty="0">
                <a:solidFill>
                  <a:schemeClr val="tx1"/>
                </a:solidFill>
              </a:rPr>
              <a:t>research and depth of thought</a:t>
            </a:r>
            <a:r>
              <a:rPr lang="en-US" sz="2000" i="1" dirty="0">
                <a:solidFill>
                  <a:schemeClr val="tx2"/>
                </a:solidFill>
              </a:rPr>
              <a:t>.</a:t>
            </a:r>
            <a:endParaRPr lang="en-US" sz="2000" dirty="0">
              <a:solidFill>
                <a:schemeClr val="tx2"/>
              </a:solidFill>
            </a:endParaRPr>
          </a:p>
          <a:p>
            <a:pPr marL="457200"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1686049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solidFill>
                  <a:schemeClr val="tx2"/>
                </a:solidFill>
              </a:rPr>
              <a:t>When Should You Cite?</a:t>
            </a:r>
            <a:r>
              <a:rPr lang="en-US" altLang="en-US" sz="2400" dirty="0" smtClean="0"/>
              <a:t>	</a:t>
            </a:r>
          </a:p>
        </p:txBody>
      </p:sp>
      <p:sp>
        <p:nvSpPr>
          <p:cNvPr id="32771" name="Rectangle 3"/>
          <p:cNvSpPr>
            <a:spLocks noGrp="1" noChangeArrowheads="1"/>
          </p:cNvSpPr>
          <p:nvPr>
            <p:ph type="body" idx="4294967295"/>
          </p:nvPr>
        </p:nvSpPr>
        <p:spPr>
          <a:xfrm>
            <a:off x="1219200" y="1143000"/>
            <a:ext cx="7543800" cy="4876800"/>
          </a:xfrm>
          <a:prstGeom prst="rect">
            <a:avLst/>
          </a:prstGeom>
        </p:spPr>
        <p:txBody>
          <a:bodyPr/>
          <a:lstStyle/>
          <a:p>
            <a:pPr eaLnBrk="1" hangingPunct="1">
              <a:buFontTx/>
              <a:buNone/>
            </a:pPr>
            <a:endParaRPr lang="en-US" altLang="en-US" sz="2400" dirty="0">
              <a:solidFill>
                <a:schemeClr val="tx2"/>
              </a:solidFill>
            </a:endParaRP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spTree>
    <p:extLst>
      <p:ext uri="{BB962C8B-B14F-4D97-AF65-F5344CB8AC3E}">
        <p14:creationId xmlns:p14="http://schemas.microsoft.com/office/powerpoint/2010/main" val="1209324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solidFill>
                  <a:schemeClr val="tx2"/>
                </a:solidFill>
              </a:rPr>
              <a:t>When Should You Cite?</a:t>
            </a:r>
            <a:r>
              <a:rPr lang="en-US" altLang="en-US" sz="2400" dirty="0" smtClean="0"/>
              <a:t>	</a:t>
            </a:r>
          </a:p>
        </p:txBody>
      </p:sp>
      <p:sp>
        <p:nvSpPr>
          <p:cNvPr id="32771" name="Rectangle 3"/>
          <p:cNvSpPr>
            <a:spLocks noGrp="1" noChangeArrowheads="1"/>
          </p:cNvSpPr>
          <p:nvPr>
            <p:ph type="body" idx="4294967295"/>
          </p:nvPr>
        </p:nvSpPr>
        <p:spPr>
          <a:xfrm>
            <a:off x="1219200" y="1143000"/>
            <a:ext cx="7543800" cy="4876800"/>
          </a:xfrm>
          <a:prstGeom prst="rect">
            <a:avLst/>
          </a:prstGeom>
        </p:spPr>
        <p:txBody>
          <a:bodyPr/>
          <a:lstStyle/>
          <a:p>
            <a:pPr eaLnBrk="1" hangingPunct="1">
              <a:buFontTx/>
              <a:buNone/>
            </a:pPr>
            <a:endParaRPr lang="en-US" altLang="en-US" sz="2400" dirty="0">
              <a:solidFill>
                <a:schemeClr val="tx2"/>
              </a:solidFill>
            </a:endParaRPr>
          </a:p>
          <a:p>
            <a:pPr eaLnBrk="1" hangingPunct="1">
              <a:buFontTx/>
              <a:buNone/>
            </a:pPr>
            <a:r>
              <a:rPr lang="en-US" altLang="en-US" sz="2400" dirty="0" smtClean="0">
                <a:solidFill>
                  <a:schemeClr val="tx2"/>
                </a:solidFill>
              </a:rPr>
              <a:t>Words and Ideas are “property”</a:t>
            </a:r>
            <a:endParaRPr lang="en-US" altLang="en-US" sz="2400" dirty="0">
              <a:solidFill>
                <a:schemeClr val="tx2"/>
              </a:solidFill>
            </a:endParaRPr>
          </a:p>
          <a:p>
            <a:pPr eaLnBrk="1" hangingPunct="1">
              <a:buFontTx/>
              <a:buNone/>
            </a:pPr>
            <a:endParaRPr lang="en-US" altLang="en-US" sz="2400" dirty="0" smtClean="0">
              <a:solidFill>
                <a:schemeClr val="tx2"/>
              </a:solidFill>
            </a:endParaRPr>
          </a:p>
          <a:p>
            <a:pPr eaLnBrk="1" hangingPunct="1">
              <a:buFontTx/>
              <a:buNone/>
            </a:pPr>
            <a:r>
              <a:rPr lang="en-US" altLang="en-US" sz="2400" dirty="0" smtClean="0">
                <a:solidFill>
                  <a:schemeClr val="tx2"/>
                </a:solidFill>
              </a:rPr>
              <a:t>Writing is Formulaic:</a:t>
            </a:r>
          </a:p>
          <a:p>
            <a:pPr eaLnBrk="1" hangingPunct="1">
              <a:buFontTx/>
              <a:buNone/>
            </a:pPr>
            <a:r>
              <a:rPr lang="en-US" altLang="en-US" sz="2400" dirty="0" smtClean="0"/>
              <a:t>Others’ Ideas + Others’ Ideas + Your Ideas = Original Vision</a:t>
            </a: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spTree>
    <p:extLst>
      <p:ext uri="{BB962C8B-B14F-4D97-AF65-F5344CB8AC3E}">
        <p14:creationId xmlns:p14="http://schemas.microsoft.com/office/powerpoint/2010/main" val="1437034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solidFill>
                  <a:schemeClr val="tx2"/>
                </a:solidFill>
              </a:rPr>
              <a:t>When Should You Cite?</a:t>
            </a:r>
            <a:r>
              <a:rPr lang="en-US" altLang="en-US" sz="2400" dirty="0" smtClean="0"/>
              <a:t>	</a:t>
            </a:r>
          </a:p>
        </p:txBody>
      </p:sp>
      <p:sp>
        <p:nvSpPr>
          <p:cNvPr id="32771" name="Rectangle 3"/>
          <p:cNvSpPr>
            <a:spLocks noGrp="1" noChangeArrowheads="1"/>
          </p:cNvSpPr>
          <p:nvPr>
            <p:ph type="body" idx="4294967295"/>
          </p:nvPr>
        </p:nvSpPr>
        <p:spPr>
          <a:xfrm>
            <a:off x="4228465" y="4876800"/>
            <a:ext cx="5217160" cy="4126315"/>
          </a:xfrm>
          <a:prstGeom prst="rect">
            <a:avLst/>
          </a:prstGeom>
        </p:spPr>
        <p:txBody>
          <a:bodyPr/>
          <a:lstStyle/>
          <a:p>
            <a:pPr eaLnBrk="1" hangingPunct="1">
              <a:buFontTx/>
              <a:buNone/>
            </a:pPr>
            <a:r>
              <a:rPr lang="en-US" altLang="en-US" sz="2400" dirty="0" smtClean="0">
                <a:solidFill>
                  <a:schemeClr val="tx2"/>
                </a:solidFill>
              </a:rPr>
              <a:t>Writing is a mosaic.</a:t>
            </a:r>
          </a:p>
          <a:p>
            <a:pPr eaLnBrk="1" hangingPunct="1">
              <a:buFontTx/>
              <a:buNone/>
            </a:pPr>
            <a:r>
              <a:rPr lang="en-US" altLang="en-US" sz="2400" dirty="0" smtClean="0">
                <a:solidFill>
                  <a:schemeClr val="tx2"/>
                </a:solidFill>
              </a:rPr>
              <a:t>Many parts</a:t>
            </a: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pic>
        <p:nvPicPr>
          <p:cNvPr id="2050" name="Picture 2" descr="http://www.kewceramics.com.au/MessageForceWebsite/Sites/7/Files/Mosaic-Bird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4953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8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solidFill>
                  <a:schemeClr val="tx2"/>
                </a:solidFill>
              </a:rPr>
              <a:t>When Should You Cite?</a:t>
            </a:r>
            <a:r>
              <a:rPr lang="en-US" altLang="en-US" sz="2400" dirty="0" smtClean="0"/>
              <a:t>	</a:t>
            </a: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sp>
        <p:nvSpPr>
          <p:cNvPr id="2" name="AutoShape 2" descr="Image result for mosaic"/>
          <p:cNvSpPr>
            <a:spLocks noGrp="1" noChangeAspect="1" noChangeArrowheads="1"/>
          </p:cNvSpPr>
          <p:nvPr>
            <p:ph type="body" idx="4294967295"/>
          </p:nvPr>
        </p:nvSpPr>
        <p:spPr bwMode="auto">
          <a:xfrm>
            <a:off x="2025079" y="4893909"/>
            <a:ext cx="4375721" cy="35448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8" name="Picture 4" descr="http://www.startrek.com/uploads/assets/articles/NimoyFanMosa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7089775" cy="530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4612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solidFill>
                  <a:schemeClr val="tx2"/>
                </a:solidFill>
              </a:rPr>
              <a:t>When Should You Cite?</a:t>
            </a:r>
            <a:r>
              <a:rPr lang="en-US" altLang="en-US" sz="2400" dirty="0" smtClean="0"/>
              <a:t>	</a:t>
            </a:r>
          </a:p>
        </p:txBody>
      </p:sp>
      <p:sp>
        <p:nvSpPr>
          <p:cNvPr id="32771" name="Rectangle 3"/>
          <p:cNvSpPr>
            <a:spLocks noGrp="1" noChangeArrowheads="1"/>
          </p:cNvSpPr>
          <p:nvPr>
            <p:ph type="body" idx="4294967295"/>
          </p:nvPr>
        </p:nvSpPr>
        <p:spPr>
          <a:xfrm>
            <a:off x="2133600" y="1143000"/>
            <a:ext cx="6019800" cy="4876800"/>
          </a:xfrm>
          <a:prstGeom prst="rect">
            <a:avLst/>
          </a:prstGeom>
        </p:spPr>
        <p:txBody>
          <a:bodyPr/>
          <a:lstStyle/>
          <a:p>
            <a:pPr eaLnBrk="1" hangingPunct="1">
              <a:buFontTx/>
              <a:buNone/>
            </a:pPr>
            <a:r>
              <a:rPr lang="en-US" altLang="en-US" sz="900" dirty="0" smtClean="0">
                <a:solidFill>
                  <a:schemeClr val="tx2"/>
                </a:solidFill>
              </a:rPr>
              <a:t>(From Harris, 2001, </a:t>
            </a:r>
            <a:r>
              <a:rPr lang="en-US" altLang="en-US" sz="900" i="1" dirty="0" smtClean="0">
                <a:solidFill>
                  <a:schemeClr val="tx2"/>
                </a:solidFill>
              </a:rPr>
              <a:t>The Plagiarism Handbook, </a:t>
            </a:r>
            <a:r>
              <a:rPr lang="en-US" altLang="en-US" sz="900" i="1" dirty="0" err="1" smtClean="0">
                <a:solidFill>
                  <a:schemeClr val="tx2"/>
                </a:solidFill>
              </a:rPr>
              <a:t>Pryczak</a:t>
            </a:r>
            <a:r>
              <a:rPr lang="en-US" altLang="en-US" sz="900" i="1" dirty="0" smtClean="0">
                <a:solidFill>
                  <a:schemeClr val="tx2"/>
                </a:solidFill>
              </a:rPr>
              <a:t> Publishing, Los </a:t>
            </a:r>
            <a:r>
              <a:rPr lang="en-US" altLang="en-US" sz="900" i="1" dirty="0">
                <a:solidFill>
                  <a:schemeClr val="tx2"/>
                </a:solidFill>
              </a:rPr>
              <a:t>Angeles, </a:t>
            </a:r>
            <a:r>
              <a:rPr lang="en-US" altLang="en-US" sz="900" i="1" dirty="0" smtClean="0">
                <a:solidFill>
                  <a:schemeClr val="tx2"/>
                </a:solidFill>
              </a:rPr>
              <a:t>CA) </a:t>
            </a:r>
            <a:endParaRPr lang="en-US" altLang="en-US" sz="900" dirty="0" smtClean="0">
              <a:solidFill>
                <a:schemeClr val="tx2"/>
              </a:solidFill>
            </a:endParaRP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pic>
        <p:nvPicPr>
          <p:cNvPr id="327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598613"/>
            <a:ext cx="57340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spTree>
    <p:extLst>
      <p:ext uri="{BB962C8B-B14F-4D97-AF65-F5344CB8AC3E}">
        <p14:creationId xmlns:p14="http://schemas.microsoft.com/office/powerpoint/2010/main" val="1012275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solidFill>
                  <a:schemeClr val="tx2"/>
                </a:solidFill>
              </a:rPr>
              <a:t>Common Knowledge</a:t>
            </a:r>
            <a:r>
              <a:rPr lang="en-US" altLang="en-US" sz="2400" dirty="0" smtClean="0"/>
              <a:t>	</a:t>
            </a:r>
            <a:br>
              <a:rPr lang="en-US" altLang="en-US" sz="2400" dirty="0" smtClean="0"/>
            </a:br>
            <a:r>
              <a:rPr lang="en-US" sz="1100" dirty="0" smtClean="0">
                <a:solidFill>
                  <a:schemeClr val="tx2"/>
                </a:solidFill>
              </a:rPr>
              <a:t>(</a:t>
            </a:r>
            <a:r>
              <a:rPr lang="en-US" sz="1100" dirty="0">
                <a:solidFill>
                  <a:schemeClr val="tx2"/>
                </a:solidFill>
              </a:rPr>
              <a:t>From MIT: </a:t>
            </a:r>
            <a:r>
              <a:rPr lang="en-US" sz="1100" dirty="0">
                <a:solidFill>
                  <a:schemeClr val="tx2"/>
                </a:solidFill>
                <a:hlinkClick r:id="rId2"/>
              </a:rPr>
              <a:t>https://integrity.mit.edu/handbook/citing-your-sources/what-common-knowledge</a:t>
            </a:r>
            <a:r>
              <a:rPr lang="en-US" sz="1100" dirty="0">
                <a:solidFill>
                  <a:schemeClr val="tx2"/>
                </a:solidFill>
              </a:rPr>
              <a:t>)</a:t>
            </a:r>
            <a:br>
              <a:rPr lang="en-US" sz="1100" dirty="0">
                <a:solidFill>
                  <a:schemeClr val="tx2"/>
                </a:solidFill>
              </a:rPr>
            </a:br>
            <a:endParaRPr lang="en-US" altLang="en-US" sz="1100" dirty="0" smtClean="0"/>
          </a:p>
        </p:txBody>
      </p:sp>
      <p:sp>
        <p:nvSpPr>
          <p:cNvPr id="32771" name="Rectangle 3"/>
          <p:cNvSpPr>
            <a:spLocks noGrp="1" noChangeArrowheads="1"/>
          </p:cNvSpPr>
          <p:nvPr>
            <p:ph type="body" idx="4294967295"/>
          </p:nvPr>
        </p:nvSpPr>
        <p:spPr>
          <a:xfrm>
            <a:off x="838200" y="1143000"/>
            <a:ext cx="7772400" cy="4876800"/>
          </a:xfrm>
          <a:prstGeom prst="rect">
            <a:avLst/>
          </a:prstGeom>
        </p:spPr>
        <p:txBody>
          <a:bodyPr/>
          <a:lstStyle/>
          <a:p>
            <a:endParaRPr lang="en-US" sz="2400" dirty="0">
              <a:solidFill>
                <a:schemeClr val="tx2"/>
              </a:solidFill>
            </a:endParaRPr>
          </a:p>
          <a:p>
            <a:pPr marL="0" indent="0">
              <a:buNone/>
            </a:pPr>
            <a:r>
              <a:rPr lang="en-US" sz="2400" dirty="0" smtClean="0">
                <a:solidFill>
                  <a:schemeClr val="tx2"/>
                </a:solidFill>
              </a:rPr>
              <a:t>Broadly </a:t>
            </a:r>
            <a:r>
              <a:rPr lang="en-US" sz="2400" dirty="0">
                <a:solidFill>
                  <a:schemeClr val="tx2"/>
                </a:solidFill>
              </a:rPr>
              <a:t>speaking, common knowledge refers to </a:t>
            </a:r>
            <a:r>
              <a:rPr lang="en-US" sz="2400" b="1" dirty="0">
                <a:solidFill>
                  <a:schemeClr val="tx2"/>
                </a:solidFill>
              </a:rPr>
              <a:t>information that the average, educated reader would accept as reliable without having to look it up.</a:t>
            </a:r>
            <a:r>
              <a:rPr lang="en-US" sz="2400" dirty="0">
                <a:solidFill>
                  <a:schemeClr val="tx2"/>
                </a:solidFill>
              </a:rPr>
              <a:t> This includes:</a:t>
            </a:r>
          </a:p>
          <a:p>
            <a:pPr eaLnBrk="1" hangingPunct="1">
              <a:buFontTx/>
              <a:buNone/>
            </a:pPr>
            <a:endParaRPr lang="en-US" altLang="en-US" sz="2400" dirty="0" smtClean="0">
              <a:solidFill>
                <a:schemeClr val="tx2"/>
              </a:solidFill>
            </a:endParaRP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spTree>
    <p:extLst>
      <p:ext uri="{BB962C8B-B14F-4D97-AF65-F5344CB8AC3E}">
        <p14:creationId xmlns:p14="http://schemas.microsoft.com/office/powerpoint/2010/main" val="3662337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a:solidFill>
                  <a:schemeClr val="tx2"/>
                </a:solidFill>
              </a:rPr>
              <a:t>Common Knowledge</a:t>
            </a:r>
            <a:r>
              <a:rPr lang="en-US" altLang="en-US" sz="1600" dirty="0"/>
              <a:t>	</a:t>
            </a:r>
            <a:br>
              <a:rPr lang="en-US" altLang="en-US" sz="1600" dirty="0"/>
            </a:br>
            <a:r>
              <a:rPr lang="en-US" sz="1100" dirty="0">
                <a:solidFill>
                  <a:schemeClr val="tx2"/>
                </a:solidFill>
              </a:rPr>
              <a:t>(From MIT: </a:t>
            </a:r>
            <a:r>
              <a:rPr lang="en-US" sz="1100" dirty="0">
                <a:solidFill>
                  <a:schemeClr val="tx2"/>
                </a:solidFill>
                <a:hlinkClick r:id="rId2"/>
              </a:rPr>
              <a:t>https://integrity.mit.edu/handbook/citing-your-sources/what-common-knowledge</a:t>
            </a:r>
            <a:r>
              <a:rPr lang="en-US" sz="1100" dirty="0">
                <a:solidFill>
                  <a:schemeClr val="tx2"/>
                </a:solidFill>
              </a:rPr>
              <a:t>)</a:t>
            </a:r>
            <a:br>
              <a:rPr lang="en-US" sz="1100" dirty="0">
                <a:solidFill>
                  <a:schemeClr val="tx2"/>
                </a:solidFill>
              </a:rPr>
            </a:br>
            <a:r>
              <a:rPr lang="en-US" altLang="en-US" sz="1600" dirty="0" smtClean="0"/>
              <a:t>	</a:t>
            </a:r>
          </a:p>
        </p:txBody>
      </p:sp>
      <p:sp>
        <p:nvSpPr>
          <p:cNvPr id="32771" name="Rectangle 3"/>
          <p:cNvSpPr>
            <a:spLocks noGrp="1" noChangeArrowheads="1"/>
          </p:cNvSpPr>
          <p:nvPr>
            <p:ph type="body" idx="4294967295"/>
          </p:nvPr>
        </p:nvSpPr>
        <p:spPr>
          <a:xfrm>
            <a:off x="838200" y="1143000"/>
            <a:ext cx="7772400" cy="4876800"/>
          </a:xfrm>
          <a:prstGeom prst="rect">
            <a:avLst/>
          </a:prstGeom>
        </p:spPr>
        <p:txBody>
          <a:bodyPr/>
          <a:lstStyle/>
          <a:p>
            <a:r>
              <a:rPr lang="en-US" sz="2400" b="1" dirty="0" smtClean="0">
                <a:solidFill>
                  <a:schemeClr val="tx2"/>
                </a:solidFill>
              </a:rPr>
              <a:t>Information </a:t>
            </a:r>
            <a:r>
              <a:rPr lang="en-US" sz="2400" b="1" dirty="0">
                <a:solidFill>
                  <a:schemeClr val="tx2"/>
                </a:solidFill>
              </a:rPr>
              <a:t>that most people know</a:t>
            </a:r>
            <a:r>
              <a:rPr lang="en-US" sz="2400" dirty="0">
                <a:solidFill>
                  <a:schemeClr val="tx2"/>
                </a:solidFill>
              </a:rPr>
              <a:t>, such as that water freezes at 32 degrees Fahrenheit or that Barack Obama was the first American of mixed race to be elected president.</a:t>
            </a:r>
          </a:p>
          <a:p>
            <a:r>
              <a:rPr lang="en-US" sz="2400" b="1" dirty="0">
                <a:solidFill>
                  <a:schemeClr val="tx2"/>
                </a:solidFill>
              </a:rPr>
              <a:t>Information shared by a cultural or national group</a:t>
            </a:r>
            <a:r>
              <a:rPr lang="en-US" sz="2400" dirty="0">
                <a:solidFill>
                  <a:schemeClr val="tx2"/>
                </a:solidFill>
              </a:rPr>
              <a:t>, such as the names of famous heroes or events in the nation’s history that are remembered and celebrated.</a:t>
            </a:r>
          </a:p>
          <a:p>
            <a:r>
              <a:rPr lang="en-US" sz="2400" b="1" dirty="0">
                <a:solidFill>
                  <a:schemeClr val="tx2"/>
                </a:solidFill>
              </a:rPr>
              <a:t>Knowledge shared by members of a certain field</a:t>
            </a:r>
            <a:r>
              <a:rPr lang="en-US" sz="2400" dirty="0">
                <a:solidFill>
                  <a:schemeClr val="tx2"/>
                </a:solidFill>
              </a:rPr>
              <a:t>, such as the fact that the necessary condition for diffraction of radiation of wavelength from a crystalline solid is given by Bragg’s law.</a:t>
            </a:r>
          </a:p>
          <a:p>
            <a:pPr eaLnBrk="1" hangingPunct="1">
              <a:buFontTx/>
              <a:buNone/>
            </a:pPr>
            <a:endParaRPr lang="en-US" altLang="en-US" sz="2400" dirty="0" smtClean="0">
              <a:solidFill>
                <a:schemeClr val="tx2"/>
              </a:solidFill>
            </a:endParaRP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spTree>
    <p:extLst>
      <p:ext uri="{BB962C8B-B14F-4D97-AF65-F5344CB8AC3E}">
        <p14:creationId xmlns:p14="http://schemas.microsoft.com/office/powerpoint/2010/main" val="2047212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Outcomes for Today</a:t>
            </a:r>
          </a:p>
        </p:txBody>
      </p:sp>
      <p:sp>
        <p:nvSpPr>
          <p:cNvPr id="29699" name="Content Placeholder 2"/>
          <p:cNvSpPr>
            <a:spLocks noGrp="1"/>
          </p:cNvSpPr>
          <p:nvPr>
            <p:ph idx="1"/>
          </p:nvPr>
        </p:nvSpPr>
        <p:spPr/>
        <p:txBody>
          <a:bodyPr/>
          <a:lstStyle/>
          <a:p>
            <a:pPr marL="457200" indent="-457200">
              <a:buNone/>
            </a:pPr>
            <a:r>
              <a:rPr lang="en-US" altLang="en-US" sz="2400" dirty="0" smtClean="0">
                <a:solidFill>
                  <a:schemeClr val="tx2"/>
                </a:solidFill>
              </a:rPr>
              <a:t>	</a:t>
            </a:r>
          </a:p>
          <a:p>
            <a:pPr marL="857250" lvl="1" indent="-457200"/>
            <a:r>
              <a:rPr lang="en-US" altLang="en-US" sz="2300" dirty="0" smtClean="0">
                <a:solidFill>
                  <a:schemeClr val="tx2"/>
                </a:solidFill>
              </a:rPr>
              <a:t>Organization</a:t>
            </a:r>
          </a:p>
          <a:p>
            <a:pPr marL="857250" lvl="1" indent="-457200"/>
            <a:r>
              <a:rPr lang="en-US" altLang="en-US" sz="2300" dirty="0" smtClean="0">
                <a:solidFill>
                  <a:schemeClr val="tx2"/>
                </a:solidFill>
              </a:rPr>
              <a:t>Persuasion</a:t>
            </a:r>
          </a:p>
          <a:p>
            <a:pPr marL="857250" lvl="1" indent="-457200"/>
            <a:r>
              <a:rPr lang="en-US" altLang="en-US" sz="2300" dirty="0" smtClean="0">
                <a:solidFill>
                  <a:schemeClr val="tx2"/>
                </a:solidFill>
              </a:rPr>
              <a:t>Citation </a:t>
            </a:r>
          </a:p>
        </p:txBody>
      </p:sp>
    </p:spTree>
    <p:extLst>
      <p:ext uri="{BB962C8B-B14F-4D97-AF65-F5344CB8AC3E}">
        <p14:creationId xmlns:p14="http://schemas.microsoft.com/office/powerpoint/2010/main" val="3637046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a:solidFill>
                  <a:schemeClr val="tx2"/>
                </a:solidFill>
              </a:rPr>
              <a:t>Common Knowledge</a:t>
            </a:r>
            <a:r>
              <a:rPr lang="en-US" altLang="en-US" sz="3600" dirty="0"/>
              <a:t>	</a:t>
            </a:r>
            <a:r>
              <a:rPr lang="en-US" altLang="en-US" sz="1100" dirty="0"/>
              <a:t/>
            </a:r>
            <a:br>
              <a:rPr lang="en-US" altLang="en-US" sz="1100" dirty="0"/>
            </a:br>
            <a:r>
              <a:rPr lang="en-US" sz="1100" dirty="0">
                <a:solidFill>
                  <a:schemeClr val="tx2"/>
                </a:solidFill>
              </a:rPr>
              <a:t>(From MIT: </a:t>
            </a:r>
            <a:r>
              <a:rPr lang="en-US" sz="1100" dirty="0">
                <a:solidFill>
                  <a:schemeClr val="tx2"/>
                </a:solidFill>
                <a:hlinkClick r:id="rId2"/>
              </a:rPr>
              <a:t>https://integrity.mit.edu/handbook/citing-your-sources/what-common-knowledge </a:t>
            </a:r>
            <a:r>
              <a:rPr lang="en-US" altLang="en-US" sz="1100" dirty="0" smtClean="0"/>
              <a:t>	</a:t>
            </a:r>
          </a:p>
        </p:txBody>
      </p:sp>
      <p:sp>
        <p:nvSpPr>
          <p:cNvPr id="32771" name="Rectangle 3"/>
          <p:cNvSpPr>
            <a:spLocks noGrp="1" noChangeArrowheads="1"/>
          </p:cNvSpPr>
          <p:nvPr>
            <p:ph type="body" idx="4294967295"/>
          </p:nvPr>
        </p:nvSpPr>
        <p:spPr>
          <a:xfrm>
            <a:off x="838200" y="1752600"/>
            <a:ext cx="7772400" cy="4267200"/>
          </a:xfrm>
          <a:prstGeom prst="rect">
            <a:avLst/>
          </a:prstGeom>
        </p:spPr>
        <p:txBody>
          <a:bodyPr/>
          <a:lstStyle/>
          <a:p>
            <a:pPr marL="0" indent="0">
              <a:buNone/>
            </a:pPr>
            <a:r>
              <a:rPr lang="en-US" sz="2400" b="1" dirty="0" smtClean="0">
                <a:solidFill>
                  <a:schemeClr val="tx2"/>
                </a:solidFill>
              </a:rPr>
              <a:t>However</a:t>
            </a:r>
            <a:r>
              <a:rPr lang="en-US" sz="2400" b="1" dirty="0">
                <a:solidFill>
                  <a:schemeClr val="tx2"/>
                </a:solidFill>
              </a:rPr>
              <a:t>, what may be common knowledge in one culture, nation, academic discipline or peer group may </a:t>
            </a:r>
            <a:r>
              <a:rPr lang="en-US" sz="2400" b="1" i="1" dirty="0">
                <a:solidFill>
                  <a:schemeClr val="tx2"/>
                </a:solidFill>
              </a:rPr>
              <a:t>not </a:t>
            </a:r>
            <a:r>
              <a:rPr lang="en-US" sz="2400" b="1" dirty="0">
                <a:solidFill>
                  <a:schemeClr val="tx2"/>
                </a:solidFill>
              </a:rPr>
              <a:t>be common knowledge in another.</a:t>
            </a:r>
            <a:endParaRPr lang="en-US" sz="2400" dirty="0">
              <a:solidFill>
                <a:schemeClr val="tx2"/>
              </a:solidFill>
            </a:endParaRPr>
          </a:p>
          <a:p>
            <a:pPr eaLnBrk="1" hangingPunct="1">
              <a:buFontTx/>
              <a:buNone/>
            </a:pPr>
            <a:endParaRPr lang="en-US" altLang="en-US" sz="2400" dirty="0" smtClean="0">
              <a:solidFill>
                <a:schemeClr val="tx2"/>
              </a:solidFill>
            </a:endParaRP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spTree>
    <p:extLst>
      <p:ext uri="{BB962C8B-B14F-4D97-AF65-F5344CB8AC3E}">
        <p14:creationId xmlns:p14="http://schemas.microsoft.com/office/powerpoint/2010/main" val="1945374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t>	</a:t>
            </a:r>
          </a:p>
        </p:txBody>
      </p:sp>
      <p:sp>
        <p:nvSpPr>
          <p:cNvPr id="32771" name="Rectangle 3"/>
          <p:cNvSpPr>
            <a:spLocks noGrp="1" noChangeArrowheads="1"/>
          </p:cNvSpPr>
          <p:nvPr>
            <p:ph type="body" idx="4294967295"/>
          </p:nvPr>
        </p:nvSpPr>
        <p:spPr>
          <a:xfrm>
            <a:off x="838200" y="381000"/>
            <a:ext cx="7772400" cy="5638800"/>
          </a:xfrm>
          <a:prstGeom prst="rect">
            <a:avLst/>
          </a:prstGeom>
        </p:spPr>
        <p:txBody>
          <a:bodyPr/>
          <a:lstStyle/>
          <a:p>
            <a:pPr marL="0" indent="0">
              <a:buNone/>
            </a:pPr>
            <a:r>
              <a:rPr lang="en-US" sz="2400" dirty="0">
                <a:solidFill>
                  <a:schemeClr val="tx2"/>
                </a:solidFill>
              </a:rPr>
              <a:t>Some examples:</a:t>
            </a:r>
          </a:p>
          <a:p>
            <a:r>
              <a:rPr lang="en-US" sz="2400" dirty="0">
                <a:solidFill>
                  <a:schemeClr val="tx2"/>
                </a:solidFill>
              </a:rPr>
              <a:t>A description of the symptoms of Asperger’s Syndrome would need to be cited for a composition in a general writing class but probably not need citation for an audience of graduate students in psychology.</a:t>
            </a:r>
          </a:p>
          <a:p>
            <a:r>
              <a:rPr lang="en-US" sz="2400" dirty="0">
                <a:solidFill>
                  <a:schemeClr val="tx2"/>
                </a:solidFill>
              </a:rPr>
              <a:t>A reference to the practice of fair value accounting would be understood by a group of economists, but would need citation to an audience of non-experts.</a:t>
            </a:r>
          </a:p>
          <a:p>
            <a:r>
              <a:rPr lang="en-US" sz="2400" dirty="0">
                <a:solidFill>
                  <a:schemeClr val="tx2"/>
                </a:solidFill>
              </a:rPr>
              <a:t>A statement reporting that 24% of children under the age of 18 live in   households headed by single mothers would need to be cited.  This is information that would not be known to the average reader, who would want to know where the figure was obtained</a:t>
            </a:r>
            <a:r>
              <a:rPr lang="en-US" sz="2400" dirty="0" smtClean="0">
                <a:solidFill>
                  <a:schemeClr val="tx2"/>
                </a:solidFill>
              </a:rPr>
              <a:t>. </a:t>
            </a:r>
            <a:r>
              <a:rPr lang="en-US" sz="2400" dirty="0" smtClean="0"/>
              <a:t>(Always cite statistics)</a:t>
            </a:r>
            <a:endParaRPr lang="en-US" sz="2400" dirty="0" smtClean="0">
              <a:solidFill>
                <a:schemeClr val="tx2"/>
              </a:solidFill>
            </a:endParaRPr>
          </a:p>
          <a:p>
            <a:pPr marL="0" indent="0">
              <a:buNone/>
            </a:pPr>
            <a:r>
              <a:rPr lang="en-US" sz="1100" dirty="0">
                <a:solidFill>
                  <a:schemeClr val="tx2"/>
                </a:solidFill>
              </a:rPr>
              <a:t>(From MIT: </a:t>
            </a:r>
            <a:r>
              <a:rPr lang="en-US" sz="1100" dirty="0">
                <a:solidFill>
                  <a:schemeClr val="tx2"/>
                </a:solidFill>
                <a:hlinkClick r:id="rId2"/>
              </a:rPr>
              <a:t>https://integrity.mit.edu/handbook/citing-your-sources/what-common-knowledge</a:t>
            </a:r>
            <a:r>
              <a:rPr lang="en-US" sz="1100" dirty="0">
                <a:solidFill>
                  <a:schemeClr val="tx2"/>
                </a:solidFill>
              </a:rPr>
              <a:t>)</a:t>
            </a:r>
          </a:p>
          <a:p>
            <a:pPr marL="0" indent="0">
              <a:buNone/>
            </a:pPr>
            <a:endParaRPr lang="en-US" sz="1100" dirty="0">
              <a:solidFill>
                <a:schemeClr val="tx2"/>
              </a:solidFill>
            </a:endParaRPr>
          </a:p>
          <a:p>
            <a:pPr eaLnBrk="1" hangingPunct="1">
              <a:buFontTx/>
              <a:buNone/>
            </a:pPr>
            <a:endParaRPr lang="en-US" altLang="en-US" sz="2400" dirty="0" smtClean="0">
              <a:solidFill>
                <a:schemeClr val="tx2"/>
              </a:solidFill>
            </a:endParaRP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spTree>
    <p:extLst>
      <p:ext uri="{BB962C8B-B14F-4D97-AF65-F5344CB8AC3E}">
        <p14:creationId xmlns:p14="http://schemas.microsoft.com/office/powerpoint/2010/main" val="2421694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solidFill>
                  <a:schemeClr val="tx2"/>
                </a:solidFill>
              </a:rPr>
              <a:t>What is Plagiarism at USC?</a:t>
            </a:r>
          </a:p>
        </p:txBody>
      </p:sp>
      <p:sp>
        <p:nvSpPr>
          <p:cNvPr id="30723" name="Rectangle 3"/>
          <p:cNvSpPr>
            <a:spLocks noGrp="1" noChangeArrowheads="1"/>
          </p:cNvSpPr>
          <p:nvPr>
            <p:ph type="body" idx="4294967295"/>
          </p:nvPr>
        </p:nvSpPr>
        <p:spPr>
          <a:xfrm>
            <a:off x="2128838" y="1827213"/>
            <a:ext cx="6172200" cy="4114800"/>
          </a:xfrm>
          <a:prstGeom prst="rect">
            <a:avLst/>
          </a:prstGeom>
        </p:spPr>
        <p:txBody>
          <a:bodyPr/>
          <a:lstStyle/>
          <a:p>
            <a:pPr eaLnBrk="1" hangingPunct="1">
              <a:lnSpc>
                <a:spcPct val="90000"/>
              </a:lnSpc>
              <a:buFontTx/>
              <a:buAutoNum type="alphaUcPeriod"/>
            </a:pPr>
            <a:r>
              <a:rPr lang="en-US" altLang="en-US" sz="2000" dirty="0" smtClean="0">
                <a:solidFill>
                  <a:schemeClr val="tx2"/>
                </a:solidFill>
              </a:rPr>
              <a:t>The submission of material authored by another person but represented as the student’s own work, whether that material is paraphrased or copied in verbatim or near-verbatim form. </a:t>
            </a:r>
          </a:p>
          <a:p>
            <a:pPr eaLnBrk="1" hangingPunct="1">
              <a:lnSpc>
                <a:spcPct val="90000"/>
              </a:lnSpc>
              <a:buFontTx/>
              <a:buAutoNum type="alphaUcPeriod"/>
            </a:pPr>
            <a:r>
              <a:rPr lang="en-US" altLang="en-US" sz="2000" dirty="0" smtClean="0">
                <a:solidFill>
                  <a:schemeClr val="tx2"/>
                </a:solidFill>
              </a:rPr>
              <a:t>The submission of material subjected to editorial revision by another person that results in substantive changes in content or major alteration of writing style. </a:t>
            </a:r>
          </a:p>
          <a:p>
            <a:pPr eaLnBrk="1" hangingPunct="1">
              <a:lnSpc>
                <a:spcPct val="90000"/>
              </a:lnSpc>
              <a:buFontTx/>
              <a:buAutoNum type="alphaUcPeriod"/>
            </a:pPr>
            <a:r>
              <a:rPr lang="en-US" altLang="en-US" sz="2000" dirty="0" smtClean="0">
                <a:solidFill>
                  <a:schemeClr val="tx2"/>
                </a:solidFill>
              </a:rPr>
              <a:t>Improper acknowledgement of sources in essays or papers. </a:t>
            </a:r>
          </a:p>
          <a:p>
            <a:pPr eaLnBrk="1" hangingPunct="1">
              <a:lnSpc>
                <a:spcPct val="90000"/>
              </a:lnSpc>
              <a:buFontTx/>
              <a:buNone/>
            </a:pPr>
            <a:endParaRPr lang="en-US" altLang="en-US" sz="2000" dirty="0" smtClean="0"/>
          </a:p>
          <a:p>
            <a:pPr eaLnBrk="1" hangingPunct="1">
              <a:lnSpc>
                <a:spcPct val="90000"/>
              </a:lnSpc>
              <a:buFontTx/>
              <a:buNone/>
            </a:pPr>
            <a:endParaRPr lang="en-US" altLang="en-US" sz="2000" dirty="0" smtClean="0"/>
          </a:p>
          <a:p>
            <a:pPr eaLnBrk="1" hangingPunct="1">
              <a:lnSpc>
                <a:spcPct val="90000"/>
              </a:lnSpc>
              <a:buFontTx/>
              <a:buNone/>
            </a:pPr>
            <a:r>
              <a:rPr lang="en-US" altLang="en-US" sz="1000" dirty="0" smtClean="0">
                <a:solidFill>
                  <a:schemeClr val="tx2"/>
                </a:solidFill>
              </a:rPr>
              <a:t>(Source: </a:t>
            </a:r>
            <a:r>
              <a:rPr lang="en-US" altLang="en-US" sz="1000" dirty="0" smtClean="0">
                <a:solidFill>
                  <a:schemeClr val="tx2"/>
                </a:solidFill>
                <a:hlinkClick r:id="rId2"/>
              </a:rPr>
              <a:t>http://www.usc.edu/student-affairs/SJACS/nonacademicreview.html</a:t>
            </a:r>
            <a:r>
              <a:rPr lang="en-US" altLang="en-US" sz="1000" dirty="0" smtClean="0">
                <a:solidFill>
                  <a:schemeClr val="tx2"/>
                </a:solidFill>
              </a:rPr>
              <a:t>) </a:t>
            </a:r>
          </a:p>
        </p:txBody>
      </p:sp>
    </p:spTree>
    <p:extLst>
      <p:ext uri="{BB962C8B-B14F-4D97-AF65-F5344CB8AC3E}">
        <p14:creationId xmlns:p14="http://schemas.microsoft.com/office/powerpoint/2010/main" val="5852937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solidFill>
                  <a:schemeClr val="tx2"/>
                </a:solidFill>
              </a:rPr>
              <a:t>Plagiarism is Also…</a:t>
            </a:r>
          </a:p>
        </p:txBody>
      </p:sp>
      <p:sp>
        <p:nvSpPr>
          <p:cNvPr id="31747" name="Rectangle 3"/>
          <p:cNvSpPr>
            <a:spLocks noGrp="1" noChangeArrowheads="1"/>
          </p:cNvSpPr>
          <p:nvPr>
            <p:ph type="body" idx="4294967295"/>
          </p:nvPr>
        </p:nvSpPr>
        <p:spPr>
          <a:xfrm>
            <a:off x="2128838" y="1827213"/>
            <a:ext cx="6172200" cy="4114800"/>
          </a:xfrm>
          <a:prstGeom prst="rect">
            <a:avLst/>
          </a:prstGeom>
        </p:spPr>
        <p:txBody>
          <a:bodyPr/>
          <a:lstStyle/>
          <a:p>
            <a:pPr eaLnBrk="1" hangingPunct="1"/>
            <a:r>
              <a:rPr lang="en-US" altLang="en-US" sz="2000" dirty="0" smtClean="0">
                <a:solidFill>
                  <a:schemeClr val="tx2"/>
                </a:solidFill>
              </a:rPr>
              <a:t>Taking someone else’s ideas, words, data, or images and presenting them as your own.</a:t>
            </a:r>
          </a:p>
          <a:p>
            <a:pPr eaLnBrk="1" hangingPunct="1"/>
            <a:r>
              <a:rPr lang="en-US" altLang="en-US" sz="2000" dirty="0" smtClean="0">
                <a:solidFill>
                  <a:schemeClr val="tx2"/>
                </a:solidFill>
              </a:rPr>
              <a:t>Direct copying from original sources.</a:t>
            </a:r>
          </a:p>
          <a:p>
            <a:pPr eaLnBrk="1" hangingPunct="1"/>
            <a:r>
              <a:rPr lang="en-US" altLang="en-US" sz="2000" dirty="0" smtClean="0">
                <a:solidFill>
                  <a:schemeClr val="tx2"/>
                </a:solidFill>
              </a:rPr>
              <a:t>Direct copying from original sources, but with footnotes.</a:t>
            </a:r>
          </a:p>
          <a:p>
            <a:pPr eaLnBrk="1" hangingPunct="1"/>
            <a:r>
              <a:rPr lang="en-US" altLang="en-US" sz="2000" dirty="0" smtClean="0">
                <a:solidFill>
                  <a:schemeClr val="tx2"/>
                </a:solidFill>
              </a:rPr>
              <a:t>Rewording a sentence (paraphrasing).</a:t>
            </a:r>
          </a:p>
          <a:p>
            <a:pPr eaLnBrk="1" hangingPunct="1"/>
            <a:r>
              <a:rPr lang="en-US" altLang="en-US" sz="2000" dirty="0" smtClean="0">
                <a:solidFill>
                  <a:schemeClr val="tx2"/>
                </a:solidFill>
              </a:rPr>
              <a:t>Borrowing organization.</a:t>
            </a:r>
          </a:p>
          <a:p>
            <a:pPr eaLnBrk="1" hangingPunct="1"/>
            <a:r>
              <a:rPr lang="en-US" altLang="en-US" sz="2000" dirty="0" smtClean="0">
                <a:solidFill>
                  <a:schemeClr val="tx2"/>
                </a:solidFill>
              </a:rPr>
              <a:t>Failing to reference/footnote source material.</a:t>
            </a:r>
          </a:p>
          <a:p>
            <a:pPr eaLnBrk="1" hangingPunct="1"/>
            <a:r>
              <a:rPr lang="en-US" altLang="en-US" sz="2000" dirty="0" smtClean="0">
                <a:solidFill>
                  <a:schemeClr val="tx2"/>
                </a:solidFill>
              </a:rPr>
              <a:t>Submitting as a new study old data that has been changed simply by adding new data points.</a:t>
            </a:r>
          </a:p>
          <a:p>
            <a:pPr eaLnBrk="1" hangingPunct="1">
              <a:buFontTx/>
              <a:buNone/>
            </a:pPr>
            <a:endParaRPr lang="en-US" altLang="en-US" dirty="0" smtClean="0"/>
          </a:p>
        </p:txBody>
      </p:sp>
    </p:spTree>
    <p:extLst>
      <p:ext uri="{BB962C8B-B14F-4D97-AF65-F5344CB8AC3E}">
        <p14:creationId xmlns:p14="http://schemas.microsoft.com/office/powerpoint/2010/main" val="3697400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128838" y="455613"/>
            <a:ext cx="5867400" cy="1143000"/>
          </a:xfrm>
          <a:prstGeom prst="rect">
            <a:avLst/>
          </a:prstGeom>
        </p:spPr>
        <p:txBody>
          <a:bodyPr/>
          <a:lstStyle/>
          <a:p>
            <a:pPr algn="l" eaLnBrk="1" hangingPunct="1"/>
            <a:r>
              <a:rPr lang="en-US" altLang="en-US" sz="2400" dirty="0" smtClean="0">
                <a:solidFill>
                  <a:schemeClr val="tx2"/>
                </a:solidFill>
              </a:rPr>
              <a:t>When Should You Cite?</a:t>
            </a:r>
            <a:r>
              <a:rPr lang="en-US" altLang="en-US" sz="2400" dirty="0" smtClean="0"/>
              <a:t>	</a:t>
            </a:r>
          </a:p>
        </p:txBody>
      </p:sp>
      <p:sp>
        <p:nvSpPr>
          <p:cNvPr id="32771" name="Rectangle 3"/>
          <p:cNvSpPr>
            <a:spLocks noGrp="1" noChangeArrowheads="1"/>
          </p:cNvSpPr>
          <p:nvPr>
            <p:ph type="body" idx="4294967295"/>
          </p:nvPr>
        </p:nvSpPr>
        <p:spPr>
          <a:xfrm>
            <a:off x="2133600" y="1143000"/>
            <a:ext cx="6019800" cy="4876800"/>
          </a:xfrm>
          <a:prstGeom prst="rect">
            <a:avLst/>
          </a:prstGeom>
        </p:spPr>
        <p:txBody>
          <a:bodyPr/>
          <a:lstStyle/>
          <a:p>
            <a:pPr eaLnBrk="1" hangingPunct="1">
              <a:buFontTx/>
              <a:buNone/>
            </a:pPr>
            <a:r>
              <a:rPr lang="en-US" altLang="en-US" sz="900" dirty="0" smtClean="0">
                <a:solidFill>
                  <a:schemeClr val="tx2"/>
                </a:solidFill>
              </a:rPr>
              <a:t>(From Harris, 2001, </a:t>
            </a:r>
            <a:r>
              <a:rPr lang="en-US" altLang="en-US" sz="900" i="1" dirty="0" smtClean="0">
                <a:solidFill>
                  <a:schemeClr val="tx2"/>
                </a:solidFill>
              </a:rPr>
              <a:t>The Plagiarism Handbook, </a:t>
            </a:r>
            <a:r>
              <a:rPr lang="en-US" altLang="en-US" sz="900" i="1" dirty="0" err="1" smtClean="0">
                <a:solidFill>
                  <a:schemeClr val="tx2"/>
                </a:solidFill>
              </a:rPr>
              <a:t>Pryczak</a:t>
            </a:r>
            <a:r>
              <a:rPr lang="en-US" altLang="en-US" sz="900" i="1" dirty="0" smtClean="0">
                <a:solidFill>
                  <a:schemeClr val="tx2"/>
                </a:solidFill>
              </a:rPr>
              <a:t> Publishing, Los </a:t>
            </a:r>
            <a:r>
              <a:rPr lang="en-US" altLang="en-US" sz="900" i="1" dirty="0">
                <a:solidFill>
                  <a:schemeClr val="tx2"/>
                </a:solidFill>
              </a:rPr>
              <a:t>Angeles, </a:t>
            </a:r>
            <a:r>
              <a:rPr lang="en-US" altLang="en-US" sz="900" i="1" dirty="0" smtClean="0">
                <a:solidFill>
                  <a:schemeClr val="tx2"/>
                </a:solidFill>
              </a:rPr>
              <a:t>CA) </a:t>
            </a:r>
            <a:endParaRPr lang="en-US" altLang="en-US" sz="900" dirty="0" smtClean="0">
              <a:solidFill>
                <a:schemeClr val="tx2"/>
              </a:solidFill>
            </a:endParaRPr>
          </a:p>
        </p:txBody>
      </p:sp>
      <p:sp>
        <p:nvSpPr>
          <p:cNvPr id="32772" name="Rectangle 5"/>
          <p:cNvSpPr>
            <a:spLocks noChangeArrowheads="1"/>
          </p:cNvSpPr>
          <p:nvPr/>
        </p:nvSpPr>
        <p:spPr bwMode="auto">
          <a:xfrm>
            <a:off x="3529013" y="4464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pic>
        <p:nvPicPr>
          <p:cNvPr id="327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598613"/>
            <a:ext cx="57340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ectangle 6"/>
          <p:cNvSpPr>
            <a:spLocks noChangeArrowheads="1"/>
          </p:cNvSpPr>
          <p:nvPr/>
        </p:nvSpPr>
        <p:spPr bwMode="auto">
          <a:xfrm>
            <a:off x="2286000" y="5581650"/>
            <a:ext cx="5219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990100"/>
                </a:solidFill>
              </a:rPr>
              <a:t>Source</a:t>
            </a:r>
            <a:r>
              <a:rPr lang="en-US" altLang="en-US" sz="1000" i="1">
                <a:solidFill>
                  <a:srgbClr val="990100"/>
                </a:solidFill>
              </a:rPr>
              <a:t>: </a:t>
            </a:r>
            <a:r>
              <a:rPr lang="en-US" altLang="en-US" sz="1000">
                <a:solidFill>
                  <a:srgbClr val="990100"/>
                </a:solidFill>
              </a:rPr>
              <a:t>Harris, Robert A. 2001. </a:t>
            </a:r>
            <a:r>
              <a:rPr lang="en-US" altLang="en-US" sz="1000" i="1">
                <a:solidFill>
                  <a:srgbClr val="990100"/>
                </a:solidFill>
              </a:rPr>
              <a:t>The Plagiarism Handbook</a:t>
            </a:r>
            <a:r>
              <a:rPr lang="en-US" altLang="en-US" sz="1000">
                <a:solidFill>
                  <a:srgbClr val="990100"/>
                </a:solidFill>
              </a:rPr>
              <a:t>. Los Angeles, CA: Pyrczak Publishing.</a:t>
            </a:r>
          </a:p>
        </p:txBody>
      </p:sp>
    </p:spTree>
    <p:extLst>
      <p:ext uri="{BB962C8B-B14F-4D97-AF65-F5344CB8AC3E}">
        <p14:creationId xmlns:p14="http://schemas.microsoft.com/office/powerpoint/2010/main" val="1950402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400" dirty="0" smtClean="0">
                <a:solidFill>
                  <a:schemeClr val="tx2"/>
                </a:solidFill>
              </a:rPr>
              <a:t>Paraphrasing	</a:t>
            </a:r>
          </a:p>
        </p:txBody>
      </p:sp>
      <p:sp>
        <p:nvSpPr>
          <p:cNvPr id="9219" name="Rectangle 3"/>
          <p:cNvSpPr>
            <a:spLocks noGrp="1" noChangeArrowheads="1"/>
          </p:cNvSpPr>
          <p:nvPr>
            <p:ph type="body" idx="1"/>
          </p:nvPr>
        </p:nvSpPr>
        <p:spPr>
          <a:xfrm>
            <a:off x="2133600" y="1828800"/>
            <a:ext cx="6019800" cy="4038600"/>
          </a:xfrm>
        </p:spPr>
        <p:txBody>
          <a:bodyPr/>
          <a:lstStyle/>
          <a:p>
            <a:pPr>
              <a:buNone/>
            </a:pPr>
            <a:r>
              <a:rPr lang="en-US" b="1" u="sng" dirty="0" smtClean="0">
                <a:solidFill>
                  <a:schemeClr val="tx2"/>
                </a:solidFill>
              </a:rPr>
              <a:t>Original sentence</a:t>
            </a:r>
            <a:r>
              <a:rPr lang="en-US" dirty="0" smtClean="0">
                <a:solidFill>
                  <a:schemeClr val="tx2"/>
                </a:solidFill>
              </a:rPr>
              <a:t>: </a:t>
            </a:r>
          </a:p>
          <a:p>
            <a:pPr>
              <a:buNone/>
            </a:pPr>
            <a:r>
              <a:rPr lang="en-US" dirty="0" smtClean="0">
                <a:solidFill>
                  <a:schemeClr val="tx2"/>
                </a:solidFill>
              </a:rPr>
              <a:t> </a:t>
            </a:r>
          </a:p>
          <a:p>
            <a:pPr>
              <a:buNone/>
            </a:pPr>
            <a:r>
              <a:rPr lang="en-US" dirty="0" smtClean="0">
                <a:solidFill>
                  <a:schemeClr val="tx2"/>
                </a:solidFill>
              </a:rPr>
              <a:t>USC is closed because of the bad weather conditions.</a:t>
            </a:r>
          </a:p>
          <a:p>
            <a:pPr>
              <a:buNone/>
            </a:pPr>
            <a:r>
              <a:rPr lang="en-US" dirty="0" smtClean="0">
                <a:solidFill>
                  <a:schemeClr val="tx2"/>
                </a:solidFill>
              </a:rPr>
              <a:t> </a:t>
            </a:r>
          </a:p>
          <a:p>
            <a:pPr>
              <a:buNone/>
            </a:pPr>
            <a:r>
              <a:rPr lang="en-US" b="1" u="sng" dirty="0" smtClean="0">
                <a:solidFill>
                  <a:schemeClr val="tx2"/>
                </a:solidFill>
              </a:rPr>
              <a:t>Inappropriate paraphrase</a:t>
            </a:r>
            <a:r>
              <a:rPr lang="en-US" dirty="0" smtClean="0">
                <a:solidFill>
                  <a:schemeClr val="tx2"/>
                </a:solidFill>
              </a:rPr>
              <a:t>: </a:t>
            </a:r>
          </a:p>
          <a:p>
            <a:pPr>
              <a:buNone/>
            </a:pPr>
            <a:r>
              <a:rPr lang="en-US" dirty="0" smtClean="0">
                <a:solidFill>
                  <a:schemeClr val="tx2"/>
                </a:solidFill>
              </a:rPr>
              <a:t> </a:t>
            </a:r>
          </a:p>
          <a:p>
            <a:pPr>
              <a:buNone/>
            </a:pPr>
            <a:r>
              <a:rPr lang="en-US" dirty="0" smtClean="0">
                <a:solidFill>
                  <a:schemeClr val="tx2"/>
                </a:solidFill>
              </a:rPr>
              <a:t>USC is closed because of the bad weather. </a:t>
            </a:r>
          </a:p>
          <a:p>
            <a:pPr>
              <a:buNone/>
            </a:pPr>
            <a:r>
              <a:rPr lang="en-US" dirty="0" smtClean="0">
                <a:solidFill>
                  <a:schemeClr val="tx2"/>
                </a:solidFill>
              </a:rPr>
              <a:t> </a:t>
            </a:r>
          </a:p>
          <a:p>
            <a:pPr>
              <a:buNone/>
            </a:pPr>
            <a:r>
              <a:rPr lang="en-US" b="1" u="sng" dirty="0" smtClean="0">
                <a:solidFill>
                  <a:schemeClr val="tx2"/>
                </a:solidFill>
              </a:rPr>
              <a:t>Appropriate paraphrase</a:t>
            </a:r>
            <a:r>
              <a:rPr lang="en-US" b="1" dirty="0" smtClean="0">
                <a:solidFill>
                  <a:schemeClr val="tx2"/>
                </a:solidFill>
              </a:rPr>
              <a:t>:</a:t>
            </a:r>
            <a:endParaRPr lang="en-US" dirty="0" smtClean="0">
              <a:solidFill>
                <a:schemeClr val="tx2"/>
              </a:solidFill>
            </a:endParaRPr>
          </a:p>
          <a:p>
            <a:pPr>
              <a:buNone/>
            </a:pPr>
            <a:r>
              <a:rPr lang="en-US" dirty="0" smtClean="0">
                <a:solidFill>
                  <a:schemeClr val="tx2"/>
                </a:solidFill>
              </a:rPr>
              <a:t> </a:t>
            </a:r>
          </a:p>
          <a:p>
            <a:pPr>
              <a:buNone/>
            </a:pPr>
            <a:r>
              <a:rPr lang="en-US" dirty="0" smtClean="0">
                <a:solidFill>
                  <a:schemeClr val="tx2"/>
                </a:solidFill>
              </a:rPr>
              <a:t> Since the weather is terrible, the university is not open</a:t>
            </a:r>
            <a:r>
              <a:rPr lang="en-US" dirty="0" smtClean="0"/>
              <a:t>.</a:t>
            </a:r>
          </a:p>
        </p:txBody>
      </p:sp>
      <p:sp>
        <p:nvSpPr>
          <p:cNvPr id="9220" name="Rectangle 5"/>
          <p:cNvSpPr>
            <a:spLocks noChangeArrowheads="1"/>
          </p:cNvSpPr>
          <p:nvPr/>
        </p:nvSpPr>
        <p:spPr bwMode="auto">
          <a:xfrm>
            <a:off x="3529013" y="4464050"/>
            <a:ext cx="9144000" cy="0"/>
          </a:xfrm>
          <a:prstGeom prst="rect">
            <a:avLst/>
          </a:prstGeom>
          <a:noFill/>
          <a:ln w="9525">
            <a:noFill/>
            <a:miter lim="800000"/>
            <a:headEnd/>
            <a:tailEnd/>
          </a:ln>
        </p:spPr>
        <p:txBody>
          <a:bodyPr wrap="none" anchor="ctr">
            <a:spAutoFit/>
          </a:bodyPr>
          <a:lstStyle/>
          <a:p>
            <a:endParaRPr lang="en-US"/>
          </a:p>
        </p:txBody>
      </p:sp>
      <p:sp>
        <p:nvSpPr>
          <p:cNvPr id="9222" name="Rectangle 6"/>
          <p:cNvSpPr>
            <a:spLocks noChangeArrowheads="1"/>
          </p:cNvSpPr>
          <p:nvPr/>
        </p:nvSpPr>
        <p:spPr bwMode="auto">
          <a:xfrm>
            <a:off x="2286000" y="5581650"/>
            <a:ext cx="5219700" cy="244475"/>
          </a:xfrm>
          <a:prstGeom prst="rect">
            <a:avLst/>
          </a:prstGeom>
          <a:noFill/>
          <a:ln w="9525">
            <a:noFill/>
            <a:miter lim="800000"/>
            <a:headEnd/>
            <a:tailEnd/>
          </a:ln>
        </p:spPr>
        <p:txBody>
          <a:bodyPr wrap="none">
            <a:spAutoFit/>
          </a:bodyPr>
          <a:lstStyle/>
          <a:p>
            <a:r>
              <a:rPr lang="en-US" sz="1000">
                <a:solidFill>
                  <a:srgbClr val="990100"/>
                </a:solidFill>
                <a:latin typeface="Times" pitchFamily="18" charset="0"/>
              </a:rPr>
              <a:t>Source</a:t>
            </a:r>
            <a:r>
              <a:rPr lang="en-US" sz="1000" i="1">
                <a:solidFill>
                  <a:srgbClr val="990100"/>
                </a:solidFill>
                <a:latin typeface="Times" pitchFamily="18" charset="0"/>
              </a:rPr>
              <a:t>: </a:t>
            </a:r>
            <a:r>
              <a:rPr lang="en-US" sz="1000">
                <a:solidFill>
                  <a:srgbClr val="990100"/>
                </a:solidFill>
                <a:latin typeface="Times" pitchFamily="18" charset="0"/>
              </a:rPr>
              <a:t>Harris, Robert A. 2001. </a:t>
            </a:r>
            <a:r>
              <a:rPr lang="en-US" sz="1000" i="1">
                <a:solidFill>
                  <a:srgbClr val="990100"/>
                </a:solidFill>
                <a:latin typeface="Times" pitchFamily="18" charset="0"/>
              </a:rPr>
              <a:t>The Plagiarism Handbook</a:t>
            </a:r>
            <a:r>
              <a:rPr lang="en-US" sz="1000">
                <a:solidFill>
                  <a:srgbClr val="990100"/>
                </a:solidFill>
                <a:latin typeface="Times" pitchFamily="18" charset="0"/>
              </a:rPr>
              <a:t>. Los Angeles, CA: Pyrczak Publishing.</a:t>
            </a:r>
          </a:p>
        </p:txBody>
      </p:sp>
    </p:spTree>
    <p:extLst>
      <p:ext uri="{BB962C8B-B14F-4D97-AF65-F5344CB8AC3E}">
        <p14:creationId xmlns:p14="http://schemas.microsoft.com/office/powerpoint/2010/main" val="41860104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400" dirty="0" smtClean="0">
                <a:solidFill>
                  <a:schemeClr val="tx2"/>
                </a:solidFill>
              </a:rPr>
              <a:t>Paraphrasing	</a:t>
            </a:r>
          </a:p>
        </p:txBody>
      </p:sp>
      <p:sp>
        <p:nvSpPr>
          <p:cNvPr id="9219" name="Rectangle 3"/>
          <p:cNvSpPr>
            <a:spLocks noGrp="1" noChangeArrowheads="1"/>
          </p:cNvSpPr>
          <p:nvPr>
            <p:ph type="body" idx="1"/>
          </p:nvPr>
        </p:nvSpPr>
        <p:spPr>
          <a:xfrm>
            <a:off x="2133600" y="1219200"/>
            <a:ext cx="6019800" cy="4648200"/>
          </a:xfrm>
        </p:spPr>
        <p:txBody>
          <a:bodyPr/>
          <a:lstStyle/>
          <a:p>
            <a:pPr>
              <a:buNone/>
            </a:pPr>
            <a:r>
              <a:rPr lang="en-US" b="1" u="sng" dirty="0" smtClean="0">
                <a:solidFill>
                  <a:schemeClr val="tx2"/>
                </a:solidFill>
              </a:rPr>
              <a:t>Original sentence</a:t>
            </a:r>
            <a:r>
              <a:rPr lang="en-US" b="1" dirty="0" smtClean="0">
                <a:solidFill>
                  <a:schemeClr val="tx2"/>
                </a:solidFill>
              </a:rPr>
              <a:t>:</a:t>
            </a:r>
            <a:endParaRPr lang="en-US" dirty="0" smtClean="0">
              <a:solidFill>
                <a:schemeClr val="tx2"/>
              </a:solidFill>
            </a:endParaRPr>
          </a:p>
          <a:p>
            <a:pPr>
              <a:buNone/>
            </a:pPr>
            <a:r>
              <a:rPr lang="en-US" dirty="0" smtClean="0">
                <a:solidFill>
                  <a:schemeClr val="tx2"/>
                </a:solidFill>
              </a:rPr>
              <a:t>Some argue that the approximately 11 million undocumented immigrants in the United States ought to receive a path to US citizenship, while others claim that these immigrants need to be deported back to their home countries.</a:t>
            </a:r>
          </a:p>
          <a:p>
            <a:pPr>
              <a:buNone/>
            </a:pPr>
            <a:r>
              <a:rPr lang="en-US" b="1" u="sng" dirty="0" smtClean="0">
                <a:solidFill>
                  <a:schemeClr val="tx2"/>
                </a:solidFill>
              </a:rPr>
              <a:t>Inappropriate paraphrase</a:t>
            </a:r>
            <a:r>
              <a:rPr lang="en-US" b="1" dirty="0" smtClean="0">
                <a:solidFill>
                  <a:schemeClr val="tx2"/>
                </a:solidFill>
              </a:rPr>
              <a:t>:</a:t>
            </a:r>
            <a:endParaRPr lang="en-US" dirty="0" smtClean="0">
              <a:solidFill>
                <a:schemeClr val="tx2"/>
              </a:solidFill>
            </a:endParaRPr>
          </a:p>
          <a:p>
            <a:pPr>
              <a:buNone/>
            </a:pPr>
            <a:r>
              <a:rPr lang="en-US" dirty="0" smtClean="0">
                <a:solidFill>
                  <a:schemeClr val="tx2"/>
                </a:solidFill>
              </a:rPr>
              <a:t>Some say that the 11 million undocumented immigrants in the United States ought to receive a way for citizenship, while other people say that the immigrants should go back to their countries.</a:t>
            </a:r>
          </a:p>
          <a:p>
            <a:pPr>
              <a:buNone/>
            </a:pPr>
            <a:r>
              <a:rPr lang="en-US" dirty="0" smtClean="0">
                <a:solidFill>
                  <a:schemeClr val="tx2"/>
                </a:solidFill>
              </a:rPr>
              <a:t>(The inappropriate paraphrase is too close to the original sentence. Several words are the same and the complex structure of the sentence is the same. Deleting some words from the original sentence is not enough to write an appropriate paraphrase.)</a:t>
            </a:r>
          </a:p>
        </p:txBody>
      </p:sp>
      <p:sp>
        <p:nvSpPr>
          <p:cNvPr id="9220" name="Rectangle 5"/>
          <p:cNvSpPr>
            <a:spLocks noChangeArrowheads="1"/>
          </p:cNvSpPr>
          <p:nvPr/>
        </p:nvSpPr>
        <p:spPr bwMode="auto">
          <a:xfrm>
            <a:off x="3529013" y="4464050"/>
            <a:ext cx="9144000" cy="0"/>
          </a:xfrm>
          <a:prstGeom prst="rect">
            <a:avLst/>
          </a:prstGeom>
          <a:noFill/>
          <a:ln w="9525">
            <a:noFill/>
            <a:miter lim="800000"/>
            <a:headEnd/>
            <a:tailEnd/>
          </a:ln>
        </p:spPr>
        <p:txBody>
          <a:bodyPr wrap="none" anchor="ctr">
            <a:spAutoFit/>
          </a:bodyPr>
          <a:lstStyle/>
          <a:p>
            <a:endParaRPr lang="en-US"/>
          </a:p>
        </p:txBody>
      </p:sp>
      <p:sp>
        <p:nvSpPr>
          <p:cNvPr id="9222" name="Rectangle 6"/>
          <p:cNvSpPr>
            <a:spLocks noChangeArrowheads="1"/>
          </p:cNvSpPr>
          <p:nvPr/>
        </p:nvSpPr>
        <p:spPr bwMode="auto">
          <a:xfrm>
            <a:off x="2286000" y="5581650"/>
            <a:ext cx="5219700" cy="244475"/>
          </a:xfrm>
          <a:prstGeom prst="rect">
            <a:avLst/>
          </a:prstGeom>
          <a:noFill/>
          <a:ln w="9525">
            <a:noFill/>
            <a:miter lim="800000"/>
            <a:headEnd/>
            <a:tailEnd/>
          </a:ln>
        </p:spPr>
        <p:txBody>
          <a:bodyPr wrap="none">
            <a:spAutoFit/>
          </a:bodyPr>
          <a:lstStyle/>
          <a:p>
            <a:r>
              <a:rPr lang="en-US" sz="1000">
                <a:solidFill>
                  <a:srgbClr val="990100"/>
                </a:solidFill>
                <a:latin typeface="Times" pitchFamily="18" charset="0"/>
              </a:rPr>
              <a:t>Source</a:t>
            </a:r>
            <a:r>
              <a:rPr lang="en-US" sz="1000" i="1">
                <a:solidFill>
                  <a:srgbClr val="990100"/>
                </a:solidFill>
                <a:latin typeface="Times" pitchFamily="18" charset="0"/>
              </a:rPr>
              <a:t>: </a:t>
            </a:r>
            <a:r>
              <a:rPr lang="en-US" sz="1000">
                <a:solidFill>
                  <a:srgbClr val="990100"/>
                </a:solidFill>
                <a:latin typeface="Times" pitchFamily="18" charset="0"/>
              </a:rPr>
              <a:t>Harris, Robert A. 2001. </a:t>
            </a:r>
            <a:r>
              <a:rPr lang="en-US" sz="1000" i="1">
                <a:solidFill>
                  <a:srgbClr val="990100"/>
                </a:solidFill>
                <a:latin typeface="Times" pitchFamily="18" charset="0"/>
              </a:rPr>
              <a:t>The Plagiarism Handbook</a:t>
            </a:r>
            <a:r>
              <a:rPr lang="en-US" sz="1000">
                <a:solidFill>
                  <a:srgbClr val="990100"/>
                </a:solidFill>
                <a:latin typeface="Times" pitchFamily="18" charset="0"/>
              </a:rPr>
              <a:t>. Los Angeles, CA: Pyrczak Publishing.</a:t>
            </a:r>
          </a:p>
        </p:txBody>
      </p:sp>
    </p:spTree>
    <p:extLst>
      <p:ext uri="{BB962C8B-B14F-4D97-AF65-F5344CB8AC3E}">
        <p14:creationId xmlns:p14="http://schemas.microsoft.com/office/powerpoint/2010/main" val="12137271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400" dirty="0" smtClean="0">
                <a:solidFill>
                  <a:schemeClr val="tx2"/>
                </a:solidFill>
              </a:rPr>
              <a:t>Paraphrasing	</a:t>
            </a:r>
          </a:p>
        </p:txBody>
      </p:sp>
      <p:sp>
        <p:nvSpPr>
          <p:cNvPr id="9219" name="Rectangle 3"/>
          <p:cNvSpPr>
            <a:spLocks noGrp="1" noChangeArrowheads="1"/>
          </p:cNvSpPr>
          <p:nvPr>
            <p:ph type="body" idx="1"/>
          </p:nvPr>
        </p:nvSpPr>
        <p:spPr>
          <a:xfrm>
            <a:off x="2133600" y="1219200"/>
            <a:ext cx="6019800" cy="4648200"/>
          </a:xfrm>
        </p:spPr>
        <p:txBody>
          <a:bodyPr/>
          <a:lstStyle/>
          <a:p>
            <a:pPr>
              <a:buNone/>
            </a:pPr>
            <a:r>
              <a:rPr lang="en-US" b="1" u="sng" dirty="0" smtClean="0">
                <a:solidFill>
                  <a:schemeClr val="tx2"/>
                </a:solidFill>
              </a:rPr>
              <a:t>Original sentence</a:t>
            </a:r>
            <a:r>
              <a:rPr lang="en-US" b="1" dirty="0" smtClean="0">
                <a:solidFill>
                  <a:schemeClr val="tx2"/>
                </a:solidFill>
              </a:rPr>
              <a:t>:</a:t>
            </a:r>
            <a:endParaRPr lang="en-US" dirty="0" smtClean="0">
              <a:solidFill>
                <a:schemeClr val="tx2"/>
              </a:solidFill>
            </a:endParaRPr>
          </a:p>
          <a:p>
            <a:pPr>
              <a:buNone/>
            </a:pPr>
            <a:r>
              <a:rPr lang="en-US" dirty="0" smtClean="0">
                <a:solidFill>
                  <a:schemeClr val="tx2"/>
                </a:solidFill>
              </a:rPr>
              <a:t>Some argue that the approximately 11 million undocumented immigrants in the United States ought to receive a path to US citizenship, while others claim that these immigrants need to be dep</a:t>
            </a:r>
            <a:r>
              <a:rPr lang="en-US" b="1" dirty="0" smtClean="0">
                <a:solidFill>
                  <a:schemeClr val="tx2"/>
                </a:solidFill>
              </a:rPr>
              <a:t>orted.</a:t>
            </a:r>
            <a:endParaRPr lang="en-US" dirty="0" smtClean="0">
              <a:solidFill>
                <a:schemeClr val="tx2"/>
              </a:solidFill>
            </a:endParaRPr>
          </a:p>
          <a:p>
            <a:pPr>
              <a:buNone/>
            </a:pPr>
            <a:r>
              <a:rPr lang="en-US" b="1" u="sng" dirty="0" smtClean="0">
                <a:solidFill>
                  <a:schemeClr val="tx2"/>
                </a:solidFill>
              </a:rPr>
              <a:t>Appropriate paraphrase</a:t>
            </a:r>
            <a:r>
              <a:rPr lang="en-US" b="1" dirty="0" smtClean="0">
                <a:solidFill>
                  <a:schemeClr val="tx2"/>
                </a:solidFill>
              </a:rPr>
              <a:t>:</a:t>
            </a:r>
            <a:endParaRPr lang="en-US" dirty="0" smtClean="0">
              <a:solidFill>
                <a:schemeClr val="tx2"/>
              </a:solidFill>
            </a:endParaRPr>
          </a:p>
          <a:p>
            <a:pPr>
              <a:buNone/>
            </a:pPr>
            <a:r>
              <a:rPr lang="en-US" dirty="0" smtClean="0">
                <a:solidFill>
                  <a:schemeClr val="tx2"/>
                </a:solidFill>
              </a:rPr>
              <a:t>Although some individuals maintain that undocumented immigrants should go back to their countries, others defend these immigrants’ right for a path to citizenship.</a:t>
            </a:r>
          </a:p>
          <a:p>
            <a:pPr>
              <a:buNone/>
            </a:pPr>
            <a:r>
              <a:rPr lang="en-US" dirty="0" smtClean="0">
                <a:solidFill>
                  <a:schemeClr val="tx2"/>
                </a:solidFill>
              </a:rPr>
              <a:t>(The appropriate paraphrase uses a different structure for the sentence, and most words are different from the original.)</a:t>
            </a:r>
          </a:p>
          <a:p>
            <a:pPr>
              <a:buNone/>
            </a:pPr>
            <a:endParaRPr lang="en-US" sz="1200" dirty="0" smtClean="0">
              <a:solidFill>
                <a:schemeClr val="tx2"/>
              </a:solidFill>
            </a:endParaRPr>
          </a:p>
          <a:p>
            <a:pPr>
              <a:buNone/>
            </a:pPr>
            <a:r>
              <a:rPr lang="en-US" sz="1200" dirty="0" smtClean="0">
                <a:solidFill>
                  <a:schemeClr val="tx2"/>
                </a:solidFill>
              </a:rPr>
              <a:t>Source of worksheet: </a:t>
            </a:r>
            <a:r>
              <a:rPr lang="en-US" sz="1200" u="sng" dirty="0" smtClean="0">
                <a:solidFill>
                  <a:schemeClr val="tx2"/>
                </a:solidFill>
                <a:hlinkClick r:id="rId2"/>
              </a:rPr>
              <a:t>https://owl.english.purdue.edu/exercises/32/41</a:t>
            </a:r>
            <a:endParaRPr lang="en-US" sz="1200" dirty="0" smtClean="0">
              <a:solidFill>
                <a:schemeClr val="tx2"/>
              </a:solidFill>
            </a:endParaRPr>
          </a:p>
          <a:p>
            <a:pPr>
              <a:buNone/>
            </a:pPr>
            <a:endParaRPr lang="en-US" dirty="0" smtClean="0">
              <a:solidFill>
                <a:schemeClr val="tx2"/>
              </a:solidFill>
            </a:endParaRPr>
          </a:p>
        </p:txBody>
      </p:sp>
      <p:sp>
        <p:nvSpPr>
          <p:cNvPr id="9220" name="Rectangle 5"/>
          <p:cNvSpPr>
            <a:spLocks noChangeArrowheads="1"/>
          </p:cNvSpPr>
          <p:nvPr/>
        </p:nvSpPr>
        <p:spPr bwMode="auto">
          <a:xfrm>
            <a:off x="3529013" y="4464050"/>
            <a:ext cx="9144000" cy="0"/>
          </a:xfrm>
          <a:prstGeom prst="rect">
            <a:avLst/>
          </a:prstGeom>
          <a:noFill/>
          <a:ln w="9525">
            <a:noFill/>
            <a:miter lim="800000"/>
            <a:headEnd/>
            <a:tailEnd/>
          </a:ln>
        </p:spPr>
        <p:txBody>
          <a:bodyPr wrap="none" anchor="ctr">
            <a:spAutoFit/>
          </a:bodyPr>
          <a:lstStyle/>
          <a:p>
            <a:endParaRPr lang="en-US"/>
          </a:p>
        </p:txBody>
      </p:sp>
      <p:sp>
        <p:nvSpPr>
          <p:cNvPr id="9222" name="Rectangle 6"/>
          <p:cNvSpPr>
            <a:spLocks noChangeArrowheads="1"/>
          </p:cNvSpPr>
          <p:nvPr/>
        </p:nvSpPr>
        <p:spPr bwMode="auto">
          <a:xfrm>
            <a:off x="2286000" y="5581650"/>
            <a:ext cx="5219700" cy="244475"/>
          </a:xfrm>
          <a:prstGeom prst="rect">
            <a:avLst/>
          </a:prstGeom>
          <a:noFill/>
          <a:ln w="9525">
            <a:noFill/>
            <a:miter lim="800000"/>
            <a:headEnd/>
            <a:tailEnd/>
          </a:ln>
        </p:spPr>
        <p:txBody>
          <a:bodyPr wrap="none">
            <a:spAutoFit/>
          </a:bodyPr>
          <a:lstStyle/>
          <a:p>
            <a:r>
              <a:rPr lang="en-US" sz="1000">
                <a:solidFill>
                  <a:srgbClr val="990100"/>
                </a:solidFill>
                <a:latin typeface="Times" pitchFamily="18" charset="0"/>
              </a:rPr>
              <a:t>Source</a:t>
            </a:r>
            <a:r>
              <a:rPr lang="en-US" sz="1000" i="1">
                <a:solidFill>
                  <a:srgbClr val="990100"/>
                </a:solidFill>
                <a:latin typeface="Times" pitchFamily="18" charset="0"/>
              </a:rPr>
              <a:t>: </a:t>
            </a:r>
            <a:r>
              <a:rPr lang="en-US" sz="1000">
                <a:solidFill>
                  <a:srgbClr val="990100"/>
                </a:solidFill>
                <a:latin typeface="Times" pitchFamily="18" charset="0"/>
              </a:rPr>
              <a:t>Harris, Robert A. 2001. </a:t>
            </a:r>
            <a:r>
              <a:rPr lang="en-US" sz="1000" i="1">
                <a:solidFill>
                  <a:srgbClr val="990100"/>
                </a:solidFill>
                <a:latin typeface="Times" pitchFamily="18" charset="0"/>
              </a:rPr>
              <a:t>The Plagiarism Handbook</a:t>
            </a:r>
            <a:r>
              <a:rPr lang="en-US" sz="1000">
                <a:solidFill>
                  <a:srgbClr val="990100"/>
                </a:solidFill>
                <a:latin typeface="Times" pitchFamily="18" charset="0"/>
              </a:rPr>
              <a:t>. Los Angeles, CA: Pyrczak Publishing.</a:t>
            </a:r>
          </a:p>
        </p:txBody>
      </p:sp>
    </p:spTree>
    <p:extLst>
      <p:ext uri="{BB962C8B-B14F-4D97-AF65-F5344CB8AC3E}">
        <p14:creationId xmlns:p14="http://schemas.microsoft.com/office/powerpoint/2010/main" val="18605846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400" dirty="0" smtClean="0">
                <a:solidFill>
                  <a:schemeClr val="tx2"/>
                </a:solidFill>
              </a:rPr>
              <a:t>Next Week	</a:t>
            </a:r>
          </a:p>
        </p:txBody>
      </p:sp>
      <p:sp>
        <p:nvSpPr>
          <p:cNvPr id="16387" name="Content Placeholder 2"/>
          <p:cNvSpPr>
            <a:spLocks noGrp="1"/>
          </p:cNvSpPr>
          <p:nvPr>
            <p:ph idx="1"/>
          </p:nvPr>
        </p:nvSpPr>
        <p:spPr>
          <a:xfrm>
            <a:off x="2116138" y="1752600"/>
            <a:ext cx="6172200" cy="4114800"/>
          </a:xfrm>
        </p:spPr>
        <p:txBody>
          <a:bodyPr/>
          <a:lstStyle/>
          <a:p>
            <a:pPr>
              <a:buFontTx/>
              <a:buNone/>
            </a:pPr>
            <a:r>
              <a:rPr lang="en-US" altLang="en-US" sz="2400" dirty="0" smtClean="0">
                <a:solidFill>
                  <a:schemeClr val="tx2"/>
                </a:solidFill>
              </a:rPr>
              <a:t>Writing Assignment 2</a:t>
            </a:r>
          </a:p>
          <a:p>
            <a:r>
              <a:rPr lang="en-US" altLang="en-US" sz="2400" dirty="0" smtClean="0">
                <a:solidFill>
                  <a:schemeClr val="tx2"/>
                </a:solidFill>
              </a:rPr>
              <a:t>Process</a:t>
            </a:r>
          </a:p>
          <a:p>
            <a:r>
              <a:rPr lang="en-US" altLang="en-US" sz="2400" dirty="0" smtClean="0">
                <a:solidFill>
                  <a:schemeClr val="tx2"/>
                </a:solidFill>
              </a:rPr>
              <a:t>Sources</a:t>
            </a:r>
          </a:p>
          <a:p>
            <a:pPr marL="0" indent="0">
              <a:buNone/>
            </a:pPr>
            <a:r>
              <a:rPr lang="en-US" altLang="en-US" sz="2400" dirty="0" smtClean="0">
                <a:solidFill>
                  <a:schemeClr val="tx2"/>
                </a:solidFill>
              </a:rPr>
              <a:t>Read </a:t>
            </a:r>
            <a:r>
              <a:rPr lang="en-US" altLang="en-US" sz="2400" dirty="0" err="1" smtClean="0">
                <a:solidFill>
                  <a:schemeClr val="tx2"/>
                </a:solidFill>
              </a:rPr>
              <a:t>Tebeaux</a:t>
            </a:r>
            <a:r>
              <a:rPr lang="en-US" altLang="en-US" sz="2400" dirty="0" smtClean="0">
                <a:solidFill>
                  <a:schemeClr val="tx2"/>
                </a:solidFill>
              </a:rPr>
              <a:t> Chapters 3 and </a:t>
            </a:r>
            <a:r>
              <a:rPr lang="en-US" altLang="en-US" sz="2400" dirty="0" smtClean="0">
                <a:solidFill>
                  <a:schemeClr val="tx2"/>
                </a:solidFill>
              </a:rPr>
              <a:t>5</a:t>
            </a:r>
          </a:p>
          <a:p>
            <a:pPr marL="0" indent="0">
              <a:buNone/>
            </a:pPr>
            <a:r>
              <a:rPr lang="en-US" altLang="en-US" sz="2400" dirty="0" smtClean="0">
                <a:solidFill>
                  <a:schemeClr val="tx2"/>
                </a:solidFill>
              </a:rPr>
              <a:t>Review Your Presentation and Submit Self-Critique</a:t>
            </a:r>
            <a:r>
              <a:rPr lang="en-US" altLang="en-US" sz="2400" dirty="0" smtClean="0"/>
              <a:t> </a:t>
            </a:r>
          </a:p>
          <a:p>
            <a:pPr marL="0" indent="0">
              <a:buNone/>
            </a:pPr>
            <a:r>
              <a:rPr lang="en-US" altLang="en-US" sz="2400" dirty="0" smtClean="0"/>
              <a:t>“How </a:t>
            </a:r>
            <a:r>
              <a:rPr lang="en-US" altLang="en-US" sz="2400" dirty="0" smtClean="0"/>
              <a:t>to Start a Movement”</a:t>
            </a:r>
          </a:p>
        </p:txBody>
      </p:sp>
    </p:spTree>
    <p:extLst>
      <p:ext uri="{BB962C8B-B14F-4D97-AF65-F5344CB8AC3E}">
        <p14:creationId xmlns:p14="http://schemas.microsoft.com/office/powerpoint/2010/main" val="1187164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Presentation Review</a:t>
            </a:r>
          </a:p>
        </p:txBody>
      </p:sp>
      <p:sp>
        <p:nvSpPr>
          <p:cNvPr id="29699" name="Content Placeholder 2"/>
          <p:cNvSpPr>
            <a:spLocks noGrp="1"/>
          </p:cNvSpPr>
          <p:nvPr>
            <p:ph idx="1"/>
          </p:nvPr>
        </p:nvSpPr>
        <p:spPr/>
        <p:txBody>
          <a:bodyPr/>
          <a:lstStyle/>
          <a:p>
            <a:pPr marL="857250" lvl="1" indent="-457200"/>
            <a:r>
              <a:rPr lang="en-US" altLang="en-US" sz="2300" dirty="0" smtClean="0">
                <a:solidFill>
                  <a:schemeClr val="tx2"/>
                </a:solidFill>
              </a:rPr>
              <a:t>Posted In Content Section under</a:t>
            </a:r>
          </a:p>
          <a:p>
            <a:pPr marL="1257300" lvl="2" indent="-457200"/>
            <a:r>
              <a:rPr lang="en-US" altLang="en-US" sz="2300" dirty="0" smtClean="0">
                <a:solidFill>
                  <a:schemeClr val="tx2"/>
                </a:solidFill>
              </a:rPr>
              <a:t>Presentation 1, Friday Feb. 10 Videos</a:t>
            </a:r>
          </a:p>
          <a:p>
            <a:pPr marL="1257300" lvl="2" indent="-457200"/>
            <a:r>
              <a:rPr lang="en-US" altLang="en-US" sz="2300" dirty="0">
                <a:solidFill>
                  <a:schemeClr val="tx2"/>
                </a:solidFill>
              </a:rPr>
              <a:t>Presentation 1, </a:t>
            </a:r>
            <a:r>
              <a:rPr lang="en-US" altLang="en-US" sz="2300" dirty="0" smtClean="0">
                <a:solidFill>
                  <a:schemeClr val="tx2"/>
                </a:solidFill>
              </a:rPr>
              <a:t>Saturday </a:t>
            </a:r>
            <a:r>
              <a:rPr lang="en-US" altLang="en-US" sz="2300" dirty="0">
                <a:solidFill>
                  <a:schemeClr val="tx2"/>
                </a:solidFill>
              </a:rPr>
              <a:t>Feb. </a:t>
            </a:r>
            <a:r>
              <a:rPr lang="en-US" altLang="en-US" sz="2300" dirty="0" smtClean="0">
                <a:solidFill>
                  <a:schemeClr val="tx2"/>
                </a:solidFill>
              </a:rPr>
              <a:t>11 Videos</a:t>
            </a:r>
          </a:p>
          <a:p>
            <a:pPr marL="857250" lvl="1" indent="-457200"/>
            <a:r>
              <a:rPr lang="en-US" altLang="en-US" sz="2300" dirty="0" smtClean="0">
                <a:solidFill>
                  <a:schemeClr val="tx2"/>
                </a:solidFill>
              </a:rPr>
              <a:t>Please Review and Submit Self-Critique via Dropbox</a:t>
            </a:r>
          </a:p>
          <a:p>
            <a:pPr marL="857250" lvl="1" indent="-457200"/>
            <a:r>
              <a:rPr lang="en-US" altLang="en-US" sz="2300" dirty="0" smtClean="0">
                <a:solidFill>
                  <a:schemeClr val="tx2"/>
                </a:solidFill>
              </a:rPr>
              <a:t>Include What You Did Well and What Could Be Improved </a:t>
            </a:r>
          </a:p>
          <a:p>
            <a:pPr marL="857250" lvl="1" indent="-457200"/>
            <a:r>
              <a:rPr lang="en-US" altLang="en-US" sz="2300" dirty="0" smtClean="0">
                <a:solidFill>
                  <a:schemeClr val="tx2"/>
                </a:solidFill>
              </a:rPr>
              <a:t>Due in One </a:t>
            </a:r>
            <a:r>
              <a:rPr lang="en-US" altLang="en-US" sz="2300" dirty="0">
                <a:solidFill>
                  <a:schemeClr val="tx2"/>
                </a:solidFill>
              </a:rPr>
              <a:t>W</a:t>
            </a:r>
            <a:r>
              <a:rPr lang="en-US" altLang="en-US" sz="2300" dirty="0" smtClean="0">
                <a:solidFill>
                  <a:schemeClr val="tx2"/>
                </a:solidFill>
              </a:rPr>
              <a:t>eek (Feb. 24)</a:t>
            </a:r>
          </a:p>
          <a:p>
            <a:pPr marL="857250" lvl="1" indent="-457200"/>
            <a:r>
              <a:rPr lang="en-US" altLang="en-US" sz="2300" dirty="0" smtClean="0">
                <a:solidFill>
                  <a:schemeClr val="tx2"/>
                </a:solidFill>
              </a:rPr>
              <a:t>Not Graded but Required</a:t>
            </a:r>
          </a:p>
          <a:p>
            <a:pPr marL="457200" indent="-457200">
              <a:buNone/>
            </a:pPr>
            <a:r>
              <a:rPr lang="en-US" altLang="en-US" sz="2400" dirty="0" smtClean="0">
                <a:solidFill>
                  <a:schemeClr val="tx2"/>
                </a:solidFill>
              </a:rPr>
              <a:t>	</a:t>
            </a:r>
          </a:p>
          <a:p>
            <a:pPr marL="857250" lvl="1" indent="-457200">
              <a:buNone/>
            </a:pPr>
            <a:endParaRPr lang="en-US" altLang="en-US" sz="2300" dirty="0" smtClean="0">
              <a:solidFill>
                <a:schemeClr val="tx2"/>
              </a:solidFill>
            </a:endParaRPr>
          </a:p>
        </p:txBody>
      </p:sp>
    </p:spTree>
    <p:extLst>
      <p:ext uri="{BB962C8B-B14F-4D97-AF65-F5344CB8AC3E}">
        <p14:creationId xmlns:p14="http://schemas.microsoft.com/office/powerpoint/2010/main" val="1092206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Oral Presentation 1</a:t>
            </a:r>
            <a:r>
              <a:rPr lang="en-US" altLang="en-US" sz="2400" dirty="0" smtClean="0"/>
              <a:t>	</a:t>
            </a:r>
          </a:p>
        </p:txBody>
      </p:sp>
      <p:sp>
        <p:nvSpPr>
          <p:cNvPr id="32771" name="Content Placeholder 2"/>
          <p:cNvSpPr>
            <a:spLocks noGrp="1"/>
          </p:cNvSpPr>
          <p:nvPr>
            <p:ph idx="1"/>
          </p:nvPr>
        </p:nvSpPr>
        <p:spPr>
          <a:xfrm>
            <a:off x="2128836" y="1295400"/>
            <a:ext cx="6172199" cy="4646611"/>
          </a:xfrm>
        </p:spPr>
        <p:txBody>
          <a:bodyPr/>
          <a:lstStyle/>
          <a:p>
            <a:pPr marL="0" indent="0">
              <a:buNone/>
            </a:pPr>
            <a:r>
              <a:rPr lang="en-US" altLang="en-US" sz="2300" dirty="0" smtClean="0">
                <a:solidFill>
                  <a:schemeClr val="tx2"/>
                </a:solidFill>
              </a:rPr>
              <a:t>Your Impressions…</a:t>
            </a:r>
          </a:p>
        </p:txBody>
      </p:sp>
    </p:spTree>
    <p:extLst>
      <p:ext uri="{BB962C8B-B14F-4D97-AF65-F5344CB8AC3E}">
        <p14:creationId xmlns:p14="http://schemas.microsoft.com/office/powerpoint/2010/main" val="131033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Oral Presentation 1</a:t>
            </a:r>
            <a:r>
              <a:rPr lang="en-US" altLang="en-US" sz="2400" dirty="0" smtClean="0"/>
              <a:t>	</a:t>
            </a:r>
          </a:p>
        </p:txBody>
      </p:sp>
      <p:sp>
        <p:nvSpPr>
          <p:cNvPr id="32771" name="Content Placeholder 2"/>
          <p:cNvSpPr>
            <a:spLocks noGrp="1"/>
          </p:cNvSpPr>
          <p:nvPr>
            <p:ph idx="1"/>
          </p:nvPr>
        </p:nvSpPr>
        <p:spPr>
          <a:xfrm>
            <a:off x="2128836" y="1295400"/>
            <a:ext cx="6172199" cy="4646611"/>
          </a:xfrm>
        </p:spPr>
        <p:txBody>
          <a:bodyPr/>
          <a:lstStyle/>
          <a:p>
            <a:pPr marL="0" indent="0">
              <a:buNone/>
            </a:pPr>
            <a:r>
              <a:rPr lang="en-US" altLang="en-US" sz="2400" dirty="0" smtClean="0">
                <a:solidFill>
                  <a:schemeClr val="tx2"/>
                </a:solidFill>
              </a:rPr>
              <a:t> My Impressions…</a:t>
            </a:r>
          </a:p>
          <a:p>
            <a:endParaRPr lang="en-US" altLang="en-US" sz="2400" dirty="0" smtClean="0">
              <a:solidFill>
                <a:schemeClr val="tx2"/>
              </a:solidFill>
            </a:endParaRPr>
          </a:p>
          <a:p>
            <a:r>
              <a:rPr lang="en-US" altLang="en-US" sz="2400" dirty="0" smtClean="0">
                <a:solidFill>
                  <a:schemeClr val="tx2"/>
                </a:solidFill>
              </a:rPr>
              <a:t>Organization Counts</a:t>
            </a:r>
          </a:p>
          <a:p>
            <a:r>
              <a:rPr lang="en-US" altLang="en-US" sz="2400" dirty="0" smtClean="0">
                <a:solidFill>
                  <a:schemeClr val="tx2"/>
                </a:solidFill>
              </a:rPr>
              <a:t>Recitation vs. Speaking</a:t>
            </a:r>
          </a:p>
          <a:p>
            <a:r>
              <a:rPr lang="en-US" altLang="en-US" sz="2400" dirty="0" smtClean="0">
                <a:solidFill>
                  <a:schemeClr val="tx2"/>
                </a:solidFill>
              </a:rPr>
              <a:t>Self-perception vs. Peer Perception</a:t>
            </a:r>
          </a:p>
          <a:p>
            <a:r>
              <a:rPr lang="en-US" altLang="en-US" sz="2400" dirty="0" smtClean="0">
                <a:solidFill>
                  <a:schemeClr val="tx2"/>
                </a:solidFill>
              </a:rPr>
              <a:t>Small Window Perspective</a:t>
            </a:r>
          </a:p>
          <a:p>
            <a:r>
              <a:rPr lang="en-US" altLang="en-US" sz="2400" dirty="0" smtClean="0">
                <a:solidFill>
                  <a:schemeClr val="tx2"/>
                </a:solidFill>
              </a:rPr>
              <a:t>Watch 1</a:t>
            </a:r>
            <a:r>
              <a:rPr lang="en-US" altLang="en-US" sz="2400" baseline="30000" dirty="0" smtClean="0">
                <a:solidFill>
                  <a:schemeClr val="tx2"/>
                </a:solidFill>
              </a:rPr>
              <a:t>st</a:t>
            </a:r>
            <a:r>
              <a:rPr lang="en-US" altLang="en-US" sz="2400" dirty="0" smtClean="0">
                <a:solidFill>
                  <a:schemeClr val="tx2"/>
                </a:solidFill>
              </a:rPr>
              <a:t> 30 Seconds of Each in Group</a:t>
            </a:r>
          </a:p>
          <a:p>
            <a:r>
              <a:rPr lang="en-US" altLang="en-US" sz="2400" dirty="0" smtClean="0">
                <a:solidFill>
                  <a:schemeClr val="tx2"/>
                </a:solidFill>
              </a:rPr>
              <a:t>Experiential vs. Information Learning</a:t>
            </a:r>
            <a:endParaRPr lang="en-US" altLang="en-US" sz="2300" dirty="0" smtClean="0">
              <a:solidFill>
                <a:schemeClr val="tx2"/>
              </a:solidFill>
            </a:endParaRPr>
          </a:p>
        </p:txBody>
      </p:sp>
    </p:spTree>
    <p:extLst>
      <p:ext uri="{BB962C8B-B14F-4D97-AF65-F5344CB8AC3E}">
        <p14:creationId xmlns:p14="http://schemas.microsoft.com/office/powerpoint/2010/main" val="32728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2400" dirty="0" smtClean="0">
                <a:solidFill>
                  <a:schemeClr val="tx2"/>
                </a:solidFill>
              </a:rPr>
              <a:t>Oral Presentation 1</a:t>
            </a:r>
            <a:r>
              <a:rPr lang="en-US" altLang="en-US" sz="2400" dirty="0" smtClean="0"/>
              <a:t>	</a:t>
            </a:r>
          </a:p>
        </p:txBody>
      </p:sp>
      <p:sp>
        <p:nvSpPr>
          <p:cNvPr id="32771" name="Content Placeholder 2"/>
          <p:cNvSpPr>
            <a:spLocks noGrp="1"/>
          </p:cNvSpPr>
          <p:nvPr>
            <p:ph idx="1"/>
          </p:nvPr>
        </p:nvSpPr>
        <p:spPr>
          <a:xfrm>
            <a:off x="2128836" y="1295400"/>
            <a:ext cx="6405564" cy="4646611"/>
          </a:xfrm>
        </p:spPr>
        <p:txBody>
          <a:bodyPr/>
          <a:lstStyle/>
          <a:p>
            <a:pPr marL="0" indent="0">
              <a:buNone/>
            </a:pPr>
            <a:r>
              <a:rPr lang="en-US" altLang="en-US" sz="2300" dirty="0" smtClean="0">
                <a:solidFill>
                  <a:schemeClr val="tx2"/>
                </a:solidFill>
              </a:rPr>
              <a:t>“Every Presentation Ever: Communication Fail”</a:t>
            </a:r>
          </a:p>
          <a:p>
            <a:pPr marL="0" indent="0">
              <a:buNone/>
            </a:pPr>
            <a:endParaRPr lang="en-US" altLang="en-US" sz="2300" dirty="0">
              <a:solidFill>
                <a:schemeClr val="tx2"/>
              </a:solidFill>
            </a:endParaRPr>
          </a:p>
          <a:p>
            <a:pPr marL="0" indent="0">
              <a:buNone/>
            </a:pPr>
            <a:r>
              <a:rPr lang="en-US" altLang="en-US" sz="2300" dirty="0">
                <a:solidFill>
                  <a:schemeClr val="tx2"/>
                </a:solidFill>
                <a:hlinkClick r:id="rId2"/>
              </a:rPr>
              <a:t>https://</a:t>
            </a:r>
            <a:r>
              <a:rPr lang="en-US" altLang="en-US" sz="2300" dirty="0" smtClean="0">
                <a:solidFill>
                  <a:schemeClr val="tx2"/>
                </a:solidFill>
                <a:hlinkClick r:id="rId2"/>
              </a:rPr>
              <a:t>www.youtube.com/watch?v=rIABo0d9MVE</a:t>
            </a:r>
            <a:r>
              <a:rPr lang="en-US" altLang="en-US" sz="2300" dirty="0" smtClean="0">
                <a:solidFill>
                  <a:schemeClr val="tx2"/>
                </a:solidFill>
              </a:rPr>
              <a:t> </a:t>
            </a:r>
          </a:p>
          <a:p>
            <a:pPr marL="0" indent="0">
              <a:buNone/>
            </a:pPr>
            <a:endParaRPr lang="en-US" altLang="en-US" sz="2300" dirty="0" smtClean="0">
              <a:solidFill>
                <a:schemeClr val="tx2"/>
              </a:solidFill>
            </a:endParaRPr>
          </a:p>
        </p:txBody>
      </p:sp>
    </p:spTree>
    <p:extLst>
      <p:ext uri="{BB962C8B-B14F-4D97-AF65-F5344CB8AC3E}">
        <p14:creationId xmlns:p14="http://schemas.microsoft.com/office/powerpoint/2010/main" val="348112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381000"/>
            <a:ext cx="5867400" cy="1143000"/>
          </a:xfrm>
        </p:spPr>
        <p:txBody>
          <a:bodyPr/>
          <a:lstStyle/>
          <a:p>
            <a:r>
              <a:rPr lang="en-US" altLang="en-US" sz="2400" dirty="0" smtClean="0">
                <a:solidFill>
                  <a:schemeClr val="tx2"/>
                </a:solidFill>
              </a:rPr>
              <a:t>Writing Assignment 1 -  Details</a:t>
            </a:r>
          </a:p>
        </p:txBody>
      </p:sp>
      <p:sp>
        <p:nvSpPr>
          <p:cNvPr id="29699" name="Content Placeholder 2"/>
          <p:cNvSpPr>
            <a:spLocks noGrp="1"/>
          </p:cNvSpPr>
          <p:nvPr>
            <p:ph idx="1"/>
          </p:nvPr>
        </p:nvSpPr>
        <p:spPr>
          <a:xfrm>
            <a:off x="2128836" y="990600"/>
            <a:ext cx="6172199" cy="4951411"/>
          </a:xfrm>
        </p:spPr>
        <p:txBody>
          <a:bodyPr/>
          <a:lstStyle/>
          <a:p>
            <a:pPr marL="457200" indent="-457200">
              <a:buNone/>
            </a:pPr>
            <a:r>
              <a:rPr lang="en-US" altLang="en-US" sz="2400" dirty="0" smtClean="0">
                <a:solidFill>
                  <a:schemeClr val="tx2"/>
                </a:solidFill>
              </a:rPr>
              <a:t>Ever-present Role of Persuasion </a:t>
            </a:r>
          </a:p>
          <a:p>
            <a:pPr marL="457200" indent="-457200"/>
            <a:r>
              <a:rPr lang="en-US" altLang="en-US" sz="2400" dirty="0" smtClean="0">
                <a:solidFill>
                  <a:schemeClr val="tx2"/>
                </a:solidFill>
              </a:rPr>
              <a:t>Always consider perspective of reader.  If the claim is:</a:t>
            </a:r>
          </a:p>
          <a:p>
            <a:pPr marL="457200" indent="-457200"/>
            <a:endParaRPr lang="en-US" altLang="en-US" sz="2400" dirty="0" smtClean="0">
              <a:solidFill>
                <a:schemeClr val="tx2"/>
              </a:solidFill>
            </a:endParaRPr>
          </a:p>
          <a:p>
            <a:pPr marL="857250" lvl="1" indent="-457200"/>
            <a:r>
              <a:rPr lang="en-US" sz="2400" dirty="0" smtClean="0">
                <a:solidFill>
                  <a:schemeClr val="tx2"/>
                </a:solidFill>
              </a:rPr>
              <a:t>“I </a:t>
            </a:r>
            <a:r>
              <a:rPr lang="en-US" sz="2400" dirty="0">
                <a:solidFill>
                  <a:schemeClr val="tx2"/>
                </a:solidFill>
              </a:rPr>
              <a:t>hold safety and security above </a:t>
            </a:r>
            <a:r>
              <a:rPr lang="en-US" sz="2400" dirty="0" smtClean="0">
                <a:solidFill>
                  <a:schemeClr val="tx2"/>
                </a:solidFill>
              </a:rPr>
              <a:t>privacy.” </a:t>
            </a:r>
          </a:p>
          <a:p>
            <a:pPr marL="400050" lvl="1" indent="0">
              <a:buNone/>
            </a:pPr>
            <a:endParaRPr lang="en-US" sz="2400" dirty="0" smtClean="0">
              <a:solidFill>
                <a:schemeClr val="tx2"/>
              </a:solidFill>
            </a:endParaRPr>
          </a:p>
          <a:p>
            <a:pPr marL="400050" lvl="1" indent="0">
              <a:buNone/>
            </a:pPr>
            <a:r>
              <a:rPr lang="en-US" altLang="en-US" sz="2300" dirty="0" smtClean="0">
                <a:solidFill>
                  <a:schemeClr val="tx2"/>
                </a:solidFill>
              </a:rPr>
              <a:t>then how do you prove it?</a:t>
            </a:r>
          </a:p>
          <a:p>
            <a:pPr lvl="1" indent="-342900"/>
            <a:r>
              <a:rPr lang="en-US" altLang="en-US" sz="2300" dirty="0" smtClean="0">
                <a:solidFill>
                  <a:schemeClr val="tx2"/>
                </a:solidFill>
              </a:rPr>
              <a:t>Statistics?</a:t>
            </a:r>
          </a:p>
          <a:p>
            <a:pPr lvl="1" indent="-342900"/>
            <a:r>
              <a:rPr lang="en-US" altLang="en-US" sz="2300" dirty="0" smtClean="0">
                <a:solidFill>
                  <a:schemeClr val="tx2"/>
                </a:solidFill>
              </a:rPr>
              <a:t>Examples?</a:t>
            </a:r>
          </a:p>
          <a:p>
            <a:pPr lvl="1" indent="-342900"/>
            <a:r>
              <a:rPr lang="en-US" altLang="en-US" sz="2300" dirty="0" smtClean="0">
                <a:solidFill>
                  <a:schemeClr val="tx2"/>
                </a:solidFill>
              </a:rPr>
              <a:t>Pathos?</a:t>
            </a:r>
          </a:p>
        </p:txBody>
      </p:sp>
    </p:spTree>
    <p:extLst>
      <p:ext uri="{BB962C8B-B14F-4D97-AF65-F5344CB8AC3E}">
        <p14:creationId xmlns:p14="http://schemas.microsoft.com/office/powerpoint/2010/main" val="2038839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17684</TotalTime>
  <Words>2172</Words>
  <Application>Microsoft Office PowerPoint</Application>
  <PresentationFormat>On-screen Show (4:3)</PresentationFormat>
  <Paragraphs>307</Paragraphs>
  <Slides>48</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48</vt:i4>
      </vt:variant>
    </vt:vector>
  </HeadingPairs>
  <TitlesOfParts>
    <vt:vector size="54" baseType="lpstr">
      <vt:lpstr>Arial</vt:lpstr>
      <vt:lpstr>Calibri</vt:lpstr>
      <vt:lpstr>Times</vt:lpstr>
      <vt:lpstr>Viterbi_R1</vt:lpstr>
      <vt:lpstr>1_Office Theme</vt:lpstr>
      <vt:lpstr>Custom Design</vt:lpstr>
      <vt:lpstr>CSCI 598 – Professional Writing and Communication for Computer Scientists</vt:lpstr>
      <vt:lpstr>PowerPoint Presentation</vt:lpstr>
      <vt:lpstr>Clarifications</vt:lpstr>
      <vt:lpstr>Outcomes for Today</vt:lpstr>
      <vt:lpstr>Presentation Review</vt:lpstr>
      <vt:lpstr>Oral Presentation 1 </vt:lpstr>
      <vt:lpstr>Oral Presentation 1 </vt:lpstr>
      <vt:lpstr>Oral Presentation 1 </vt:lpstr>
      <vt:lpstr>Writing Assignment 1 -  Details</vt:lpstr>
      <vt:lpstr>Writing Assignment 1 -  Details</vt:lpstr>
      <vt:lpstr>Writing Assignment 1 -  Organization</vt:lpstr>
      <vt:lpstr>Sample</vt:lpstr>
      <vt:lpstr>PowerPoint Presentation</vt:lpstr>
      <vt:lpstr>Sample</vt:lpstr>
      <vt:lpstr>PowerPoint Presentation</vt:lpstr>
      <vt:lpstr>PowerPoint Presentation</vt:lpstr>
      <vt:lpstr>Sample</vt:lpstr>
      <vt:lpstr>PowerPoint Presentation</vt:lpstr>
      <vt:lpstr>Writing Assignment 2</vt:lpstr>
      <vt:lpstr>Writing Assignment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Points of Persuasion </vt:lpstr>
      <vt:lpstr>Points of Persuasion </vt:lpstr>
      <vt:lpstr>Points of Persuasion </vt:lpstr>
      <vt:lpstr>Points of Persuasion </vt:lpstr>
      <vt:lpstr>When Should You Cite? </vt:lpstr>
      <vt:lpstr>When Should You Cite? </vt:lpstr>
      <vt:lpstr>When Should You Cite? </vt:lpstr>
      <vt:lpstr>When Should You Cite? </vt:lpstr>
      <vt:lpstr>When Should You Cite? </vt:lpstr>
      <vt:lpstr>Common Knowledge  (From MIT: https://integrity.mit.edu/handbook/citing-your-sources/what-common-knowledge) </vt:lpstr>
      <vt:lpstr>Common Knowledge  (From MIT: https://integrity.mit.edu/handbook/citing-your-sources/what-common-knowledge)  </vt:lpstr>
      <vt:lpstr>Common Knowledge  (From MIT: https://integrity.mit.edu/handbook/citing-your-sources/what-common-knowledge  </vt:lpstr>
      <vt:lpstr> </vt:lpstr>
      <vt:lpstr>What is Plagiarism at USC?</vt:lpstr>
      <vt:lpstr>Plagiarism is Also…</vt:lpstr>
      <vt:lpstr>When Should You Cite? </vt:lpstr>
      <vt:lpstr>Paraphrasing </vt:lpstr>
      <vt:lpstr>Paraphrasing </vt:lpstr>
      <vt:lpstr>Paraphrasing </vt:lpstr>
      <vt:lpstr>Next Week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Fellowship Application Clinic</dc:title>
  <dc:creator>EWP Student</dc:creator>
  <cp:lastModifiedBy>Steve Bucher</cp:lastModifiedBy>
  <cp:revision>781</cp:revision>
  <cp:lastPrinted>2017-02-17T00:27:51Z</cp:lastPrinted>
  <dcterms:modified xsi:type="dcterms:W3CDTF">2017-02-17T23:00:44Z</dcterms:modified>
</cp:coreProperties>
</file>