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52"/>
  </p:notesMasterIdLst>
  <p:handoutMasterIdLst>
    <p:handoutMasterId r:id="rId53"/>
  </p:handoutMasterIdLst>
  <p:sldIdLst>
    <p:sldId id="256" r:id="rId2"/>
    <p:sldId id="295" r:id="rId3"/>
    <p:sldId id="297" r:id="rId4"/>
    <p:sldId id="300" r:id="rId5"/>
    <p:sldId id="305" r:id="rId6"/>
    <p:sldId id="301" r:id="rId7"/>
    <p:sldId id="309" r:id="rId8"/>
    <p:sldId id="310" r:id="rId9"/>
    <p:sldId id="357" r:id="rId10"/>
    <p:sldId id="306" r:id="rId11"/>
    <p:sldId id="308" r:id="rId12"/>
    <p:sldId id="298" r:id="rId13"/>
    <p:sldId id="262" r:id="rId14"/>
    <p:sldId id="288" r:id="rId15"/>
    <p:sldId id="292" r:id="rId16"/>
    <p:sldId id="356" r:id="rId17"/>
    <p:sldId id="312" r:id="rId18"/>
    <p:sldId id="359" r:id="rId19"/>
    <p:sldId id="360" r:id="rId20"/>
    <p:sldId id="313" r:id="rId21"/>
    <p:sldId id="361" r:id="rId22"/>
    <p:sldId id="362" r:id="rId23"/>
    <p:sldId id="363" r:id="rId24"/>
    <p:sldId id="314" r:id="rId25"/>
    <p:sldId id="36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9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9" r:id="rId49"/>
    <p:sldId id="354" r:id="rId50"/>
    <p:sldId id="365" r:id="rId5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9DB1C6-72C5-4228-AD2A-24FA13DBB998}" type="datetimeFigureOut">
              <a:rPr lang="en-US"/>
              <a:pPr>
                <a:defRPr/>
              </a:pPr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A45A8B-D08D-4392-8FEF-F9CF140CE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1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F28205-4AAE-41B2-BFAA-34FAAEA36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9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DC8CC-F354-4FB1-9EFA-03DC1A76805B}" type="slidenum">
              <a:rPr lang="en-US"/>
              <a:pPr/>
              <a:t>17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074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B154C-F811-48F1-974A-06BA63AFD264}" type="slidenum">
              <a:rPr lang="en-US"/>
              <a:pPr/>
              <a:t>33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48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5E8FF-66FE-4B34-A708-51C9FB19FB8D}" type="slidenum">
              <a:rPr lang="en-US"/>
              <a:pPr/>
              <a:t>36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14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690E9-323E-4B05-B0B9-5B581BEB3084}" type="slidenum">
              <a:rPr lang="en-US"/>
              <a:pPr/>
              <a:t>37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191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FEDEF-54CC-4675-BB21-92C9DD49A6E1}" type="slidenum">
              <a:rPr lang="en-US"/>
              <a:pPr/>
              <a:t>39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37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DCC72-8ECE-4BD9-88FC-9DD11D40ECD1}" type="slidenum">
              <a:rPr lang="en-US"/>
              <a:pPr/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25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98BC3-D40D-434F-BEA8-AE8EB10EA227}" type="slidenum">
              <a:rPr lang="en-US"/>
              <a:pPr/>
              <a:t>26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25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2B310-E010-4F0B-A789-083A9CBDA4EC}" type="slidenum">
              <a:rPr lang="en-US"/>
              <a:pPr/>
              <a:t>27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88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48E27-BC5D-4C79-8373-4E761C28EA5B}" type="slidenum">
              <a:rPr lang="en-US"/>
              <a:pPr/>
              <a:t>28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2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7EB44-8745-499B-95C2-102F6FEE4324}" type="slidenum">
              <a:rPr lang="en-US"/>
              <a:pPr/>
              <a:t>29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6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35F70-E3C1-446C-9229-BB171F695114}" type="slidenum">
              <a:rPr lang="en-US"/>
              <a:pPr/>
              <a:t>30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72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EF32C5-5A6C-4B85-B4F5-1319AF77FDBE}" type="slidenum">
              <a:rPr lang="en-US"/>
              <a:pPr/>
              <a:t>31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98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92A06-5518-43F4-B7F7-04AE57451732}" type="slidenum">
              <a:rPr lang="en-US"/>
              <a:pPr/>
              <a:t>32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45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6208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847D-CDCA-4276-83D2-5A4485A9FB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C348-52D0-4F93-84FF-49258F852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7E0-18EB-4064-B170-034665DE6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92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3BFF8-F353-43EC-BE37-D2DC1F3E7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2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927C-61B8-4CA1-BC9D-CD970DEB9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9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42E8-9CD3-4C72-B3BE-209CA07F5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175-38CE-41EA-9DAA-A3EEA7ADC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E653-3931-4FF2-BF2C-B1768EAFF0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D50-D3BF-45D7-85EE-257C0E8F34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BC3-F136-41FA-8795-B770754B77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432B-BD0D-437C-8077-970B21A77C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00200"/>
            <a:ext cx="78867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1255-09E4-4786-B293-33EAB5E1A2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dwards@u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ytimes.com/2012/03/04/business/ibm-takes-smarter-cities-concept-to-rio-de-janeiro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n.webex.com/den/j.php?MTID=mb1ad5c272bb3c988e021768f19bfd830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avichaa@usc.edu" TargetMode="External"/><Relationship Id="rId2" Type="http://schemas.openxmlformats.org/officeDocument/2006/relationships/hyperlink" Target="mailto:gedwards@usc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avichaa@usc.edu" TargetMode="External"/><Relationship Id="rId2" Type="http://schemas.openxmlformats.org/officeDocument/2006/relationships/hyperlink" Target="mailto:gedwards@usc.ed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22363"/>
            <a:ext cx="8534400" cy="16208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CSCI 568:</a:t>
            </a:r>
            <a:br>
              <a:rPr lang="en-US" dirty="0"/>
            </a:br>
            <a:r>
              <a:rPr lang="en-US" dirty="0"/>
              <a:t>Requirements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/>
              <a:t>George Edwards</a:t>
            </a:r>
          </a:p>
          <a:p>
            <a:pPr eaLnBrk="1" hangingPunct="1">
              <a:defRPr/>
            </a:pPr>
            <a:r>
              <a:rPr lang="en-US" sz="2000" dirty="0"/>
              <a:t>Computer Science Department</a:t>
            </a:r>
          </a:p>
          <a:p>
            <a:pPr eaLnBrk="1" hangingPunct="1">
              <a:defRPr/>
            </a:pPr>
            <a:r>
              <a:rPr lang="en-US" sz="2000" dirty="0"/>
              <a:t>University of Southern California</a:t>
            </a:r>
          </a:p>
          <a:p>
            <a:pPr eaLnBrk="1" hangingPunct="1">
              <a:defRPr/>
            </a:pPr>
            <a:r>
              <a:rPr lang="en-US" sz="2000" dirty="0">
                <a:hlinkClick r:id="rId2"/>
              </a:rPr>
              <a:t>gedwards@usc.edu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Agenda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0952"/>
              </p:ext>
            </p:extLst>
          </p:nvPr>
        </p:nvGraphicFramePr>
        <p:xfrm>
          <a:off x="381000" y="1447800"/>
          <a:ext cx="8381998" cy="540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826">
                  <a:extLst>
                    <a:ext uri="{9D8B030D-6E8A-4147-A177-3AD203B41FA5}">
                      <a16:colId xmlns:a16="http://schemas.microsoft.com/office/drawing/2014/main" val="397208770"/>
                    </a:ext>
                  </a:extLst>
                </a:gridCol>
                <a:gridCol w="1346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2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Jan.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Jan.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Jan.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Feb</a:t>
                      </a:r>
                      <a:r>
                        <a:rPr lang="en-US" sz="1800" baseline="0" dirty="0"/>
                        <a:t>. 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Feb.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Feb. 27</a:t>
                      </a:r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95">
                <a:tc>
                  <a:txBody>
                    <a:bodyPr/>
                    <a:lstStyle/>
                    <a:p>
                      <a:r>
                        <a:rPr lang="en-US" sz="1600" dirty="0"/>
                        <a:t>2-2:25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Course Intro/Ch.</a:t>
                      </a:r>
                      <a:r>
                        <a:rPr lang="en-US" sz="1600" baseline="0" dirty="0"/>
                        <a:t> 1 Lecture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Ch. 2 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Ch. 2 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Ch. 3 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Ch.</a:t>
                      </a:r>
                      <a:r>
                        <a:rPr lang="en-US" sz="1600" baseline="0" dirty="0"/>
                        <a:t> 4 Quiz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Ch. 5 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322">
                <a:tc>
                  <a:txBody>
                    <a:bodyPr/>
                    <a:lstStyle/>
                    <a:p>
                      <a:r>
                        <a:rPr lang="en-US" sz="1600" dirty="0"/>
                        <a:t>2:25-3:15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Ch. 3 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Ch. 4 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Ch.</a:t>
                      </a:r>
                      <a:r>
                        <a:rPr lang="en-US" sz="1600" baseline="0" dirty="0"/>
                        <a:t> 5 Lecture</a:t>
                      </a:r>
                      <a:endParaRPr lang="en-US" sz="1600" dirty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Ch. 6 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6119">
                <a:tc>
                  <a:txBody>
                    <a:bodyPr/>
                    <a:lstStyle/>
                    <a:p>
                      <a:r>
                        <a:rPr lang="en-US" sz="1600" dirty="0"/>
                        <a:t>3:15-3:30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Ch.</a:t>
                      </a:r>
                      <a:r>
                        <a:rPr lang="en-US" sz="1600" baseline="0" dirty="0"/>
                        <a:t> 2 Homework Discussion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Ch. 3 Homework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Ch. 4 Homework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Ch.</a:t>
                      </a:r>
                      <a:r>
                        <a:rPr lang="en-US" sz="1600" baseline="0" dirty="0"/>
                        <a:t> 5 </a:t>
                      </a:r>
                      <a:r>
                        <a:rPr lang="en-US" sz="1600" dirty="0"/>
                        <a:t>Homework Discussion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Ch. 6 Homework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526">
                <a:tc>
                  <a:txBody>
                    <a:bodyPr/>
                    <a:lstStyle/>
                    <a:p>
                      <a:r>
                        <a:rPr lang="en-US" sz="1600" dirty="0"/>
                        <a:t>3:30-3:40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Break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Break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526">
                <a:tc>
                  <a:txBody>
                    <a:bodyPr/>
                    <a:lstStyle/>
                    <a:p>
                      <a:r>
                        <a:rPr lang="en-US" sz="1600" dirty="0"/>
                        <a:t>3:40-4:30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Modeling Lesson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Modeling Lesson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Modeling Lesson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Modeling Lesson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Student presentations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443">
                <a:tc>
                  <a:txBody>
                    <a:bodyPr/>
                    <a:lstStyle/>
                    <a:p>
                      <a:r>
                        <a:rPr lang="en-US" sz="1600" dirty="0"/>
                        <a:t>4:30-5:20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Project Workshop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0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705350" cy="4576763"/>
          </a:xfrm>
        </p:spPr>
        <p:txBody>
          <a:bodyPr/>
          <a:lstStyle/>
          <a:p>
            <a:r>
              <a:rPr lang="en-US" dirty="0"/>
              <a:t>Requirements Engineering for Software and Systems by Phillip </a:t>
            </a:r>
            <a:r>
              <a:rPr lang="en-US" dirty="0" err="1"/>
              <a:t>Laplante</a:t>
            </a:r>
            <a:endParaRPr lang="en-US" dirty="0"/>
          </a:p>
          <a:p>
            <a:endParaRPr lang="en-US" dirty="0"/>
          </a:p>
          <a:p>
            <a:r>
              <a:rPr lang="en-US" dirty="0"/>
              <a:t>I strongly recommend the Second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1028" name="Picture 4" descr="http://ecx.images-amazon.com/images/I/51tkP-bW-J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04157"/>
            <a:ext cx="31527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2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Office Hours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Office hours are a critical resource for you</a:t>
            </a:r>
          </a:p>
          <a:p>
            <a:pPr lvl="1"/>
            <a:r>
              <a:rPr lang="en-US" altLang="en-US" sz="2500" dirty="0"/>
              <a:t>If you’re not doing well on the quizzes</a:t>
            </a:r>
          </a:p>
          <a:p>
            <a:pPr lvl="1"/>
            <a:r>
              <a:rPr lang="en-US" altLang="en-US" sz="2500" dirty="0"/>
              <a:t>If you want early feedback on your presentation</a:t>
            </a:r>
          </a:p>
          <a:p>
            <a:pPr lvl="1"/>
            <a:r>
              <a:rPr lang="en-US" altLang="en-US" sz="2500" dirty="0"/>
              <a:t>Class time will be set aside for one-on-one project help</a:t>
            </a:r>
          </a:p>
          <a:p>
            <a:r>
              <a:rPr lang="en-US" altLang="en-US" sz="2800" dirty="0"/>
              <a:t>Time:</a:t>
            </a:r>
          </a:p>
          <a:p>
            <a:pPr lvl="1"/>
            <a:r>
              <a:rPr lang="en-US" altLang="en-US" sz="2400" dirty="0"/>
              <a:t>Monday, 11 am – 1 pm</a:t>
            </a:r>
          </a:p>
          <a:p>
            <a:pPr lvl="1"/>
            <a:r>
              <a:rPr lang="en-US" altLang="en-US" sz="2400" dirty="0"/>
              <a:t>By appointment</a:t>
            </a:r>
          </a:p>
          <a:p>
            <a:r>
              <a:rPr lang="en-US" altLang="en-US" sz="2800" dirty="0"/>
              <a:t>Place:</a:t>
            </a:r>
          </a:p>
          <a:p>
            <a:pPr lvl="1"/>
            <a:r>
              <a:rPr lang="en-US" altLang="en-US" sz="2400" dirty="0"/>
              <a:t>PHE 514</a:t>
            </a:r>
          </a:p>
        </p:txBody>
      </p:sp>
    </p:spTree>
    <p:extLst>
      <p:ext uri="{BB962C8B-B14F-4D97-AF65-F5344CB8AC3E}">
        <p14:creationId xmlns:p14="http://schemas.microsoft.com/office/powerpoint/2010/main" val="153188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Course Mission Statement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This course is a thorough treatment of the theoretical and practical aspects of </a:t>
            </a:r>
            <a:r>
              <a:rPr lang="en-US" b="1" dirty="0"/>
              <a:t>discovering</a:t>
            </a:r>
            <a:r>
              <a:rPr lang="en-US" dirty="0"/>
              <a:t>, </a:t>
            </a:r>
            <a:r>
              <a:rPr lang="en-US" b="1" dirty="0"/>
              <a:t>analyzing</a:t>
            </a:r>
            <a:r>
              <a:rPr lang="en-US" dirty="0"/>
              <a:t>, </a:t>
            </a:r>
            <a:r>
              <a:rPr lang="en-US" b="1" dirty="0"/>
              <a:t>modeling</a:t>
            </a:r>
            <a:r>
              <a:rPr lang="en-US" dirty="0"/>
              <a:t>, </a:t>
            </a:r>
            <a:r>
              <a:rPr lang="en-US" b="1" dirty="0"/>
              <a:t>validating</a:t>
            </a:r>
            <a:r>
              <a:rPr lang="en-US" dirty="0"/>
              <a:t>, </a:t>
            </a:r>
            <a:r>
              <a:rPr lang="en-US" b="1" dirty="0"/>
              <a:t>testing</a:t>
            </a:r>
            <a:r>
              <a:rPr lang="en-US" dirty="0"/>
              <a:t> and </a:t>
            </a:r>
            <a:r>
              <a:rPr lang="en-US" b="1" dirty="0"/>
              <a:t>writing</a:t>
            </a:r>
            <a:r>
              <a:rPr lang="en-US" dirty="0"/>
              <a:t> requirements for systems of all kinds, with an intentional focus on </a:t>
            </a:r>
            <a:r>
              <a:rPr lang="en-US" b="1" dirty="0"/>
              <a:t>software-intensive systems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The course will bring to play a variety of </a:t>
            </a:r>
            <a:r>
              <a:rPr lang="en-US" b="1" dirty="0"/>
              <a:t>formal methods</a:t>
            </a:r>
            <a:r>
              <a:rPr lang="en-US" dirty="0"/>
              <a:t>, </a:t>
            </a:r>
            <a:r>
              <a:rPr lang="en-US" b="1" dirty="0"/>
              <a:t>social models</a:t>
            </a:r>
            <a:r>
              <a:rPr lang="en-US" dirty="0"/>
              <a:t>, and </a:t>
            </a:r>
            <a:r>
              <a:rPr lang="en-US" b="1" dirty="0"/>
              <a:t>modern requirements writing tools</a:t>
            </a:r>
            <a:r>
              <a:rPr lang="en-US" dirty="0"/>
              <a:t> to be useful to the practicing engineer.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D40369-1D89-4BAE-8F9D-3CB3631F85C6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Exemplar System I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Airline baggage handling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Embedded, real-time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Moves baggage from a central loading point and redirects to one of many conveyors based on bag id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Denver International Airport tried a such a system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System used PCs, thousands of remote-controlled carts, 21-mile-long track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Carts move along the track, carrying luggage from check-in counters to sorting areas and then straight to the flights waiting at airport gates.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Each piece of baggage has a special bar-coded tag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After spending $230 million over 10 years, project was cancelled*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73412B-1EE9-4D37-A3DD-F353192B256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381000" y="6019800"/>
            <a:ext cx="853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*See http://ardent.mit.edu/airports/ASP_papers/Bag%20System%20at%20Denver.PDF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Exemplar System II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Pet store point of sale</a:t>
            </a:r>
          </a:p>
          <a:p>
            <a:pPr lvl="1" eaLnBrk="1" hangingPunct="1">
              <a:defRPr/>
            </a:pPr>
            <a:r>
              <a:rPr lang="en-US" dirty="0"/>
              <a:t>Organic</a:t>
            </a:r>
          </a:p>
          <a:p>
            <a:pPr lvl="1" eaLnBrk="1" hangingPunct="1">
              <a:defRPr/>
            </a:pPr>
            <a:r>
              <a:rPr lang="en-US" dirty="0"/>
              <a:t>Business domain</a:t>
            </a:r>
          </a:p>
          <a:p>
            <a:pPr lvl="1" eaLnBrk="1" hangingPunct="1">
              <a:defRPr/>
            </a:pPr>
            <a:r>
              <a:rPr lang="en-US" dirty="0"/>
              <a:t>Cashier functions and inventory tracking</a:t>
            </a:r>
          </a:p>
          <a:p>
            <a:pPr lvl="1" eaLnBrk="1" hangingPunct="1">
              <a:defRPr/>
            </a:pPr>
            <a:r>
              <a:rPr lang="en-US" dirty="0"/>
              <a:t>Tax reporting, end of year closeout</a:t>
            </a:r>
          </a:p>
          <a:p>
            <a:pPr lvl="1" eaLnBrk="1" hangingPunct="1">
              <a:defRPr/>
            </a:pPr>
            <a:r>
              <a:rPr lang="en-US" dirty="0"/>
              <a:t>PC-based</a:t>
            </a:r>
          </a:p>
          <a:p>
            <a:pPr lvl="1" eaLnBrk="1" hangingPunct="1">
              <a:defRPr/>
            </a:pPr>
            <a:r>
              <a:rPr lang="en-US" dirty="0"/>
              <a:t>Transactional</a:t>
            </a:r>
          </a:p>
          <a:p>
            <a:pPr eaLnBrk="1" hangingPunct="1">
              <a:defRPr/>
            </a:pPr>
            <a:r>
              <a:rPr lang="en-US" dirty="0"/>
              <a:t>Of course COTS solutions exist, but let’s assume there is a need for a custom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E0D7BC-33FC-468C-9CDF-2812C9CA24C4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1201442"/>
          </a:xfrm>
        </p:spPr>
        <p:txBody>
          <a:bodyPr>
            <a:normAutofit/>
          </a:bodyPr>
          <a:lstStyle/>
          <a:p>
            <a:r>
              <a:rPr lang="en-US" dirty="0"/>
              <a:t>Today’s Topic: </a:t>
            </a:r>
            <a:br>
              <a:rPr lang="en-US" dirty="0"/>
            </a:br>
            <a:r>
              <a:rPr lang="en-US" dirty="0"/>
              <a:t>Requirements Engineering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4195763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requirements engineering?</a:t>
            </a:r>
          </a:p>
          <a:p>
            <a:pPr>
              <a:defRPr/>
            </a:pPr>
            <a:r>
              <a:rPr lang="en-US" dirty="0"/>
              <a:t>What are requirements?</a:t>
            </a:r>
          </a:p>
          <a:p>
            <a:pPr>
              <a:defRPr/>
            </a:pPr>
            <a:r>
              <a:rPr lang="en-US" dirty="0"/>
              <a:t>Requirements engineering activities</a:t>
            </a:r>
          </a:p>
          <a:p>
            <a:pPr>
              <a:defRPr/>
            </a:pPr>
            <a:r>
              <a:rPr lang="en-US" dirty="0"/>
              <a:t>The requirements engineer</a:t>
            </a:r>
          </a:p>
          <a:p>
            <a:pPr>
              <a:defRPr/>
            </a:pPr>
            <a:r>
              <a:rPr lang="en-US" dirty="0"/>
              <a:t>Requirements engineering paradigms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0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3DB3E-80E1-4F7A-9198-6C86D6675FB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What is Requirements Engineering?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sz="2800" dirty="0"/>
              <a:t>“Requirements engineering is the branch of software engineering concerned with the </a:t>
            </a:r>
            <a:r>
              <a:rPr lang="en-US" sz="2800" i="1" u="sng" dirty="0">
                <a:solidFill>
                  <a:schemeClr val="bg1">
                    <a:lumMod val="50000"/>
                  </a:schemeClr>
                </a:solidFill>
              </a:rPr>
              <a:t>real-world goals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/>
              <a:t>for, functions of, and constraints on software systems. It is also concerned with the relationship of these factors to </a:t>
            </a:r>
            <a:r>
              <a:rPr lang="en-US" sz="2800" i="1" u="sng" dirty="0">
                <a:solidFill>
                  <a:schemeClr val="bg1">
                    <a:lumMod val="50000"/>
                  </a:schemeClr>
                </a:solidFill>
              </a:rPr>
              <a:t>precise specifications</a:t>
            </a:r>
            <a:r>
              <a:rPr lang="en-US" sz="2800" dirty="0"/>
              <a:t> of software behavior, and to their </a:t>
            </a:r>
            <a:r>
              <a:rPr lang="en-US" sz="2800" i="1" u="sng" dirty="0">
                <a:solidFill>
                  <a:schemeClr val="bg1">
                    <a:lumMod val="50000"/>
                  </a:schemeClr>
                </a:solidFill>
              </a:rPr>
              <a:t>evolution over time and across software families</a:t>
            </a:r>
            <a:r>
              <a:rPr lang="en-US" sz="2800" dirty="0"/>
              <a:t>.” (</a:t>
            </a:r>
            <a:r>
              <a:rPr lang="en-US" sz="2800" dirty="0" err="1"/>
              <a:t>Zave</a:t>
            </a:r>
            <a:r>
              <a:rPr lang="en-US" sz="2800" dirty="0"/>
              <a:t>, 1997)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8486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945" y="528062"/>
            <a:ext cx="8018108" cy="888961"/>
          </a:xfrm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Soft</a:t>
            </a:r>
            <a:r>
              <a:rPr spc="-45" dirty="0"/>
              <a:t>w</a:t>
            </a:r>
            <a:r>
              <a:rPr dirty="0"/>
              <a:t>a</a:t>
            </a:r>
            <a:r>
              <a:rPr spc="-60" dirty="0"/>
              <a:t>r</a:t>
            </a:r>
            <a:r>
              <a:rPr spc="-15" dirty="0"/>
              <a:t>e</a:t>
            </a:r>
            <a:r>
              <a:rPr spc="-5" dirty="0"/>
              <a:t>-</a:t>
            </a:r>
            <a:r>
              <a:rPr dirty="0"/>
              <a:t>I</a:t>
            </a:r>
            <a:r>
              <a:rPr spc="-40" dirty="0"/>
              <a:t>n</a:t>
            </a:r>
            <a:r>
              <a:rPr spc="-50" dirty="0"/>
              <a:t>t</a:t>
            </a:r>
            <a:r>
              <a:rPr dirty="0"/>
              <a:t>en</a:t>
            </a:r>
            <a:r>
              <a:rPr spc="5" dirty="0"/>
              <a:t>s</a:t>
            </a:r>
            <a:r>
              <a:rPr dirty="0"/>
              <a:t>i</a:t>
            </a:r>
            <a:r>
              <a:rPr spc="-50" dirty="0"/>
              <a:t>v</a:t>
            </a:r>
            <a:r>
              <a:rPr dirty="0"/>
              <a:t>e</a:t>
            </a:r>
            <a:r>
              <a:rPr spc="-20" dirty="0"/>
              <a:t> </a:t>
            </a:r>
            <a:r>
              <a:rPr spc="-45" dirty="0"/>
              <a:t>S</a:t>
            </a:r>
            <a:r>
              <a:rPr spc="-40" dirty="0"/>
              <a:t>y</a:t>
            </a:r>
            <a:r>
              <a:rPr spc="-45" dirty="0"/>
              <a:t>s</a:t>
            </a:r>
            <a:r>
              <a:rPr spc="-50" dirty="0"/>
              <a:t>t</a:t>
            </a:r>
            <a:r>
              <a:rPr dirty="0"/>
              <a:t>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273"/>
            <a:ext cx="7766684" cy="470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4965" algn="l"/>
              </a:tabLst>
            </a:pPr>
            <a:r>
              <a:rPr sz="2500" b="1" spc="-15" dirty="0">
                <a:latin typeface="Calibri"/>
                <a:cs typeface="Calibri"/>
              </a:rPr>
              <a:t>S</a:t>
            </a:r>
            <a:r>
              <a:rPr sz="2500" b="1" spc="-10" dirty="0">
                <a:latin typeface="Calibri"/>
                <a:cs typeface="Calibri"/>
              </a:rPr>
              <a:t>oft</a:t>
            </a:r>
            <a:r>
              <a:rPr sz="2500" b="1" spc="-45" dirty="0">
                <a:latin typeface="Calibri"/>
                <a:cs typeface="Calibri"/>
              </a:rPr>
              <a:t>w</a:t>
            </a:r>
            <a:r>
              <a:rPr sz="2500" b="1" spc="-15" dirty="0">
                <a:latin typeface="Calibri"/>
                <a:cs typeface="Calibri"/>
              </a:rPr>
              <a:t>a</a:t>
            </a:r>
            <a:r>
              <a:rPr sz="2500" b="1" spc="-40" dirty="0">
                <a:latin typeface="Calibri"/>
                <a:cs typeface="Calibri"/>
              </a:rPr>
              <a:t>r</a:t>
            </a:r>
            <a:r>
              <a:rPr sz="2500" b="1" spc="-5" dirty="0">
                <a:latin typeface="Calibri"/>
                <a:cs typeface="Calibri"/>
              </a:rPr>
              <a:t>e</a:t>
            </a:r>
            <a:r>
              <a:rPr sz="2500" b="1" spc="-10" dirty="0">
                <a:latin typeface="Calibri"/>
                <a:cs typeface="Calibri"/>
              </a:rPr>
              <a:t>-i</a:t>
            </a:r>
            <a:r>
              <a:rPr sz="2500" b="1" spc="-40" dirty="0">
                <a:latin typeface="Calibri"/>
                <a:cs typeface="Calibri"/>
              </a:rPr>
              <a:t>n</a:t>
            </a:r>
            <a:r>
              <a:rPr sz="2500" b="1" spc="-30" dirty="0">
                <a:latin typeface="Calibri"/>
                <a:cs typeface="Calibri"/>
              </a:rPr>
              <a:t>t</a:t>
            </a:r>
            <a:r>
              <a:rPr sz="2500" b="1" spc="-15" dirty="0">
                <a:latin typeface="Calibri"/>
                <a:cs typeface="Calibri"/>
              </a:rPr>
              <a:t>ensi</a:t>
            </a:r>
            <a:r>
              <a:rPr sz="2500" b="1" spc="-40" dirty="0">
                <a:latin typeface="Calibri"/>
                <a:cs typeface="Calibri"/>
              </a:rPr>
              <a:t>v</a:t>
            </a:r>
            <a:r>
              <a:rPr sz="2500" b="1" spc="-15" dirty="0">
                <a:latin typeface="Calibri"/>
                <a:cs typeface="Calibri"/>
              </a:rPr>
              <a:t>e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b="1" spc="-75" dirty="0">
                <a:latin typeface="Calibri"/>
                <a:cs typeface="Calibri"/>
              </a:rPr>
              <a:t>s</a:t>
            </a:r>
            <a:r>
              <a:rPr sz="2500" b="1" spc="-45" dirty="0">
                <a:latin typeface="Calibri"/>
                <a:cs typeface="Calibri"/>
              </a:rPr>
              <a:t>y</a:t>
            </a:r>
            <a:r>
              <a:rPr sz="2500" b="1" spc="-40" dirty="0">
                <a:latin typeface="Calibri"/>
                <a:cs typeface="Calibri"/>
              </a:rPr>
              <a:t>s</a:t>
            </a:r>
            <a:r>
              <a:rPr sz="2500" b="1" spc="-30" dirty="0">
                <a:latin typeface="Calibri"/>
                <a:cs typeface="Calibri"/>
              </a:rPr>
              <a:t>t</a:t>
            </a:r>
            <a:r>
              <a:rPr sz="2500" b="1" spc="-15" dirty="0">
                <a:latin typeface="Calibri"/>
                <a:cs typeface="Calibri"/>
              </a:rPr>
              <a:t>ems</a:t>
            </a:r>
            <a:r>
              <a:rPr sz="2500" b="1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s</a:t>
            </a:r>
            <a:r>
              <a:rPr sz="2500" spc="-45" dirty="0">
                <a:latin typeface="Calibri"/>
                <a:cs typeface="Calibri"/>
              </a:rPr>
              <a:t>y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ems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mainly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dri</a:t>
            </a:r>
            <a:r>
              <a:rPr sz="2500" spc="-35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b</a:t>
            </a:r>
            <a:r>
              <a:rPr sz="2500" spc="-15" dirty="0">
                <a:latin typeface="Calibri"/>
                <a:cs typeface="Calibri"/>
              </a:rPr>
              <a:t>y</a:t>
            </a:r>
            <a:endParaRPr sz="2500" dirty="0">
              <a:latin typeface="Calibri"/>
              <a:cs typeface="Calibri"/>
            </a:endParaRPr>
          </a:p>
          <a:p>
            <a:pPr marL="355600"/>
            <a:r>
              <a:rPr sz="2500" spc="-15" dirty="0">
                <a:latin typeface="Calibri"/>
                <a:cs typeface="Calibri"/>
              </a:rPr>
              <a:t>so</a:t>
            </a:r>
            <a:r>
              <a:rPr sz="2500" spc="-20" dirty="0">
                <a:latin typeface="Calibri"/>
                <a:cs typeface="Calibri"/>
              </a:rPr>
              <a:t>f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40" dirty="0">
                <a:latin typeface="Calibri"/>
                <a:cs typeface="Calibri"/>
              </a:rPr>
              <a:t>w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endParaRPr sz="2500" dirty="0">
              <a:latin typeface="Calibri"/>
              <a:cs typeface="Calibri"/>
            </a:endParaRPr>
          </a:p>
          <a:p>
            <a:pPr marL="756285" lvl="1" indent="-287020">
              <a:spcBef>
                <a:spcPts val="10"/>
              </a:spcBef>
              <a:buFont typeface="Arial"/>
              <a:buChar char="–"/>
              <a:tabLst>
                <a:tab pos="756285" algn="l"/>
              </a:tabLst>
            </a:pP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n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orm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ems: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ene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-purpo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ompu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lvl="1">
              <a:spcBef>
                <a:spcPts val="28"/>
              </a:spcBef>
              <a:buFont typeface="Arial"/>
              <a:buChar char="–"/>
            </a:pPr>
            <a:endParaRPr sz="500" dirty="0"/>
          </a:p>
          <a:p>
            <a:pPr marL="756285" marR="374650" lvl="1" indent="-287020">
              <a:buFont typeface="Arial"/>
              <a:buChar char="–"/>
              <a:tabLst>
                <a:tab pos="756285" algn="l"/>
              </a:tabLst>
            </a:pPr>
            <a:r>
              <a:rPr sz="2200" spc="-15" dirty="0">
                <a:latin typeface="Calibri"/>
                <a:cs typeface="Calibri"/>
              </a:rPr>
              <a:t>Em</a:t>
            </a:r>
            <a:r>
              <a:rPr sz="2200" spc="-25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edded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ems: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eg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e, impor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ance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g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owing</a:t>
            </a:r>
            <a:endParaRPr lang="en-US" sz="2200" spc="-15" dirty="0">
              <a:latin typeface="Calibri"/>
              <a:cs typeface="Calibri"/>
            </a:endParaRPr>
          </a:p>
          <a:p>
            <a:pPr marL="756285" marR="374650" lvl="1" indent="-287020">
              <a:buFont typeface="Arial"/>
              <a:buChar char="–"/>
              <a:tabLst>
                <a:tab pos="756285" algn="l"/>
              </a:tabLst>
            </a:pPr>
            <a:endParaRPr lang="en-US" sz="2500" spc="-15" dirty="0">
              <a:latin typeface="Calibri"/>
              <a:cs typeface="Calibri"/>
            </a:endParaRPr>
          </a:p>
          <a:p>
            <a:pPr marL="355600" marR="617855" indent="-342900">
              <a:buFont typeface="Arial"/>
              <a:buChar char="•"/>
              <a:tabLst>
                <a:tab pos="354965" algn="l"/>
              </a:tabLst>
            </a:pPr>
            <a:r>
              <a:rPr sz="2500" spc="-15" dirty="0">
                <a:latin typeface="Calibri"/>
                <a:cs typeface="Calibri"/>
              </a:rPr>
              <a:t>Chal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en</a:t>
            </a:r>
            <a:r>
              <a:rPr sz="2500" spc="-35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es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de</a:t>
            </a:r>
            <a:r>
              <a:rPr sz="2500" spc="-45" dirty="0">
                <a:latin typeface="Calibri"/>
                <a:cs typeface="Calibri"/>
              </a:rPr>
              <a:t>v</a:t>
            </a:r>
            <a:r>
              <a:rPr sz="2500" spc="-10" dirty="0">
                <a:latin typeface="Calibri"/>
                <a:cs typeface="Calibri"/>
              </a:rPr>
              <a:t>el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pme</a:t>
            </a:r>
            <a:r>
              <a:rPr sz="2500" spc="-45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of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</a:t>
            </a:r>
            <a:r>
              <a:rPr sz="2500" spc="-45" dirty="0">
                <a:latin typeface="Calibri"/>
                <a:cs typeface="Calibri"/>
              </a:rPr>
              <a:t>w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0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-i</a:t>
            </a:r>
            <a:r>
              <a:rPr sz="2500" spc="-40" dirty="0">
                <a:latin typeface="Calibri"/>
                <a:cs typeface="Calibri"/>
              </a:rPr>
              <a:t>n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ensi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65" dirty="0">
                <a:latin typeface="Calibri"/>
                <a:cs typeface="Calibri"/>
              </a:rPr>
              <a:t>s</a:t>
            </a:r>
            <a:r>
              <a:rPr sz="2500" spc="-45" dirty="0">
                <a:latin typeface="Calibri"/>
                <a:cs typeface="Calibri"/>
              </a:rPr>
              <a:t>y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ems</a:t>
            </a:r>
            <a:endParaRPr sz="2500" dirty="0">
              <a:latin typeface="Calibri"/>
              <a:cs typeface="Calibri"/>
            </a:endParaRPr>
          </a:p>
          <a:p>
            <a:pPr marL="756285" lvl="1" indent="-287020">
              <a:spcBef>
                <a:spcPts val="30"/>
              </a:spcBef>
              <a:buFont typeface="Arial"/>
              <a:buChar char="–"/>
              <a:tabLst>
                <a:tab pos="756285" algn="l"/>
              </a:tabLst>
            </a:pPr>
            <a:r>
              <a:rPr sz="2200" spc="-10" dirty="0">
                <a:latin typeface="Calibri"/>
                <a:cs typeface="Calibri"/>
              </a:rPr>
              <a:t>Soft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e-ba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inno</a:t>
            </a:r>
            <a:r>
              <a:rPr sz="2200" spc="-50" dirty="0">
                <a:latin typeface="Calibri"/>
                <a:cs typeface="Calibri"/>
              </a:rPr>
              <a:t>v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tions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</a:tabLst>
            </a:pP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ea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ing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ompl</a:t>
            </a:r>
            <a:r>
              <a:rPr sz="2200" spc="-6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xi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y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</a:tabLst>
            </a:pPr>
            <a:r>
              <a:rPr sz="2200" spc="-15" dirty="0">
                <a:latin typeface="Calibri"/>
                <a:cs typeface="Calibri"/>
              </a:rPr>
              <a:t>P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u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edu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ts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</a:tabLst>
            </a:pPr>
            <a:r>
              <a:rPr sz="2200" spc="-15" dirty="0">
                <a:latin typeface="Calibri"/>
                <a:cs typeface="Calibri"/>
              </a:rPr>
              <a:t>Shor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elopm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es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</a:tabLst>
            </a:pPr>
            <a:r>
              <a:rPr sz="2200" spc="-10" dirty="0">
                <a:latin typeface="Calibri"/>
                <a:cs typeface="Calibri"/>
              </a:rPr>
              <a:t>Higher quality </a:t>
            </a:r>
            <a:r>
              <a:rPr sz="2200" spc="-15" dirty="0">
                <a:latin typeface="Calibri"/>
                <a:cs typeface="Calibri"/>
              </a:rPr>
              <a:t>de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ands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02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55023"/>
            <a:ext cx="8686800" cy="680699"/>
          </a:xfrm>
          <a:prstGeom prst="rect">
            <a:avLst/>
          </a:prstGeom>
        </p:spPr>
        <p:txBody>
          <a:bodyPr vert="horz" wrap="square" lIns="0" tIns="64516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r>
              <a:rPr dirty="0"/>
              <a:t>Im</a:t>
            </a:r>
            <a:r>
              <a:rPr spc="10" dirty="0"/>
              <a:t>p</a:t>
            </a:r>
            <a:r>
              <a:rPr dirty="0"/>
              <a:t>or</a:t>
            </a:r>
            <a:r>
              <a:rPr spc="-55" dirty="0"/>
              <a:t>t</a:t>
            </a:r>
            <a:r>
              <a:rPr dirty="0"/>
              <a:t>ance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55" dirty="0"/>
              <a:t>R</a:t>
            </a:r>
            <a:r>
              <a:rPr dirty="0"/>
              <a:t>equi</a:t>
            </a:r>
            <a:r>
              <a:rPr spc="-35" dirty="0"/>
              <a:t>r</a:t>
            </a:r>
            <a:r>
              <a:rPr dirty="0"/>
              <a:t>e</a:t>
            </a:r>
            <a:r>
              <a:rPr spc="-15" dirty="0"/>
              <a:t>m</a:t>
            </a:r>
            <a:r>
              <a:rPr dirty="0"/>
              <a:t>e</a:t>
            </a:r>
            <a:r>
              <a:rPr spc="-40" dirty="0"/>
              <a:t>n</a:t>
            </a:r>
            <a:r>
              <a:rPr dirty="0"/>
              <a:t>ts</a:t>
            </a:r>
            <a:r>
              <a:rPr lang="en-US" dirty="0"/>
              <a:t> </a:t>
            </a:r>
            <a:r>
              <a:rPr dirty="0"/>
              <a:t>Engineeri</a:t>
            </a:r>
            <a:r>
              <a:rPr spc="10" dirty="0"/>
              <a:t>n</a:t>
            </a:r>
            <a:r>
              <a:rPr spc="-20" dirty="0"/>
              <a:t>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7941"/>
            <a:ext cx="7893050" cy="459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4965" algn="l"/>
              </a:tabLst>
            </a:pPr>
            <a:r>
              <a:rPr sz="2200" spc="-15" dirty="0">
                <a:latin typeface="Calibri"/>
                <a:cs typeface="Calibri"/>
              </a:rPr>
              <a:t>High impact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succ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ss</a:t>
            </a:r>
            <a:endParaRPr sz="2200" dirty="0">
              <a:latin typeface="Calibri"/>
              <a:cs typeface="Calibri"/>
            </a:endParaRPr>
          </a:p>
          <a:p>
            <a:pPr marL="756285" marR="403860" lvl="1" indent="-287020">
              <a:spcBef>
                <a:spcPts val="47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Ma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ojects 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ed 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hed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spend 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30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 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ple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functionality</a:t>
            </a:r>
          </a:p>
          <a:p>
            <a:pPr marL="756285" lvl="1" indent="-287020">
              <a:spcBef>
                <a:spcPts val="15"/>
              </a:spcBef>
              <a:buFont typeface="Arial"/>
              <a:buChar char="–"/>
              <a:tabLst>
                <a:tab pos="756285" algn="l"/>
              </a:tabLst>
            </a:pP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equi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ects 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eason 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</a:t>
            </a:r>
            <a:r>
              <a:rPr sz="2000" spc="-40" dirty="0">
                <a:latin typeface="Calibri"/>
                <a:cs typeface="Calibri"/>
              </a:rPr>
              <a:t>ro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%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ases</a:t>
            </a:r>
            <a:endParaRPr lang="en-US" sz="2000" dirty="0">
              <a:latin typeface="Calibri"/>
              <a:cs typeface="Calibri"/>
            </a:endParaRPr>
          </a:p>
          <a:p>
            <a:pPr marL="756285" lvl="1" indent="-287020">
              <a:spcBef>
                <a:spcPts val="15"/>
              </a:spcBef>
              <a:buFont typeface="Arial"/>
              <a:buChar char="–"/>
              <a:tabLst>
                <a:tab pos="756285" algn="l"/>
              </a:tabLst>
            </a:pPr>
            <a:endParaRPr sz="2000" dirty="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</a:tabLst>
            </a:pP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x</a:t>
            </a:r>
            <a:r>
              <a:rPr sz="2200" spc="-15" dirty="0">
                <a:latin typeface="Calibri"/>
                <a:cs typeface="Calibri"/>
              </a:rPr>
              <a:t>ample: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</a:t>
            </a:r>
            <a:r>
              <a:rPr sz="2200" spc="-15" dirty="0">
                <a:latin typeface="Calibri"/>
                <a:cs typeface="Calibri"/>
              </a:rPr>
              <a:t>ndon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Ambulan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vice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spcBef>
                <a:spcPts val="5"/>
              </a:spcBef>
              <a:buFont typeface="Arial"/>
              <a:buChar char="–"/>
              <a:tabLst>
                <a:tab pos="756285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oor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equi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ambulance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</a:p>
          <a:p>
            <a:pPr marL="756285" marR="33020" lvl="1" indent="-287020">
              <a:spcBef>
                <a:spcPts val="465"/>
              </a:spcBef>
              <a:buFont typeface="Arial"/>
              <a:buChar char="–"/>
              <a:tabLst>
                <a:tab pos="756285" algn="l"/>
              </a:tabLst>
            </a:pP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ult: </a:t>
            </a:r>
            <a:r>
              <a:rPr sz="2000" spc="-4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as 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</a:t>
            </a:r>
            <a:r>
              <a:rPr sz="2000" spc="-30" dirty="0">
                <a:latin typeface="Calibri"/>
                <a:cs typeface="Calibri"/>
              </a:rPr>
              <a:t> r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ondit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i.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.</a:t>
            </a:r>
            <a:r>
              <a:rPr lang="en-US" sz="2000" i="1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sending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ambulances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incide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 p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es</a:t>
            </a:r>
            <a:endParaRPr lang="en-US" sz="2000" dirty="0">
              <a:latin typeface="Calibri"/>
              <a:cs typeface="Calibri"/>
            </a:endParaRPr>
          </a:p>
          <a:p>
            <a:pPr marL="756285" marR="33020" lvl="1" indent="-287020">
              <a:spcBef>
                <a:spcPts val="465"/>
              </a:spcBef>
              <a:buFont typeface="Arial"/>
              <a:buChar char="–"/>
              <a:tabLst>
                <a:tab pos="756285" algn="l"/>
              </a:tabLst>
            </a:pPr>
            <a:endParaRPr sz="2000" dirty="0">
              <a:latin typeface="Calibri"/>
              <a:cs typeface="Calibri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lang="en-US" sz="2200" spc="-6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equi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eme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ineering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ts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spcBef>
                <a:spcPts val="5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ect 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ts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or 20</a:t>
            </a:r>
          </a:p>
          <a:p>
            <a:pPr marL="756285" lvl="1" indent="-287020"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ound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or 100!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876800"/>
          </a:xfrm>
        </p:spPr>
        <p:txBody>
          <a:bodyPr>
            <a:noAutofit/>
          </a:bodyPr>
          <a:lstStyle/>
          <a:p>
            <a:r>
              <a:rPr lang="en-US" sz="2000" dirty="0"/>
              <a:t>Undergrad in CS at Vanderbilt University (“Go </a:t>
            </a:r>
            <a:r>
              <a:rPr lang="en-US" sz="2000" dirty="0" err="1"/>
              <a:t>Dores</a:t>
            </a:r>
            <a:r>
              <a:rPr lang="en-US" sz="2000" dirty="0"/>
              <a:t>!”)</a:t>
            </a:r>
          </a:p>
          <a:p>
            <a:r>
              <a:rPr lang="en-US" sz="2000" dirty="0"/>
              <a:t>USC PhD student from 2004-2010</a:t>
            </a:r>
          </a:p>
          <a:p>
            <a:pPr lvl="1"/>
            <a:r>
              <a:rPr lang="en-US" dirty="0"/>
              <a:t>Focused on software architecture, modeling, and analysis</a:t>
            </a:r>
          </a:p>
          <a:p>
            <a:pPr lvl="1"/>
            <a:r>
              <a:rPr lang="en-US" dirty="0"/>
              <a:t>Dissertation: “Automated Synthesis of Domain-Specific Model Interpreters”</a:t>
            </a:r>
            <a:endParaRPr lang="en-US" sz="2400" dirty="0"/>
          </a:p>
          <a:p>
            <a:r>
              <a:rPr lang="en-US" sz="2000" dirty="0"/>
              <a:t>Starting teaching CSCI 568 in spring, 2011</a:t>
            </a:r>
          </a:p>
          <a:p>
            <a:r>
              <a:rPr lang="en-US" sz="2000" dirty="0"/>
              <a:t>Outside of teaching, I work as a software consultant</a:t>
            </a:r>
          </a:p>
          <a:p>
            <a:pPr lvl="1"/>
            <a:r>
              <a:rPr lang="en-US" dirty="0"/>
              <a:t>Litigation consulting and expert witness services</a:t>
            </a:r>
          </a:p>
          <a:p>
            <a:pPr lvl="1"/>
            <a:r>
              <a:rPr lang="en-US" dirty="0"/>
              <a:t>Software intellectual property analysis</a:t>
            </a:r>
          </a:p>
          <a:p>
            <a:pPr lvl="2"/>
            <a:r>
              <a:rPr lang="en-US" sz="1400" dirty="0"/>
              <a:t>Patents</a:t>
            </a:r>
          </a:p>
          <a:p>
            <a:pPr lvl="2"/>
            <a:r>
              <a:rPr lang="en-US" sz="1400" dirty="0"/>
              <a:t>Copyright</a:t>
            </a:r>
          </a:p>
          <a:p>
            <a:pPr lvl="2"/>
            <a:r>
              <a:rPr lang="en-US" sz="1400" dirty="0"/>
              <a:t>Trade secrets</a:t>
            </a:r>
          </a:p>
          <a:p>
            <a:r>
              <a:rPr lang="en-US" sz="2000" dirty="0"/>
              <a:t>I’m terrible with names</a:t>
            </a:r>
          </a:p>
          <a:p>
            <a:r>
              <a:rPr lang="en-US" sz="2000" dirty="0"/>
              <a:t>You can just call me “George”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BF8BD-B536-4CB1-8087-3B57176C976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802" y="841375"/>
            <a:ext cx="8229600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You Probably Don’t Do Enough Requirements Engineering</a:t>
            </a: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0" y="200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609600" y="4953000"/>
            <a:ext cx="812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 dirty="0">
                <a:cs typeface="Times New Roman" pitchFamily="18" charset="0"/>
              </a:rPr>
              <a:t>Do you do enough requirements engineering? 157 responses (Neill 2003)</a:t>
            </a:r>
            <a:endParaRPr lang="en-US" dirty="0"/>
          </a:p>
        </p:txBody>
      </p:sp>
      <p:graphicFrame>
        <p:nvGraphicFramePr>
          <p:cNvPr id="1026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67358"/>
              </p:ext>
            </p:extLst>
          </p:nvPr>
        </p:nvGraphicFramePr>
        <p:xfrm>
          <a:off x="412926" y="702867"/>
          <a:ext cx="8197674" cy="546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Chart" r:id="rId3" imgW="3048000" imgH="2033752" progId="MSGraph.Chart.8">
                  <p:embed followColorScheme="full"/>
                </p:oleObj>
              </mc:Choice>
              <mc:Fallback>
                <p:oleObj name="Chart" r:id="rId3" imgW="3048000" imgH="203375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26" y="702867"/>
                        <a:ext cx="8197674" cy="54693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063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45" y="762000"/>
            <a:ext cx="8018108" cy="6155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System That Needs Rigorous 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992630"/>
            <a:ext cx="8072119" cy="196977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http://www.nytimes.com/2012/03/04/business/ibm-takes-smarter-cities-concept-to-rio-de-janeiro.html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55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866" y="685800"/>
            <a:ext cx="787780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ct val="100000"/>
              </a:lnSpc>
            </a:pPr>
            <a:r>
              <a:rPr sz="4000" b="1" spc="-65" dirty="0">
                <a:latin typeface="+mj-lt"/>
                <a:cs typeface="Calibri"/>
              </a:rPr>
              <a:t>R</a:t>
            </a:r>
            <a:r>
              <a:rPr sz="4000" b="1" dirty="0">
                <a:latin typeface="+mj-lt"/>
                <a:cs typeface="Calibri"/>
              </a:rPr>
              <a:t>easons</a:t>
            </a:r>
            <a:r>
              <a:rPr sz="4000" b="1" spc="-5" dirty="0">
                <a:latin typeface="+mj-lt"/>
                <a:cs typeface="Calibri"/>
              </a:rPr>
              <a:t> </a:t>
            </a:r>
            <a:r>
              <a:rPr sz="4000" b="1" spc="-45" dirty="0">
                <a:latin typeface="+mj-lt"/>
                <a:cs typeface="Calibri"/>
              </a:rPr>
              <a:t>f</a:t>
            </a:r>
            <a:r>
              <a:rPr sz="4000" b="1" dirty="0">
                <a:latin typeface="+mj-lt"/>
                <a:cs typeface="Calibri"/>
              </a:rPr>
              <a:t>or r</a:t>
            </a:r>
            <a:r>
              <a:rPr sz="4000" b="1" spc="5" dirty="0">
                <a:latin typeface="+mj-lt"/>
                <a:cs typeface="Calibri"/>
              </a:rPr>
              <a:t>e</a:t>
            </a:r>
            <a:r>
              <a:rPr sz="4000" b="1" dirty="0">
                <a:latin typeface="+mj-lt"/>
                <a:cs typeface="Calibri"/>
              </a:rPr>
              <a:t>sour</a:t>
            </a:r>
            <a:r>
              <a:rPr sz="4000" b="1" spc="-25" dirty="0">
                <a:latin typeface="+mj-lt"/>
                <a:cs typeface="Calibri"/>
              </a:rPr>
              <a:t>c</a:t>
            </a:r>
            <a:r>
              <a:rPr sz="4000" b="1" dirty="0">
                <a:latin typeface="+mj-lt"/>
                <a:cs typeface="Calibri"/>
              </a:rPr>
              <a:t>e</a:t>
            </a:r>
            <a:r>
              <a:rPr sz="4000" b="1" spc="-15" dirty="0">
                <a:latin typeface="+mj-lt"/>
                <a:cs typeface="Calibri"/>
              </a:rPr>
              <a:t> o</a:t>
            </a:r>
            <a:r>
              <a:rPr sz="4000" b="1" dirty="0">
                <a:latin typeface="+mj-lt"/>
                <a:cs typeface="Calibri"/>
              </a:rPr>
              <a:t>ver</a:t>
            </a:r>
            <a:r>
              <a:rPr sz="4000" b="1" spc="5" dirty="0">
                <a:latin typeface="+mj-lt"/>
                <a:cs typeface="Calibri"/>
              </a:rPr>
              <a:t>s</a:t>
            </a:r>
            <a:r>
              <a:rPr sz="4000" b="1" dirty="0">
                <a:latin typeface="+mj-lt"/>
                <a:cs typeface="Calibri"/>
              </a:rPr>
              <a:t>pend</a:t>
            </a:r>
            <a:r>
              <a:rPr sz="4000" b="1" spc="-20" dirty="0">
                <a:latin typeface="+mj-lt"/>
                <a:cs typeface="Calibri"/>
              </a:rPr>
              <a:t> </a:t>
            </a:r>
            <a:r>
              <a:rPr sz="4000" b="1" dirty="0">
                <a:latin typeface="+mj-lt"/>
                <a:cs typeface="Calibri"/>
              </a:rPr>
              <a:t>and</a:t>
            </a:r>
            <a:r>
              <a:rPr sz="4000" b="1" spc="-65" dirty="0">
                <a:latin typeface="+mj-lt"/>
                <a:cs typeface="Calibri"/>
              </a:rPr>
              <a:t>/</a:t>
            </a:r>
            <a:r>
              <a:rPr sz="4000" b="1" dirty="0">
                <a:latin typeface="+mj-lt"/>
                <a:cs typeface="Calibri"/>
              </a:rPr>
              <a:t>or</a:t>
            </a:r>
            <a:r>
              <a:rPr lang="en-US" sz="4000" b="1" dirty="0">
                <a:latin typeface="+mj-lt"/>
                <a:cs typeface="Calibri"/>
              </a:rPr>
              <a:t> </a:t>
            </a:r>
            <a:r>
              <a:rPr sz="4000" b="1" dirty="0">
                <a:latin typeface="+mj-lt"/>
                <a:cs typeface="Calibri"/>
              </a:rPr>
              <a:t>f</a:t>
            </a:r>
            <a:r>
              <a:rPr sz="4000" b="1" spc="-15" dirty="0">
                <a:latin typeface="+mj-lt"/>
                <a:cs typeface="Calibri"/>
              </a:rPr>
              <a:t>u</a:t>
            </a:r>
            <a:r>
              <a:rPr sz="4000" b="1" dirty="0">
                <a:latin typeface="+mj-lt"/>
                <a:cs typeface="Calibri"/>
              </a:rPr>
              <a:t>nc</a:t>
            </a:r>
            <a:r>
              <a:rPr sz="4000" b="1" spc="-15" dirty="0">
                <a:latin typeface="+mj-lt"/>
                <a:cs typeface="Calibri"/>
              </a:rPr>
              <a:t>t</a:t>
            </a:r>
            <a:r>
              <a:rPr sz="4000" b="1" dirty="0">
                <a:latin typeface="+mj-lt"/>
                <a:cs typeface="Calibri"/>
              </a:rPr>
              <a:t>io</a:t>
            </a:r>
            <a:r>
              <a:rPr sz="4000" b="1" spc="-10" dirty="0">
                <a:latin typeface="+mj-lt"/>
                <a:cs typeface="Calibri"/>
              </a:rPr>
              <a:t>n</a:t>
            </a:r>
            <a:r>
              <a:rPr sz="4000" b="1" dirty="0">
                <a:latin typeface="+mj-lt"/>
                <a:cs typeface="Calibri"/>
              </a:rPr>
              <a:t>al</a:t>
            </a:r>
            <a:r>
              <a:rPr sz="4000" b="1" spc="30" dirty="0">
                <a:latin typeface="+mj-lt"/>
                <a:cs typeface="Calibri"/>
              </a:rPr>
              <a:t> </a:t>
            </a:r>
            <a:r>
              <a:rPr sz="4000" b="1" dirty="0">
                <a:latin typeface="+mj-lt"/>
                <a:cs typeface="Calibri"/>
              </a:rPr>
              <a:t>re</a:t>
            </a:r>
            <a:r>
              <a:rPr sz="4000" b="1" spc="-30" dirty="0">
                <a:latin typeface="+mj-lt"/>
                <a:cs typeface="Calibri"/>
              </a:rPr>
              <a:t>s</a:t>
            </a:r>
            <a:r>
              <a:rPr sz="4000" b="1" dirty="0">
                <a:latin typeface="+mj-lt"/>
                <a:cs typeface="Calibri"/>
              </a:rPr>
              <a:t>tric</a:t>
            </a:r>
            <a:r>
              <a:rPr sz="4000" b="1" spc="-15" dirty="0">
                <a:latin typeface="+mj-lt"/>
                <a:cs typeface="Calibri"/>
              </a:rPr>
              <a:t>t</a:t>
            </a:r>
            <a:r>
              <a:rPr sz="4000" b="1" dirty="0">
                <a:latin typeface="+mj-lt"/>
                <a:cs typeface="Calibri"/>
              </a:rPr>
              <a:t>io</a:t>
            </a:r>
            <a:r>
              <a:rPr sz="4000" b="1" spc="-10" dirty="0">
                <a:latin typeface="+mj-lt"/>
                <a:cs typeface="Calibri"/>
              </a:rPr>
              <a:t>n</a:t>
            </a:r>
            <a:r>
              <a:rPr sz="4000" b="1" dirty="0">
                <a:latin typeface="+mj-lt"/>
                <a:cs typeface="Calibri"/>
              </a:rPr>
              <a:t>s</a:t>
            </a:r>
            <a:endParaRPr lang="en-US" sz="4000" b="1" dirty="0">
              <a:latin typeface="+mj-lt"/>
              <a:cs typeface="Calibri"/>
            </a:endParaRP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44305"/>
            <a:ext cx="8269802" cy="43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5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945" y="388450"/>
            <a:ext cx="8018108" cy="888961"/>
          </a:xfrm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Calibri"/>
              </a:rPr>
              <a:t>What is a “Requirement”?</a:t>
            </a:r>
            <a:endParaRPr dirty="0"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005"/>
            <a:ext cx="7809230" cy="3731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ondi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apabi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y</a:t>
            </a:r>
          </a:p>
          <a:p>
            <a:pPr marL="984885" lvl="1" indent="-515620">
              <a:lnSpc>
                <a:spcPct val="100000"/>
              </a:lnSpc>
              <a:spcBef>
                <a:spcPts val="355"/>
              </a:spcBef>
              <a:buFont typeface="Calibri"/>
              <a:buAutoNum type="arabicPeriod"/>
              <a:tabLst>
                <a:tab pos="984885" algn="l"/>
              </a:tabLst>
            </a:pPr>
            <a:r>
              <a:rPr sz="2400" dirty="0">
                <a:latin typeface="Calibri"/>
                <a:cs typeface="Calibri"/>
              </a:rPr>
              <a:t>...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nee</a:t>
            </a:r>
            <a:r>
              <a:rPr sz="2400" spc="-3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sol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ob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em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984885">
              <a:lnSpc>
                <a:spcPts val="3025"/>
              </a:lnSpc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ie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objecti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600" dirty="0"/>
          </a:p>
          <a:p>
            <a:pPr marL="984885" marR="6350" lvl="1" indent="-515620">
              <a:lnSpc>
                <a:spcPct val="90000"/>
              </a:lnSpc>
              <a:buFont typeface="Calibri"/>
              <a:buAutoNum type="arabicPeriod" startAt="2"/>
              <a:tabLst>
                <a:tab pos="984885" algn="l"/>
              </a:tabLst>
            </a:pPr>
            <a:r>
              <a:rPr sz="2400" dirty="0">
                <a:latin typeface="Calibri"/>
                <a:cs typeface="Calibri"/>
              </a:rPr>
              <a:t>...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mu</a:t>
            </a:r>
            <a:r>
              <a:rPr sz="2400" spc="-6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pos</a:t>
            </a:r>
            <a:r>
              <a:rPr lang="en-US" sz="2400" spc="-1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essed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ompo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8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act,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anda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d,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specif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ca</a:t>
            </a:r>
            <a:r>
              <a:rPr sz="2400" spc="-15" dirty="0">
                <a:latin typeface="Calibri"/>
                <a:cs typeface="Calibri"/>
              </a:rPr>
              <a:t>tio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other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ormal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i</a:t>
            </a:r>
            <a:r>
              <a:rPr sz="2400" spc="-3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posed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docume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335"/>
              </a:spcBef>
              <a:buFont typeface="Calibri"/>
              <a:buAutoNum type="arabicPeriod" startAt="2"/>
              <a:tabLst>
                <a:tab pos="984885" algn="l"/>
              </a:tabLst>
            </a:pP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docume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ts val="800"/>
              </a:lnSpc>
              <a:spcBef>
                <a:spcPts val="2"/>
              </a:spcBef>
              <a:buFont typeface="Calibri"/>
              <a:buAutoNum type="arabicPeriod" startAt="2"/>
            </a:pPr>
            <a:endParaRPr sz="700" dirty="0"/>
          </a:p>
          <a:p>
            <a:pPr marL="355600" marR="697230" indent="-342900">
              <a:lnSpc>
                <a:spcPts val="346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A docume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ed </a:t>
            </a:r>
            <a:r>
              <a:rPr sz="2800" spc="-3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equi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eme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 also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alled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equi</a:t>
            </a:r>
            <a:r>
              <a:rPr sz="2800" b="1" spc="-50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eme</a:t>
            </a:r>
            <a:r>
              <a:rPr sz="2800" b="1" spc="-30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ts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lang="en-US" sz="2800" b="1" dirty="0">
                <a:latin typeface="Calibri"/>
                <a:cs typeface="Calibri"/>
              </a:rPr>
              <a:t>artifact</a:t>
            </a:r>
            <a:endParaRPr sz="2800" b="1" dirty="0">
              <a:latin typeface="Calibri"/>
              <a:cs typeface="Calibri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7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9EC95-00FD-4E4D-996E-FB7D5BEAAEC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Can range from a high-level, abstract statements and back of the napkin sketches to a formal specification</a:t>
            </a:r>
          </a:p>
          <a:p>
            <a:pPr eaLnBrk="1" hangingPunct="1">
              <a:defRPr/>
            </a:pPr>
            <a:r>
              <a:rPr lang="en-US" sz="2800" dirty="0"/>
              <a:t>May be textual, graphical, symbolic, or some combination</a:t>
            </a:r>
          </a:p>
          <a:p>
            <a:pPr eaLnBrk="1" hangingPunct="1">
              <a:defRPr/>
            </a:pPr>
            <a:r>
              <a:rPr lang="en-US" sz="2800" dirty="0"/>
              <a:t>Different application domains have very different assumptions and constraints</a:t>
            </a:r>
          </a:p>
          <a:p>
            <a:pPr eaLnBrk="1" hangingPunct="1">
              <a:defRPr/>
            </a:pPr>
            <a:r>
              <a:rPr lang="en-US" sz="2800" dirty="0"/>
              <a:t>Stakeholders have varying abilities to make and read these representations (</a:t>
            </a:r>
            <a:r>
              <a:rPr lang="en-US" sz="2800" i="1" dirty="0"/>
              <a:t>e.g.</a:t>
            </a:r>
            <a:r>
              <a:rPr lang="en-US" sz="2800" dirty="0"/>
              <a:t>, a business customer versus a design engineer)</a:t>
            </a:r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562945" y="388450"/>
            <a:ext cx="8018108" cy="888961"/>
          </a:xfrm>
          <a:prstGeom prst="rect">
            <a:avLst/>
          </a:prstGeom>
        </p:spPr>
        <p:txBody>
          <a:bodyPr vert="horz" wrap="square" lIns="0" tIns="270764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cs typeface="Calibri"/>
              </a:rPr>
              <a:t>What is a “Requirement”?</a:t>
            </a:r>
          </a:p>
        </p:txBody>
      </p:sp>
    </p:spTree>
    <p:extLst>
      <p:ext uri="{BB962C8B-B14F-4D97-AF65-F5344CB8AC3E}">
        <p14:creationId xmlns:p14="http://schemas.microsoft.com/office/powerpoint/2010/main" val="77720287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1277642"/>
          </a:xfrm>
        </p:spPr>
        <p:txBody>
          <a:bodyPr>
            <a:normAutofit/>
          </a:bodyPr>
          <a:lstStyle/>
          <a:p>
            <a:r>
              <a:rPr lang="en-US" dirty="0"/>
              <a:t>“Twin Peaks” of Requirements and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5" y="2286000"/>
            <a:ext cx="9049485" cy="37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2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E8F38-386A-4E72-9366-0D102DCAB05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Requirements Classification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 err="1"/>
              <a:t>Sommerville</a:t>
            </a:r>
            <a:r>
              <a:rPr lang="en-US" sz="3200" dirty="0"/>
              <a:t> (2005) suggests three levels of abstraction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/>
              <a:t>User requirements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/>
              <a:t>System requirements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/>
              <a:t>Software design specifications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419171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EB0CE-BEF2-4C1F-901A-86BB0754C5C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800"/>
              <a:t>User Requirements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Abstract statements written in natural language with accompanying informal diagrams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Specify what services (user functionality) the system is expected to provide and any constraints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“The system should be able to handle 20 bags per minute”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Examples:</a:t>
            </a:r>
          </a:p>
          <a:p>
            <a:pPr lvl="1">
              <a:defRPr/>
            </a:pPr>
            <a:r>
              <a:rPr lang="en-US" sz="2400" dirty="0"/>
              <a:t>Concept of operations (</a:t>
            </a:r>
            <a:r>
              <a:rPr lang="en-US" sz="2400" dirty="0" err="1"/>
              <a:t>conops</a:t>
            </a:r>
            <a:r>
              <a:rPr lang="en-US" sz="2400" dirty="0"/>
              <a:t>)</a:t>
            </a:r>
          </a:p>
          <a:p>
            <a:pPr lvl="1">
              <a:defRPr/>
            </a:pPr>
            <a:r>
              <a:rPr lang="en-US" sz="2400" dirty="0"/>
              <a:t>System metaphor</a:t>
            </a:r>
          </a:p>
          <a:p>
            <a:pPr lvl="1">
              <a:defRPr/>
            </a:pPr>
            <a:r>
              <a:rPr lang="en-US" sz="2400" dirty="0"/>
              <a:t>User stories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331930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DFEA1-8A60-423D-ADE9-FD4D03B5C48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800"/>
              <a:t>System Requirements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Detailed descriptions of the services and constraints</a:t>
            </a:r>
          </a:p>
          <a:p>
            <a:pPr>
              <a:defRPr/>
            </a:pPr>
            <a:r>
              <a:rPr lang="en-US" sz="2800" dirty="0"/>
              <a:t>Derived from analysis of the user requirements</a:t>
            </a: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Should be as structured and precise as possible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Acts as contract between client and contractor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May be captured in a </a:t>
            </a:r>
            <a:r>
              <a:rPr lang="en-US" sz="2800" b="1" dirty="0"/>
              <a:t>functional requirements document (FRD)</a:t>
            </a:r>
          </a:p>
          <a:p>
            <a:pPr lvl="1">
              <a:defRPr/>
            </a:pPr>
            <a:r>
              <a:rPr lang="en-US" sz="2400" dirty="0"/>
              <a:t>Sometimes referred to as </a:t>
            </a:r>
            <a:r>
              <a:rPr lang="en-US" sz="2400" b="1" dirty="0"/>
              <a:t>functional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02210310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726F2-D110-45A3-8DDA-7FFDF55E360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800"/>
              <a:t>Software Specifications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analysis and design documentation used as basis for implementation by developers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Derived from analysis of the system specification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Highly structured and precise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Acts as a contract between REs, architects, programmers, testers, etc.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Usually captured in a </a:t>
            </a:r>
            <a:r>
              <a:rPr lang="en-US" altLang="en-US" sz="2800" b="1" dirty="0"/>
              <a:t>software requirements specification (SRS)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11424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D2L Course Website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Lecture slides</a:t>
            </a:r>
          </a:p>
          <a:p>
            <a:r>
              <a:rPr lang="en-US" sz="2400" dirty="0"/>
              <a:t>Quizzes (for off-campus students only)</a:t>
            </a:r>
          </a:p>
          <a:p>
            <a:r>
              <a:rPr lang="en-US" sz="2400" dirty="0"/>
              <a:t>Grades</a:t>
            </a:r>
          </a:p>
          <a:p>
            <a:r>
              <a:rPr lang="en-US" sz="2400" dirty="0"/>
              <a:t>Discussion board</a:t>
            </a:r>
          </a:p>
          <a:p>
            <a:pPr lvl="1"/>
            <a:r>
              <a:rPr lang="en-US" sz="2000" dirty="0"/>
              <a:t>For students to interact</a:t>
            </a:r>
          </a:p>
          <a:p>
            <a:pPr lvl="1"/>
            <a:r>
              <a:rPr lang="en-US" sz="2000" dirty="0"/>
              <a:t>Questions for me should be emailed to gedwards@usc.edu</a:t>
            </a:r>
          </a:p>
          <a:p>
            <a:r>
              <a:rPr lang="en-US" sz="2400" dirty="0"/>
              <a:t>Current enrollment: 14 students</a:t>
            </a:r>
          </a:p>
          <a:p>
            <a:pPr lvl="1"/>
            <a:r>
              <a:rPr lang="en-US" sz="2000" dirty="0"/>
              <a:t>12 on campus</a:t>
            </a:r>
          </a:p>
          <a:p>
            <a:pPr lvl="1"/>
            <a:r>
              <a:rPr lang="en-US" sz="2000" dirty="0"/>
              <a:t>2 off campus</a:t>
            </a:r>
          </a:p>
        </p:txBody>
      </p:sp>
    </p:spTree>
    <p:extLst>
      <p:ext uri="{BB962C8B-B14F-4D97-AF65-F5344CB8AC3E}">
        <p14:creationId xmlns:p14="http://schemas.microsoft.com/office/powerpoint/2010/main" val="143100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25305-8956-4342-BD6F-3BF97E0D92C8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800"/>
              <a:t>Baggage Handling Example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14488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User requirement</a:t>
            </a:r>
          </a:p>
          <a:p>
            <a:pPr marL="762000" lvl="1" indent="-304800" eaLnBrk="1" hangingPunct="1">
              <a:lnSpc>
                <a:spcPct val="90000"/>
              </a:lnSpc>
              <a:defRPr/>
            </a:pPr>
            <a:r>
              <a:rPr lang="en-US" sz="2000" dirty="0"/>
              <a:t>“The system should be able to handle 20 bags per minute”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System Requirement</a:t>
            </a:r>
          </a:p>
          <a:p>
            <a:pPr marL="762000" lvl="1" indent="-304800" eaLnBrk="1" hangingPunct="1">
              <a:lnSpc>
                <a:spcPct val="90000"/>
              </a:lnSpc>
              <a:defRPr/>
            </a:pPr>
            <a:r>
              <a:rPr lang="en-US" altLang="en-US" sz="2000" dirty="0"/>
              <a:t>Each bag processed shall trigger a baggage event.</a:t>
            </a:r>
          </a:p>
          <a:p>
            <a:pPr marL="762000" lvl="1" indent="-3048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The system shall be able to handle 20 baggage events per minute.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Software specification</a:t>
            </a:r>
          </a:p>
          <a:p>
            <a:pPr marL="762000" lvl="1" indent="-304800" eaLnBrk="1" hangingPunct="1">
              <a:lnSpc>
                <a:spcPct val="90000"/>
              </a:lnSpc>
              <a:defRPr/>
            </a:pPr>
            <a:r>
              <a:rPr lang="en-US" altLang="en-US" sz="2000" dirty="0"/>
              <a:t>1.2 The system shall be able to process 20 baggage events per minute in operational mode.</a:t>
            </a:r>
          </a:p>
          <a:p>
            <a:pPr marL="762000" lvl="1" indent="-304800" eaLnBrk="1" hangingPunct="1">
              <a:lnSpc>
                <a:spcPct val="90000"/>
              </a:lnSpc>
              <a:defRPr/>
            </a:pPr>
            <a:r>
              <a:rPr lang="en-US" altLang="en-US" sz="2000" dirty="0"/>
              <a:t>1.2.1 If more than 20 baggage events occur in an a one minute interval, then the system shall…</a:t>
            </a:r>
          </a:p>
          <a:p>
            <a:pPr marL="762000" lvl="1" indent="-304800" eaLnBrk="1" hangingPunct="1">
              <a:lnSpc>
                <a:spcPct val="90000"/>
              </a:lnSpc>
              <a:defRPr/>
            </a:pPr>
            <a:r>
              <a:rPr lang="en-US" altLang="en-US" sz="2000" dirty="0"/>
              <a:t>1.2.2 More exception handling…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0786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A2171-C245-497A-A0EE-378529B0226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800"/>
              <a:t>Pet Store POS Example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14488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User requirement</a:t>
            </a:r>
          </a:p>
          <a:p>
            <a:pPr marL="762000" lvl="1" indent="-304800" eaLnBrk="1" hangingPunct="1">
              <a:lnSpc>
                <a:spcPct val="80000"/>
              </a:lnSpc>
              <a:defRPr/>
            </a:pPr>
            <a:r>
              <a:rPr lang="en-US" sz="1800" dirty="0"/>
              <a:t>The system shall accurately compute sale totals including discounts, taxes, refunds, and rebates; print an accurate receipt; and update inventory counts accordingly.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800" dirty="0"/>
              <a:t>System Requirement</a:t>
            </a:r>
          </a:p>
          <a:p>
            <a:pPr marL="762000" lvl="1" indent="-304800" eaLnBrk="1" hangingPunct="1">
              <a:lnSpc>
                <a:spcPct val="80000"/>
              </a:lnSpc>
              <a:defRPr/>
            </a:pPr>
            <a:r>
              <a:rPr lang="en-US" altLang="en-US" sz="1800" dirty="0"/>
              <a:t>Each sale shall be assigned a sale id.</a:t>
            </a:r>
          </a:p>
          <a:p>
            <a:pPr marL="762000" lvl="1" indent="-304800" eaLnBrk="1" hangingPunct="1">
              <a:lnSpc>
                <a:spcPct val="80000"/>
              </a:lnSpc>
              <a:defRPr/>
            </a:pPr>
            <a:r>
              <a:rPr lang="en-US" altLang="en-US" sz="1800" dirty="0"/>
              <a:t>Each sale may have one or more sales items.</a:t>
            </a:r>
          </a:p>
          <a:p>
            <a:pPr marL="762000" lvl="1" indent="-304800" eaLnBrk="1" hangingPunct="1">
              <a:lnSpc>
                <a:spcPct val="80000"/>
              </a:lnSpc>
              <a:defRPr/>
            </a:pPr>
            <a:r>
              <a:rPr lang="en-US" altLang="en-US" sz="1800" dirty="0"/>
              <a:t>Each sale may have one or more rebates.</a:t>
            </a:r>
          </a:p>
          <a:p>
            <a:pPr marL="762000" lvl="1" indent="-304800" eaLnBrk="1" hangingPunct="1">
              <a:lnSpc>
                <a:spcPct val="80000"/>
              </a:lnSpc>
              <a:defRPr/>
            </a:pPr>
            <a:r>
              <a:rPr lang="en-US" altLang="en-US" sz="1800" dirty="0"/>
              <a:t>Each sale may have only one receipt printed.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800" dirty="0"/>
              <a:t>Software specification</a:t>
            </a:r>
          </a:p>
          <a:p>
            <a:pPr marL="762000" lvl="1" indent="-304800" eaLnBrk="1" hangingPunct="1">
              <a:lnSpc>
                <a:spcPct val="80000"/>
              </a:lnSpc>
              <a:defRPr/>
            </a:pPr>
            <a:r>
              <a:rPr lang="en-US" altLang="en-US" sz="1800" dirty="0"/>
              <a:t>1.2 The system shall assign a unique sales id number to each sale transaction.</a:t>
            </a:r>
          </a:p>
          <a:p>
            <a:pPr marL="762000" lvl="1" indent="-304800" eaLnBrk="1" hangingPunct="1">
              <a:lnSpc>
                <a:spcPct val="80000"/>
              </a:lnSpc>
              <a:defRPr/>
            </a:pPr>
            <a:r>
              <a:rPr lang="en-US" altLang="en-US" sz="1800" dirty="0"/>
              <a:t>1.2.1 Each sales id may have zero or more sales items associated to it, but each sales item must be assigned to exactly one sales id.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/>
              <a:t>	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1930192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0136C-DD14-4BA6-B0AE-8D57B0C477C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55958"/>
            <a:ext cx="7886700" cy="7442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dirty="0"/>
              <a:t>Another Way of Classifying Requirements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Functional requirements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4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Non-functional requirements (NFRs)</a:t>
            </a:r>
          </a:p>
        </p:txBody>
      </p:sp>
    </p:spTree>
    <p:extLst>
      <p:ext uri="{BB962C8B-B14F-4D97-AF65-F5344CB8AC3E}">
        <p14:creationId xmlns:p14="http://schemas.microsoft.com/office/powerpoint/2010/main" val="1936643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9708E-E7DD-4A41-BC41-25D60838106D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800"/>
              <a:t>Functional Requirements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3999"/>
            <a:ext cx="7772400" cy="48323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Specify:</a:t>
            </a:r>
          </a:p>
          <a:p>
            <a:pPr lvl="1">
              <a:defRPr/>
            </a:pPr>
            <a:r>
              <a:rPr lang="en-US" sz="2100" dirty="0"/>
              <a:t>The services the system should provide</a:t>
            </a:r>
          </a:p>
          <a:p>
            <a:pPr lvl="1">
              <a:defRPr/>
            </a:pPr>
            <a:r>
              <a:rPr lang="en-US" sz="2100" dirty="0"/>
              <a:t>How it will react to inputs</a:t>
            </a:r>
          </a:p>
          <a:p>
            <a:pPr lvl="1">
              <a:defRPr/>
            </a:pPr>
            <a:r>
              <a:rPr lang="en-US" sz="2100" dirty="0"/>
              <a:t>What outputs it generates</a:t>
            </a:r>
          </a:p>
          <a:p>
            <a:pPr lvl="1">
              <a:defRPr/>
            </a:pPr>
            <a:r>
              <a:rPr lang="en-US" sz="2100" dirty="0"/>
              <a:t>How and when it changes mode or state</a:t>
            </a:r>
          </a:p>
          <a:p>
            <a:pPr lvl="1">
              <a:defRPr/>
            </a:pPr>
            <a:r>
              <a:rPr lang="en-US" sz="2100" dirty="0"/>
              <a:t>How exceptions are handled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Need to explicitly state what the system should not do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Can be high-level and general (user requirements) or detailed (software specifications).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Many possible forms of representation</a:t>
            </a:r>
          </a:p>
          <a:p>
            <a:pPr lvl="1">
              <a:defRPr/>
            </a:pPr>
            <a:r>
              <a:rPr lang="en-US" altLang="en-US" sz="2100" dirty="0"/>
              <a:t>natural language</a:t>
            </a:r>
          </a:p>
          <a:p>
            <a:pPr lvl="1">
              <a:defRPr/>
            </a:pPr>
            <a:r>
              <a:rPr lang="en-US" altLang="en-US" sz="2100" dirty="0"/>
              <a:t>visual models</a:t>
            </a:r>
          </a:p>
          <a:p>
            <a:pPr lvl="1">
              <a:defRPr/>
            </a:pPr>
            <a:r>
              <a:rPr lang="en-US" altLang="en-US" sz="2100" dirty="0"/>
              <a:t>formal methods</a:t>
            </a:r>
          </a:p>
        </p:txBody>
      </p:sp>
    </p:spTree>
    <p:extLst>
      <p:ext uri="{BB962C8B-B14F-4D97-AF65-F5344CB8AC3E}">
        <p14:creationId xmlns:p14="http://schemas.microsoft.com/office/powerpoint/2010/main" val="24550643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56A9F-8DC1-43DC-9043-1FF520A0946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32158"/>
            <a:ext cx="7886700" cy="7442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Functional Requirements</a:t>
            </a:r>
            <a:br>
              <a:rPr lang="en-US" sz="4000" dirty="0"/>
            </a:br>
            <a:r>
              <a:rPr lang="en-US" sz="3600" dirty="0"/>
              <a:t>Baggage Handling System</a:t>
            </a:r>
            <a:endParaRPr lang="en-US" sz="4000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905000"/>
            <a:ext cx="7886700" cy="4576763"/>
          </a:xfrm>
        </p:spPr>
        <p:txBody>
          <a:bodyPr>
            <a:normAutofit fontScale="92500"/>
          </a:bodyPr>
          <a:lstStyle/>
          <a:p>
            <a:pPr marL="0" indent="0" eaLnBrk="1" hangingPunct="1">
              <a:buNone/>
              <a:defRPr/>
            </a:pPr>
            <a:r>
              <a:rPr lang="en-US" sz="2800" dirty="0"/>
              <a:t>1.1. The system shall handle up to 20 bags per minute.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dirty="0"/>
              <a:t>1.4. When the system is in idle mode, the conveyor belt shall not move.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dirty="0"/>
              <a:t>1.8. If main power fails, the system shall shut down in an orderly fashion within 5 seconds.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dirty="0"/>
              <a:t>1.41. If the conveyor belt motor fails, the system shall shut the input feed mechanism within 3 seconds.</a:t>
            </a:r>
          </a:p>
        </p:txBody>
      </p:sp>
    </p:spTree>
    <p:extLst>
      <p:ext uri="{BB962C8B-B14F-4D97-AF65-F5344CB8AC3E}">
        <p14:creationId xmlns:p14="http://schemas.microsoft.com/office/powerpoint/2010/main" val="2854513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1A2A4-D839-4932-8B4A-E503E420BCED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55958"/>
            <a:ext cx="7886700" cy="7442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Functional Requirements</a:t>
            </a:r>
            <a:br>
              <a:rPr lang="en-US" sz="4000" dirty="0"/>
            </a:br>
            <a:r>
              <a:rPr lang="en-US" sz="3600" dirty="0"/>
              <a:t>Pet Store POS System</a:t>
            </a:r>
            <a:endParaRPr lang="en-US" sz="4000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7"/>
            <a:ext cx="7467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4.1. When the operator presses the “total” button, the current sale enters the closed out state.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4.1.1. When a sale enters the closed out state a total for each non-sale item is computed as number of items times the list price of the item.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4.1.2. When a sale enters the closed out state a total for each sale item is computed…</a:t>
            </a:r>
          </a:p>
        </p:txBody>
      </p:sp>
    </p:spTree>
    <p:extLst>
      <p:ext uri="{BB962C8B-B14F-4D97-AF65-F5344CB8AC3E}">
        <p14:creationId xmlns:p14="http://schemas.microsoft.com/office/powerpoint/2010/main" val="1007565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4C485E-847A-43E7-8453-4FD1C98FFE74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800"/>
              <a:t>Non-functional Requirements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Requirement imposed by the environment in which the system is to exist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This includes timing constraints, quality properties, standard adherence, programming languages to be used, etc.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Some of these non-functional requirements are counter intuitive (</a:t>
            </a:r>
            <a:r>
              <a:rPr lang="en-US" altLang="en-US" sz="2800" i="1" dirty="0"/>
              <a:t>e.g.,</a:t>
            </a:r>
            <a:r>
              <a:rPr lang="en-US" altLang="en-US" sz="2800" dirty="0"/>
              <a:t> timing)</a:t>
            </a:r>
          </a:p>
        </p:txBody>
      </p:sp>
    </p:spTree>
    <p:extLst>
      <p:ext uri="{BB962C8B-B14F-4D97-AF65-F5344CB8AC3E}">
        <p14:creationId xmlns:p14="http://schemas.microsoft.com/office/powerpoint/2010/main" val="418227919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C60C0-2B94-4C57-9F8F-6B40179CD436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008358"/>
            <a:ext cx="7886700" cy="7442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dirty="0"/>
              <a:t>Non-functional Requirement Types (</a:t>
            </a:r>
            <a:r>
              <a:rPr lang="en-US" altLang="en-US" sz="4000" dirty="0" err="1"/>
              <a:t>Sommerville</a:t>
            </a:r>
            <a:r>
              <a:rPr lang="en-US" altLang="en-US" sz="4000" dirty="0"/>
              <a:t>)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3400" y="1587500"/>
          <a:ext cx="83058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4" imgW="7964729" imgH="4480865" progId="">
                  <p:embed/>
                </p:oleObj>
              </mc:Choice>
              <mc:Fallback>
                <p:oleObj name="Visio" r:id="rId4" imgW="7964729" imgH="44808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87500"/>
                        <a:ext cx="8305800" cy="467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1376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1125242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Requirements and Testing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CAF17-2B31-4270-BF85-52975F485A4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14587"/>
            <a:ext cx="5257800" cy="3529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3044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CDF2D-7A4B-4BBC-983B-BF34A799C56F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Domain Requirements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Derived from the application domain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/>
              <a:t>May be: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/>
              <a:t>New functional requirements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/>
              <a:t>Constraints on existing functional requirements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/>
              <a:t>Specifications of how particular computations must be performed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93316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Webex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 students should log in to the </a:t>
            </a:r>
            <a:r>
              <a:rPr lang="en-US" dirty="0" err="1"/>
              <a:t>Webex</a:t>
            </a:r>
            <a:r>
              <a:rPr lang="en-US" dirty="0"/>
              <a:t> session during class</a:t>
            </a:r>
          </a:p>
          <a:p>
            <a:pPr lvl="1"/>
            <a:r>
              <a:rPr lang="en-US" dirty="0"/>
              <a:t>Follow along with the modeling lesson</a:t>
            </a:r>
          </a:p>
          <a:p>
            <a:pPr lvl="1"/>
            <a:r>
              <a:rPr lang="en-US" dirty="0"/>
              <a:t>Ask questions in real-time</a:t>
            </a:r>
          </a:p>
          <a:p>
            <a:r>
              <a:rPr lang="en-US" dirty="0"/>
              <a:t>The meeting information is posted on your DEN Blackboard page under the Menu heading "</a:t>
            </a:r>
            <a:r>
              <a:rPr lang="en-US" dirty="0" err="1"/>
              <a:t>Webex</a:t>
            </a:r>
            <a:r>
              <a:rPr lang="en-US" dirty="0"/>
              <a:t> Information.“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https://den.webex.com/den/j.php?MTID=mb1ad5c272bb3c988e021768f19bfd830</a:t>
            </a:r>
            <a:endParaRPr lang="en-US" dirty="0"/>
          </a:p>
          <a:p>
            <a:pPr lvl="1"/>
            <a:r>
              <a:rPr lang="en-US" dirty="0"/>
              <a:t>Meeting number: 	920 473 806</a:t>
            </a:r>
          </a:p>
          <a:p>
            <a:pPr lvl="1"/>
            <a:r>
              <a:rPr lang="en-US" dirty="0"/>
              <a:t>Meeting password: 	</a:t>
            </a:r>
            <a:r>
              <a:rPr lang="en-US" dirty="0" err="1"/>
              <a:t>csedwards</a:t>
            </a:r>
            <a:endParaRPr lang="en-US" dirty="0"/>
          </a:p>
          <a:p>
            <a:pPr lvl="1"/>
            <a:r>
              <a:rPr lang="en-US" dirty="0"/>
              <a:t>Join by phone</a:t>
            </a:r>
          </a:p>
          <a:p>
            <a:pPr lvl="2"/>
            <a:r>
              <a:rPr lang="en-US" dirty="0"/>
              <a:t>1-866-469-3239 Call-in toll-free number (US/Canada)</a:t>
            </a:r>
          </a:p>
          <a:p>
            <a:pPr lvl="2"/>
            <a:r>
              <a:rPr lang="en-US" dirty="0"/>
              <a:t>1-650-429-3300 Call-in toll number (US/Canada)</a:t>
            </a:r>
          </a:p>
        </p:txBody>
      </p:sp>
    </p:spTree>
    <p:extLst>
      <p:ext uri="{BB962C8B-B14F-4D97-AF65-F5344CB8AC3E}">
        <p14:creationId xmlns:p14="http://schemas.microsoft.com/office/powerpoint/2010/main" val="4214727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47688-E8BA-49D9-801A-2941DE699770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55957"/>
            <a:ext cx="7886700" cy="95220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/>
              <a:t>Domain Requirements </a:t>
            </a:r>
            <a:br>
              <a:rPr lang="en-US" sz="4000" dirty="0"/>
            </a:br>
            <a:r>
              <a:rPr lang="en-US" sz="3600" dirty="0"/>
              <a:t>Baggage Handling System</a:t>
            </a:r>
            <a:endParaRPr lang="en-US" sz="4000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052637"/>
            <a:ext cx="7886700" cy="45767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For the baggage handling system, various domain realities create requirements.</a:t>
            </a:r>
          </a:p>
          <a:p>
            <a:pPr lvl="1" eaLnBrk="1" hangingPunct="1">
              <a:defRPr/>
            </a:pPr>
            <a:r>
              <a:rPr lang="en-US" sz="2400" dirty="0"/>
              <a:t>Industry standards (you wouldn’t want the new system to underperform versus other airlines’ systems)</a:t>
            </a:r>
          </a:p>
          <a:p>
            <a:pPr lvl="1" eaLnBrk="1" hangingPunct="1">
              <a:defRPr/>
            </a:pPr>
            <a:r>
              <a:rPr lang="en-US" sz="2400" dirty="0"/>
              <a:t>Constraints imposed by existing hardware available (e.g. conveyor systems)</a:t>
            </a:r>
          </a:p>
          <a:p>
            <a:pPr lvl="1" eaLnBrk="1" hangingPunct="1">
              <a:defRPr/>
            </a:pPr>
            <a:r>
              <a:rPr lang="en-US" sz="2400" dirty="0"/>
              <a:t>Union contracts (there may be constraints based on collective bargaining agreements)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07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F9638-E3E4-4A93-870D-C14379C9D0DF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55958"/>
            <a:ext cx="7886700" cy="74424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/>
              <a:t>Domain Requirements</a:t>
            </a:r>
            <a:br>
              <a:rPr lang="en-US" sz="4400" dirty="0"/>
            </a:br>
            <a:r>
              <a:rPr lang="en-US" sz="3600" dirty="0"/>
              <a:t>Pet Store POS System</a:t>
            </a:r>
            <a:endParaRPr lang="en-US" sz="40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900237"/>
            <a:ext cx="7886700" cy="45767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For the Pet Store POS system, domain requirements are imposed by the conventional store practices.</a:t>
            </a:r>
          </a:p>
          <a:p>
            <a:pPr lvl="1" eaLnBrk="1" hangingPunct="1">
              <a:defRPr/>
            </a:pPr>
            <a:r>
              <a:rPr lang="en-US" sz="2400" dirty="0"/>
              <a:t>Handling of cash, credit cards, coupons</a:t>
            </a:r>
          </a:p>
          <a:p>
            <a:pPr lvl="1" eaLnBrk="1" hangingPunct="1">
              <a:defRPr/>
            </a:pPr>
            <a:r>
              <a:rPr lang="en-US" sz="2400" dirty="0"/>
              <a:t>Display interface and receipt format</a:t>
            </a:r>
          </a:p>
          <a:p>
            <a:pPr lvl="1" eaLnBrk="1" hangingPunct="1">
              <a:defRPr/>
            </a:pPr>
            <a:r>
              <a:rPr lang="en-US" sz="2400" dirty="0"/>
              <a:t>Conventions in the pet store industry (frequent buyer incentives?)</a:t>
            </a:r>
          </a:p>
          <a:p>
            <a:pPr lvl="1" eaLnBrk="1" hangingPunct="1">
              <a:defRPr/>
            </a:pPr>
            <a:r>
              <a:rPr lang="en-US" sz="2400" dirty="0"/>
              <a:t>Sale of items by the pound (e.g., horse feed) versus by item count</a:t>
            </a:r>
          </a:p>
          <a:p>
            <a:pPr lvl="1" eaLnBrk="1" hangingPunct="1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4436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21B04-46A2-4EE4-9C49-E723075205BD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Requirements Engineering Activities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Requirements elicitation/discovery</a:t>
            </a:r>
          </a:p>
          <a:p>
            <a:pPr eaLnBrk="1" hangingPunct="1">
              <a:defRPr/>
            </a:pPr>
            <a:r>
              <a:rPr lang="en-US" sz="2400" dirty="0"/>
              <a:t>Requirements analysis and reconciliation</a:t>
            </a:r>
          </a:p>
          <a:p>
            <a:pPr eaLnBrk="1" hangingPunct="1">
              <a:defRPr/>
            </a:pPr>
            <a:r>
              <a:rPr lang="en-US" sz="2400" dirty="0"/>
              <a:t>Requirements representation/modeling</a:t>
            </a:r>
          </a:p>
          <a:p>
            <a:pPr eaLnBrk="1" hangingPunct="1">
              <a:defRPr/>
            </a:pPr>
            <a:r>
              <a:rPr lang="en-US" sz="2400" dirty="0"/>
              <a:t>Requirements verification and validation</a:t>
            </a:r>
          </a:p>
          <a:p>
            <a:pPr eaLnBrk="1" hangingPunct="1">
              <a:defRPr/>
            </a:pPr>
            <a:r>
              <a:rPr lang="en-US" sz="2400" dirty="0"/>
              <a:t>Requirements management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05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DA0F1-3963-4176-9011-7BB09BE8991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Requirements Elicitation/Discovery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Goals</a:t>
            </a:r>
          </a:p>
          <a:p>
            <a:pPr eaLnBrk="1" hangingPunct="1">
              <a:defRPr/>
            </a:pPr>
            <a:endParaRPr lang="en-US" sz="3200" dirty="0"/>
          </a:p>
          <a:p>
            <a:pPr eaLnBrk="1" hangingPunct="1">
              <a:defRPr/>
            </a:pPr>
            <a:r>
              <a:rPr lang="en-US" sz="3200" dirty="0"/>
              <a:t>Involves:</a:t>
            </a:r>
          </a:p>
          <a:p>
            <a:pPr lvl="1">
              <a:defRPr/>
            </a:pPr>
            <a:r>
              <a:rPr lang="en-US" sz="2800" dirty="0"/>
              <a:t>Discovering who the </a:t>
            </a:r>
            <a:r>
              <a:rPr lang="en-US" sz="2800" b="1" dirty="0"/>
              <a:t>stakeholders</a:t>
            </a:r>
            <a:r>
              <a:rPr lang="en-US" sz="2800" dirty="0"/>
              <a:t> are</a:t>
            </a:r>
            <a:endParaRPr lang="en-US" sz="2800" dirty="0"/>
          </a:p>
          <a:p>
            <a:pPr lvl="1">
              <a:defRPr/>
            </a:pPr>
            <a:r>
              <a:rPr lang="en-US" sz="2800" dirty="0"/>
              <a:t>Uncovering what the stakeholders need and want</a:t>
            </a:r>
          </a:p>
          <a:p>
            <a:pPr lvl="2">
              <a:defRPr/>
            </a:pPr>
            <a:r>
              <a:rPr lang="en-US" sz="2400" dirty="0"/>
              <a:t>Requirements have to be found and/or teased out</a:t>
            </a:r>
          </a:p>
          <a:p>
            <a:pPr lvl="1">
              <a:defRPr/>
            </a:pPr>
            <a:r>
              <a:rPr lang="en-US" sz="2700" dirty="0"/>
              <a:t>Uncovering what the stakeholders do </a:t>
            </a:r>
            <a:r>
              <a:rPr lang="en-US" sz="2700" b="1" dirty="0"/>
              <a:t>not</a:t>
            </a:r>
            <a:r>
              <a:rPr lang="en-US" sz="2700" dirty="0"/>
              <a:t> want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3200" dirty="0"/>
              <a:t>Don’t forget non-functional requirements!</a:t>
            </a:r>
          </a:p>
        </p:txBody>
      </p:sp>
    </p:spTree>
    <p:extLst>
      <p:ext uri="{BB962C8B-B14F-4D97-AF65-F5344CB8AC3E}">
        <p14:creationId xmlns:p14="http://schemas.microsoft.com/office/powerpoint/2010/main" val="2238481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D2DFA-5F5C-45A5-940A-3A95BF613951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/>
              <a:t>Requirements Analysis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24000"/>
            <a:ext cx="7886700" cy="4576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Raw user requirements exhibit many problems:</a:t>
            </a:r>
          </a:p>
          <a:p>
            <a:pPr lvl="1">
              <a:defRPr/>
            </a:pPr>
            <a:r>
              <a:rPr lang="en-US" sz="2100" dirty="0"/>
              <a:t>Don’t make sense</a:t>
            </a:r>
          </a:p>
          <a:p>
            <a:pPr lvl="1">
              <a:defRPr/>
            </a:pPr>
            <a:r>
              <a:rPr lang="en-US" sz="2100" dirty="0"/>
              <a:t>Contradictory (and not always obviously so)</a:t>
            </a:r>
          </a:p>
          <a:p>
            <a:pPr lvl="1">
              <a:defRPr/>
            </a:pPr>
            <a:r>
              <a:rPr lang="en-US" sz="2100" dirty="0"/>
              <a:t>Inconsistent</a:t>
            </a:r>
          </a:p>
          <a:p>
            <a:pPr lvl="1">
              <a:defRPr/>
            </a:pPr>
            <a:r>
              <a:rPr lang="en-US" sz="2100" dirty="0"/>
              <a:t>Incomplete</a:t>
            </a:r>
          </a:p>
          <a:p>
            <a:pPr lvl="1">
              <a:defRPr/>
            </a:pPr>
            <a:r>
              <a:rPr lang="en-US" sz="2100" dirty="0"/>
              <a:t>Vague</a:t>
            </a:r>
          </a:p>
          <a:p>
            <a:pPr lvl="1">
              <a:defRPr/>
            </a:pPr>
            <a:r>
              <a:rPr lang="en-US" sz="2100" dirty="0"/>
              <a:t>Just wrong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Raw requirements interact and are dependent on each other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Requirements analysis and reconciliation involves techniques to </a:t>
            </a:r>
            <a:r>
              <a:rPr lang="en-US" sz="2400" b="1" dirty="0"/>
              <a:t>identify</a:t>
            </a:r>
            <a:r>
              <a:rPr lang="en-US" sz="2400" dirty="0"/>
              <a:t> and </a:t>
            </a:r>
            <a:r>
              <a:rPr lang="en-US" sz="2400" b="1" dirty="0"/>
              <a:t>correct</a:t>
            </a:r>
            <a:r>
              <a:rPr lang="en-US" sz="2400" dirty="0"/>
              <a:t>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2717090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CB703-0B32-4E03-A66F-A26686B2E70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Requirements Representation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Converting the processed raw requirements into some model (usual natural language, math, and visualizations)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Facilitates communication of requirements and conversion into a system architecture and design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Uses techniques that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Informal</a:t>
            </a:r>
            <a:r>
              <a:rPr lang="en-US" sz="2000" dirty="0"/>
              <a:t> (e.g. natural language, diagrams)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Formal</a:t>
            </a:r>
            <a:r>
              <a:rPr lang="en-US" sz="2000" dirty="0"/>
              <a:t> (mathematically sound representation)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Semi-formal</a:t>
            </a:r>
            <a:r>
              <a:rPr lang="en-US" sz="2000" dirty="0"/>
              <a:t> (convertible to a sound representation or is partially rigorous)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Usually some combination of these are employed in requirements representation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339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A156E-8352-4D00-AF8B-825D8CC55E90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Requirements Validation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dirty="0"/>
              <a:t>Validation:</a:t>
            </a:r>
            <a:r>
              <a:rPr lang="en-US" sz="2800" dirty="0"/>
              <a:t> “Am I building the right system”</a:t>
            </a:r>
          </a:p>
          <a:p>
            <a:pPr eaLnBrk="1" hangingPunct="1">
              <a:defRPr/>
            </a:pPr>
            <a:r>
              <a:rPr lang="en-US" sz="2800" b="1" dirty="0"/>
              <a:t>Verification:</a:t>
            </a:r>
            <a:r>
              <a:rPr lang="en-US" sz="2800" dirty="0"/>
              <a:t> “Am I building the system right?”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Requirements validation involves various semi-formal and formal methods, text-based tools, visualizations, inspections, and so on.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975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63B02-2F57-4FEE-8A2F-6343B8594A7E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Requirements Management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Managing the realities of changing requirements over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Fostering traceability through appropriate aggregation and subordination of requirements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Communicating changes in requirements to those who need to know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Intelligently providing “push back” when scope creep ensues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Using tools to track changes and maintain traceability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9765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05DDF-0899-4B65-B303-8AE63484582E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4175"/>
            <a:ext cx="8229600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Home Building vs. Software Development</a:t>
            </a:r>
          </a:p>
        </p:txBody>
      </p:sp>
      <p:graphicFrame>
        <p:nvGraphicFramePr>
          <p:cNvPr id="171130" name="Group 1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89092"/>
              </p:ext>
            </p:extLst>
          </p:nvPr>
        </p:nvGraphicFramePr>
        <p:xfrm>
          <a:off x="457200" y="1295400"/>
          <a:ext cx="8229600" cy="543109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Home Building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Software/System Building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Architect meets with and interviews clients. Tours property. Takes notes and pictures.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 meets with customers and uses interviews and other elicitation techniques.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Architect makes rough sketches (shows to clients, receives feedback).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 makes models of requirements to show to customers (e.g. prototypes, draft SRS).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Architect makes more sketches (e.g. elevations) and perhaps more sophisticated models (e.g. cardboard, 3D-virtual models, fly-through animations).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Architect refines requirements and adds formal and semi-formal elements (e.g. UML). More prototyping is used.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Architect prepares models with additional detail (floor plans).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 uses information determined above to develop complete SRS.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Future models (e.g. construction drawings) are for contractors’ use.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Future models (e.g. software design documents) are for developers’ use.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84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</a:t>
            </a: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55D24-389F-42E0-B33A-521051090FB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0180" name="Rectangle 7"/>
          <p:cNvSpPr>
            <a:spLocks noChangeArrowheads="1"/>
          </p:cNvSpPr>
          <p:nvPr/>
        </p:nvSpPr>
        <p:spPr bwMode="auto">
          <a:xfrm>
            <a:off x="1143000" y="1676400"/>
            <a:ext cx="6248400" cy="36576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8"/>
          <p:cNvSpPr>
            <a:spLocks noChangeShapeType="1"/>
          </p:cNvSpPr>
          <p:nvPr/>
        </p:nvSpPr>
        <p:spPr bwMode="auto">
          <a:xfrm flipH="1">
            <a:off x="5334000" y="1143000"/>
            <a:ext cx="457200" cy="533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Text Box 9"/>
          <p:cNvSpPr txBox="1">
            <a:spLocks noChangeArrowheads="1"/>
          </p:cNvSpPr>
          <p:nvPr/>
        </p:nvSpPr>
        <p:spPr bwMode="auto">
          <a:xfrm>
            <a:off x="5791200" y="790231"/>
            <a:ext cx="266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Universe of all possible system behaviors</a:t>
            </a:r>
          </a:p>
        </p:txBody>
      </p:sp>
      <p:sp>
        <p:nvSpPr>
          <p:cNvPr id="1075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Behavior Specification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400" y="1735138"/>
            <a:ext cx="4775200" cy="3065463"/>
            <a:chOff x="16" y="1093"/>
            <a:chExt cx="3008" cy="1931"/>
          </a:xfrm>
        </p:grpSpPr>
        <p:sp>
          <p:nvSpPr>
            <p:cNvPr id="50218" name="Oval 5"/>
            <p:cNvSpPr>
              <a:spLocks noChangeArrowheads="1"/>
            </p:cNvSpPr>
            <p:nvPr/>
          </p:nvSpPr>
          <p:spPr bwMode="auto">
            <a:xfrm>
              <a:off x="1248" y="1344"/>
              <a:ext cx="1776" cy="1680"/>
            </a:xfrm>
            <a:prstGeom prst="ellipse">
              <a:avLst/>
            </a:prstGeom>
            <a:gradFill rotWithShape="1">
              <a:gsLst>
                <a:gs pos="0">
                  <a:srgbClr val="99FF66">
                    <a:alpha val="48000"/>
                  </a:srgbClr>
                </a:gs>
                <a:gs pos="100000">
                  <a:srgbClr val="47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9" name="Line 10"/>
            <p:cNvSpPr>
              <a:spLocks noChangeShapeType="1"/>
            </p:cNvSpPr>
            <p:nvPr/>
          </p:nvSpPr>
          <p:spPr bwMode="auto">
            <a:xfrm>
              <a:off x="1728" y="1248"/>
              <a:ext cx="24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Text Box 12"/>
            <p:cNvSpPr txBox="1">
              <a:spLocks noChangeArrowheads="1"/>
            </p:cNvSpPr>
            <p:nvPr/>
          </p:nvSpPr>
          <p:spPr bwMode="auto">
            <a:xfrm>
              <a:off x="16" y="1093"/>
              <a:ext cx="19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Desired system behavior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438400" y="2133600"/>
            <a:ext cx="5486400" cy="2667000"/>
            <a:chOff x="1536" y="1344"/>
            <a:chExt cx="3456" cy="1680"/>
          </a:xfrm>
        </p:grpSpPr>
        <p:sp>
          <p:nvSpPr>
            <p:cNvPr id="50215" name="Oval 6"/>
            <p:cNvSpPr>
              <a:spLocks noChangeArrowheads="1"/>
            </p:cNvSpPr>
            <p:nvPr/>
          </p:nvSpPr>
          <p:spPr bwMode="auto">
            <a:xfrm>
              <a:off x="1536" y="1392"/>
              <a:ext cx="1824" cy="1632"/>
            </a:xfrm>
            <a:prstGeom prst="ellipse">
              <a:avLst/>
            </a:prstGeom>
            <a:gradFill rotWithShape="1">
              <a:gsLst>
                <a:gs pos="0">
                  <a:srgbClr val="FF9999">
                    <a:alpha val="35001"/>
                  </a:srgbClr>
                </a:gs>
                <a:gs pos="100000">
                  <a:srgbClr val="764747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Line 13"/>
            <p:cNvSpPr>
              <a:spLocks noChangeShapeType="1"/>
            </p:cNvSpPr>
            <p:nvPr/>
          </p:nvSpPr>
          <p:spPr bwMode="auto">
            <a:xfrm flipH="1">
              <a:off x="3120" y="1488"/>
              <a:ext cx="81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7" name="Text Box 15"/>
            <p:cNvSpPr txBox="1">
              <a:spLocks noChangeArrowheads="1"/>
            </p:cNvSpPr>
            <p:nvPr/>
          </p:nvSpPr>
          <p:spPr bwMode="auto">
            <a:xfrm>
              <a:off x="4032" y="1344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Behavior specified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029200" y="3733803"/>
            <a:ext cx="3886200" cy="1276351"/>
            <a:chOff x="3168" y="2352"/>
            <a:chExt cx="2448" cy="804"/>
          </a:xfrm>
        </p:grpSpPr>
        <p:sp>
          <p:nvSpPr>
            <p:cNvPr id="50203" name="Line 29"/>
            <p:cNvSpPr>
              <a:spLocks noChangeShapeType="1"/>
            </p:cNvSpPr>
            <p:nvPr/>
          </p:nvSpPr>
          <p:spPr bwMode="auto">
            <a:xfrm flipH="1" flipV="1">
              <a:off x="3168" y="2352"/>
              <a:ext cx="14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1" name="Text Box 30"/>
            <p:cNvSpPr txBox="1">
              <a:spLocks noChangeArrowheads="1"/>
            </p:cNvSpPr>
            <p:nvPr/>
          </p:nvSpPr>
          <p:spPr bwMode="auto">
            <a:xfrm>
              <a:off x="4704" y="2400"/>
              <a:ext cx="91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Undesirable behavior allowed by spec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0" y="2667000"/>
            <a:ext cx="2186609" cy="609600"/>
            <a:chOff x="-96" y="1680"/>
            <a:chExt cx="1440" cy="384"/>
          </a:xfrm>
        </p:grpSpPr>
        <p:sp>
          <p:nvSpPr>
            <p:cNvPr id="50198" name="Line 39"/>
            <p:cNvSpPr>
              <a:spLocks noChangeShapeType="1"/>
            </p:cNvSpPr>
            <p:nvPr/>
          </p:nvSpPr>
          <p:spPr bwMode="auto">
            <a:xfrm flipV="1">
              <a:off x="384" y="206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Text Box 40"/>
            <p:cNvSpPr txBox="1">
              <a:spLocks noChangeArrowheads="1"/>
            </p:cNvSpPr>
            <p:nvPr/>
          </p:nvSpPr>
          <p:spPr bwMode="auto">
            <a:xfrm>
              <a:off x="-96" y="1680"/>
              <a:ext cx="91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Missing functionality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400800" y="5029202"/>
            <a:ext cx="2743200" cy="1347788"/>
            <a:chOff x="4032" y="3168"/>
            <a:chExt cx="1728" cy="849"/>
          </a:xfrm>
        </p:grpSpPr>
        <p:sp>
          <p:nvSpPr>
            <p:cNvPr id="50189" name="Line 46"/>
            <p:cNvSpPr>
              <a:spLocks noChangeShapeType="1"/>
            </p:cNvSpPr>
            <p:nvPr/>
          </p:nvSpPr>
          <p:spPr bwMode="auto">
            <a:xfrm flipH="1" flipV="1">
              <a:off x="4032" y="3168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Text Box 47"/>
            <p:cNvSpPr txBox="1">
              <a:spLocks noChangeArrowheads="1"/>
            </p:cNvSpPr>
            <p:nvPr/>
          </p:nvSpPr>
          <p:spPr bwMode="auto">
            <a:xfrm>
              <a:off x="4752" y="3552"/>
              <a:ext cx="1008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Unwanted behavior excluded by spec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8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Grading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548574"/>
              </p:ext>
            </p:extLst>
          </p:nvPr>
        </p:nvGraphicFramePr>
        <p:xfrm>
          <a:off x="628650" y="1600200"/>
          <a:ext cx="78867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Percentage of Final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40% (~4% for each of</a:t>
                      </a:r>
                      <a:r>
                        <a:rPr lang="en-US" sz="2000" baseline="0" dirty="0"/>
                        <a:t> ten quizzes)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Homework</a:t>
                      </a:r>
                      <a:r>
                        <a:rPr lang="en-US" sz="2000" baseline="0" dirty="0"/>
                        <a:t>/participation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8244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covered this semester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Agile requirements engineering</a:t>
            </a:r>
          </a:p>
          <a:p>
            <a:endParaRPr lang="en-US" sz="2800" dirty="0"/>
          </a:p>
          <a:p>
            <a:r>
              <a:rPr lang="en-US" sz="2800" dirty="0"/>
              <a:t>Tool support for RE</a:t>
            </a:r>
          </a:p>
          <a:p>
            <a:endParaRPr lang="en-US" sz="2800" dirty="0"/>
          </a:p>
          <a:p>
            <a:r>
              <a:rPr lang="en-US" sz="2800" dirty="0"/>
              <a:t>Value engineering of requirements</a:t>
            </a:r>
          </a:p>
          <a:p>
            <a:endParaRPr lang="en-US" sz="2800" dirty="0"/>
          </a:p>
          <a:p>
            <a:r>
              <a:rPr lang="en-US" sz="2800" dirty="0"/>
              <a:t>Software patents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20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Weekly Quizzes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5105400"/>
          </a:xfrm>
        </p:spPr>
        <p:txBody>
          <a:bodyPr>
            <a:normAutofit/>
          </a:bodyPr>
          <a:lstStyle/>
          <a:p>
            <a:pPr marL="171450" lvl="1">
              <a:spcBef>
                <a:spcPts val="750"/>
              </a:spcBef>
            </a:pPr>
            <a:r>
              <a:rPr lang="en-US" altLang="en-US" sz="2100" dirty="0"/>
              <a:t>At the beginning of each class, starting in Week 4 (~25 minutes)</a:t>
            </a:r>
          </a:p>
          <a:p>
            <a:pPr lvl="1"/>
            <a:r>
              <a:rPr lang="en-US" altLang="en-US" dirty="0"/>
              <a:t>10 total quizzes</a:t>
            </a:r>
          </a:p>
          <a:p>
            <a:pPr lvl="1"/>
            <a:r>
              <a:rPr lang="en-US" altLang="en-US" dirty="0"/>
              <a:t>Will cover previous week’s material</a:t>
            </a:r>
          </a:p>
          <a:p>
            <a:r>
              <a:rPr lang="en-US" altLang="en-US" dirty="0"/>
              <a:t>2-3 short answer questions covering the previous week’s lecture and reading</a:t>
            </a:r>
          </a:p>
          <a:p>
            <a:pPr eaLnBrk="1" hangingPunct="1"/>
            <a:r>
              <a:rPr lang="en-US" altLang="en-US" dirty="0"/>
              <a:t>Notify me </a:t>
            </a:r>
            <a:r>
              <a:rPr lang="en-US" altLang="en-US" b="1" dirty="0"/>
              <a:t>in advance </a:t>
            </a:r>
            <a:r>
              <a:rPr lang="en-US" altLang="en-US" dirty="0"/>
              <a:t>if you will miss a quiz so that arrangements can be made for a make-up</a:t>
            </a:r>
          </a:p>
          <a:p>
            <a:pPr lvl="1"/>
            <a:r>
              <a:rPr lang="en-US" altLang="en-US" dirty="0"/>
              <a:t>I will make accommodations for:</a:t>
            </a:r>
          </a:p>
          <a:p>
            <a:pPr lvl="2"/>
            <a:r>
              <a:rPr lang="en-US" altLang="en-US" dirty="0"/>
              <a:t>USC-related activities (such as travel to a research conference)</a:t>
            </a:r>
          </a:p>
          <a:p>
            <a:pPr lvl="2"/>
            <a:r>
              <a:rPr lang="en-US" altLang="en-US" dirty="0"/>
              <a:t>Illness with documentation</a:t>
            </a:r>
          </a:p>
          <a:p>
            <a:pPr lvl="2"/>
            <a:r>
              <a:rPr lang="en-US" altLang="en-US" dirty="0"/>
              <a:t>Family emergency with prior approval</a:t>
            </a:r>
          </a:p>
          <a:p>
            <a:pPr lvl="1"/>
            <a:r>
              <a:rPr lang="en-US" altLang="en-US" dirty="0"/>
              <a:t>I can’t make accommodations for:</a:t>
            </a:r>
          </a:p>
          <a:p>
            <a:pPr lvl="2"/>
            <a:r>
              <a:rPr lang="en-US" altLang="en-US" dirty="0"/>
              <a:t>Heavy workload</a:t>
            </a:r>
          </a:p>
        </p:txBody>
      </p:sp>
    </p:spTree>
    <p:extLst>
      <p:ext uri="{BB962C8B-B14F-4D97-AF65-F5344CB8AC3E}">
        <p14:creationId xmlns:p14="http://schemas.microsoft.com/office/powerpoint/2010/main" val="12044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Exercises at the end of each chapter</a:t>
            </a:r>
          </a:p>
          <a:p>
            <a:r>
              <a:rPr lang="en-US" dirty="0"/>
              <a:t>Graded on a participation basis (credit given for any good-faith attempt)</a:t>
            </a:r>
          </a:p>
          <a:p>
            <a:r>
              <a:rPr lang="en-US" dirty="0"/>
              <a:t>1 point for each question answered – 2 points for questions with an asterisk</a:t>
            </a:r>
          </a:p>
          <a:p>
            <a:r>
              <a:rPr lang="en-US" dirty="0"/>
              <a:t>Full credit is 60 points total for the semester</a:t>
            </a:r>
          </a:p>
          <a:p>
            <a:pPr lvl="1"/>
            <a:r>
              <a:rPr lang="en-US" dirty="0"/>
              <a:t>6 points per week</a:t>
            </a:r>
          </a:p>
          <a:p>
            <a:r>
              <a:rPr lang="en-US" dirty="0"/>
              <a:t>Points can be made up by completing more than 6 questions in any week</a:t>
            </a:r>
          </a:p>
          <a:p>
            <a:r>
              <a:rPr lang="en-US" dirty="0"/>
              <a:t>Due before the beginning of class each week</a:t>
            </a:r>
          </a:p>
          <a:p>
            <a:pPr lvl="1"/>
            <a:r>
              <a:rPr lang="en-US" dirty="0"/>
              <a:t>Must be emailed to </a:t>
            </a:r>
            <a:r>
              <a:rPr lang="en-US" dirty="0">
                <a:hlinkClick r:id="rId2"/>
              </a:rPr>
              <a:t>gedwards@usc.edu</a:t>
            </a:r>
            <a:r>
              <a:rPr lang="en-US" dirty="0"/>
              <a:t> AND the course grader (</a:t>
            </a:r>
            <a:r>
              <a:rPr lang="en-US" dirty="0">
                <a:hlinkClick r:id="rId3"/>
              </a:rPr>
              <a:t>ravichaa@usc.edu</a:t>
            </a:r>
            <a:r>
              <a:rPr lang="en-US" dirty="0"/>
              <a:t>) </a:t>
            </a:r>
            <a:r>
              <a:rPr lang="en-US" b="1" u="sng" dirty="0"/>
              <a:t>PRIOR TO THE START OF CLASS</a:t>
            </a:r>
            <a:r>
              <a:rPr lang="en-US" dirty="0"/>
              <a:t>. No late homework submissions will be accepted.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09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56151"/>
          </a:xfrm>
        </p:spPr>
        <p:txBody>
          <a:bodyPr>
            <a:normAutofit/>
          </a:bodyPr>
          <a:lstStyle/>
          <a:p>
            <a:r>
              <a:rPr lang="en-US" dirty="0"/>
              <a:t>Every student must give a </a:t>
            </a:r>
            <a:r>
              <a:rPr lang="en-US" b="1" u="sng" dirty="0"/>
              <a:t>20 minute</a:t>
            </a:r>
            <a:r>
              <a:rPr lang="en-US" dirty="0"/>
              <a:t> in-class presentation on a research paper</a:t>
            </a:r>
          </a:p>
          <a:p>
            <a:r>
              <a:rPr lang="en-US" dirty="0"/>
              <a:t>DEN students must videotape their presentation and upload to D2L</a:t>
            </a:r>
          </a:p>
          <a:p>
            <a:r>
              <a:rPr lang="en-US" dirty="0"/>
              <a:t>The list of research papers to choose from is on D2L</a:t>
            </a:r>
          </a:p>
          <a:p>
            <a:pPr lvl="1"/>
            <a:r>
              <a:rPr lang="en-US" dirty="0"/>
              <a:t>Email me (</a:t>
            </a:r>
            <a:r>
              <a:rPr lang="en-US" dirty="0">
                <a:hlinkClick r:id="rId2"/>
              </a:rPr>
              <a:t>gedwards@usc.edu</a:t>
            </a:r>
            <a:r>
              <a:rPr lang="en-US" dirty="0"/>
              <a:t>) AND the grader (</a:t>
            </a:r>
            <a:r>
              <a:rPr lang="en-US" dirty="0">
                <a:hlinkClick r:id="rId3"/>
              </a:rPr>
              <a:t>ravichaa@usc.edu</a:t>
            </a:r>
            <a:r>
              <a:rPr lang="en-US" dirty="0"/>
              <a:t>) with your first and second choices of papers</a:t>
            </a:r>
          </a:p>
          <a:p>
            <a:pPr lvl="1"/>
            <a:r>
              <a:rPr lang="en-US" dirty="0"/>
              <a:t>First-come, first-serve; if your choice isn’t available, we’ll let you know</a:t>
            </a:r>
          </a:p>
          <a:p>
            <a:r>
              <a:rPr lang="en-US" dirty="0"/>
              <a:t>Depending on the final number of students in the class, we will likely have 1-2 presentations per week</a:t>
            </a:r>
          </a:p>
          <a:p>
            <a:r>
              <a:rPr lang="en-US" dirty="0"/>
              <a:t>The first student presentations will be February 27</a:t>
            </a:r>
          </a:p>
          <a:p>
            <a:r>
              <a:rPr lang="en-US" dirty="0"/>
              <a:t>I will give an example presentation in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19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Details on the class project will be provided during the next class</a:t>
            </a:r>
          </a:p>
          <a:p>
            <a:r>
              <a:rPr lang="en-US" altLang="en-US" sz="2800" dirty="0"/>
              <a:t>Will involve using a requirements modeling tool to specify requirements</a:t>
            </a:r>
          </a:p>
          <a:p>
            <a:r>
              <a:rPr lang="en-US" altLang="en-US" sz="2800" dirty="0"/>
              <a:t>Projects will be due at the end of the semester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23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Words>2840</Words>
  <Application>Microsoft Office PowerPoint</Application>
  <PresentationFormat>On-screen Show (4:3)</PresentationFormat>
  <Paragraphs>480</Paragraphs>
  <Slides>50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Times New Roman</vt:lpstr>
      <vt:lpstr>Wingdings</vt:lpstr>
      <vt:lpstr>Office Theme</vt:lpstr>
      <vt:lpstr>Chart</vt:lpstr>
      <vt:lpstr>Visio</vt:lpstr>
      <vt:lpstr>CSCI 568: Requirements Engineering</vt:lpstr>
      <vt:lpstr>About Me</vt:lpstr>
      <vt:lpstr>D2L Course Website</vt:lpstr>
      <vt:lpstr>Webex</vt:lpstr>
      <vt:lpstr>Grading</vt:lpstr>
      <vt:lpstr>Weekly Quizzes</vt:lpstr>
      <vt:lpstr>Weekly Homework</vt:lpstr>
      <vt:lpstr>Student Presentations</vt:lpstr>
      <vt:lpstr>Class Project</vt:lpstr>
      <vt:lpstr>Class Agenda</vt:lpstr>
      <vt:lpstr>Required Textbook</vt:lpstr>
      <vt:lpstr>Office Hours</vt:lpstr>
      <vt:lpstr>Course Mission Statement</vt:lpstr>
      <vt:lpstr>Exemplar System I</vt:lpstr>
      <vt:lpstr>Exemplar System II</vt:lpstr>
      <vt:lpstr>Today’s Topic:  Requirements Engineering Basics</vt:lpstr>
      <vt:lpstr>What is Requirements Engineering?</vt:lpstr>
      <vt:lpstr>Software-Intensive Systems</vt:lpstr>
      <vt:lpstr>Importance of Requirements Engineering</vt:lpstr>
      <vt:lpstr>You Probably Don’t Do Enough Requirements Engineering</vt:lpstr>
      <vt:lpstr>A System That Needs Rigorous RE?</vt:lpstr>
      <vt:lpstr>PowerPoint Presentation</vt:lpstr>
      <vt:lpstr>What is a “Requirement”?</vt:lpstr>
      <vt:lpstr>PowerPoint Presentation</vt:lpstr>
      <vt:lpstr>“Twin Peaks” of Requirements and Architecture</vt:lpstr>
      <vt:lpstr>Requirements Classification</vt:lpstr>
      <vt:lpstr>User Requirements</vt:lpstr>
      <vt:lpstr>System Requirements</vt:lpstr>
      <vt:lpstr>Software Specifications</vt:lpstr>
      <vt:lpstr>Baggage Handling Example</vt:lpstr>
      <vt:lpstr>Pet Store POS Example</vt:lpstr>
      <vt:lpstr>Another Way of Classifying Requirements</vt:lpstr>
      <vt:lpstr>Functional Requirements</vt:lpstr>
      <vt:lpstr>Functional Requirements Baggage Handling System</vt:lpstr>
      <vt:lpstr>Functional Requirements Pet Store POS System</vt:lpstr>
      <vt:lpstr>Non-functional Requirements</vt:lpstr>
      <vt:lpstr>Non-functional Requirement Types (Sommerville)</vt:lpstr>
      <vt:lpstr>Relationship Between Requirements and Testing</vt:lpstr>
      <vt:lpstr>Domain Requirements</vt:lpstr>
      <vt:lpstr>Domain Requirements  Baggage Handling System</vt:lpstr>
      <vt:lpstr>Domain Requirements Pet Store POS System</vt:lpstr>
      <vt:lpstr>Requirements Engineering Activities</vt:lpstr>
      <vt:lpstr>Requirements Elicitation/Discovery</vt:lpstr>
      <vt:lpstr>Requirements Analysis </vt:lpstr>
      <vt:lpstr>Requirements Representation</vt:lpstr>
      <vt:lpstr>Requirements Validation</vt:lpstr>
      <vt:lpstr>Requirements Management</vt:lpstr>
      <vt:lpstr>Home Building vs. Software Development</vt:lpstr>
      <vt:lpstr>Behavior Specification</vt:lpstr>
      <vt:lpstr>Other topics covered this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Laplante</dc:creator>
  <cp:lastModifiedBy>George Edwards</cp:lastModifiedBy>
  <cp:revision>133</cp:revision>
  <cp:lastPrinted>1601-01-01T00:00:00Z</cp:lastPrinted>
  <dcterms:created xsi:type="dcterms:W3CDTF">1601-01-01T00:00:00Z</dcterms:created>
  <dcterms:modified xsi:type="dcterms:W3CDTF">2017-01-09T20:46:36Z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