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8" r:id="rId3"/>
    <p:sldId id="299" r:id="rId4"/>
    <p:sldId id="258" r:id="rId5"/>
    <p:sldId id="272" r:id="rId6"/>
    <p:sldId id="273" r:id="rId7"/>
    <p:sldId id="274" r:id="rId8"/>
    <p:sldId id="275" r:id="rId9"/>
    <p:sldId id="276" r:id="rId10"/>
    <p:sldId id="290" r:id="rId11"/>
    <p:sldId id="289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61" r:id="rId20"/>
    <p:sldId id="297" r:id="rId21"/>
    <p:sldId id="264" r:id="rId22"/>
    <p:sldId id="278" r:id="rId23"/>
    <p:sldId id="279" r:id="rId24"/>
    <p:sldId id="280" r:id="rId25"/>
    <p:sldId id="281" r:id="rId26"/>
    <p:sldId id="282" r:id="rId27"/>
    <p:sldId id="277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9DB1C6-72C5-4228-AD2A-24FA13DBB998}" type="datetimeFigureOut">
              <a:rPr lang="en-US"/>
              <a:pPr>
                <a:defRPr/>
              </a:pPr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A45A8B-D08D-4392-8FEF-F9CF140CE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61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F28205-4AAE-41B2-BFAA-34FAAEA36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975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25599-016A-4693-915B-171B3ED365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9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25599-016A-4693-915B-171B3ED365C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1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84D63-3634-4CD3-810A-A593C5C231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815" y="4342150"/>
            <a:ext cx="5028370" cy="4113861"/>
          </a:xfrm>
          <a:noFill/>
          <a:ln/>
        </p:spPr>
        <p:txBody>
          <a:bodyPr lIns="92066" tIns="46033" rIns="92066" bIns="46033"/>
          <a:lstStyle/>
          <a:p>
            <a:endParaRPr lang="en-US" dirty="0"/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1174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6208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847D-CDCA-4276-83D2-5A4485A9FB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6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7C348-52D0-4F93-84FF-49258F852F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9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7E0-18EB-4064-B170-034665DE6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8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5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42E8-9CD3-4C72-B3BE-209CA07F5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1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175-38CE-41EA-9DAA-A3EEA7ADCA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E653-3931-4FF2-BF2C-B1768EAFF0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F96CC-F3C9-4CCD-8A85-A3A71B3E49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5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3BC3-F136-41FA-8795-B770754B77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78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432B-BD0D-437C-8077-970B21A77C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03558"/>
            <a:ext cx="7886700" cy="74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0200"/>
            <a:ext cx="7886700" cy="457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1255-09E4-4786-B293-33EAB5E1A2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0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dwards@u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81400"/>
            <a:ext cx="6858000" cy="401637"/>
          </a:xfrm>
        </p:spPr>
        <p:txBody>
          <a:bodyPr>
            <a:normAutofit/>
          </a:bodyPr>
          <a:lstStyle/>
          <a:p>
            <a:r>
              <a:rPr lang="en-US" sz="2000" b="0" dirty="0"/>
              <a:t>Value Engineering for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27" y="3983037"/>
            <a:ext cx="7772400" cy="13215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200" b="1" dirty="0"/>
              <a:t>George Edwards</a:t>
            </a:r>
          </a:p>
          <a:p>
            <a:pPr>
              <a:defRPr/>
            </a:pPr>
            <a:r>
              <a:rPr lang="en-US" dirty="0"/>
              <a:t>Computer Science Department</a:t>
            </a:r>
          </a:p>
          <a:p>
            <a:pPr>
              <a:defRPr/>
            </a:pPr>
            <a:r>
              <a:rPr lang="en-US" dirty="0"/>
              <a:t>University of Southern California</a:t>
            </a:r>
          </a:p>
          <a:p>
            <a:pPr>
              <a:defRPr/>
            </a:pPr>
            <a:r>
              <a:rPr lang="en-US" dirty="0">
                <a:hlinkClick r:id="rId2"/>
              </a:rPr>
              <a:t>gedwards@usc.edu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1642" y="1828800"/>
            <a:ext cx="6781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+mn-lt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2744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Value-Based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Principles and practices for:</a:t>
            </a:r>
          </a:p>
          <a:p>
            <a:pPr lvl="1"/>
            <a:r>
              <a:rPr lang="en-US" sz="2000" dirty="0"/>
              <a:t>Identifying a system’s success-critical stakeholders</a:t>
            </a:r>
          </a:p>
          <a:p>
            <a:pPr lvl="1"/>
            <a:r>
              <a:rPr lang="en-US" sz="2000" dirty="0"/>
              <a:t>Eliciting stakeholder value propositions with respect to the system</a:t>
            </a:r>
          </a:p>
          <a:p>
            <a:pPr lvl="1"/>
            <a:r>
              <a:rPr lang="en-US" sz="2000" dirty="0"/>
              <a:t>Reconciling value propositions into a mutually satisfactory set of objectives for the system</a:t>
            </a:r>
          </a:p>
          <a:p>
            <a:r>
              <a:rPr lang="en-US" sz="2400" dirty="0"/>
              <a:t>Techniques for:</a:t>
            </a:r>
          </a:p>
          <a:p>
            <a:pPr lvl="1"/>
            <a:r>
              <a:rPr lang="en-US" sz="2000" dirty="0"/>
              <a:t>Stakeholder identification and requirements negotiation</a:t>
            </a:r>
          </a:p>
          <a:p>
            <a:pPr lvl="1"/>
            <a:r>
              <a:rPr lang="en-US" sz="2000" dirty="0"/>
              <a:t>Requirements prioritization</a:t>
            </a:r>
          </a:p>
          <a:p>
            <a:pPr lvl="1"/>
            <a:r>
              <a:rPr lang="en-US" sz="2000" dirty="0"/>
              <a:t>Release prioritization</a:t>
            </a:r>
          </a:p>
          <a:p>
            <a:pPr lvl="1"/>
            <a:r>
              <a:rPr lang="en-US" sz="2000" dirty="0"/>
              <a:t>Business case analysis</a:t>
            </a:r>
          </a:p>
          <a:p>
            <a:pPr lvl="1"/>
            <a:r>
              <a:rPr lang="en-US" sz="2000" dirty="0"/>
              <a:t>Continuous risk and opportunity management</a:t>
            </a:r>
          </a:p>
          <a:p>
            <a:r>
              <a:rPr lang="en-US" sz="2400" dirty="0"/>
              <a:t>Much of current software engineering is done in a </a:t>
            </a:r>
            <a:r>
              <a:rPr lang="en-US" sz="2400" b="1" dirty="0"/>
              <a:t>value-neutral</a:t>
            </a:r>
            <a:r>
              <a:rPr lang="en-US" sz="2400" dirty="0"/>
              <a:t> context</a:t>
            </a:r>
          </a:p>
          <a:p>
            <a:endParaRPr lang="en-US" sz="2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3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Value:</a:t>
            </a:r>
            <a:r>
              <a:rPr lang="en-US" sz="2400" dirty="0"/>
              <a:t> relative worth, utility, or importance</a:t>
            </a:r>
          </a:p>
          <a:p>
            <a:endParaRPr lang="en-US" sz="2400" b="1" dirty="0"/>
          </a:p>
          <a:p>
            <a:r>
              <a:rPr lang="en-US" sz="2400" b="1" dirty="0"/>
              <a:t>Value proposition:</a:t>
            </a:r>
            <a:r>
              <a:rPr lang="en-US" sz="2400" dirty="0"/>
              <a:t> expectation or promise of value to be delivered</a:t>
            </a:r>
          </a:p>
          <a:p>
            <a:endParaRPr lang="en-US" sz="2400" dirty="0"/>
          </a:p>
          <a:p>
            <a:r>
              <a:rPr lang="en-US" sz="2400" b="1" dirty="0"/>
              <a:t>Win condition:</a:t>
            </a:r>
            <a:r>
              <a:rPr lang="en-US" sz="2400" dirty="0"/>
              <a:t> a value proposition that is satisfactory</a:t>
            </a:r>
          </a:p>
          <a:p>
            <a:endParaRPr lang="en-US" sz="2400" b="1" dirty="0"/>
          </a:p>
          <a:p>
            <a:r>
              <a:rPr lang="en-US" sz="2400" b="1" dirty="0"/>
              <a:t>Utility function: </a:t>
            </a:r>
            <a:r>
              <a:rPr lang="en-US" sz="2400" dirty="0"/>
              <a:t>a characterization of the nature of a function relating a stakeholder’s degree of preference for alternative (often multidimensional) outcomes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42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COCOMO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Estimates the person-months required to develop a system based on source lines of code (SLOC)</a:t>
            </a:r>
          </a:p>
          <a:p>
            <a:pPr lvl="1"/>
            <a:r>
              <a:rPr lang="en-US" dirty="0"/>
              <a:t>Only SLOC that is </a:t>
            </a:r>
            <a:r>
              <a:rPr lang="en-US" b="1" dirty="0"/>
              <a:t>part of the product </a:t>
            </a:r>
            <a:r>
              <a:rPr lang="en-US" dirty="0"/>
              <a:t>is included</a:t>
            </a:r>
          </a:p>
          <a:p>
            <a:pPr lvl="1"/>
            <a:r>
              <a:rPr lang="en-US" dirty="0"/>
              <a:t>Excludes test drivers, support software, auto-generated code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logical SLOC </a:t>
            </a:r>
            <a:r>
              <a:rPr lang="en-US" dirty="0"/>
              <a:t>(excludes comments, whitespace, declarations, etc.)</a:t>
            </a:r>
          </a:p>
          <a:p>
            <a:endParaRPr lang="en-US" dirty="0"/>
          </a:p>
          <a:p>
            <a:r>
              <a:rPr lang="en-US" dirty="0"/>
              <a:t>Estimate is computed using a </a:t>
            </a:r>
            <a:r>
              <a:rPr lang="en-US" b="1" dirty="0"/>
              <a:t>parametric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A</a:t>
            </a:r>
            <a:r>
              <a:rPr lang="en-US" dirty="0"/>
              <a:t> depends on the extent to which the hardware and software are independent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is computed from </a:t>
            </a:r>
            <a:r>
              <a:rPr lang="en-US" b="1" dirty="0"/>
              <a:t>scale drivers</a:t>
            </a:r>
          </a:p>
          <a:p>
            <a:pPr lvl="1"/>
            <a:r>
              <a:rPr lang="en-US" i="1" dirty="0"/>
              <a:t>cd</a:t>
            </a:r>
            <a:r>
              <a:rPr lang="en-US" dirty="0"/>
              <a:t> are </a:t>
            </a:r>
            <a:r>
              <a:rPr lang="en-US" b="1" dirty="0"/>
              <a:t>cost drivers</a:t>
            </a: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971800" y="6356351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5D50-D3BF-45D7-85EE-257C0E8F34C9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4028018"/>
                <a:ext cx="279890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Effort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28018"/>
                <a:ext cx="2798908" cy="391582"/>
              </a:xfrm>
              <a:prstGeom prst="rect">
                <a:avLst/>
              </a:prstGeom>
              <a:blipFill rotWithShape="0">
                <a:blip r:embed="rId2"/>
                <a:stretch>
                  <a:fillRect l="-1743" t="-107813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Scale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Precedentedness</a:t>
            </a:r>
            <a:endParaRPr lang="en-US" dirty="0"/>
          </a:p>
          <a:p>
            <a:r>
              <a:rPr lang="en-US" dirty="0"/>
              <a:t>Development Flexibility</a:t>
            </a:r>
          </a:p>
          <a:p>
            <a:r>
              <a:rPr lang="en-US" dirty="0"/>
              <a:t>Architecture / Risk Resolution</a:t>
            </a:r>
          </a:p>
          <a:p>
            <a:r>
              <a:rPr lang="en-US" dirty="0"/>
              <a:t>Team Cohesion</a:t>
            </a:r>
          </a:p>
          <a:p>
            <a:r>
              <a:rPr lang="en-US" dirty="0"/>
              <a:t>Process Maturity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12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Drivers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  <a:p>
            <a:pPr lvl="1"/>
            <a:r>
              <a:rPr lang="en-US" dirty="0"/>
              <a:t>Required Software Reliability</a:t>
            </a:r>
          </a:p>
          <a:p>
            <a:pPr lvl="1"/>
            <a:r>
              <a:rPr lang="en-US" dirty="0"/>
              <a:t>Database Size</a:t>
            </a:r>
          </a:p>
          <a:p>
            <a:pPr lvl="1"/>
            <a:r>
              <a:rPr lang="en-US" dirty="0"/>
              <a:t>Product Complexity</a:t>
            </a:r>
          </a:p>
          <a:p>
            <a:pPr lvl="1"/>
            <a:r>
              <a:rPr lang="en-US" dirty="0"/>
              <a:t>Developed for Reusability</a:t>
            </a:r>
          </a:p>
          <a:p>
            <a:pPr lvl="1"/>
            <a:r>
              <a:rPr lang="en-US" dirty="0"/>
              <a:t>Documentation Match to Lifecycle Needs</a:t>
            </a:r>
          </a:p>
          <a:p>
            <a:endParaRPr lang="en-US" dirty="0"/>
          </a:p>
          <a:p>
            <a:r>
              <a:rPr lang="en-US" dirty="0"/>
              <a:t>Personnel</a:t>
            </a:r>
          </a:p>
          <a:p>
            <a:pPr lvl="1"/>
            <a:r>
              <a:rPr lang="en-US" dirty="0"/>
              <a:t>Analyst Capability</a:t>
            </a:r>
          </a:p>
          <a:p>
            <a:pPr lvl="1"/>
            <a:r>
              <a:rPr lang="en-US" dirty="0"/>
              <a:t>Programmer Capability</a:t>
            </a:r>
          </a:p>
          <a:p>
            <a:pPr lvl="1"/>
            <a:r>
              <a:rPr lang="en-US" dirty="0"/>
              <a:t>Personnel Continuity</a:t>
            </a:r>
          </a:p>
          <a:p>
            <a:pPr lvl="1"/>
            <a:r>
              <a:rPr lang="en-US" dirty="0"/>
              <a:t>Application Experience</a:t>
            </a:r>
          </a:p>
          <a:p>
            <a:pPr lvl="1"/>
            <a:r>
              <a:rPr lang="en-US" dirty="0"/>
              <a:t>Platform Experience</a:t>
            </a:r>
          </a:p>
          <a:p>
            <a:pPr lvl="1"/>
            <a:r>
              <a:rPr lang="en-US" dirty="0"/>
              <a:t>Language and Toolset Experience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2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Drivers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Time Constraint 	</a:t>
            </a:r>
          </a:p>
          <a:p>
            <a:pPr lvl="1"/>
            <a:r>
              <a:rPr lang="en-US" dirty="0"/>
              <a:t>Storage Constraint 	</a:t>
            </a:r>
          </a:p>
          <a:p>
            <a:pPr lvl="1"/>
            <a:r>
              <a:rPr lang="en-US" dirty="0"/>
              <a:t>Platform Volatility</a:t>
            </a:r>
          </a:p>
          <a:p>
            <a:endParaRPr lang="en-US" dirty="0"/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Use of Software Tools 	</a:t>
            </a:r>
          </a:p>
          <a:p>
            <a:pPr lvl="1"/>
            <a:r>
              <a:rPr lang="en-US" dirty="0"/>
              <a:t>Multisite Development 	</a:t>
            </a:r>
          </a:p>
          <a:p>
            <a:pPr lvl="1"/>
            <a:r>
              <a:rPr lang="en-US" dirty="0"/>
              <a:t>Required Development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702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COCOMO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and cost drivers are assigned values (Very Low, Low, Nominal, High, Very High, Extra High)</a:t>
            </a:r>
          </a:p>
          <a:p>
            <a:endParaRPr lang="en-US" dirty="0"/>
          </a:p>
          <a:p>
            <a:r>
              <a:rPr lang="en-US" dirty="0"/>
              <a:t>Coefficients are computed for each value using data from many real software projects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Very High Complexity = cost driver of 1.34</a:t>
            </a:r>
          </a:p>
          <a:p>
            <a:pPr lvl="1"/>
            <a:r>
              <a:rPr lang="en-US" dirty="0"/>
              <a:t>Low Language &amp; Tools Experience = cost driver of 1.09</a:t>
            </a:r>
          </a:p>
          <a:p>
            <a:pPr lvl="1"/>
            <a:r>
              <a:rPr lang="en-US" dirty="0"/>
              <a:t>All Nominal values = cost driver of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4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SLOC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requirements analysis, it is not known how many SLOC are needed</a:t>
            </a:r>
          </a:p>
          <a:p>
            <a:r>
              <a:rPr lang="en-US" b="1" dirty="0"/>
              <a:t>Function points</a:t>
            </a:r>
            <a:r>
              <a:rPr lang="en-US" dirty="0"/>
              <a:t>, </a:t>
            </a:r>
            <a:r>
              <a:rPr lang="en-US" b="1" dirty="0"/>
              <a:t>feature points</a:t>
            </a:r>
            <a:r>
              <a:rPr lang="en-US" dirty="0"/>
              <a:t>, and </a:t>
            </a:r>
            <a:r>
              <a:rPr lang="en-US" b="1" dirty="0"/>
              <a:t>use-case</a:t>
            </a:r>
            <a:r>
              <a:rPr lang="en-US" dirty="0"/>
              <a:t> points can be used to derive SLOC estimates</a:t>
            </a:r>
          </a:p>
          <a:p>
            <a:r>
              <a:rPr lang="en-US" dirty="0"/>
              <a:t>Function points</a:t>
            </a:r>
          </a:p>
          <a:p>
            <a:pPr lvl="1"/>
            <a:r>
              <a:rPr lang="en-US" b="1" dirty="0"/>
              <a:t>External inputs: </a:t>
            </a:r>
            <a:r>
              <a:rPr lang="en-US" dirty="0"/>
              <a:t>data that crosses the boundary from outside to inside</a:t>
            </a:r>
          </a:p>
          <a:p>
            <a:pPr lvl="1"/>
            <a:r>
              <a:rPr lang="en-US" b="1" dirty="0"/>
              <a:t>External outputs: </a:t>
            </a:r>
            <a:r>
              <a:rPr lang="en-US" dirty="0"/>
              <a:t>data that crosses the boundary from inside to outside</a:t>
            </a:r>
          </a:p>
          <a:p>
            <a:pPr lvl="1"/>
            <a:r>
              <a:rPr lang="en-US" b="1" dirty="0"/>
              <a:t>User queries:</a:t>
            </a:r>
            <a:r>
              <a:rPr lang="en-US" dirty="0"/>
              <a:t> input and output components that result in data retrieval from one or more internal logical files and external interface files</a:t>
            </a:r>
          </a:p>
          <a:p>
            <a:pPr lvl="1"/>
            <a:r>
              <a:rPr lang="en-US" b="1" dirty="0"/>
              <a:t>Internal logical files: </a:t>
            </a:r>
            <a:r>
              <a:rPr lang="en-US" dirty="0"/>
              <a:t>a user identifiable group of logically related data that resides entirely within the applications boundary and is maintained through external inputs</a:t>
            </a:r>
          </a:p>
          <a:p>
            <a:pPr lvl="1"/>
            <a:r>
              <a:rPr lang="en-US" b="1" dirty="0"/>
              <a:t>External interfaces: </a:t>
            </a:r>
            <a:r>
              <a:rPr lang="en-US" dirty="0"/>
              <a:t>logically related data that resides entirely outside the application and is maintained by another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57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Estimating SLOC (2/2)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665100"/>
              </p:ext>
            </p:extLst>
          </p:nvPr>
        </p:nvGraphicFramePr>
        <p:xfrm>
          <a:off x="628650" y="1600200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SLOC per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Visual 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Requirements Engineering Lecture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92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2665" y="619612"/>
            <a:ext cx="8305800" cy="1143000"/>
          </a:xfrm>
        </p:spPr>
        <p:txBody>
          <a:bodyPr/>
          <a:lstStyle/>
          <a:p>
            <a:pPr algn="ctr"/>
            <a:r>
              <a:rPr lang="en-US" dirty="0"/>
              <a:t>Cone of Uncertainty</a:t>
            </a:r>
          </a:p>
        </p:txBody>
      </p:sp>
      <p:sp>
        <p:nvSpPr>
          <p:cNvPr id="6" name="Freeform 5"/>
          <p:cNvSpPr/>
          <p:nvPr/>
        </p:nvSpPr>
        <p:spPr>
          <a:xfrm>
            <a:off x="1143000" y="1066800"/>
            <a:ext cx="7010400" cy="2438400"/>
          </a:xfrm>
          <a:custGeom>
            <a:avLst/>
            <a:gdLst>
              <a:gd name="connsiteX0" fmla="*/ 0 w 7055556"/>
              <a:gd name="connsiteY0" fmla="*/ 0 h 3318933"/>
              <a:gd name="connsiteX1" fmla="*/ 2009423 w 7055556"/>
              <a:gd name="connsiteY1" fmla="*/ 2573866 h 3318933"/>
              <a:gd name="connsiteX2" fmla="*/ 7055556 w 7055556"/>
              <a:gd name="connsiteY2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5556" h="3318933">
                <a:moveTo>
                  <a:pt x="0" y="0"/>
                </a:moveTo>
                <a:cubicBezTo>
                  <a:pt x="416748" y="1010355"/>
                  <a:pt x="833497" y="2020711"/>
                  <a:pt x="2009423" y="2573866"/>
                </a:cubicBezTo>
                <a:cubicBezTo>
                  <a:pt x="3185349" y="3127021"/>
                  <a:pt x="7055556" y="3318933"/>
                  <a:pt x="7055556" y="33189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 flipH="1">
            <a:off x="1143000" y="3505200"/>
            <a:ext cx="7055556" cy="2133600"/>
          </a:xfrm>
          <a:custGeom>
            <a:avLst/>
            <a:gdLst>
              <a:gd name="connsiteX0" fmla="*/ 0 w 7055556"/>
              <a:gd name="connsiteY0" fmla="*/ 0 h 3318933"/>
              <a:gd name="connsiteX1" fmla="*/ 2009423 w 7055556"/>
              <a:gd name="connsiteY1" fmla="*/ 2573866 h 3318933"/>
              <a:gd name="connsiteX2" fmla="*/ 7055556 w 7055556"/>
              <a:gd name="connsiteY2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5556" h="3318933">
                <a:moveTo>
                  <a:pt x="0" y="0"/>
                </a:moveTo>
                <a:cubicBezTo>
                  <a:pt x="416748" y="1010355"/>
                  <a:pt x="833497" y="2020711"/>
                  <a:pt x="2009423" y="2573866"/>
                </a:cubicBezTo>
                <a:cubicBezTo>
                  <a:pt x="3185349" y="3127021"/>
                  <a:pt x="7055556" y="3318933"/>
                  <a:pt x="7055556" y="33189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429000"/>
            <a:ext cx="746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3000" y="5715000"/>
            <a:ext cx="754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59436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1257300" y="33147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685800"/>
            <a:ext cx="461665" cy="34163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Estimate Variability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106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1/4x</a:t>
            </a:r>
          </a:p>
        </p:txBody>
      </p:sp>
      <p:sp>
        <p:nvSpPr>
          <p:cNvPr id="31" name="Line Callout 1 (Border and Accent Bar) 30"/>
          <p:cNvSpPr/>
          <p:nvPr/>
        </p:nvSpPr>
        <p:spPr>
          <a:xfrm>
            <a:off x="1295400" y="5486400"/>
            <a:ext cx="914400" cy="533400"/>
          </a:xfrm>
          <a:prstGeom prst="accentBorderCallout1">
            <a:avLst>
              <a:gd name="adj1" fmla="val 18750"/>
              <a:gd name="adj2" fmla="val -8333"/>
              <a:gd name="adj3" fmla="val -814777"/>
              <a:gd name="adj4" fmla="val -62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 Concept</a:t>
            </a:r>
          </a:p>
        </p:txBody>
      </p:sp>
      <p:sp>
        <p:nvSpPr>
          <p:cNvPr id="32" name="Line Callout 1 (Border and Accent Bar) 31"/>
          <p:cNvSpPr/>
          <p:nvPr/>
        </p:nvSpPr>
        <p:spPr>
          <a:xfrm>
            <a:off x="1752600" y="1295400"/>
            <a:ext cx="914400" cy="533400"/>
          </a:xfrm>
          <a:prstGeom prst="accentBorderCallout1">
            <a:avLst>
              <a:gd name="adj1" fmla="val 18750"/>
              <a:gd name="adj2" fmla="val -8333"/>
              <a:gd name="adj3" fmla="val 732315"/>
              <a:gd name="adj4" fmla="val -993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Approved Product Definition</a:t>
            </a:r>
          </a:p>
        </p:txBody>
      </p:sp>
      <p:sp>
        <p:nvSpPr>
          <p:cNvPr id="35" name="Line Callout 1 (Border and Accent Bar) 34"/>
          <p:cNvSpPr/>
          <p:nvPr/>
        </p:nvSpPr>
        <p:spPr>
          <a:xfrm>
            <a:off x="2362200" y="4495800"/>
            <a:ext cx="1219200" cy="685800"/>
          </a:xfrm>
          <a:prstGeom prst="accentBorderCallout1">
            <a:avLst>
              <a:gd name="adj1" fmla="val 18750"/>
              <a:gd name="adj2" fmla="val -8333"/>
              <a:gd name="adj3" fmla="val -360808"/>
              <a:gd name="adj4" fmla="val -62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Requirements Engineering Complete</a:t>
            </a:r>
          </a:p>
        </p:txBody>
      </p:sp>
      <p:sp>
        <p:nvSpPr>
          <p:cNvPr id="36" name="Line Callout 1 (Border and Accent Bar) 35"/>
          <p:cNvSpPr/>
          <p:nvPr/>
        </p:nvSpPr>
        <p:spPr>
          <a:xfrm>
            <a:off x="4724400" y="2514600"/>
            <a:ext cx="914400" cy="533400"/>
          </a:xfrm>
          <a:prstGeom prst="accentBorderCallout1">
            <a:avLst>
              <a:gd name="adj1" fmla="val 18750"/>
              <a:gd name="adj2" fmla="val -8333"/>
              <a:gd name="adj3" fmla="val 277289"/>
              <a:gd name="adj4" fmla="val -993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Detailed Design Complete</a:t>
            </a:r>
          </a:p>
        </p:txBody>
      </p:sp>
      <p:sp>
        <p:nvSpPr>
          <p:cNvPr id="37" name="Line Callout 1 (Border and Accent Bar) 36"/>
          <p:cNvSpPr/>
          <p:nvPr/>
        </p:nvSpPr>
        <p:spPr>
          <a:xfrm flipH="1">
            <a:off x="7315200" y="3733800"/>
            <a:ext cx="914400" cy="609600"/>
          </a:xfrm>
          <a:prstGeom prst="accentBorderCallout1">
            <a:avLst>
              <a:gd name="adj1" fmla="val 18750"/>
              <a:gd name="adj2" fmla="val -8333"/>
              <a:gd name="adj3" fmla="val -73771"/>
              <a:gd name="adj4" fmla="val -79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Software Complete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0873" y="699141"/>
            <a:ext cx="38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  <a:ea typeface="Cambria Math"/>
              </a:rPr>
              <a:t>∧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8647272" y="6026944"/>
            <a:ext cx="365760" cy="365125"/>
          </a:xfrm>
        </p:spPr>
        <p:txBody>
          <a:bodyPr/>
          <a:lstStyle/>
          <a:p>
            <a:fld id="{F95D0D4E-D10F-4CAA-B399-96C5B8683D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350681" cy="365125"/>
          </a:xfrm>
        </p:spPr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05586" y="514475"/>
            <a:ext cx="1552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radley Hand ITC" pitchFamily="66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0247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Upcoming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Ch. 9 quiz</a:t>
            </a:r>
          </a:p>
          <a:p>
            <a:pPr lvl="1"/>
            <a:r>
              <a:rPr lang="en-US" dirty="0"/>
              <a:t>Ch. 10 lecture</a:t>
            </a:r>
          </a:p>
          <a:p>
            <a:pPr lvl="1"/>
            <a:r>
              <a:rPr lang="en-US" dirty="0"/>
              <a:t>Student presentations</a:t>
            </a:r>
          </a:p>
          <a:p>
            <a:pPr lvl="1"/>
            <a:r>
              <a:rPr lang="en-US" dirty="0"/>
              <a:t>Project help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Ch. 10 quiz</a:t>
            </a:r>
          </a:p>
          <a:p>
            <a:pPr lvl="1"/>
            <a:r>
              <a:rPr lang="en-US" dirty="0"/>
              <a:t>Ch. 2 makeup quiz for students who registered late</a:t>
            </a:r>
          </a:p>
          <a:p>
            <a:pPr lvl="2"/>
            <a:r>
              <a:rPr lang="en-US" dirty="0"/>
              <a:t>To be taken via D2L</a:t>
            </a:r>
          </a:p>
          <a:p>
            <a:pPr lvl="1"/>
            <a:r>
              <a:rPr lang="en-US" dirty="0"/>
              <a:t>Student presentations</a:t>
            </a:r>
          </a:p>
          <a:p>
            <a:pPr lvl="1"/>
            <a:r>
              <a:rPr lang="en-US" dirty="0"/>
              <a:t>Project help</a:t>
            </a:r>
          </a:p>
          <a:p>
            <a:pPr lvl="1"/>
            <a:r>
              <a:rPr lang="en-US" dirty="0"/>
              <a:t>Software patents lecture (time permitting)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Win-Win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negotiation is all about creating </a:t>
            </a:r>
            <a:r>
              <a:rPr lang="en-US" b="1" dirty="0"/>
              <a:t>win-win conditions</a:t>
            </a:r>
            <a:r>
              <a:rPr lang="en-US" dirty="0"/>
              <a:t>: value propositions that are mutually satisfactory</a:t>
            </a:r>
          </a:p>
          <a:p>
            <a:r>
              <a:rPr lang="en-US" dirty="0"/>
              <a:t>Examples of win-lose situations: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39077"/>
              </p:ext>
            </p:extLst>
          </p:nvPr>
        </p:nvGraphicFramePr>
        <p:xfrm>
          <a:off x="1600200" y="2743200"/>
          <a:ext cx="6096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Proposed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“Winners”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Quick, cheap, sloppy</a:t>
                      </a:r>
                      <a:r>
                        <a:rPr lang="en-US" sz="2000" baseline="0" dirty="0"/>
                        <a:t> product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Developer,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Lots of bells and whistles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Developer,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Driving</a:t>
                      </a:r>
                      <a:r>
                        <a:rPr lang="en-US" sz="2000" baseline="0" dirty="0"/>
                        <a:t> too hard a bargain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Customer,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752600"/>
            <a:ext cx="7886700" cy="4968876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Understand how people want to win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the key people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 yourself into others’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close to the customer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Establish reasonable expectations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Bring constituencies together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Have people look at issues from other viewpoints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Have people look for mutually relevant solution criteria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Relate people’s expectations to experience (benchmarks, reference checks, expert viewpoints)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Under-promise and over-deliver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Match people’s tasks to their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Search out win conditions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Expand the option space to create win-win situations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8FB1C-32F5-4CD1-9D9C-2A815AF427C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6869" name="AutoShape 4"/>
          <p:cNvSpPr>
            <a:spLocks noGrp="1" noChangeArrowheads="1"/>
          </p:cNvSpPr>
          <p:nvPr>
            <p:ph type="title"/>
          </p:nvPr>
        </p:nvSpPr>
        <p:spPr>
          <a:xfrm>
            <a:off x="628650" y="838200"/>
            <a:ext cx="7886700" cy="744242"/>
          </a:xfrm>
          <a:noFill/>
        </p:spPr>
        <p:txBody>
          <a:bodyPr lIns="92075" tIns="46038" rIns="92075" bIns="46038" anchor="ctr">
            <a:normAutofit/>
          </a:bodyPr>
          <a:lstStyle/>
          <a:p>
            <a:pPr algn="ctr" eaLnBrk="1" hangingPunct="1"/>
            <a:r>
              <a:rPr lang="en-US" dirty="0"/>
              <a:t>Finding Win-Win Solutions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6061708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410EB-EC1F-48F6-A9B2-848B4EABF45F}" type="slidenum">
              <a:rPr lang="en-US" smtClean="0">
                <a:latin typeface="Arial" pitchFamily="34" charset="0"/>
              </a:rPr>
              <a:pPr/>
              <a:t>22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2998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Net present value</a:t>
            </a:r>
          </a:p>
        </p:txBody>
      </p:sp>
      <p:graphicFrame>
        <p:nvGraphicFramePr>
          <p:cNvPr id="655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77232"/>
              </p:ext>
            </p:extLst>
          </p:nvPr>
        </p:nvGraphicFramePr>
        <p:xfrm>
          <a:off x="1600200" y="2514600"/>
          <a:ext cx="4754563" cy="4572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FV = P(1 + r)</a:t>
                      </a:r>
                      <a:r>
                        <a:rPr kumimoji="0" lang="en-US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07" name="Text Box 11"/>
          <p:cNvSpPr txBox="1">
            <a:spLocks noChangeArrowheads="1"/>
          </p:cNvSpPr>
          <p:nvPr/>
        </p:nvSpPr>
        <p:spPr bwMode="auto">
          <a:xfrm>
            <a:off x="685800" y="1676400"/>
            <a:ext cx="777240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What is the future value of a current investment?</a:t>
            </a:r>
          </a:p>
        </p:txBody>
      </p:sp>
      <p:sp>
        <p:nvSpPr>
          <p:cNvPr id="51208" name="Text Box 12"/>
          <p:cNvSpPr txBox="1">
            <a:spLocks noChangeArrowheads="1"/>
          </p:cNvSpPr>
          <p:nvPr/>
        </p:nvSpPr>
        <p:spPr bwMode="auto">
          <a:xfrm>
            <a:off x="609600" y="4495800"/>
            <a:ext cx="7772400" cy="13849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>
                <a:latin typeface="+mn-lt"/>
              </a:rPr>
              <a:t>Where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 is the amount of cash, </a:t>
            </a:r>
            <a:r>
              <a:rPr lang="en-US" sz="2400" i="1" dirty="0">
                <a:latin typeface="+mn-lt"/>
              </a:rPr>
              <a:t>r</a:t>
            </a:r>
            <a:r>
              <a:rPr lang="en-US" sz="2400" dirty="0">
                <a:latin typeface="+mn-lt"/>
              </a:rPr>
              <a:t> is the discount rate, and </a:t>
            </a:r>
            <a:r>
              <a:rPr lang="en-US" sz="2400" i="1" dirty="0">
                <a:latin typeface="+mn-lt"/>
              </a:rPr>
              <a:t>Y</a:t>
            </a:r>
            <a:r>
              <a:rPr lang="en-US" sz="2400" dirty="0">
                <a:latin typeface="+mn-lt"/>
              </a:rPr>
              <a:t> is the number of years.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13096"/>
              </p:ext>
            </p:extLst>
          </p:nvPr>
        </p:nvGraphicFramePr>
        <p:xfrm>
          <a:off x="1447800" y="4267200"/>
          <a:ext cx="4754563" cy="4572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 PV = FV/(1 + r)</a:t>
                      </a:r>
                      <a:r>
                        <a:rPr kumimoji="0" lang="en-US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352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What is the present value of a requirement delivered in the future? 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45319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implementing feature D is expected to cost $100,000 and result in a cost savings of $50,000 per year.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Then the payback period for the feature would be two years.</a:t>
            </a:r>
          </a:p>
          <a:p>
            <a:endParaRPr lang="en-US" sz="2400" dirty="0"/>
          </a:p>
          <a:p>
            <a:r>
              <a:rPr lang="en-US" sz="2400" dirty="0"/>
              <a:t>Answers the question: “When do these features pay off?”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Payback period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1089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08904"/>
              </p:ext>
            </p:extLst>
          </p:nvPr>
        </p:nvGraphicFramePr>
        <p:xfrm>
          <a:off x="628650" y="1497386"/>
          <a:ext cx="7696200" cy="3150945"/>
        </p:xfrm>
        <a:graphic>
          <a:graphicData uri="http://schemas.openxmlformats.org/drawingml/2006/table">
            <a:tbl>
              <a:tblPr/>
              <a:tblGrid>
                <a:gridCol w="107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Feature set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Projected Cost (x $1K)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NPV (x $1K)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PI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260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1.3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130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1.3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360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1.20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220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1.1</a:t>
                      </a:r>
                      <a:endParaRPr 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Profitability analysis of 4 feature 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193" y="4702314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Used to answer the question: “Do these features give me the bang-for-the buck?” and “How do I optimize my budget?”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9893" y="571797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Warning: A greedy algorithm can lead to sub-optimization</a:t>
            </a:r>
          </a:p>
        </p:txBody>
      </p:sp>
      <p:pic>
        <p:nvPicPr>
          <p:cNvPr id="50177" name="Picture 1" descr="C:\Documents and Settings\plaplante\Local Settings\Temporary Internet Files\Content.IE5\IOLB6FQP\MCj0437093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584162"/>
            <a:ext cx="609600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7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sz="2400" dirty="0"/>
              <a:t>A customer wants a certain set of features. You estimate the cost at $60,000. </a:t>
            </a:r>
          </a:p>
          <a:p>
            <a:pPr hangingPunct="0"/>
            <a:r>
              <a:rPr lang="en-US" sz="2400" dirty="0"/>
              <a:t>The customer believes that benefits this set will yield $100,000 two years in the future. </a:t>
            </a:r>
          </a:p>
          <a:p>
            <a:pPr hangingPunct="0"/>
            <a:r>
              <a:rPr lang="en-US" sz="2400" dirty="0"/>
              <a:t>If the discount rate is 3%, should the feature set be included in the new system?</a:t>
            </a:r>
          </a:p>
          <a:p>
            <a:pPr hangingPunct="0"/>
            <a:r>
              <a:rPr lang="en-US" sz="2400" dirty="0"/>
              <a:t>Answer: calculate the </a:t>
            </a:r>
            <a:r>
              <a:rPr lang="en-US" sz="2400" i="1" dirty="0"/>
              <a:t>PV</a:t>
            </a:r>
            <a:r>
              <a:rPr lang="en-US" sz="2400" dirty="0"/>
              <a:t> of the feature, then subtract the cost of the feature</a:t>
            </a:r>
          </a:p>
          <a:p>
            <a:pPr lvl="1" hangingPunct="0"/>
            <a:r>
              <a:rPr lang="en-US" sz="2000" i="1" dirty="0"/>
              <a:t>NPV </a:t>
            </a:r>
            <a:r>
              <a:rPr lang="en-US" sz="2000" dirty="0"/>
              <a:t>	= 100,000 / 1.03</a:t>
            </a:r>
            <a:r>
              <a:rPr lang="en-US" sz="2000" baseline="30000" dirty="0"/>
              <a:t>2</a:t>
            </a:r>
            <a:r>
              <a:rPr lang="en-US" sz="2000" dirty="0"/>
              <a:t> – 60,000 = 34,259</a:t>
            </a:r>
          </a:p>
          <a:p>
            <a:pPr lvl="1" hangingPunct="0">
              <a:buNone/>
            </a:pPr>
            <a:endParaRPr lang="en-US" dirty="0"/>
          </a:p>
          <a:p>
            <a:pPr hangingPunct="0"/>
            <a:r>
              <a:rPr lang="en-US" sz="2400" dirty="0"/>
              <a:t>Therefore, it would be a rational decision to include the feature.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Another kind of affordability assessment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4240893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/>
              <a:t>What about the incremental benefit of adding a feature?</a:t>
            </a:r>
          </a:p>
          <a:p>
            <a:pPr hangingPunct="0"/>
            <a:r>
              <a:rPr lang="en-US" sz="2400" dirty="0"/>
              <a:t>For a sequence of cash flows, </a:t>
            </a:r>
            <a:r>
              <a:rPr lang="en-US" sz="2400" i="1" dirty="0"/>
              <a:t>CF</a:t>
            </a:r>
            <a:r>
              <a:rPr lang="en-US" sz="2400" i="1" baseline="-25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/>
              <a:t>0</a:t>
            </a:r>
            <a:r>
              <a:rPr lang="en-US" sz="2400" dirty="0"/>
              <a:t>,…,</a:t>
            </a:r>
            <a:r>
              <a:rPr lang="en-US" sz="2400" i="1" dirty="0"/>
              <a:t>k</a:t>
            </a:r>
            <a:r>
              <a:rPr lang="en-US" sz="2400" dirty="0"/>
              <a:t> represents the number of years from initial investment:</a:t>
            </a:r>
          </a:p>
          <a:p>
            <a:pPr hangingPunct="0">
              <a:buNone/>
            </a:pPr>
            <a:r>
              <a:rPr lang="en-US" dirty="0"/>
              <a:t>		</a:t>
            </a:r>
          </a:p>
          <a:p>
            <a:pPr hangingPunct="0"/>
            <a:endParaRPr lang="en-US" dirty="0"/>
          </a:p>
          <a:p>
            <a:pPr hangingPunct="0"/>
            <a:endParaRPr lang="en-US" dirty="0"/>
          </a:p>
          <a:p>
            <a:pPr hangingPunct="0"/>
            <a:endParaRPr lang="en-US" dirty="0"/>
          </a:p>
          <a:p>
            <a:pPr hangingPunct="0"/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i="1" dirty="0"/>
              <a:t>CF</a:t>
            </a:r>
            <a:r>
              <a:rPr lang="en-US" i="1" baseline="-25000" dirty="0"/>
              <a:t>n</a:t>
            </a:r>
            <a:r>
              <a:rPr lang="en-US" dirty="0"/>
              <a:t> could represent features that are added incrementally to the system or evolutionary versions of a system.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benefits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94971"/>
              </p:ext>
            </p:extLst>
          </p:nvPr>
        </p:nvGraphicFramePr>
        <p:xfrm>
          <a:off x="2514600" y="2895600"/>
          <a:ext cx="2743200" cy="11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3" imgW="1155700" imgH="482600" progId="Equation.DSMT4">
                  <p:embed/>
                </p:oleObj>
              </mc:Choice>
              <mc:Fallback>
                <p:oleObj r:id="rId3" imgW="1155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2743200" cy="115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423663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457200"/>
            <a:ext cx="8305800" cy="1143000"/>
          </a:xfrm>
        </p:spPr>
        <p:txBody>
          <a:bodyPr/>
          <a:lstStyle/>
          <a:p>
            <a:pPr algn="ctr"/>
            <a:r>
              <a:rPr lang="en-US" dirty="0"/>
              <a:t>Summary of financial measures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2757"/>
              </p:ext>
            </p:extLst>
          </p:nvPr>
        </p:nvGraphicFramePr>
        <p:xfrm>
          <a:off x="1143000" y="1429965"/>
          <a:ext cx="7162800" cy="433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82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Return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on Investment (ROI)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Net benefits / initial costs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2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Present Value (PV)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PV = FV/(1 + r)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3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Net Present</a:t>
                      </a:r>
                      <a:r>
                        <a:rPr lang="en-US" sz="20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Value (NPV)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PV-I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3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Internal Rate of Return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[FV/I]</a:t>
                      </a:r>
                      <a:r>
                        <a:rPr lang="en-US" sz="1800" b="1" baseline="30000" dirty="0">
                          <a:solidFill>
                            <a:schemeClr val="bg1"/>
                          </a:solidFill>
                        </a:rPr>
                        <a:t>1/Y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- 1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35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Profitability Index (PI)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NPV/I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66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Payback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Years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to recover initial investment, I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66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Discounted Payback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Years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</a:rPr>
                        <a:t> to recover I plus capital costs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332662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Ch. 1 homework questions can be submitted before next week to make up any missed homework points.</a:t>
            </a:r>
          </a:p>
          <a:p>
            <a:endParaRPr lang="en-US" dirty="0"/>
          </a:p>
          <a:p>
            <a:r>
              <a:rPr lang="en-US" dirty="0"/>
              <a:t>Ch. 1 homework points will be added to your Ch. 10 homework score in D2L.</a:t>
            </a:r>
          </a:p>
          <a:p>
            <a:endParaRPr lang="en-US" dirty="0"/>
          </a:p>
          <a:p>
            <a:r>
              <a:rPr lang="en-US" dirty="0"/>
              <a:t>The total number of homework points required will not change, so if you already have all the points you need, you do not need to do anything.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Requirements Engineering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2-2878-4E11-830F-A626BD8BF0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5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8648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Affordability of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5052" y="1198224"/>
            <a:ext cx="255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2BE26"/>
                </a:solidFill>
              </a:rPr>
              <a:t>Profitability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4748" y="5942579"/>
            <a:ext cx="5751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Aligned with customer expectations </a:t>
            </a:r>
          </a:p>
        </p:txBody>
      </p:sp>
      <p:pic>
        <p:nvPicPr>
          <p:cNvPr id="76801" name="Picture 1" descr="C:\Documents and Settings\plaplante\Local Settings\Temporary Internet Files\Content.IE5\IOLB6FQP\MCj031888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3725" y="1632912"/>
            <a:ext cx="4800600" cy="420624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95350" y="32385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C0AC6"/>
                </a:solidFill>
              </a:rPr>
              <a:t>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2050" y="372491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C0AC6"/>
                </a:solidFill>
              </a:rPr>
              <a:t>Schedule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4927" y="378563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C0AC6"/>
                </a:solidFill>
              </a:rPr>
              <a:t>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3422" y="332607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C0AC6"/>
                </a:solidFill>
              </a:rPr>
              <a:t>Risk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80633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You price a set of features at $1 million dollars.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customer objects, so, you drop the price to $800K.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The implication here is that you were originally price gouging.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Alternative: offer a reduced feature set at $800K.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pic>
        <p:nvPicPr>
          <p:cNvPr id="59393" name="Picture 1" descr="C:\Documents and Settings\plaplante\Local Settings\Temporary Internet Files\Content.IE5\VA9J54SK\MCj0432546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90800"/>
            <a:ext cx="552343" cy="552343"/>
          </a:xfrm>
          <a:prstGeom prst="rect">
            <a:avLst/>
          </a:prstGeom>
          <a:noFill/>
        </p:spPr>
      </p:pic>
      <p:pic>
        <p:nvPicPr>
          <p:cNvPr id="59395" name="Picture 3" descr="C:\Documents and Settings\plaplante\Local Settings\Temporary Internet Files\Content.IE5\VK1SZ78L\MPj043316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5650" y="4876800"/>
            <a:ext cx="762000" cy="7620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202181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92857"/>
            <a:ext cx="7886700" cy="3874543"/>
          </a:xfrm>
        </p:spPr>
        <p:txBody>
          <a:bodyPr>
            <a:normAutofit/>
          </a:bodyPr>
          <a:lstStyle/>
          <a:p>
            <a:r>
              <a:rPr lang="en-US" sz="2800" dirty="0"/>
              <a:t>Trade schedule for cost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400" i="1" dirty="0"/>
              <a:t>Upon pressing the “save data” button, the system shall update the database within 40 ms.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Cost: $75K, 2 staff months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Alternative: Maintain cost but relax schedule to 4 months.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2904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419600"/>
          </a:xfrm>
        </p:spPr>
        <p:txBody>
          <a:bodyPr>
            <a:normAutofit/>
          </a:bodyPr>
          <a:lstStyle/>
          <a:p>
            <a:r>
              <a:rPr lang="en-US" sz="2800" dirty="0"/>
              <a:t>Trade cost for risk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362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latin typeface="+mn-lt"/>
              </a:rPr>
              <a:t>Upon pressing the “save data” button, the system shall update the database within 40 ms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with 99% certainty.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" y="3813601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Alternative: Recognize that hard schedulability guarantees are virtually impossible and expensive.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323174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Trade performance (accuracy) for cost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580563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latin typeface="+mn-lt"/>
              </a:rPr>
              <a:t>Upon pressing the “save data” button, the system shall update the database </a:t>
            </a:r>
            <a:r>
              <a:rPr lang="en-US" sz="2400" i="1" dirty="0">
                <a:solidFill>
                  <a:srgbClr val="FF0000"/>
                </a:solidFill>
                <a:latin typeface="+mn-lt"/>
              </a:rPr>
              <a:t>within 100 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903259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Alternative: Relax time to launch in order to meet schedulability constraints.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824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 careful of costs of testing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In software testing, given </a:t>
            </a:r>
            <a:r>
              <a:rPr lang="en-US" sz="2400" i="1" dirty="0">
                <a:latin typeface="+mn-lt"/>
              </a:rPr>
              <a:t>T</a:t>
            </a:r>
            <a:r>
              <a:rPr lang="en-US" sz="2400" dirty="0">
                <a:latin typeface="+mn-lt"/>
              </a:rPr>
              <a:t> consecutive tests without a failure, the probability of failure on the next test is:</a:t>
            </a:r>
          </a:p>
          <a:p>
            <a:pPr algn="ctr"/>
            <a:r>
              <a:rPr lang="en-US" sz="2400" i="1" dirty="0">
                <a:latin typeface="+mn-lt"/>
              </a:rPr>
              <a:t>POF = 1/(T+2)</a:t>
            </a:r>
          </a:p>
          <a:p>
            <a:endParaRPr lang="en-US" dirty="0">
              <a:latin typeface="+mn-lt"/>
            </a:endParaRPr>
          </a:p>
          <a:p>
            <a:r>
              <a:rPr lang="en-US" sz="2400" dirty="0">
                <a:latin typeface="+mn-lt"/>
              </a:rPr>
              <a:t>If each test costs $100, then how much does the following requirement for an automotive breaking system cost </a:t>
            </a:r>
            <a:r>
              <a:rPr lang="en-US" sz="2400" b="1" dirty="0">
                <a:latin typeface="+mn-lt"/>
              </a:rPr>
              <a:t>just to test</a:t>
            </a:r>
            <a:r>
              <a:rPr lang="en-US" sz="2400" dirty="0">
                <a:latin typeface="+mn-lt"/>
              </a:rPr>
              <a:t>?</a:t>
            </a:r>
          </a:p>
          <a:p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The overall probability of system failure shall be &lt;.01%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9684" y="5822951"/>
            <a:ext cx="7467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Miller, K. et al, “Estimating the Probability of Failure When Testing Reveals No Failures.” </a:t>
            </a:r>
            <a:r>
              <a:rPr lang="en-US" sz="1400" i="1" dirty="0"/>
              <a:t>IEEE Trans. Softw. Eng.</a:t>
            </a:r>
            <a:r>
              <a:rPr lang="en-US" sz="1400" dirty="0"/>
              <a:t> 18, 1 (Jan. 1992), pp. 33-43.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8696" y="4836676"/>
            <a:ext cx="457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Answer: $1 million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0D4E-D10F-4CAA-B399-96C5B8683D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Requirements Engineering Lecture 11</a:t>
            </a:r>
          </a:p>
        </p:txBody>
      </p:sp>
    </p:spTree>
    <p:extLst>
      <p:ext uri="{BB962C8B-B14F-4D97-AF65-F5344CB8AC3E}">
        <p14:creationId xmlns:p14="http://schemas.microsoft.com/office/powerpoint/2010/main" val="29701163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1536</Words>
  <Application>Microsoft Office PowerPoint</Application>
  <PresentationFormat>On-screen Show (4:3)</PresentationFormat>
  <Paragraphs>329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Bradley Hand ITC</vt:lpstr>
      <vt:lpstr>Calibri</vt:lpstr>
      <vt:lpstr>Calibri Light</vt:lpstr>
      <vt:lpstr>Cambria Math</vt:lpstr>
      <vt:lpstr>Times New Roman</vt:lpstr>
      <vt:lpstr>Office Theme</vt:lpstr>
      <vt:lpstr>Equation.DSMT4</vt:lpstr>
      <vt:lpstr>Value Engineering for Requirements</vt:lpstr>
      <vt:lpstr>Upcoming Agenda</vt:lpstr>
      <vt:lpstr>Announcements</vt:lpstr>
      <vt:lpstr>Affordability of requirements</vt:lpstr>
      <vt:lpstr>Example 1</vt:lpstr>
      <vt:lpstr>Example 2</vt:lpstr>
      <vt:lpstr>Example 3</vt:lpstr>
      <vt:lpstr>Example 4</vt:lpstr>
      <vt:lpstr>Be careful of costs of testing requirements</vt:lpstr>
      <vt:lpstr>Value-Based Software Engineering</vt:lpstr>
      <vt:lpstr>Terminology</vt:lpstr>
      <vt:lpstr>COCOMO</vt:lpstr>
      <vt:lpstr>Scale Drivers</vt:lpstr>
      <vt:lpstr>Cost Drivers (1/2)</vt:lpstr>
      <vt:lpstr>Cost Drivers (2/2)</vt:lpstr>
      <vt:lpstr>COCOMO Calibration</vt:lpstr>
      <vt:lpstr>Estimating SLOC (1/2)</vt:lpstr>
      <vt:lpstr>Estimating SLOC (2/2)</vt:lpstr>
      <vt:lpstr>Cone of Uncertainty</vt:lpstr>
      <vt:lpstr>Win-Win Conditions</vt:lpstr>
      <vt:lpstr>Finding Win-Win Solutions</vt:lpstr>
      <vt:lpstr>Net present value</vt:lpstr>
      <vt:lpstr>Payback period</vt:lpstr>
      <vt:lpstr>Profitability analysis of 4 feature sets</vt:lpstr>
      <vt:lpstr>Another kind of affordability assessment</vt:lpstr>
      <vt:lpstr>Incremental benefits</vt:lpstr>
      <vt:lpstr>Summary of financial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Laplante</dc:creator>
  <cp:lastModifiedBy>George Edwards</cp:lastModifiedBy>
  <cp:revision>151</cp:revision>
  <cp:lastPrinted>1601-01-01T00:00:00Z</cp:lastPrinted>
  <dcterms:created xsi:type="dcterms:W3CDTF">1601-01-01T00:00:00Z</dcterms:created>
  <dcterms:modified xsi:type="dcterms:W3CDTF">2017-04-17T20:37:35Z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