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7"/>
  </p:notesMasterIdLst>
  <p:handoutMasterIdLst>
    <p:handoutMasterId r:id="rId28"/>
  </p:handoutMasterIdLst>
  <p:sldIdLst>
    <p:sldId id="276" r:id="rId2"/>
    <p:sldId id="283" r:id="rId3"/>
    <p:sldId id="275" r:id="rId4"/>
    <p:sldId id="256" r:id="rId5"/>
    <p:sldId id="258" r:id="rId6"/>
    <p:sldId id="285" r:id="rId7"/>
    <p:sldId id="260" r:id="rId8"/>
    <p:sldId id="259" r:id="rId9"/>
    <p:sldId id="277" r:id="rId10"/>
    <p:sldId id="261" r:id="rId11"/>
    <p:sldId id="262" r:id="rId12"/>
    <p:sldId id="263" r:id="rId13"/>
    <p:sldId id="273" r:id="rId14"/>
    <p:sldId id="287" r:id="rId15"/>
    <p:sldId id="288" r:id="rId16"/>
    <p:sldId id="282" r:id="rId17"/>
    <p:sldId id="278" r:id="rId18"/>
    <p:sldId id="274" r:id="rId19"/>
    <p:sldId id="280" r:id="rId20"/>
    <p:sldId id="264" r:id="rId21"/>
    <p:sldId id="270" r:id="rId22"/>
    <p:sldId id="271" r:id="rId23"/>
    <p:sldId id="284" r:id="rId24"/>
    <p:sldId id="267" r:id="rId25"/>
    <p:sldId id="286" r:id="rId2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4D63-3634-4CD3-810A-A593C5C231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15" y="4342150"/>
            <a:ext cx="5028370" cy="4113861"/>
          </a:xfrm>
          <a:noFill/>
          <a:ln/>
        </p:spPr>
        <p:txBody>
          <a:bodyPr lIns="92066" tIns="46033" rIns="92066" bIns="46033"/>
          <a:lstStyle/>
          <a:p>
            <a:endParaRPr lang="en-US" dirty="0"/>
          </a:p>
        </p:txBody>
      </p:sp>
      <p:sp>
        <p:nvSpPr>
          <p:cNvPr id="56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3997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vichaa@usc.edu" TargetMode="External"/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884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Requirements Elicitation</a:t>
            </a:r>
          </a:p>
          <a:p>
            <a:pPr>
              <a:defRPr/>
            </a:pPr>
            <a:r>
              <a:rPr lang="en-US" sz="20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6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400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Identifying Stakeholders: Ask these questions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00237"/>
            <a:ext cx="7886700" cy="45767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 b="1" dirty="0"/>
              <a:t>Who cares if this system exists or doesn’t exist?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Who is paying for the system?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Who is going to use the system?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Who is going to judge the fitness of the system for use?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What agencies (government) and entities (non-government) regulate any aspect of the system?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What laws govern the construction, deployment and operation of the system?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Who is involved in any aspect of the specification, design, construction, testing, maintenance, and retirement of the system?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Who will be negatively affected if the system is built?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Who have we left out?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38D5A2-A4E2-4179-B267-18EED9D8DBDC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26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Airline Baggage Handling System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is paying for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Airline, grants, passengers, tax dollars?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is going to use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Airline personnel, maintenance personnel, travelers (at the end).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is going to judge the fitness of the system for use?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Airline, customers, unions, FAA,OSHA,  the press, independent rating agencies.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What agencies (government) and entities (non-government) regulate any aspect of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FAA, OSHA, union contracts, State and local codes. What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What laws govern the construction, deployment and operation of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Various state and local building codes, federal regulations for baggage handling systems, OSHA laws? What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is involved in any aspect of the specification, design, construction, testing, maintenance, and retirement of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Various engineers, technicians, baggage handlers union, etc. We need to know them all.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will be negatively affected if the system is built?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Passengers? Union personnel?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else cares if this system exists or doesn’t exist?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500" dirty="0">
                <a:solidFill>
                  <a:srgbClr val="FF0000"/>
                </a:solidFill>
              </a:rPr>
              <a:t>Limousine drivers?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Who have we left out?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29E36F-A12B-4439-B284-1545B562111B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6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74424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Pet Store POS System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is paying for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Pet store, consumers?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is going to use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Cashiers, managers, customers (maybe if self-service provided)? 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is going to judge the fitness of the system for use?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Company execs, managers, cashiers, customers.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What agencies (government) and entities (non-government) regulate any aspect of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Tax authorities, governing business entities, pet store organizations, better business bureau. What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What laws govern the construction, deployment and operation of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Tax laws, business and trade laws? What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is involved in any aspect of the specification, design, construction, testing, maintenance, and retirement of the system?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Various engineers, CFO, managers, cashiers. We need to know them all.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will be negatively affected if the system is built?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Manual cash register makers, inventory clerks?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else cares if this system exists or doesn’t exist?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dirty="0">
                <a:solidFill>
                  <a:srgbClr val="FF0000"/>
                </a:solidFill>
              </a:rPr>
              <a:t>Competitors, vendors of pet products? Who else?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Who have we left out?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902C32-ECCC-4931-96F7-9E677BEFFF8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1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Stakeholder Prioritization (1/2)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Not all stakeholders are of equal importance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Stakeholder needs and desires may conflict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Ranking/prioritization helps in resolving these conflicts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Requirements prioritization is the key to reconciliation and risk mitigation</a:t>
            </a:r>
          </a:p>
          <a:p>
            <a:pPr lvl="1">
              <a:defRPr/>
            </a:pPr>
            <a:r>
              <a:rPr lang="en-US" sz="2500" dirty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5F90C-80E5-4B08-984E-88641BF07EAF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50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Prioritization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would you resolve conflicts between:</a:t>
            </a:r>
          </a:p>
          <a:p>
            <a:pPr lvl="1"/>
            <a:r>
              <a:rPr lang="en-US" sz="2000" dirty="0"/>
              <a:t>Two different user groups?</a:t>
            </a:r>
          </a:p>
          <a:p>
            <a:pPr lvl="1"/>
            <a:r>
              <a:rPr lang="en-US" sz="2000" dirty="0"/>
              <a:t>A customer and a user?</a:t>
            </a:r>
          </a:p>
          <a:p>
            <a:pPr lvl="1"/>
            <a:endParaRPr lang="en-US" sz="2000" dirty="0"/>
          </a:p>
          <a:p>
            <a:r>
              <a:rPr lang="en-US" sz="2300" dirty="0"/>
              <a:t>Relevant information:</a:t>
            </a:r>
          </a:p>
          <a:p>
            <a:pPr lvl="1"/>
            <a:r>
              <a:rPr lang="en-US" sz="2000" dirty="0"/>
              <a:t>What are the risks/consequences of failing to satisfy each stakeholder?</a:t>
            </a:r>
          </a:p>
          <a:p>
            <a:pPr lvl="1"/>
            <a:r>
              <a:rPr lang="en-US" sz="2000" dirty="0"/>
              <a:t>Who cares more?</a:t>
            </a:r>
          </a:p>
          <a:p>
            <a:pPr lvl="1"/>
            <a:r>
              <a:rPr lang="en-US" sz="2000" dirty="0"/>
              <a:t>What value does each stakeholder assign to the candidate solutions?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47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752600"/>
            <a:ext cx="7886700" cy="4968876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Understand how people want to win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the key people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 yourself into others’ win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close to the customer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Establish reasonable expectations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Bring constituencies together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Have people look at issues from other viewpoints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Have people look for mutually relevant solution criteria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Relate people’s expectations to experience (benchmarks, reference checks, expert viewpoints)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Under-promise and over-deliver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Match people’s tasks to their win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Search out win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Expand the option space to create win-win situations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8FB1C-32F5-4CD1-9D9C-2A815AF427C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6869" name="AutoShape 4"/>
          <p:cNvSpPr>
            <a:spLocks noGrp="1" noChangeArrowheads="1"/>
          </p:cNvSpPr>
          <p:nvPr>
            <p:ph type="title"/>
          </p:nvPr>
        </p:nvSpPr>
        <p:spPr>
          <a:xfrm>
            <a:off x="628650" y="838200"/>
            <a:ext cx="7886700" cy="744242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ctr" eaLnBrk="1" hangingPunct="1"/>
            <a:r>
              <a:rPr lang="en-US" dirty="0"/>
              <a:t>Finding Win-Win Solutions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6061708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32158"/>
            <a:ext cx="7886700" cy="74424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Knowledge Acquisition from Stakeholders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4037"/>
            <a:ext cx="7886700" cy="4576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Distributed sources, conflicting viewpoints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Difficult access to key people &amp; data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Different background, terminology, culture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Tacit knowledge, hidden needs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Irrelevant details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Internal politics, competition, resistance to change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Personnel turnover, changes in organization and priorities</a:t>
            </a:r>
          </a:p>
          <a:p>
            <a:pPr lvl="1">
              <a:defRPr/>
            </a:pPr>
            <a:r>
              <a:rPr lang="en-US" dirty="0"/>
              <a:t>Communication skills: for talking to, listening from diverse people</a:t>
            </a:r>
          </a:p>
          <a:p>
            <a:pPr lvl="1">
              <a:defRPr/>
            </a:pPr>
            <a:r>
              <a:rPr lang="en-US" dirty="0"/>
              <a:t>Trust relationship</a:t>
            </a:r>
          </a:p>
          <a:p>
            <a:pPr lvl="1">
              <a:defRPr/>
            </a:pPr>
            <a:r>
              <a:rPr lang="en-US" dirty="0"/>
              <a:t>Knowledge reformulation &amp; restructuring  (review meetings)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04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Representatives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Representative sample must be selected to ensure adequate, comprehensive coverage of the problem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dynamic selection as new knowledge is acquired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Selection based on ...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dirty="0"/>
              <a:t>relevant position in the organization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dirty="0"/>
              <a:t>role in making decisions, reaching agreement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dirty="0"/>
              <a:t>type of contributed knowledge, level of domain expertise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dirty="0"/>
              <a:t>exposure to perceived problems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dirty="0"/>
              <a:t>personal interests, potential conflicts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dirty="0"/>
              <a:t>influence in system acceptance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96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Communicating with Stakeholders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In person, one at a time?</a:t>
            </a:r>
          </a:p>
          <a:p>
            <a:pPr eaLnBrk="1" hangingPunct="1">
              <a:defRPr/>
            </a:pPr>
            <a:r>
              <a:rPr lang="en-US" sz="2800" dirty="0"/>
              <a:t>In group meetings (e.g. focus groups, JAD)?</a:t>
            </a:r>
          </a:p>
          <a:p>
            <a:pPr eaLnBrk="1" hangingPunct="1">
              <a:defRPr/>
            </a:pPr>
            <a:r>
              <a:rPr lang="en-US" sz="2800" dirty="0"/>
              <a:t>On-site at all times (e.g. agile)?</a:t>
            </a:r>
          </a:p>
          <a:p>
            <a:pPr eaLnBrk="1" hangingPunct="1">
              <a:defRPr/>
            </a:pPr>
            <a:r>
              <a:rPr lang="en-US" sz="2800" dirty="0"/>
              <a:t>Formal communications (e.g. memos and legal contracts)</a:t>
            </a:r>
          </a:p>
          <a:p>
            <a:pPr eaLnBrk="1" hangingPunct="1">
              <a:defRPr/>
            </a:pPr>
            <a:r>
              <a:rPr lang="en-US" sz="2800" dirty="0"/>
              <a:t>Email?</a:t>
            </a:r>
          </a:p>
          <a:p>
            <a:pPr eaLnBrk="1" hangingPunct="1">
              <a:defRPr/>
            </a:pPr>
            <a:r>
              <a:rPr lang="en-US" sz="2800" dirty="0"/>
              <a:t>Wikis?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A411F7-2241-4BC2-84E1-6857412F3F5B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9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Stakeholder cooperation is essential for successful RE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Elicitation =  cooperative learning</a:t>
            </a:r>
          </a:p>
          <a:p>
            <a:endParaRPr lang="en-US" sz="2400" dirty="0"/>
          </a:p>
          <a:p>
            <a:r>
              <a:rPr lang="en-US" sz="2400" dirty="0"/>
              <a:t>Some stakeholders have little or no built-in incentive to participate in the RE process</a:t>
            </a:r>
          </a:p>
          <a:p>
            <a:pPr lvl="1"/>
            <a:r>
              <a:rPr lang="en-US" sz="2100" dirty="0"/>
              <a:t>Potential users of a totally new product</a:t>
            </a:r>
          </a:p>
          <a:p>
            <a:pPr lvl="1"/>
            <a:r>
              <a:rPr lang="en-US" sz="2100" dirty="0"/>
              <a:t>Low-priority stakeholders who feel their input will be ignored</a:t>
            </a:r>
          </a:p>
          <a:p>
            <a:pPr lvl="1"/>
            <a:endParaRPr lang="en-US" sz="2400" dirty="0"/>
          </a:p>
          <a:p>
            <a:r>
              <a:rPr lang="en-US" sz="2400" dirty="0"/>
              <a:t>An RE should attempt to create incentives for every stakeholder to give input</a:t>
            </a:r>
          </a:p>
          <a:p>
            <a:endParaRPr lang="en-US" sz="2400" dirty="0"/>
          </a:p>
          <a:p>
            <a:r>
              <a:rPr lang="en-US" sz="2400" dirty="0"/>
              <a:t>Negative stakeholders – those who will be negatively affected by the system (e.g., competitors, people whose jobs will be displaced)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Today:</a:t>
            </a:r>
          </a:p>
          <a:p>
            <a:pPr lvl="1"/>
            <a:r>
              <a:rPr lang="en-US" sz="2000" dirty="0"/>
              <a:t>Lecture on Chapter 2</a:t>
            </a:r>
          </a:p>
          <a:p>
            <a:pPr lvl="1"/>
            <a:r>
              <a:rPr lang="en-US" sz="2000" dirty="0"/>
              <a:t>Homework discussion on Chapter 2</a:t>
            </a:r>
            <a:endParaRPr lang="en-US" sz="1600" dirty="0"/>
          </a:p>
          <a:p>
            <a:pPr lvl="1"/>
            <a:r>
              <a:rPr lang="en-US" sz="2000" dirty="0"/>
              <a:t>Example paper presentation</a:t>
            </a:r>
          </a:p>
          <a:p>
            <a:endParaRPr lang="en-US" sz="2400" dirty="0"/>
          </a:p>
          <a:p>
            <a:r>
              <a:rPr lang="en-US" sz="2400" dirty="0"/>
              <a:t>Next week:</a:t>
            </a:r>
          </a:p>
          <a:p>
            <a:pPr lvl="1"/>
            <a:r>
              <a:rPr lang="en-US" sz="2000" dirty="0"/>
              <a:t>Quiz on Chapter 2</a:t>
            </a:r>
          </a:p>
          <a:p>
            <a:pPr lvl="1"/>
            <a:r>
              <a:rPr lang="en-US" sz="2000" dirty="0"/>
              <a:t>Lecture on Chapter 3</a:t>
            </a:r>
          </a:p>
          <a:p>
            <a:pPr lvl="1"/>
            <a:r>
              <a:rPr lang="en-US" sz="2000" dirty="0"/>
              <a:t>Homework discussion on Chapter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67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2000"/>
            <a:ext cx="7886700" cy="7442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What Do Customers Want?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They want to solve some real-world problem</a:t>
            </a:r>
          </a:p>
          <a:p>
            <a:pPr eaLnBrk="1" hangingPunct="1">
              <a:defRPr/>
            </a:pPr>
            <a:r>
              <a:rPr lang="en-US" sz="2800" dirty="0"/>
              <a:t>They sometimes want it all, but they can’t have it all</a:t>
            </a:r>
          </a:p>
          <a:p>
            <a:pPr lvl="1">
              <a:defRPr/>
            </a:pPr>
            <a:r>
              <a:rPr lang="en-US" sz="2500" dirty="0"/>
              <a:t>Why?</a:t>
            </a:r>
          </a:p>
          <a:p>
            <a:pPr lvl="2">
              <a:defRPr/>
            </a:pPr>
            <a:r>
              <a:rPr lang="en-US" sz="2200" dirty="0"/>
              <a:t>Their goals conflict with those of other stakeholders</a:t>
            </a:r>
          </a:p>
          <a:p>
            <a:pPr lvl="2">
              <a:defRPr/>
            </a:pPr>
            <a:r>
              <a:rPr lang="en-US" sz="2200" dirty="0"/>
              <a:t>Their goals are mutually exclusive</a:t>
            </a:r>
          </a:p>
          <a:p>
            <a:pPr>
              <a:defRPr/>
            </a:pPr>
            <a:r>
              <a:rPr lang="en-US" sz="2800" dirty="0"/>
              <a:t>We have to help them understand this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81734-7A15-4878-81CB-7EB69452EEE5}" type="slidenum">
              <a:rPr lang="en-US" altLang="en-US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4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03558"/>
            <a:ext cx="851535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Do Customers Really Know What They Want?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Yes and no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No one is omniscient</a:t>
            </a:r>
          </a:p>
          <a:p>
            <a:pPr>
              <a:defRPr/>
            </a:pPr>
            <a:r>
              <a:rPr lang="en-US" sz="2800" dirty="0"/>
              <a:t>Customers change their minds</a:t>
            </a:r>
          </a:p>
          <a:p>
            <a:pPr>
              <a:defRPr/>
            </a:pPr>
            <a:r>
              <a:rPr lang="en-US" sz="2800" dirty="0"/>
              <a:t>Customers may not know what information to provide</a:t>
            </a:r>
          </a:p>
          <a:p>
            <a:pPr>
              <a:defRPr/>
            </a:pPr>
            <a:r>
              <a:rPr lang="en-US" sz="2800" dirty="0"/>
              <a:t>Customers will deliberately withhold information for a variety of reasons (e.g., proprietary, they distrust you, they don’t like you, they don’t think you will understand,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85F860-89C2-434C-9D28-9BDC6E46C36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3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Why Do Customer Requirements Change?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customer’s needs change</a:t>
            </a:r>
          </a:p>
          <a:p>
            <a:pPr lvl="1">
              <a:defRPr/>
            </a:pPr>
            <a:r>
              <a:rPr lang="en-US" sz="2100" dirty="0"/>
              <a:t>The customer gets smarter about what is possible</a:t>
            </a:r>
          </a:p>
          <a:p>
            <a:pPr lvl="1">
              <a:defRPr/>
            </a:pPr>
            <a:r>
              <a:rPr lang="en-US" sz="2100" dirty="0"/>
              <a:t>The customer has less money than originally thought</a:t>
            </a:r>
          </a:p>
          <a:p>
            <a:pPr lvl="1">
              <a:defRPr/>
            </a:pPr>
            <a:endParaRPr lang="en-US" sz="21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customer changes</a:t>
            </a:r>
          </a:p>
          <a:p>
            <a:pPr lvl="1">
              <a:defRPr/>
            </a:pPr>
            <a:r>
              <a:rPr lang="en-US" sz="2100" dirty="0"/>
              <a:t>Example: a new manager is hired for the department sponsoring the project</a:t>
            </a:r>
          </a:p>
          <a:p>
            <a:pPr lvl="1">
              <a:defRPr/>
            </a:pPr>
            <a:endParaRPr lang="en-US" sz="21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environment changes</a:t>
            </a:r>
          </a:p>
          <a:p>
            <a:pPr lvl="1">
              <a:defRPr/>
            </a:pPr>
            <a:r>
              <a:rPr lang="en-US" sz="2100" dirty="0"/>
              <a:t>Examples: new competition, new technology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52A74-EF4C-4430-8B72-226C6E11E39C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9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Customers can be fickle – you must anticipate this</a:t>
            </a:r>
          </a:p>
          <a:p>
            <a:r>
              <a:rPr lang="en-US" sz="2400" dirty="0"/>
              <a:t>Changing requirements can lead to:</a:t>
            </a:r>
          </a:p>
          <a:p>
            <a:pPr lvl="1"/>
            <a:r>
              <a:rPr lang="en-US" sz="2100" dirty="0"/>
              <a:t>Increased cost</a:t>
            </a:r>
          </a:p>
          <a:p>
            <a:pPr lvl="1"/>
            <a:r>
              <a:rPr lang="en-US" sz="2100" dirty="0"/>
              <a:t>Delayed schedule</a:t>
            </a:r>
          </a:p>
          <a:p>
            <a:pPr lvl="1"/>
            <a:r>
              <a:rPr lang="en-US" sz="2100" dirty="0"/>
              <a:t>Decreased quality</a:t>
            </a:r>
            <a:endParaRPr lang="en-US" sz="2400" dirty="0"/>
          </a:p>
          <a:p>
            <a:r>
              <a:rPr lang="en-US" sz="2400" dirty="0"/>
              <a:t>Changing requirements result in various types of risk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490911"/>
              </p:ext>
            </p:extLst>
          </p:nvPr>
        </p:nvGraphicFramePr>
        <p:xfrm>
          <a:off x="315297" y="3905292"/>
          <a:ext cx="82296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08">
                  <a:extLst>
                    <a:ext uri="{9D8B030D-6E8A-4147-A177-3AD203B41FA5}">
                      <a16:colId xmlns:a16="http://schemas.microsoft.com/office/drawing/2014/main" val="2768099432"/>
                    </a:ext>
                  </a:extLst>
                </a:gridCol>
                <a:gridCol w="5380892">
                  <a:extLst>
                    <a:ext uri="{9D8B030D-6E8A-4147-A177-3AD203B41FA5}">
                      <a16:colId xmlns:a16="http://schemas.microsoft.com/office/drawing/2014/main" val="39253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Risk caused by changing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Mobile app startup using agile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 availability is delayed; competition gets product to market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Outsourced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Project cost increases, reducing profit and leading to contractual disputes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9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Large software vendor/distributor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Project cost increases and schedule is delayed, making existing customers and management unhappy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0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Large non-IT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Anticipated savings no longer justify project cost, causing the project to get 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52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What Don’t Stakeholders Want?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 b="1" dirty="0"/>
              <a:t>Unwanted</a:t>
            </a:r>
            <a:r>
              <a:rPr lang="en-US" sz="2800" dirty="0"/>
              <a:t> features (“shall not” requirements) are frequently overlooked and hard to capture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500" dirty="0"/>
              <a:t>Extraneous features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500" dirty="0"/>
              <a:t>Undesirable performance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500" dirty="0"/>
              <a:t>Safety concerns (“hazards”)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/>
              <a:t>Stakeholders (especially customers) often don’t know what they don’t want until they see it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“I know I said I wanted it to do that, but I guess I really didn’t mean THAT….”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64CCAD-47F5-40F2-80FF-944AF035E548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21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Requirements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documentation</a:t>
            </a:r>
          </a:p>
          <a:p>
            <a:pPr lvl="1"/>
            <a:r>
              <a:rPr lang="en-US" sz="2400" dirty="0"/>
              <a:t>Laws, standards, development guidelines, …</a:t>
            </a:r>
          </a:p>
          <a:p>
            <a:endParaRPr lang="en-US" sz="2800" dirty="0"/>
          </a:p>
          <a:p>
            <a:r>
              <a:rPr lang="en-US" sz="2800" dirty="0"/>
              <a:t>Existing systems</a:t>
            </a:r>
          </a:p>
          <a:p>
            <a:pPr lvl="1"/>
            <a:r>
              <a:rPr lang="en-US" sz="2400" dirty="0"/>
              <a:t>Legacy</a:t>
            </a:r>
          </a:p>
          <a:p>
            <a:pPr lvl="1"/>
            <a:r>
              <a:rPr lang="en-US" sz="2400" dirty="0"/>
              <a:t>Competitor</a:t>
            </a:r>
          </a:p>
          <a:p>
            <a:pPr lvl="1"/>
            <a:r>
              <a:rPr lang="en-US" sz="2400" dirty="0"/>
              <a:t>Analogous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2/10/2014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D012-C79C-41C7-B22F-1B062EEFA3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size = 20</a:t>
            </a:r>
          </a:p>
          <a:p>
            <a:pPr lvl="1"/>
            <a:r>
              <a:rPr lang="en-US" dirty="0"/>
              <a:t>17 on campus</a:t>
            </a:r>
          </a:p>
          <a:p>
            <a:pPr lvl="1"/>
            <a:r>
              <a:rPr lang="en-US" dirty="0"/>
              <a:t>3 DEN</a:t>
            </a:r>
          </a:p>
          <a:p>
            <a:pPr lvl="1"/>
            <a:endParaRPr lang="en-US" dirty="0"/>
          </a:p>
          <a:p>
            <a:r>
              <a:rPr lang="en-US" dirty="0"/>
              <a:t>Reminder: email paper selections to </a:t>
            </a:r>
            <a:r>
              <a:rPr lang="en-US" dirty="0">
                <a:hlinkClick r:id="rId2"/>
              </a:rPr>
              <a:t>gedwards@usc.edu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ravichaa@usc.edu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List of available papers is now in the Discussions List section of D2L</a:t>
            </a:r>
            <a:endParaRPr lang="en-US" dirty="0"/>
          </a:p>
          <a:p>
            <a:endParaRPr lang="en-US" dirty="0"/>
          </a:p>
          <a:p>
            <a:r>
              <a:rPr lang="en-US" dirty="0"/>
              <a:t>DEN quizzes:</a:t>
            </a:r>
          </a:p>
          <a:p>
            <a:pPr lvl="1"/>
            <a:r>
              <a:rPr lang="en-US" dirty="0"/>
              <a:t>Will be taken on D2L</a:t>
            </a:r>
          </a:p>
          <a:p>
            <a:pPr lvl="1"/>
            <a:r>
              <a:rPr lang="en-US" dirty="0"/>
              <a:t>Must be taken within 48 hours</a:t>
            </a:r>
          </a:p>
          <a:p>
            <a:pPr lvl="2"/>
            <a:r>
              <a:rPr lang="en-US" dirty="0"/>
              <a:t>Cutoff is Wednesday at 2 pm</a:t>
            </a:r>
          </a:p>
          <a:p>
            <a:pPr lvl="1"/>
            <a:r>
              <a:rPr lang="en-US" dirty="0"/>
              <a:t>Will be subject to the same time limit as the on-campus students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8010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is a Stakeholder?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b="1" dirty="0"/>
              <a:t>stakeholder</a:t>
            </a:r>
            <a:r>
              <a:rPr lang="en-US" dirty="0"/>
              <a:t> is an individual (or class of individuals) who have some interest (a stake) in the success or failure of a system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/>
              <a:t>We use the term “stakeholder” to remember that others, not just the customer are involved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Stakeholders vary from one system to the next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/>
              <a:t>Interacting with stakeholders is a key responsibility of an RE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285E68-90B6-4A7B-8BE6-A3FFF23CE42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3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Stakeholders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Stakeholders are a key source of requirements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An early understanding of stakeholders’ requirements leads to systems that satisfy their expectations</a:t>
            </a:r>
          </a:p>
          <a:p>
            <a:endParaRPr lang="en-US" dirty="0"/>
          </a:p>
          <a:p>
            <a:r>
              <a:rPr lang="en-US" dirty="0"/>
              <a:t>Effective identification, prioritization, and management of stakeholders can be the difference between project success and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29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Stakeholder Identification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Stakeholder identification is first step in requirements engineering</a:t>
            </a:r>
          </a:p>
          <a:p>
            <a:pPr lvl="1">
              <a:defRPr/>
            </a:pPr>
            <a:r>
              <a:rPr lang="en-US" sz="2000" dirty="0"/>
              <a:t>Imagine leaving out a key stakeholder – and discovering them later?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Stakeholder groups should be documented and described</a:t>
            </a:r>
          </a:p>
          <a:p>
            <a:pPr lvl="1">
              <a:defRPr/>
            </a:pPr>
            <a:r>
              <a:rPr lang="en-US" sz="2000" dirty="0"/>
              <a:t>What are the stakeholder’s general characteristics?</a:t>
            </a:r>
          </a:p>
          <a:p>
            <a:pPr lvl="1">
              <a:defRPr/>
            </a:pPr>
            <a:r>
              <a:rPr lang="en-US" sz="2000" dirty="0"/>
              <a:t>How important is the stakeholder?</a:t>
            </a:r>
          </a:p>
          <a:p>
            <a:pPr lvl="1">
              <a:defRPr/>
            </a:pPr>
            <a:r>
              <a:rPr lang="en-US" sz="2000" dirty="0"/>
              <a:t>Who is a good representative for the stakeholder group?</a:t>
            </a:r>
          </a:p>
          <a:p>
            <a:pPr lvl="1">
              <a:defRPr/>
            </a:pPr>
            <a:r>
              <a:rPr lang="en-US" sz="2000" dirty="0"/>
              <a:t>What is the best way to communicate with the stakeholder?</a:t>
            </a:r>
          </a:p>
          <a:p>
            <a:pPr lvl="1">
              <a:defRPr/>
            </a:pPr>
            <a:r>
              <a:rPr lang="en-US" sz="2000" dirty="0"/>
              <a:t>Does the stakeholder have any incentive to contribute to the requirements?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2823D4-D08C-4B82-816B-DEB966AA3974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25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Typical Stakeholders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Customers, clients, and sponsors (those who have commissioned and/or will pay for the system)</a:t>
            </a:r>
          </a:p>
          <a:p>
            <a:r>
              <a:rPr lang="en-US" dirty="0"/>
              <a:t>All responsible engineering and technical persons (e.g., systems, development, test, maintenance)</a:t>
            </a:r>
          </a:p>
          <a:p>
            <a:r>
              <a:rPr lang="en-US" dirty="0"/>
              <a:t>Regulators (typically, government agencies at various levels)</a:t>
            </a:r>
          </a:p>
          <a:p>
            <a:r>
              <a:rPr lang="en-US" dirty="0"/>
              <a:t>Third parties that have an interest in the system but no direct regulatory authority (e.g., standards organizations, users groups)</a:t>
            </a:r>
          </a:p>
          <a:p>
            <a:r>
              <a:rPr lang="en-US" dirty="0"/>
              <a:t>Society (is the system safe?)</a:t>
            </a:r>
          </a:p>
          <a:p>
            <a:r>
              <a:rPr lang="en-US" dirty="0"/>
              <a:t>Environment (for physical systems)</a:t>
            </a:r>
          </a:p>
          <a:p>
            <a:endParaRPr lang="en-US" dirty="0"/>
          </a:p>
          <a:p>
            <a:r>
              <a:rPr lang="en-US" b="1" dirty="0"/>
              <a:t>This is an incomplete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34AAC9-5AE1-4ADE-8E59-849ECAD4B446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32158"/>
            <a:ext cx="7886700" cy="74424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Customers and Users in Different Development Scenarios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4980"/>
              </p:ext>
            </p:extLst>
          </p:nvPr>
        </p:nvGraphicFramePr>
        <p:xfrm>
          <a:off x="628650" y="2296160"/>
          <a:ext cx="78867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768099432"/>
                    </a:ext>
                  </a:extLst>
                </a:gridCol>
                <a:gridCol w="3724275">
                  <a:extLst>
                    <a:ext uri="{9D8B030D-6E8A-4147-A177-3AD203B41FA5}">
                      <a16:colId xmlns:a16="http://schemas.microsoft.com/office/drawing/2014/main" val="39253432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872899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817662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Who Drives Requirements?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Mobile app startup using agile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Developers build capabilities based on the founders’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Outsourced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An external customer pays for an agreed set of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9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Large software vendor/distributor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Market research highlights opportunities and management allocates funds for development of new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0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Large non-IT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An internal sponsor specifies capabilities that will reduce costs, improve quality,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473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8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1859</Words>
  <Application>Microsoft Office PowerPoint</Application>
  <PresentationFormat>On-screen Show (4:3)</PresentationFormat>
  <Paragraphs>284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Requirements Engineering</vt:lpstr>
      <vt:lpstr>Agenda</vt:lpstr>
      <vt:lpstr>Announcements</vt:lpstr>
      <vt:lpstr>Stakeholders</vt:lpstr>
      <vt:lpstr>Who is a Stakeholder?</vt:lpstr>
      <vt:lpstr>Why Are Stakeholders Important?</vt:lpstr>
      <vt:lpstr>Stakeholder Identification</vt:lpstr>
      <vt:lpstr>Typical Stakeholders</vt:lpstr>
      <vt:lpstr>Customers and Users in Different Development Scenarios</vt:lpstr>
      <vt:lpstr>Identifying Stakeholders: Ask these questions</vt:lpstr>
      <vt:lpstr>Airline Baggage Handling System</vt:lpstr>
      <vt:lpstr>Pet Store POS System</vt:lpstr>
      <vt:lpstr>Stakeholder Prioritization (1/2)</vt:lpstr>
      <vt:lpstr>Stakeholder Prioritization (2/2)</vt:lpstr>
      <vt:lpstr>Finding Win-Win Solutions</vt:lpstr>
      <vt:lpstr>Knowledge Acquisition from Stakeholders is Difficult</vt:lpstr>
      <vt:lpstr>Stakeholder Representatives</vt:lpstr>
      <vt:lpstr>Communicating with Stakeholders</vt:lpstr>
      <vt:lpstr>Stakeholder Incentives</vt:lpstr>
      <vt:lpstr>What Do Customers Want?</vt:lpstr>
      <vt:lpstr>Do Customers Really Know What They Want?</vt:lpstr>
      <vt:lpstr>Why Do Customer Requirements Change?</vt:lpstr>
      <vt:lpstr>Managing Changing Requirements</vt:lpstr>
      <vt:lpstr>What Don’t Stakeholders Want?</vt:lpstr>
      <vt:lpstr>Other Requirements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George Edwards</cp:lastModifiedBy>
  <cp:revision>126</cp:revision>
  <cp:lastPrinted>1601-01-01T00:00:00Z</cp:lastPrinted>
  <dcterms:created xsi:type="dcterms:W3CDTF">1601-01-01T00:00:00Z</dcterms:created>
  <dcterms:modified xsi:type="dcterms:W3CDTF">2017-01-23T21:51:21Z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