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86"/>
  </p:notesMasterIdLst>
  <p:handoutMasterIdLst>
    <p:handoutMasterId r:id="rId87"/>
  </p:handoutMasterIdLst>
  <p:sldIdLst>
    <p:sldId id="256" r:id="rId2"/>
    <p:sldId id="296" r:id="rId3"/>
    <p:sldId id="295" r:id="rId4"/>
    <p:sldId id="297" r:id="rId5"/>
    <p:sldId id="366" r:id="rId6"/>
    <p:sldId id="262" r:id="rId7"/>
    <p:sldId id="324" r:id="rId8"/>
    <p:sldId id="333" r:id="rId9"/>
    <p:sldId id="263" r:id="rId10"/>
    <p:sldId id="352" r:id="rId11"/>
    <p:sldId id="330" r:id="rId12"/>
    <p:sldId id="281" r:id="rId13"/>
    <p:sldId id="282" r:id="rId14"/>
    <p:sldId id="331" r:id="rId15"/>
    <p:sldId id="273" r:id="rId16"/>
    <p:sldId id="274" r:id="rId17"/>
    <p:sldId id="276" r:id="rId18"/>
    <p:sldId id="277" r:id="rId19"/>
    <p:sldId id="278" r:id="rId20"/>
    <p:sldId id="332" r:id="rId21"/>
    <p:sldId id="294" r:id="rId22"/>
    <p:sldId id="272" r:id="rId23"/>
    <p:sldId id="326" r:id="rId24"/>
    <p:sldId id="268" r:id="rId25"/>
    <p:sldId id="279" r:id="rId26"/>
    <p:sldId id="327" r:id="rId27"/>
    <p:sldId id="267" r:id="rId28"/>
    <p:sldId id="328" r:id="rId29"/>
    <p:sldId id="275" r:id="rId30"/>
    <p:sldId id="329" r:id="rId31"/>
    <p:sldId id="325" r:id="rId32"/>
    <p:sldId id="334" r:id="rId33"/>
    <p:sldId id="337" r:id="rId34"/>
    <p:sldId id="271" r:id="rId35"/>
    <p:sldId id="353" r:id="rId36"/>
    <p:sldId id="345" r:id="rId37"/>
    <p:sldId id="346" r:id="rId38"/>
    <p:sldId id="349" r:id="rId39"/>
    <p:sldId id="350" r:id="rId40"/>
    <p:sldId id="354" r:id="rId41"/>
    <p:sldId id="339" r:id="rId42"/>
    <p:sldId id="264" r:id="rId43"/>
    <p:sldId id="265" r:id="rId44"/>
    <p:sldId id="266" r:id="rId45"/>
    <p:sldId id="355" r:id="rId46"/>
    <p:sldId id="280" r:id="rId47"/>
    <p:sldId id="260" r:id="rId48"/>
    <p:sldId id="363" r:id="rId49"/>
    <p:sldId id="356" r:id="rId50"/>
    <p:sldId id="336" r:id="rId51"/>
    <p:sldId id="335" r:id="rId52"/>
    <p:sldId id="359" r:id="rId53"/>
    <p:sldId id="361" r:id="rId54"/>
    <p:sldId id="362" r:id="rId55"/>
    <p:sldId id="291" r:id="rId56"/>
    <p:sldId id="292" r:id="rId57"/>
    <p:sldId id="357" r:id="rId58"/>
    <p:sldId id="341" r:id="rId59"/>
    <p:sldId id="343" r:id="rId60"/>
    <p:sldId id="344" r:id="rId61"/>
    <p:sldId id="358" r:id="rId62"/>
    <p:sldId id="365" r:id="rId63"/>
    <p:sldId id="364" r:id="rId64"/>
    <p:sldId id="367" r:id="rId65"/>
    <p:sldId id="378" r:id="rId66"/>
    <p:sldId id="308" r:id="rId67"/>
    <p:sldId id="310" r:id="rId68"/>
    <p:sldId id="311" r:id="rId69"/>
    <p:sldId id="312" r:id="rId70"/>
    <p:sldId id="313" r:id="rId71"/>
    <p:sldId id="314" r:id="rId72"/>
    <p:sldId id="315" r:id="rId73"/>
    <p:sldId id="316" r:id="rId74"/>
    <p:sldId id="317" r:id="rId75"/>
    <p:sldId id="368" r:id="rId76"/>
    <p:sldId id="369" r:id="rId77"/>
    <p:sldId id="370" r:id="rId78"/>
    <p:sldId id="371" r:id="rId79"/>
    <p:sldId id="372" r:id="rId80"/>
    <p:sldId id="373" r:id="rId81"/>
    <p:sldId id="374" r:id="rId82"/>
    <p:sldId id="375" r:id="rId83"/>
    <p:sldId id="376" r:id="rId84"/>
    <p:sldId id="377" r:id="rId85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4"/>
  </p:normalViewPr>
  <p:slideViewPr>
    <p:cSldViewPr>
      <p:cViewPr varScale="1">
        <p:scale>
          <a:sx n="90" d="100"/>
          <a:sy n="90" d="100"/>
        </p:scale>
        <p:origin x="17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notesMaster" Target="notesMasters/notesMaster1.xml"/><Relationship Id="rId87" Type="http://schemas.openxmlformats.org/officeDocument/2006/relationships/handoutMaster" Target="handoutMasters/handoutMaster1.xml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55555555555556"/>
          <c:y val="0.376498800959233"/>
          <c:w val="0.415873015873016"/>
          <c:h val="0.249400479616307"/>
        </c:manualLayout>
      </c:layout>
      <c:pie3DChart>
        <c:varyColors val="1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solidFill>
              <a:schemeClr val="accent1"/>
            </a:solidFill>
            <a:ln w="38724">
              <a:noFill/>
            </a:ln>
          </c:spPr>
          <c:dPt>
            <c:idx val="1"/>
            <c:bubble3D val="0"/>
            <c:spPr>
              <a:solidFill>
                <a:schemeClr val="accent2"/>
              </a:solidFill>
              <a:ln w="38724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9C7-489F-BAC4-206B52653028}"/>
              </c:ext>
            </c:extLst>
          </c:dPt>
          <c:dPt>
            <c:idx val="2"/>
            <c:bubble3D val="0"/>
            <c:spPr>
              <a:solidFill>
                <a:schemeClr val="hlink"/>
              </a:solidFill>
              <a:ln w="38724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9C7-489F-BAC4-206B52653028}"/>
              </c:ext>
            </c:extLst>
          </c:dPt>
          <c:dLbls>
            <c:numFmt formatCode="0%" sourceLinked="0"/>
            <c:spPr>
              <a:noFill/>
              <a:ln w="38724">
                <a:noFill/>
              </a:ln>
            </c:spPr>
            <c:txPr>
              <a:bodyPr/>
              <a:lstStyle/>
              <a:p>
                <a:pPr>
                  <a:defRPr sz="2744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Sheet1!$B$1:$D$1</c:f>
              <c:strCache>
                <c:ptCount val="3"/>
                <c:pt idx="0">
                  <c:v>No</c:v>
                </c:pt>
                <c:pt idx="1">
                  <c:v>Don't Know</c:v>
                </c:pt>
                <c:pt idx="2">
                  <c:v>Yes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0.36</c:v>
                </c:pt>
                <c:pt idx="1">
                  <c:v>0.04</c:v>
                </c:pt>
                <c:pt idx="2">
                  <c:v>0.6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9C7-489F-BAC4-206B526530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 w="38724">
          <a:noFill/>
        </a:ln>
      </c:spPr>
    </c:plotArea>
    <c:legend>
      <c:legendPos val="r"/>
      <c:layout>
        <c:manualLayout>
          <c:xMode val="edge"/>
          <c:yMode val="edge"/>
          <c:x val="0.725396825396826"/>
          <c:y val="0.374100719424461"/>
          <c:w val="0.26984126984127"/>
          <c:h val="0.254196642685851"/>
        </c:manualLayout>
      </c:layout>
      <c:overlay val="0"/>
      <c:spPr>
        <a:noFill/>
        <a:ln w="38724">
          <a:noFill/>
        </a:ln>
      </c:spPr>
      <c:txPr>
        <a:bodyPr/>
        <a:lstStyle/>
        <a:p>
          <a:pPr>
            <a:defRPr sz="2523" b="1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2744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04231897483403"/>
          <c:y val="0.0496991348303684"/>
          <c:w val="0.842783696155628"/>
          <c:h val="0.8507431709925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Sheet1!$E$6</c:f>
              <c:strCache>
                <c:ptCount val="1"/>
                <c:pt idx="0">
                  <c:v>2003</c:v>
                </c:pt>
              </c:strCache>
            </c:strRef>
          </c:tx>
          <c:invertIfNegative val="0"/>
          <c:cat>
            <c:strRef>
              <c:f>Sheet1!$C$7:$D$12</c:f>
              <c:strCache>
                <c:ptCount val="6"/>
                <c:pt idx="0">
                  <c:v>4GL Environment</c:v>
                </c:pt>
                <c:pt idx="1">
                  <c:v>Throw-away prototype</c:v>
                </c:pt>
                <c:pt idx="2">
                  <c:v>Evolutionary prototype</c:v>
                </c:pt>
                <c:pt idx="3">
                  <c:v>User Interface</c:v>
                </c:pt>
                <c:pt idx="4">
                  <c:v>Other</c:v>
                </c:pt>
                <c:pt idx="5">
                  <c:v>Don't know</c:v>
                </c:pt>
              </c:strCache>
            </c:strRef>
          </c:cat>
          <c:val>
            <c:numRef>
              <c:f>Sheet1!$E$7:$E$12</c:f>
              <c:numCache>
                <c:formatCode>General</c:formatCode>
                <c:ptCount val="6"/>
                <c:pt idx="0">
                  <c:v>9.0</c:v>
                </c:pt>
                <c:pt idx="1">
                  <c:v>14.0</c:v>
                </c:pt>
                <c:pt idx="2">
                  <c:v>27.0</c:v>
                </c:pt>
                <c:pt idx="3">
                  <c:v>40.0</c:v>
                </c:pt>
                <c:pt idx="4">
                  <c:v>2.0</c:v>
                </c:pt>
                <c:pt idx="5">
                  <c:v>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C88-4505-AA11-96E118EE49EF}"/>
            </c:ext>
          </c:extLst>
        </c:ser>
        <c:ser>
          <c:idx val="1"/>
          <c:order val="1"/>
          <c:tx>
            <c:strRef>
              <c:f>Sheet1!$F$6</c:f>
              <c:strCache>
                <c:ptCount val="1"/>
                <c:pt idx="0">
                  <c:v>2008</c:v>
                </c:pt>
              </c:strCache>
            </c:strRef>
          </c:tx>
          <c:invertIfNegative val="0"/>
          <c:cat>
            <c:strRef>
              <c:f>Sheet1!$C$7:$D$12</c:f>
              <c:strCache>
                <c:ptCount val="6"/>
                <c:pt idx="0">
                  <c:v>4GL Environment</c:v>
                </c:pt>
                <c:pt idx="1">
                  <c:v>Throw-away prototype</c:v>
                </c:pt>
                <c:pt idx="2">
                  <c:v>Evolutionary prototype</c:v>
                </c:pt>
                <c:pt idx="3">
                  <c:v>User Interface</c:v>
                </c:pt>
                <c:pt idx="4">
                  <c:v>Other</c:v>
                </c:pt>
                <c:pt idx="5">
                  <c:v>Don't know</c:v>
                </c:pt>
              </c:strCache>
            </c:strRef>
          </c:cat>
          <c:val>
            <c:numRef>
              <c:f>Sheet1!$F$7:$F$12</c:f>
              <c:numCache>
                <c:formatCode>General</c:formatCode>
                <c:ptCount val="6"/>
                <c:pt idx="0">
                  <c:v>3.92</c:v>
                </c:pt>
                <c:pt idx="1">
                  <c:v>17.65</c:v>
                </c:pt>
                <c:pt idx="2">
                  <c:v>47.06</c:v>
                </c:pt>
                <c:pt idx="3">
                  <c:v>31.37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C88-4505-AA11-96E118EE49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6834144"/>
        <c:axId val="980336160"/>
      </c:barChart>
      <c:catAx>
        <c:axId val="936834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80336160"/>
        <c:crosses val="autoZero"/>
        <c:auto val="1"/>
        <c:lblAlgn val="ctr"/>
        <c:lblOffset val="100"/>
        <c:noMultiLvlLbl val="0"/>
      </c:catAx>
      <c:valAx>
        <c:axId val="980336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36834144"/>
        <c:crosses val="autoZero"/>
        <c:crossBetween val="between"/>
      </c:valAx>
      <c:spPr>
        <a:noFill/>
        <a:ln w="23631">
          <a:noFill/>
        </a:ln>
      </c:spPr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D9DB1C6-72C5-4228-AD2A-24FA13DBB998}" type="datetimeFigureOut">
              <a:rPr lang="en-US"/>
              <a:pPr>
                <a:defRPr/>
              </a:pPr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A45A8B-D08D-4392-8FEF-F9CF140CE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617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2F28205-4AAE-41B2-BFAA-34FAAEA36A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197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9DD320-283C-41BE-8A91-17E4A1F27B9C}" type="slidenum">
              <a:rPr lang="en-US"/>
              <a:pPr/>
              <a:t>66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0237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5730-6B31-44A9-B9B9-E8291EBA6BE6}" type="slidenum">
              <a:rPr lang="en-US"/>
              <a:pPr/>
              <a:t>78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088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434F3-0BA7-4387-AA11-0EB7040CBCC3}" type="slidenum">
              <a:rPr lang="en-US"/>
              <a:pPr/>
              <a:t>80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948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0B753F-70EB-4D52-8B32-473BC5F14747}" type="slidenum">
              <a:rPr lang="en-US"/>
              <a:pPr/>
              <a:t>81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965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3E44BF-3768-4154-801D-F89614904F9C}" type="slidenum">
              <a:rPr lang="en-US"/>
              <a:pPr/>
              <a:t>82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103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38A3C6-672B-4D9B-8D2F-B749492BF60B}" type="slidenum">
              <a:rPr lang="en-US"/>
              <a:pPr/>
              <a:t>83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9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06794-12B6-492F-B41D-5C507449195E}" type="slidenum">
              <a:rPr lang="en-US"/>
              <a:pPr/>
              <a:t>67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271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BE880-4C99-4257-A7C5-73178CF647C2}" type="slidenum">
              <a:rPr lang="en-US"/>
              <a:pPr/>
              <a:t>68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765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D0A8F-E77E-46D7-BD48-8EB2058DD1B6}" type="slidenum">
              <a:rPr lang="en-US"/>
              <a:pPr/>
              <a:t>69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460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FBD1F-35F4-4879-9CC2-620A8EE04266}" type="slidenum">
              <a:rPr lang="en-US"/>
              <a:pPr/>
              <a:t>70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293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179E43-769F-45CB-BE8C-48B35AF50E49}" type="slidenum">
              <a:rPr lang="en-US"/>
              <a:pPr/>
              <a:t>73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1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9FD579-7488-491D-977F-E04B37870CFD}" type="slidenum">
              <a:rPr lang="en-US"/>
              <a:pPr/>
              <a:t>75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277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3C5E5A-2782-456E-BF2D-73EB59131025}" type="slidenum">
              <a:rPr lang="en-US"/>
              <a:pPr/>
              <a:t>76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5434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DF5DD-AB86-4CCE-B128-450D515DB728}" type="slidenum">
              <a:rPr lang="en-US"/>
              <a:pPr/>
              <a:t>77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78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620837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847D-CDCA-4276-83D2-5A4485A9FB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64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C348-52D0-4F93-84FF-49258F852F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93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7E0-18EB-4064-B170-034665DE6F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892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640AA-BE92-46BE-894F-0107C4F67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62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DD64F-52C8-4701-AC2E-DFBA0ECB3E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1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59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42E8-9CD3-4C72-B3BE-209CA07F54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71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175-38CE-41EA-9DAA-A3EEA7ADCA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5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E653-3931-4FF2-BF2C-B1768EAFF0C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00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96CC-F3C9-4CCD-8A85-A3A71B3E490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8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D50-D3BF-45D7-85EE-257C0E8F34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50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3BC3-F136-41FA-8795-B770754B77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78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432B-BD0D-437C-8077-970B21A77C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61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03558"/>
            <a:ext cx="7886700" cy="744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00200"/>
            <a:ext cx="7886700" cy="457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1255-09E4-4786-B293-33EAB5E1A28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0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gedwards@usc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ebducate.net/qfd/qfd.html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Requirements Engineering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02038"/>
            <a:ext cx="6858000" cy="1884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Requirements Elicitation</a:t>
            </a:r>
          </a:p>
          <a:p>
            <a:pPr>
              <a:defRPr/>
            </a:pPr>
            <a:r>
              <a:rPr lang="en-US" sz="2000" b="1" dirty="0"/>
              <a:t>George Edwards</a:t>
            </a:r>
          </a:p>
          <a:p>
            <a:pPr>
              <a:defRPr/>
            </a:pPr>
            <a:r>
              <a:rPr lang="en-US" dirty="0"/>
              <a:t>Computer Science Department</a:t>
            </a:r>
          </a:p>
          <a:p>
            <a:pPr>
              <a:defRPr/>
            </a:pPr>
            <a:r>
              <a:rPr lang="en-US" dirty="0"/>
              <a:t>University of Southern California</a:t>
            </a:r>
          </a:p>
          <a:p>
            <a:pPr>
              <a:defRPr/>
            </a:pPr>
            <a:r>
              <a:rPr lang="en-US" dirty="0">
                <a:hlinkClick r:id="rId2"/>
              </a:rPr>
              <a:t>gedwards@usc.edu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6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Simple, graphical technique to capture thoughts by connecting ideas to a central subject in a tree structure</a:t>
            </a:r>
          </a:p>
          <a:p>
            <a:r>
              <a:rPr lang="en-US" sz="2000" dirty="0"/>
              <a:t>Used in many areas</a:t>
            </a:r>
          </a:p>
          <a:p>
            <a:r>
              <a:rPr lang="en-US" sz="2000" dirty="0"/>
              <a:t>Good (free) tool support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9" y="3869920"/>
            <a:ext cx="8526621" cy="22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7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DFEAA-CB06-441B-8995-685E4695A05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32158"/>
            <a:ext cx="7886700" cy="74424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Brainstorming: Advantages and Disadvantages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17467"/>
              </p:ext>
            </p:extLst>
          </p:nvPr>
        </p:nvGraphicFramePr>
        <p:xfrm>
          <a:off x="304800" y="2218060"/>
          <a:ext cx="8534400" cy="2960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xmlns="" val="346736831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xmlns="" val="1911112806"/>
                    </a:ext>
                  </a:extLst>
                </a:gridCol>
              </a:tblGrid>
              <a:tr h="485098">
                <a:tc>
                  <a:txBody>
                    <a:bodyPr/>
                    <a:lstStyle/>
                    <a:p>
                      <a:r>
                        <a:rPr lang="en-US" sz="20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21712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Can be used when little is known about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Most effective with face-to-face interaction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6283088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r>
                        <a:rPr lang="en-US" sz="1800" dirty="0"/>
                        <a:t>May lead to unexpected/innovative ideas and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May result in many dead ends (low quality solutions, infeasible/unrealistic ideas)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4011268"/>
                  </a:ext>
                </a:extLst>
              </a:tr>
              <a:tr h="45400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Useful for generating the mission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85119"/>
                  </a:ext>
                </a:extLst>
              </a:tr>
              <a:tr h="45400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Little or no training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8912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12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74F35-466E-4CA4-BB2E-591436CA025D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Questionnaires and Surveys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797" y="1613694"/>
            <a:ext cx="7886700" cy="474265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2400" b="1" dirty="0"/>
              <a:t>Approach:</a:t>
            </a:r>
            <a:r>
              <a:rPr lang="en-US" sz="2400" dirty="0"/>
              <a:t> RE sends a list of questions to stakeholders and compiles the answers</a:t>
            </a:r>
          </a:p>
          <a:p>
            <a:pPr eaLnBrk="1" hangingPunct="1">
              <a:lnSpc>
                <a:spcPct val="100000"/>
              </a:lnSpc>
              <a:defRPr/>
            </a:pPr>
            <a:endParaRPr lang="en-US" sz="2400" dirty="0"/>
          </a:p>
          <a:p>
            <a:pPr eaLnBrk="1" hangingPunct="1">
              <a:lnSpc>
                <a:spcPct val="100000"/>
              </a:lnSpc>
              <a:defRPr/>
            </a:pPr>
            <a:r>
              <a:rPr lang="en-US" sz="2400" dirty="0"/>
              <a:t>May be used with a very large number of stakeholders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400" dirty="0"/>
              <a:t>Survey questions can be closed (e.g. multiple choice, true false) or open-ended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400" dirty="0"/>
              <a:t>Danger in over-scoping and under-scoping if questions are not adequately framed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400" dirty="0"/>
              <a:t>Most useful when the domain is very well understood by both stakeholders and RE</a:t>
            </a:r>
          </a:p>
          <a:p>
            <a:pPr eaLnBrk="1" hangingPunct="1">
              <a:lnSpc>
                <a:spcPct val="100000"/>
              </a:lnSpc>
              <a:defRPr/>
            </a:pPr>
            <a:endParaRPr lang="en-US" sz="2400" dirty="0"/>
          </a:p>
          <a:p>
            <a:pPr eaLnBrk="1" hangingPunct="1">
              <a:lnSpc>
                <a:spcPct val="100000"/>
              </a:lnSpc>
              <a:defRPr/>
            </a:pPr>
            <a:r>
              <a:rPr lang="en-US" sz="2400" b="1" dirty="0"/>
              <a:t>Example:</a:t>
            </a:r>
            <a:r>
              <a:rPr lang="en-US" sz="2400" dirty="0"/>
              <a:t> Online questionnaire</a:t>
            </a:r>
          </a:p>
        </p:txBody>
      </p:sp>
    </p:spTree>
    <p:extLst>
      <p:ext uri="{BB962C8B-B14F-4D97-AF65-F5344CB8AC3E}">
        <p14:creationId xmlns:p14="http://schemas.microsoft.com/office/powerpoint/2010/main" val="258430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C259E-64B9-48B6-852D-3397007D71F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Some Questions for Pet Store POS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How many unique products (SKUs) do you carry in your inventory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	a) 0-1000 b) 1001-10,000 c) 10,001-100,000 d) &gt; 100,000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How many different warehouse sites do you have? ____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How many different store locations do you have? ____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How many unique customers do you currently have? ____</a:t>
            </a:r>
          </a:p>
        </p:txBody>
      </p:sp>
    </p:spTree>
    <p:extLst>
      <p:ext uri="{BB962C8B-B14F-4D97-AF65-F5344CB8AC3E}">
        <p14:creationId xmlns:p14="http://schemas.microsoft.com/office/powerpoint/2010/main" val="1527811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DFEAA-CB06-441B-8995-685E4695A05C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066800"/>
            <a:ext cx="7886700" cy="74424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Questionnaires: Advantages and Disadvantages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026835"/>
              </p:ext>
            </p:extLst>
          </p:nvPr>
        </p:nvGraphicFramePr>
        <p:xfrm>
          <a:off x="304800" y="2438400"/>
          <a:ext cx="8534400" cy="3476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xmlns="" val="346736831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xmlns="" val="1911112806"/>
                    </a:ext>
                  </a:extLst>
                </a:gridCol>
              </a:tblGrid>
              <a:tr h="485098">
                <a:tc>
                  <a:txBody>
                    <a:bodyPr/>
                    <a:lstStyle/>
                    <a:p>
                      <a:r>
                        <a:rPr lang="en-US" sz="20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21712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Does not require co-location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May restrict scope of stakeholder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6283088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r>
                        <a:rPr lang="en-US" sz="1800" dirty="0"/>
                        <a:t>Allows input from a very large number of stakeholders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May overlook important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4011268"/>
                  </a:ext>
                </a:extLst>
              </a:tr>
              <a:tr h="45400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Helps to quickly define the project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May lead to misunderstanding/misinterpretation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85119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r>
                        <a:rPr lang="en-US" sz="1800" dirty="0"/>
                        <a:t>Can produce quantified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6615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76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6C37C3-347A-4D30-B76A-C2B563F18CF2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34337" y="884385"/>
            <a:ext cx="7886700" cy="744242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4000" dirty="0"/>
              <a:t>Interviews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2400" b="1" dirty="0"/>
              <a:t>Approach:</a:t>
            </a:r>
            <a:r>
              <a:rPr lang="en-US" sz="2400" dirty="0"/>
              <a:t> REs ask a stakeholder questions and record the answers</a:t>
            </a:r>
          </a:p>
          <a:p>
            <a:pPr eaLnBrk="1" hangingPunct="1">
              <a:lnSpc>
                <a:spcPct val="100000"/>
              </a:lnSpc>
              <a:defRPr/>
            </a:pPr>
            <a:endParaRPr lang="en-US" sz="2400" dirty="0"/>
          </a:p>
          <a:p>
            <a:pPr eaLnBrk="1" hangingPunct="1">
              <a:lnSpc>
                <a:spcPct val="100000"/>
              </a:lnSpc>
              <a:defRPr/>
            </a:pPr>
            <a:r>
              <a:rPr lang="en-US" sz="2400" dirty="0"/>
              <a:t>Generally used with a single stakeholder at a time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400" dirty="0"/>
              <a:t>Three kinds of interviews exist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000" dirty="0"/>
              <a:t>Unstructured – conversational, can be hit-or-miss based on skill of interviewer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000" dirty="0"/>
              <a:t>Structured – uses pre-defined questions that have been rigorously planned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000" dirty="0"/>
              <a:t>Semi-structured – uses combination of the above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400" dirty="0"/>
              <a:t>Care must be taken to ensure all of the right questions are asked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400" dirty="0"/>
              <a:t>Templates are very helpful when in employed with interviewing</a:t>
            </a:r>
          </a:p>
          <a:p>
            <a:pPr eaLnBrk="1" hangingPunct="1">
              <a:lnSpc>
                <a:spcPct val="100000"/>
              </a:lnSpc>
              <a:defRPr/>
            </a:pPr>
            <a:endParaRPr lang="en-US" sz="2400" dirty="0"/>
          </a:p>
          <a:p>
            <a:pPr eaLnBrk="1" hangingPunct="1">
              <a:lnSpc>
                <a:spcPct val="100000"/>
              </a:lnSpc>
              <a:defRPr/>
            </a:pPr>
            <a:r>
              <a:rPr lang="en-US" sz="2400" b="1" dirty="0"/>
              <a:t>Example:</a:t>
            </a:r>
            <a:r>
              <a:rPr lang="en-US" sz="2400" dirty="0"/>
              <a:t> Laddering</a:t>
            </a:r>
          </a:p>
        </p:txBody>
      </p:sp>
    </p:spTree>
    <p:extLst>
      <p:ext uri="{BB962C8B-B14F-4D97-AF65-F5344CB8AC3E}">
        <p14:creationId xmlns:p14="http://schemas.microsoft.com/office/powerpoint/2010/main" val="1533653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FD72B-C5C4-42CA-B91D-859E2ACD504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629" y="676570"/>
            <a:ext cx="7886700" cy="74424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Sample Interview Questions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Name an essential feature of the system? Why is this feature important?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How important is this feature with respect to other features?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What other features are dependent of this feature?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What other features must be independent of this feature?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What other observations can you make about this feature?</a:t>
            </a:r>
          </a:p>
        </p:txBody>
      </p:sp>
    </p:spTree>
    <p:extLst>
      <p:ext uri="{BB962C8B-B14F-4D97-AF65-F5344CB8AC3E}">
        <p14:creationId xmlns:p14="http://schemas.microsoft.com/office/powerpoint/2010/main" val="1719560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E1A29-30AE-49B7-BE21-41677E3F42DC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9915"/>
            <a:ext cx="7886700" cy="74424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Laddering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432" y="1420812"/>
            <a:ext cx="7886700" cy="4576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baseline="30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Uses short prompting questions (“probes”) to elicit requirements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Follow up questions dig deeper below the surface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Assumes that information can be arranged in a hierarchical fashion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Resultant information is then organized in some kind of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708521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A578A-061D-4DC0-AFB5-4B399CFB3D4F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Laddering: Pet Store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64860"/>
            <a:ext cx="7886700" cy="457676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Name a key feature of the system?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>
                <a:solidFill>
                  <a:srgbClr val="FF3300"/>
                </a:solidFill>
              </a:rPr>
              <a:t>Customer identification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How do you identify a customer?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>
                <a:solidFill>
                  <a:srgbClr val="FF3300"/>
                </a:solidFill>
              </a:rPr>
              <a:t>They can swipe their loyalty card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What if a customer forgets their card?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>
                <a:solidFill>
                  <a:srgbClr val="FF3300"/>
                </a:solidFill>
              </a:rPr>
              <a:t>They can be looked up by phone number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When do you get the customer’s phone number?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>
                <a:solidFill>
                  <a:srgbClr val="FF3300"/>
                </a:solidFill>
              </a:rPr>
              <a:t>When they complete the application for the loyalty card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How do they complete the applications….</a:t>
            </a:r>
          </a:p>
        </p:txBody>
      </p:sp>
    </p:spTree>
    <p:extLst>
      <p:ext uri="{BB962C8B-B14F-4D97-AF65-F5344CB8AC3E}">
        <p14:creationId xmlns:p14="http://schemas.microsoft.com/office/powerpoint/2010/main" val="4205449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EA3032-9CD1-47F3-99D1-44A2E77F9061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Laddering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3124200" y="1676400"/>
            <a:ext cx="2057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1600200" y="3429000"/>
            <a:ext cx="2057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4648200" y="3429000"/>
            <a:ext cx="2057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3200400" y="1905000"/>
            <a:ext cx="1981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Customer loyalty management</a:t>
            </a:r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1600200" y="3581400"/>
            <a:ext cx="1981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Application processing</a:t>
            </a:r>
          </a:p>
        </p:txBody>
      </p:sp>
      <p:sp>
        <p:nvSpPr>
          <p:cNvPr id="29706" name="Text Box 9"/>
          <p:cNvSpPr txBox="1">
            <a:spLocks noChangeArrowheads="1"/>
          </p:cNvSpPr>
          <p:nvPr/>
        </p:nvSpPr>
        <p:spPr bwMode="auto">
          <a:xfrm>
            <a:off x="4724400" y="3581400"/>
            <a:ext cx="1981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Customer identification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3581400" y="4876800"/>
            <a:ext cx="2057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657600" y="5029200"/>
            <a:ext cx="1981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Swipe card processing</a:t>
            </a:r>
          </a:p>
        </p:txBody>
      </p:sp>
      <p:sp>
        <p:nvSpPr>
          <p:cNvPr id="29709" name="Rectangle 15"/>
          <p:cNvSpPr>
            <a:spLocks noChangeArrowheads="1"/>
          </p:cNvSpPr>
          <p:nvPr/>
        </p:nvSpPr>
        <p:spPr bwMode="auto">
          <a:xfrm>
            <a:off x="5867400" y="4876800"/>
            <a:ext cx="2057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6"/>
          <p:cNvSpPr txBox="1">
            <a:spLocks noChangeArrowheads="1"/>
          </p:cNvSpPr>
          <p:nvPr/>
        </p:nvSpPr>
        <p:spPr bwMode="auto">
          <a:xfrm>
            <a:off x="5943600" y="5029200"/>
            <a:ext cx="1981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Customer id lookup</a:t>
            </a:r>
          </a:p>
        </p:txBody>
      </p:sp>
      <p:sp>
        <p:nvSpPr>
          <p:cNvPr id="29711" name="Line 17"/>
          <p:cNvSpPr>
            <a:spLocks noChangeShapeType="1"/>
          </p:cNvSpPr>
          <p:nvPr/>
        </p:nvSpPr>
        <p:spPr bwMode="auto">
          <a:xfrm>
            <a:off x="2514600" y="3200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"/>
          <p:cNvSpPr>
            <a:spLocks noChangeShapeType="1"/>
          </p:cNvSpPr>
          <p:nvPr/>
        </p:nvSpPr>
        <p:spPr bwMode="auto">
          <a:xfrm>
            <a:off x="4343400" y="47244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9"/>
          <p:cNvSpPr>
            <a:spLocks noChangeShapeType="1"/>
          </p:cNvSpPr>
          <p:nvPr/>
        </p:nvSpPr>
        <p:spPr bwMode="auto">
          <a:xfrm>
            <a:off x="57150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4" name="Line 20"/>
          <p:cNvSpPr>
            <a:spLocks noChangeShapeType="1"/>
          </p:cNvSpPr>
          <p:nvPr/>
        </p:nvSpPr>
        <p:spPr bwMode="auto">
          <a:xfrm>
            <a:off x="4343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5" name="Line 21"/>
          <p:cNvSpPr>
            <a:spLocks noChangeShapeType="1"/>
          </p:cNvSpPr>
          <p:nvPr/>
        </p:nvSpPr>
        <p:spPr bwMode="auto">
          <a:xfrm>
            <a:off x="701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6" name="Line 22"/>
          <p:cNvSpPr>
            <a:spLocks noChangeShapeType="1"/>
          </p:cNvSpPr>
          <p:nvPr/>
        </p:nvSpPr>
        <p:spPr bwMode="auto">
          <a:xfrm>
            <a:off x="25146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7" name="Line 24"/>
          <p:cNvSpPr>
            <a:spLocks noChangeShapeType="1"/>
          </p:cNvSpPr>
          <p:nvPr/>
        </p:nvSpPr>
        <p:spPr bwMode="auto">
          <a:xfrm>
            <a:off x="59436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8" name="Line 26"/>
          <p:cNvSpPr>
            <a:spLocks noChangeShapeType="1"/>
          </p:cNvSpPr>
          <p:nvPr/>
        </p:nvSpPr>
        <p:spPr bwMode="auto">
          <a:xfrm>
            <a:off x="40386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2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Today:</a:t>
            </a:r>
          </a:p>
          <a:p>
            <a:pPr lvl="1"/>
            <a:r>
              <a:rPr lang="en-US" sz="2000" dirty="0"/>
              <a:t>Quiz on Chapter 2</a:t>
            </a:r>
          </a:p>
          <a:p>
            <a:pPr lvl="1"/>
            <a:r>
              <a:rPr lang="en-US" sz="2000" dirty="0"/>
              <a:t>Lecture on Chapter 3</a:t>
            </a:r>
          </a:p>
          <a:p>
            <a:pPr lvl="1"/>
            <a:r>
              <a:rPr lang="en-US" sz="2000" dirty="0"/>
              <a:t>Homework discussion on Chapter 3</a:t>
            </a:r>
            <a:endParaRPr lang="en-US" sz="16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Next week:</a:t>
            </a:r>
          </a:p>
          <a:p>
            <a:pPr lvl="1"/>
            <a:r>
              <a:rPr lang="en-US" sz="2000" dirty="0"/>
              <a:t>Quiz on Chapter 3</a:t>
            </a:r>
          </a:p>
          <a:p>
            <a:pPr lvl="1"/>
            <a:r>
              <a:rPr lang="en-US" sz="2000" dirty="0"/>
              <a:t>Lecture on Chapter 4</a:t>
            </a:r>
          </a:p>
          <a:p>
            <a:pPr lvl="1"/>
            <a:r>
              <a:rPr lang="en-US" sz="2000" dirty="0"/>
              <a:t>Homework discussion on Chapter 4</a:t>
            </a:r>
          </a:p>
          <a:p>
            <a:pPr lvl="1"/>
            <a:r>
              <a:rPr lang="en-US" sz="2000" dirty="0"/>
              <a:t>Project description and modeling lesson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670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DFEAA-CB06-441B-8995-685E4695A05C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/>
              <a:t>Interviews: Advantages and Disadvantages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10882"/>
              </p:ext>
            </p:extLst>
          </p:nvPr>
        </p:nvGraphicFramePr>
        <p:xfrm>
          <a:off x="304800" y="1676400"/>
          <a:ext cx="8534400" cy="4116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xmlns="" val="346736831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xmlns="" val="1911112806"/>
                    </a:ext>
                  </a:extLst>
                </a:gridCol>
              </a:tblGrid>
              <a:tr h="485098">
                <a:tc>
                  <a:txBody>
                    <a:bodyPr/>
                    <a:lstStyle/>
                    <a:p>
                      <a:r>
                        <a:rPr lang="en-US" sz="20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21712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Allows direct and detailed input from stakeholders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Most effective with face-to-face interaction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6283088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r>
                        <a:rPr lang="en-US" sz="1800" dirty="0"/>
                        <a:t>Allows the RE to structure and focus the discussion on important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Large time commitment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4011268"/>
                  </a:ext>
                </a:extLst>
              </a:tr>
              <a:tr h="454002">
                <a:tc>
                  <a:txBody>
                    <a:bodyPr/>
                    <a:lstStyle/>
                    <a:p>
                      <a:r>
                        <a:rPr lang="en-US" sz="1800" dirty="0"/>
                        <a:t>Minimizes the chance of miscommunications on topics 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Difficult to use with a large number of stakeholders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85119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May overlook important issues if they are not included in the interview 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6615504"/>
                  </a:ext>
                </a:extLst>
              </a:tr>
              <a:tr h="45400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Conducting effective interviews takes practice and skill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9936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418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CD0E3-0A13-4800-8510-CFBEFB1E0ADB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Workshops</a:t>
            </a:r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400" b="1" dirty="0"/>
              <a:t>Approach:</a:t>
            </a:r>
            <a:r>
              <a:rPr lang="en-US" sz="2400" dirty="0"/>
              <a:t> RE organizes a gathering of stakeholders to hammer out requirements issues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sz="2400" dirty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Most effective with a small- to medium-sized group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Formal workshops are well planned but can be boring and tiring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Informal workshops can be more lively, but overlook important elements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sz="2400" dirty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b="1" dirty="0"/>
              <a:t>Example:</a:t>
            </a:r>
            <a:r>
              <a:rPr lang="en-US" sz="2400" dirty="0"/>
              <a:t> JAD</a:t>
            </a:r>
          </a:p>
        </p:txBody>
      </p:sp>
    </p:spTree>
    <p:extLst>
      <p:ext uri="{BB962C8B-B14F-4D97-AF65-F5344CB8AC3E}">
        <p14:creationId xmlns:p14="http://schemas.microsoft.com/office/powerpoint/2010/main" val="3398230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DFEAA-CB06-441B-8995-685E4695A05C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/>
              <a:t>Workshops: Advantages and Disadvantages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837443"/>
              </p:ext>
            </p:extLst>
          </p:nvPr>
        </p:nvGraphicFramePr>
        <p:xfrm>
          <a:off x="304800" y="1676400"/>
          <a:ext cx="8534400" cy="40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xmlns="" val="346736831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xmlns="" val="1911112806"/>
                    </a:ext>
                  </a:extLst>
                </a:gridCol>
              </a:tblGrid>
              <a:tr h="485098">
                <a:tc>
                  <a:txBody>
                    <a:bodyPr/>
                    <a:lstStyle/>
                    <a:p>
                      <a:r>
                        <a:rPr lang="en-US" sz="20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21712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Facilitates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Difficult to organize and focus the many stakeholders involved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6283088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r>
                        <a:rPr lang="en-US" sz="1800" dirty="0"/>
                        <a:t>Builds relationships among stakeholders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Problems of openness and candor can occur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4011268"/>
                  </a:ext>
                </a:extLst>
              </a:tr>
              <a:tr h="45400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Allows rapid progress to be made in a short amount of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Certain individuals can dominate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85119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Expedites decision making; provides opportunity to get “buy-in” from all stakeholders on critical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Can lead to feelings of being “left out” by those not in attendance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6615504"/>
                  </a:ext>
                </a:extLst>
              </a:tr>
              <a:tr h="45400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Large time commitment/high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9936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643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Approach:</a:t>
            </a:r>
            <a:r>
              <a:rPr lang="en-US" dirty="0"/>
              <a:t> REs observe users working, possibly participating and asking questions</a:t>
            </a:r>
          </a:p>
          <a:p>
            <a:endParaRPr lang="en-US" dirty="0"/>
          </a:p>
          <a:p>
            <a:r>
              <a:rPr lang="en-US" sz="2000" dirty="0"/>
              <a:t>Includes one or more REs and one or more stakeholders</a:t>
            </a:r>
          </a:p>
          <a:p>
            <a:r>
              <a:rPr lang="en-US" dirty="0"/>
              <a:t>REs can be passive, active, or both</a:t>
            </a:r>
          </a:p>
          <a:p>
            <a:endParaRPr lang="en-US" dirty="0"/>
          </a:p>
          <a:p>
            <a:r>
              <a:rPr lang="en-US" b="1" dirty="0"/>
              <a:t>Examples:</a:t>
            </a:r>
            <a:r>
              <a:rPr lang="en-US" dirty="0"/>
              <a:t> Designer as </a:t>
            </a:r>
            <a:r>
              <a:rPr lang="en-US" dirty="0" smtClean="0"/>
              <a:t>apprentice[re is active], </a:t>
            </a:r>
            <a:r>
              <a:rPr lang="en-US" dirty="0"/>
              <a:t>ethnographic </a:t>
            </a:r>
            <a:r>
              <a:rPr lang="en-US" dirty="0" smtClean="0"/>
              <a:t>observation[re is passive as we make observations and not do anything but just observe], </a:t>
            </a:r>
            <a:r>
              <a:rPr lang="en-US" dirty="0"/>
              <a:t>protocol </a:t>
            </a:r>
            <a:r>
              <a:rPr lang="en-US" dirty="0" smtClean="0"/>
              <a:t>analysis[ re is both active and passive]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025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4B99E-692D-432B-8CD9-DA52AAE665DF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69439"/>
            <a:ext cx="7886700" cy="74424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Ethnographic Observation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47800"/>
            <a:ext cx="7886700" cy="4576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Based on detailed observations of human activity.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Involves long periods of observation (hence, an objection)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Direct and indirect evidence is gathered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The work or activity itself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Evidence derived from the surroundings that may not be communicated directly</a:t>
            </a:r>
            <a:endParaRPr lang="en-US" sz="2800" baseline="30000" dirty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3991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D8668D-CB90-4A0E-B1E2-D39E4CD9DE6D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Protocol Analysis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Process where customers walk through the process that they are going to automate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Customers explicitly state the rationale for each step that is being </a:t>
            </a:r>
            <a:r>
              <a:rPr lang="en-US" sz="2400" dirty="0" smtClean="0"/>
              <a:t>taken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70C0"/>
                </a:solidFill>
              </a:rPr>
              <a:t>To identify bottlenecks, inefficiencies and all. And motive is to reduce them </a:t>
            </a:r>
            <a:endParaRPr lang="en-US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Very similar to designer as apprentice</a:t>
            </a:r>
          </a:p>
          <a:p>
            <a:pPr lvl="1">
              <a:defRPr/>
            </a:pPr>
            <a:r>
              <a:rPr lang="en-US" sz="2000" dirty="0"/>
              <a:t>Differences lie in the role of the RE – he/she is more passive in protocol analysis</a:t>
            </a:r>
          </a:p>
        </p:txBody>
      </p:sp>
    </p:spTree>
    <p:extLst>
      <p:ext uri="{BB962C8B-B14F-4D97-AF65-F5344CB8AC3E}">
        <p14:creationId xmlns:p14="http://schemas.microsoft.com/office/powerpoint/2010/main" val="3747645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DFEAA-CB06-441B-8995-685E4695A05C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/>
              <a:t>Observation: Advantages and Disadvantages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18806"/>
              </p:ext>
            </p:extLst>
          </p:nvPr>
        </p:nvGraphicFramePr>
        <p:xfrm>
          <a:off x="304800" y="1676400"/>
          <a:ext cx="8534400" cy="4116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xmlns="" val="346736831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xmlns="" val="1911112806"/>
                    </a:ext>
                  </a:extLst>
                </a:gridCol>
              </a:tblGrid>
              <a:tr h="485098">
                <a:tc>
                  <a:txBody>
                    <a:bodyPr/>
                    <a:lstStyle/>
                    <a:p>
                      <a:r>
                        <a:rPr lang="en-US" sz="20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21712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Often reveals tacit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Most effective with face-to-face interaction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6283088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r>
                        <a:rPr lang="en-US" sz="1800" dirty="0"/>
                        <a:t>Fosters a close working relationship between the RE and stakeholder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Large time commitment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4011268"/>
                  </a:ext>
                </a:extLst>
              </a:tr>
              <a:tr h="45400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Allows the RE to discover new opportunities and beneficial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Observations may not be representative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85119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Builds the RE’s domain knowledge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6615504"/>
                  </a:ext>
                </a:extLst>
              </a:tr>
              <a:tr h="454002">
                <a:tc>
                  <a:txBody>
                    <a:bodyPr/>
                    <a:lstStyle/>
                    <a:p>
                      <a:r>
                        <a:rPr lang="en-US" sz="1800" dirty="0"/>
                        <a:t>Useful for stakeholders that have difficulty explaining their needs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9936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241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F2669-30DD-4400-9F7E-5FAE070269CB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Domain Analysis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/>
              <a:t>Approach:</a:t>
            </a:r>
            <a:r>
              <a:rPr lang="en-US" sz="2400" dirty="0"/>
              <a:t> REs and stakeholders assess the “landscape” of related and competing applications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May be used by a single RE or a group of REs and stakeholders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Involves gathering, organizing, and documenting information from a variety of sources</a:t>
            </a:r>
          </a:p>
          <a:p>
            <a:pPr lvl="1">
              <a:defRPr/>
            </a:pPr>
            <a:r>
              <a:rPr lang="en-US" sz="2100" dirty="0"/>
              <a:t>Books, articles, etc.</a:t>
            </a:r>
          </a:p>
          <a:p>
            <a:pPr lvl="1">
              <a:defRPr/>
            </a:pPr>
            <a:r>
              <a:rPr lang="en-US" sz="2100" dirty="0"/>
              <a:t>Experts in the field</a:t>
            </a:r>
          </a:p>
          <a:p>
            <a:pPr lvl="1">
              <a:defRPr/>
            </a:pPr>
            <a:r>
              <a:rPr lang="en-US" sz="2100" dirty="0"/>
              <a:t>Standards and guidelines</a:t>
            </a:r>
          </a:p>
          <a:p>
            <a:pPr lvl="1">
              <a:defRPr/>
            </a:pPr>
            <a:r>
              <a:rPr lang="en-US" sz="2100" dirty="0"/>
              <a:t>Competitors’ marketing materials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/>
              <a:t>Example:</a:t>
            </a:r>
            <a:r>
              <a:rPr lang="en-US" sz="2400" dirty="0"/>
              <a:t> Feature comparison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88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DFEAA-CB06-441B-8995-685E4695A05C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/>
              <a:t>Domain Analysis: Advantages and Disadvantages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78692"/>
              </p:ext>
            </p:extLst>
          </p:nvPr>
        </p:nvGraphicFramePr>
        <p:xfrm>
          <a:off x="304800" y="1676400"/>
          <a:ext cx="8534400" cy="3463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xmlns="" val="346736831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xmlns="" val="1911112806"/>
                    </a:ext>
                  </a:extLst>
                </a:gridCol>
              </a:tblGrid>
              <a:tr h="485098">
                <a:tc>
                  <a:txBody>
                    <a:bodyPr/>
                    <a:lstStyle/>
                    <a:p>
                      <a:r>
                        <a:rPr lang="en-US" sz="20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21712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Useful in identifying essential functionality and later, missing functionality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Potentially time consuming for complex domains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6283088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May help to identify reusable components (e.g., open source elements)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May be less time- and cost-effective than bringing in a domain expert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4011268"/>
                  </a:ext>
                </a:extLst>
              </a:tr>
              <a:tr h="454002">
                <a:tc>
                  <a:txBody>
                    <a:bodyPr/>
                    <a:lstStyle/>
                    <a:p>
                      <a:r>
                        <a:rPr lang="en-US" sz="1800" dirty="0"/>
                        <a:t>Helps to establish a common vocabulary/glossary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85119"/>
                  </a:ext>
                </a:extLst>
              </a:tr>
              <a:tr h="454002">
                <a:tc>
                  <a:txBody>
                    <a:bodyPr/>
                    <a:lstStyle/>
                    <a:p>
                      <a:r>
                        <a:rPr lang="en-US" sz="1800" dirty="0"/>
                        <a:t>Does not necessarily require time commitment from stakeholders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0539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741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1F94B2-123B-401C-A35E-770CA2EC685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020561"/>
            <a:ext cx="7886700" cy="744242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4400" dirty="0"/>
              <a:t>Introspection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00060"/>
            <a:ext cx="7886700" cy="457676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/>
              <a:t>Approach:</a:t>
            </a:r>
            <a:r>
              <a:rPr lang="en-US" sz="2400" dirty="0"/>
              <a:t> RE develops requirements based on what he thinks the customer wants</a:t>
            </a:r>
          </a:p>
          <a:p>
            <a:pPr marL="0" indent="0" eaLnBrk="1" hangingPunct="1">
              <a:buNone/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Avoid in cases where the customer has experience in the domain</a:t>
            </a:r>
          </a:p>
          <a:p>
            <a:pPr eaLnBrk="1" hangingPunct="1">
              <a:defRPr/>
            </a:pPr>
            <a:endParaRPr lang="en-US" baseline="30000" dirty="0"/>
          </a:p>
          <a:p>
            <a:pPr eaLnBrk="1" hangingPunct="1">
              <a:defRPr/>
            </a:pPr>
            <a:r>
              <a:rPr lang="en-US" sz="2400" b="1" dirty="0"/>
              <a:t>Example:</a:t>
            </a:r>
            <a:r>
              <a:rPr lang="en-US" sz="2400" dirty="0"/>
              <a:t> iPhone development</a:t>
            </a:r>
          </a:p>
        </p:txBody>
      </p:sp>
    </p:spTree>
    <p:extLst>
      <p:ext uri="{BB962C8B-B14F-4D97-AF65-F5344CB8AC3E}">
        <p14:creationId xmlns:p14="http://schemas.microsoft.com/office/powerpoint/2010/main" val="133364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800600"/>
          </a:xfrm>
        </p:spPr>
        <p:txBody>
          <a:bodyPr>
            <a:normAutofit/>
          </a:bodyPr>
          <a:lstStyle/>
          <a:p>
            <a:r>
              <a:rPr lang="en-US" dirty="0"/>
              <a:t>Grading Criteria</a:t>
            </a:r>
          </a:p>
          <a:p>
            <a:pPr lvl="1"/>
            <a:r>
              <a:rPr lang="en-US" dirty="0"/>
              <a:t>Demonstrate understanding of the technical content (50%)</a:t>
            </a:r>
          </a:p>
          <a:p>
            <a:pPr lvl="2"/>
            <a:r>
              <a:rPr lang="en-US" dirty="0"/>
              <a:t>Summary of the content</a:t>
            </a:r>
          </a:p>
          <a:p>
            <a:pPr lvl="2"/>
            <a:r>
              <a:rPr lang="en-US" dirty="0"/>
              <a:t>Clarity</a:t>
            </a:r>
          </a:p>
          <a:p>
            <a:pPr lvl="1"/>
            <a:r>
              <a:rPr lang="en-US" dirty="0"/>
              <a:t>Evaluate and critique the paper (30%)</a:t>
            </a:r>
          </a:p>
          <a:p>
            <a:pPr lvl="2"/>
            <a:r>
              <a:rPr lang="en-US" dirty="0"/>
              <a:t>Identify </a:t>
            </a:r>
            <a:r>
              <a:rPr lang="en-US" u="sng" dirty="0"/>
              <a:t>specific</a:t>
            </a:r>
            <a:r>
              <a:rPr lang="en-US" dirty="0"/>
              <a:t> strengths and weaknesses</a:t>
            </a:r>
          </a:p>
          <a:p>
            <a:pPr lvl="2"/>
            <a:r>
              <a:rPr lang="en-US" dirty="0"/>
              <a:t>Propose alternative ideas or approaches</a:t>
            </a:r>
          </a:p>
          <a:p>
            <a:pPr lvl="1"/>
            <a:r>
              <a:rPr lang="en-US" dirty="0"/>
              <a:t>Other (20%)</a:t>
            </a:r>
          </a:p>
          <a:p>
            <a:pPr lvl="2"/>
            <a:r>
              <a:rPr lang="en-US" dirty="0"/>
              <a:t>Engage the audience</a:t>
            </a:r>
          </a:p>
          <a:p>
            <a:pPr lvl="2"/>
            <a:r>
              <a:rPr lang="en-US" dirty="0"/>
              <a:t>Pose interesting and thought provoking questions for discussion</a:t>
            </a:r>
          </a:p>
          <a:p>
            <a:pPr lvl="2"/>
            <a:r>
              <a:rPr lang="en-US" dirty="0"/>
              <a:t>Able to answer instructor questions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382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DFEAA-CB06-441B-8995-685E4695A05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/>
              <a:t>Introspection: Advantages and Disadvantages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33993"/>
              </p:ext>
            </p:extLst>
          </p:nvPr>
        </p:nvGraphicFramePr>
        <p:xfrm>
          <a:off x="304800" y="1676400"/>
          <a:ext cx="8534400" cy="2692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xmlns="" val="346736831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xmlns="" val="1911112806"/>
                    </a:ext>
                  </a:extLst>
                </a:gridCol>
              </a:tblGrid>
              <a:tr h="485098">
                <a:tc>
                  <a:txBody>
                    <a:bodyPr/>
                    <a:lstStyle/>
                    <a:p>
                      <a:r>
                        <a:rPr lang="en-US" sz="20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21712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Provides opportunity for paradigm shifts and radically new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May lead to missing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6283088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r>
                        <a:rPr lang="en-US" sz="1800" dirty="0"/>
                        <a:t>Useful when the RE’s domain knowledge far exceeds the customers’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May lead to unwanted features (gold plating)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4011268"/>
                  </a:ext>
                </a:extLst>
              </a:tr>
              <a:tr h="454002">
                <a:tc>
                  <a:txBody>
                    <a:bodyPr/>
                    <a:lstStyle/>
                    <a:p>
                      <a:r>
                        <a:rPr lang="en-US" sz="1800" dirty="0"/>
                        <a:t>Does not require time investment from stakeholders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85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630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Interaction Summary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327771"/>
              </p:ext>
            </p:extLst>
          </p:nvPr>
        </p:nvGraphicFramePr>
        <p:xfrm>
          <a:off x="628650" y="1600200"/>
          <a:ext cx="7886700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xmlns="" val="262776916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97372478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396979352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654512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Participant type and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Time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493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Brainstorming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Single RE to small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138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Questionnaires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Large to very large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 – medium to high</a:t>
                      </a:r>
                    </a:p>
                    <a:p>
                      <a:r>
                        <a:rPr lang="en-US" sz="1600" dirty="0"/>
                        <a:t>Stakeholders – low to 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91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Interviews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Single RE w/single stakeholder to small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Medium to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 – high</a:t>
                      </a:r>
                    </a:p>
                    <a:p>
                      <a:r>
                        <a:rPr lang="en-US" sz="1600" dirty="0"/>
                        <a:t>Stakeholders – medium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985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Workshops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Small to large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Medium to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44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Observation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Single RE w/single stakeholder to small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 to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459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Domain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Single RE to small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 to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 to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94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Introspection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Single or multiple 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98128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405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and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2800" b="1" dirty="0"/>
              <a:t>Goals</a:t>
            </a:r>
            <a:endParaRPr lang="en-US" sz="2800" dirty="0"/>
          </a:p>
          <a:p>
            <a:pPr fontAlgn="t"/>
            <a:r>
              <a:rPr lang="en-US" sz="2800" b="1" dirty="0"/>
              <a:t>Scenarios and processes</a:t>
            </a:r>
            <a:endParaRPr lang="en-US" sz="2800" dirty="0"/>
          </a:p>
          <a:p>
            <a:pPr fontAlgn="t"/>
            <a:r>
              <a:rPr lang="en-US" sz="2800" b="1" dirty="0"/>
              <a:t>Functions, tasks, and features</a:t>
            </a:r>
            <a:endParaRPr lang="en-US" sz="2800" dirty="0"/>
          </a:p>
          <a:p>
            <a:pPr fontAlgn="t"/>
            <a:r>
              <a:rPr lang="en-US" sz="2800" b="1" dirty="0"/>
              <a:t>Mockups and prototypes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638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Approach:</a:t>
            </a:r>
            <a:r>
              <a:rPr lang="en-US" dirty="0"/>
              <a:t> REs capture the end result stakeholders would like to achieve</a:t>
            </a:r>
          </a:p>
          <a:p>
            <a:endParaRPr lang="en-US" dirty="0"/>
          </a:p>
          <a:p>
            <a:r>
              <a:rPr lang="en-US" dirty="0"/>
              <a:t>Focus is on the end-result, not the way it is achieved</a:t>
            </a:r>
          </a:p>
          <a:p>
            <a:r>
              <a:rPr lang="en-US" dirty="0"/>
              <a:t>Goals may be described in a variety of ways</a:t>
            </a:r>
          </a:p>
          <a:p>
            <a:endParaRPr lang="en-US" dirty="0"/>
          </a:p>
          <a:p>
            <a:r>
              <a:rPr lang="en-US" b="1" dirty="0"/>
              <a:t>Examples:</a:t>
            </a:r>
            <a:r>
              <a:rPr lang="en-US" dirty="0"/>
              <a:t> GQM, KAOS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4128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D75514-A691-4EE8-88C0-D6F7FE848FDE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000" dirty="0"/>
              <a:t>Goals: Baggage Handling System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/>
              <a:t>Mission Statement: “To automate all aspects of baggage handling from passenger origin to destination.”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Goal 1: To completely automate the tracking of baggage from check in to pick up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Goal 2: To completely automate the routing of baggage from check in counter to plane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Goal 3: To reduce the amount of lost luggage to .1%...</a:t>
            </a:r>
          </a:p>
        </p:txBody>
      </p:sp>
    </p:spTree>
    <p:extLst>
      <p:ext uri="{BB962C8B-B14F-4D97-AF65-F5344CB8AC3E}">
        <p14:creationId xmlns:p14="http://schemas.microsoft.com/office/powerpoint/2010/main" val="1774060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DFEAA-CB06-441B-8995-685E4695A05C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dirty="0"/>
              <a:t>Goals: Advantages and Disadvantages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55940"/>
              </p:ext>
            </p:extLst>
          </p:nvPr>
        </p:nvGraphicFramePr>
        <p:xfrm>
          <a:off x="304800" y="1676400"/>
          <a:ext cx="8534400" cy="419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xmlns="" val="346736831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xmlns="" val="1911112806"/>
                    </a:ext>
                  </a:extLst>
                </a:gridCol>
              </a:tblGrid>
              <a:tr h="485098">
                <a:tc>
                  <a:txBody>
                    <a:bodyPr/>
                    <a:lstStyle/>
                    <a:p>
                      <a:r>
                        <a:rPr lang="en-US" sz="20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21712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Focuses REs and stakeholders on the problem to be solved, not the solution or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May lead to unrealistic/infeasible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6283088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r>
                        <a:rPr lang="en-US" sz="1800" dirty="0"/>
                        <a:t>Supports many downstream and related activities (detailed requirements, architecture,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May be overly 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4011268"/>
                  </a:ext>
                </a:extLst>
              </a:tr>
              <a:tr h="45400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Simple and 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85119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Good tool support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6615504"/>
                  </a:ext>
                </a:extLst>
              </a:tr>
              <a:tr h="454002">
                <a:tc>
                  <a:txBody>
                    <a:bodyPr/>
                    <a:lstStyle/>
                    <a:p>
                      <a:r>
                        <a:rPr lang="en-US" sz="1800" dirty="0"/>
                        <a:t>Easy to describe non-functional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9936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826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961FEC-97CA-406F-A6E4-A281C9CCCCE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Scenarios</a:t>
            </a:r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b="1" dirty="0"/>
              <a:t>Approach:</a:t>
            </a:r>
            <a:r>
              <a:rPr lang="en-US" sz="2400" dirty="0"/>
              <a:t> REs capture specific situations in which the system is used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Helps to provide a high level </a:t>
            </a:r>
            <a:r>
              <a:rPr lang="en-US" sz="2400" b="1" dirty="0"/>
              <a:t>description</a:t>
            </a:r>
            <a:r>
              <a:rPr lang="en-US" sz="2400" dirty="0"/>
              <a:t> of system operation, classes of users, even exceptional situations</a:t>
            </a:r>
          </a:p>
          <a:p>
            <a:pPr eaLnBrk="1" hangingPunct="1">
              <a:defRPr/>
            </a:pPr>
            <a:r>
              <a:rPr lang="en-US" sz="2400" dirty="0"/>
              <a:t>Very useful when the domain is new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b="1" dirty="0"/>
              <a:t>Examples:</a:t>
            </a:r>
            <a:r>
              <a:rPr lang="en-US" sz="2400" dirty="0"/>
              <a:t> User stories, use cases, sequence diagrams</a:t>
            </a:r>
          </a:p>
          <a:p>
            <a:pPr marL="0" indent="0" eaLnBrk="1" hangingPunct="1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7800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CF2F64-ACBC-4CB1-A810-3BE9F899E9DC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77420" y="1463107"/>
            <a:ext cx="86106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Scenario (Pet Store)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307" y="1633088"/>
            <a:ext cx="8686800" cy="472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/>
              <a:t>A customer works into the pet store and fills his carriage with a variety of items. When he checks out the cashier asks if the customer has a loyalty card. If he does, she swipes the card, authenticating the customer. If he does not, then she offers to complete one for him on the spot.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/>
              <a:t>After the loyalty card activity, the cashier scans products using a bar car reader. As each item is scanned, the sale is appropriately totaled and the inventory is appropriately updated. Upon completion of product scanning a sub-total is computer. Then any coupons and discounts are entered. A new sub-total is computed and applicable taxes are added. A receipt is printed and the customer pays using any standard method. All appropriate totals (sales, tax, discounts, rebates etc. are tallied and recorded. </a:t>
            </a:r>
          </a:p>
        </p:txBody>
      </p:sp>
      <p:sp>
        <p:nvSpPr>
          <p:cNvPr id="37895" name="Text Box 5"/>
          <p:cNvSpPr txBox="1">
            <a:spLocks noChangeArrowheads="1"/>
          </p:cNvSpPr>
          <p:nvPr/>
        </p:nvSpPr>
        <p:spPr bwMode="auto">
          <a:xfrm>
            <a:off x="7924800" y="55626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S.2.2.1</a:t>
            </a:r>
          </a:p>
        </p:txBody>
      </p:sp>
    </p:spTree>
    <p:extLst>
      <p:ext uri="{BB962C8B-B14F-4D97-AF65-F5344CB8AC3E}">
        <p14:creationId xmlns:p14="http://schemas.microsoft.com/office/powerpoint/2010/main" val="2218422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11D566-3F76-4047-9CAF-48267BD7EEE2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User Stories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000" dirty="0"/>
              <a:t>Short conversational text that are used for initial requirements discovery and project planning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000" dirty="0"/>
              <a:t>Widely used in conjunction with agile methodologies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000" dirty="0"/>
              <a:t>Written by the customers in terms of what the system needs to do for them and in their own “voice”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000" dirty="0"/>
              <a:t>Consist of two to four sentences written by the customer in their own terminology, usually on a three by five inch card</a:t>
            </a:r>
          </a:p>
        </p:txBody>
      </p:sp>
    </p:spTree>
    <p:extLst>
      <p:ext uri="{BB962C8B-B14F-4D97-AF65-F5344CB8AC3E}">
        <p14:creationId xmlns:p14="http://schemas.microsoft.com/office/powerpoint/2010/main" val="2127854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D9938-FA3C-4BD7-859A-5133168F75CC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User Story (Pet Store)</a:t>
            </a: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2209800" y="1981200"/>
            <a:ext cx="4343400" cy="304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2667000" y="2209800"/>
            <a:ext cx="2933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991" name="Text Box 5"/>
          <p:cNvSpPr txBox="1">
            <a:spLocks noChangeArrowheads="1"/>
          </p:cNvSpPr>
          <p:nvPr/>
        </p:nvSpPr>
        <p:spPr bwMode="auto">
          <a:xfrm>
            <a:off x="2552700" y="2258363"/>
            <a:ext cx="3657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Each customer should be able to easily check out at a register.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Self service shall be supported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All coupons, discounts, and refunds should be handled this way</a:t>
            </a:r>
          </a:p>
        </p:txBody>
      </p:sp>
      <p:sp>
        <p:nvSpPr>
          <p:cNvPr id="41992" name="Text Box 6"/>
          <p:cNvSpPr txBox="1">
            <a:spLocks noChangeArrowheads="1"/>
          </p:cNvSpPr>
          <p:nvPr/>
        </p:nvSpPr>
        <p:spPr bwMode="auto">
          <a:xfrm>
            <a:off x="5791200" y="1981200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U.C.5.1</a:t>
            </a:r>
          </a:p>
        </p:txBody>
      </p:sp>
    </p:spTree>
    <p:extLst>
      <p:ext uri="{BB962C8B-B14F-4D97-AF65-F5344CB8AC3E}">
        <p14:creationId xmlns:p14="http://schemas.microsoft.com/office/powerpoint/2010/main" val="369431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 Student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be given in class or recorded</a:t>
            </a:r>
          </a:p>
          <a:p>
            <a:r>
              <a:rPr lang="en-US" dirty="0"/>
              <a:t>To record your presentation:</a:t>
            </a:r>
          </a:p>
          <a:p>
            <a:pPr lvl="1"/>
            <a:r>
              <a:rPr lang="en-US" dirty="0"/>
              <a:t>Start a meeting in </a:t>
            </a:r>
            <a:r>
              <a:rPr lang="en-US" dirty="0" err="1"/>
              <a:t>Bluejeans</a:t>
            </a:r>
            <a:endParaRPr lang="en-US" dirty="0"/>
          </a:p>
          <a:p>
            <a:pPr lvl="1"/>
            <a:r>
              <a:rPr lang="en-US" dirty="0"/>
              <a:t>Record the meeting</a:t>
            </a:r>
          </a:p>
          <a:p>
            <a:pPr lvl="1"/>
            <a:r>
              <a:rPr lang="en-US" dirty="0"/>
              <a:t>Share the meeting with me and Jai (jkhanna@usc.edu)</a:t>
            </a:r>
          </a:p>
          <a:p>
            <a:r>
              <a:rPr lang="en-US" dirty="0"/>
              <a:t>Upload the recorded presentation </a:t>
            </a:r>
            <a:r>
              <a:rPr lang="en-US" u="sng" dirty="0"/>
              <a:t>before</a:t>
            </a:r>
            <a:r>
              <a:rPr lang="en-US" dirty="0"/>
              <a:t> class on the day that your paper is assigned</a:t>
            </a:r>
          </a:p>
          <a:p>
            <a:pPr lvl="1"/>
            <a:r>
              <a:rPr lang="en-US" dirty="0"/>
              <a:t>The presentations will be played to the class if we have time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8715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DFEAA-CB06-441B-8995-685E4695A05C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/>
              <a:t>Scenarios: Advantages and Disadvantages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98612"/>
              </p:ext>
            </p:extLst>
          </p:nvPr>
        </p:nvGraphicFramePr>
        <p:xfrm>
          <a:off x="304800" y="1676400"/>
          <a:ext cx="8534400" cy="3476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xmlns="" val="346736831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xmlns="" val="1911112806"/>
                    </a:ext>
                  </a:extLst>
                </a:gridCol>
              </a:tblGrid>
              <a:tr h="485098">
                <a:tc>
                  <a:txBody>
                    <a:bodyPr/>
                    <a:lstStyle/>
                    <a:p>
                      <a:r>
                        <a:rPr lang="en-US" sz="20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21712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Concrete descriptions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Incomplete by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6283088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r>
                        <a:rPr lang="en-US" sz="1800" dirty="0"/>
                        <a:t>Highlights most important parts of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May lead to over-specification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4011268"/>
                  </a:ext>
                </a:extLst>
              </a:tr>
              <a:tr h="454002">
                <a:tc>
                  <a:txBody>
                    <a:bodyPr/>
                    <a:lstStyle/>
                    <a:p>
                      <a:r>
                        <a:rPr lang="en-US" sz="1800" dirty="0"/>
                        <a:t>Simple to understand and use (little or no training required)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May ignore non-functional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85119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r>
                        <a:rPr lang="en-US" sz="1800" dirty="0"/>
                        <a:t>Good tool support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Less amenable to decomposition than goal- and feature-based approaches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6615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031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Functions, Tasks, and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Approach:</a:t>
            </a:r>
            <a:r>
              <a:rPr lang="en-US" dirty="0"/>
              <a:t> REs capture specific capabilities of the system</a:t>
            </a:r>
          </a:p>
          <a:p>
            <a:endParaRPr lang="en-US" dirty="0"/>
          </a:p>
          <a:p>
            <a:r>
              <a:rPr lang="en-US" dirty="0"/>
              <a:t>Features can be described by attributes (e.g., development effort to implement)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Card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395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DD7DE-71B0-44FB-A3AD-48DD026A3651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27358"/>
            <a:ext cx="7886700" cy="74424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Card Sorting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71600"/>
            <a:ext cx="7886700" cy="45767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/>
              <a:t>Involves having stakeholders complete a set of cards that include key information about functionality</a:t>
            </a:r>
          </a:p>
          <a:p>
            <a:pPr lvl="1">
              <a:defRPr/>
            </a:pPr>
            <a:r>
              <a:rPr lang="en-US" sz="2000" dirty="0"/>
              <a:t>May also include ranking and rationale</a:t>
            </a:r>
          </a:p>
          <a:p>
            <a:pPr lvl="1">
              <a:defRPr/>
            </a:pPr>
            <a:r>
              <a:rPr lang="en-US" sz="2000" dirty="0"/>
              <a:t>A couple hours to a week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RE then organizes these cards in some manner</a:t>
            </a:r>
          </a:p>
          <a:p>
            <a:pPr lvl="1">
              <a:defRPr/>
            </a:pPr>
            <a:r>
              <a:rPr lang="en-US" sz="2000" dirty="0"/>
              <a:t>Logical clustering of functionality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The sorted carts can be used as an input to the process to develop CRC (capability, responsibility, class) cards to determine program classes in the eventual code</a:t>
            </a:r>
          </a:p>
          <a:p>
            <a:pPr eaLnBrk="1" hangingPunct="1"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22354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A4715-C193-402A-BBDC-A103DC50E849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Card Sorting (Pet Store POS)</a:t>
            </a:r>
          </a:p>
        </p:txBody>
      </p:sp>
      <p:grpSp>
        <p:nvGrpSpPr>
          <p:cNvPr id="16389" name="Group 7"/>
          <p:cNvGrpSpPr>
            <a:grpSpLocks/>
          </p:cNvGrpSpPr>
          <p:nvPr/>
        </p:nvGrpSpPr>
        <p:grpSpPr bwMode="auto">
          <a:xfrm rot="-1731467">
            <a:off x="530044" y="2164924"/>
            <a:ext cx="3048000" cy="1524000"/>
            <a:chOff x="480" y="1248"/>
            <a:chExt cx="1920" cy="960"/>
          </a:xfrm>
        </p:grpSpPr>
        <p:sp>
          <p:nvSpPr>
            <p:cNvPr id="16402" name="Rectangle 6"/>
            <p:cNvSpPr>
              <a:spLocks noChangeArrowheads="1"/>
            </p:cNvSpPr>
            <p:nvPr/>
          </p:nvSpPr>
          <p:spPr bwMode="auto">
            <a:xfrm>
              <a:off x="480" y="1248"/>
              <a:ext cx="192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Text Box 5"/>
            <p:cNvSpPr txBox="1">
              <a:spLocks noChangeArrowheads="1"/>
            </p:cNvSpPr>
            <p:nvPr/>
          </p:nvSpPr>
          <p:spPr bwMode="auto">
            <a:xfrm>
              <a:off x="767" y="1487"/>
              <a:ext cx="1344" cy="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Identify customer if returning</a:t>
              </a:r>
            </a:p>
            <a:p>
              <a:pPr>
                <a:spcBef>
                  <a:spcPct val="50000"/>
                </a:spcBef>
              </a:pPr>
              <a:r>
                <a:rPr lang="en-US" dirty="0"/>
                <a:t>Priority – High </a:t>
              </a:r>
            </a:p>
          </p:txBody>
        </p:sp>
      </p:grpSp>
      <p:grpSp>
        <p:nvGrpSpPr>
          <p:cNvPr id="16390" name="Group 8"/>
          <p:cNvGrpSpPr>
            <a:grpSpLocks/>
          </p:cNvGrpSpPr>
          <p:nvPr/>
        </p:nvGrpSpPr>
        <p:grpSpPr bwMode="auto">
          <a:xfrm rot="526579">
            <a:off x="5867400" y="1905000"/>
            <a:ext cx="3048000" cy="1524000"/>
            <a:chOff x="480" y="1248"/>
            <a:chExt cx="1920" cy="960"/>
          </a:xfrm>
        </p:grpSpPr>
        <p:sp>
          <p:nvSpPr>
            <p:cNvPr id="16400" name="Rectangle 9"/>
            <p:cNvSpPr>
              <a:spLocks noChangeArrowheads="1"/>
            </p:cNvSpPr>
            <p:nvPr/>
          </p:nvSpPr>
          <p:spPr bwMode="auto">
            <a:xfrm>
              <a:off x="480" y="1248"/>
              <a:ext cx="192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Text Box 10"/>
            <p:cNvSpPr txBox="1">
              <a:spLocks noChangeArrowheads="1"/>
            </p:cNvSpPr>
            <p:nvPr/>
          </p:nvSpPr>
          <p:spPr bwMode="auto">
            <a:xfrm>
              <a:off x="766" y="1487"/>
              <a:ext cx="1344" cy="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Manage customer loyalty feature</a:t>
              </a:r>
            </a:p>
            <a:p>
              <a:pPr>
                <a:spcBef>
                  <a:spcPct val="50000"/>
                </a:spcBef>
              </a:pPr>
              <a:r>
                <a:rPr lang="en-US"/>
                <a:t>Priority – Medium </a:t>
              </a:r>
            </a:p>
          </p:txBody>
        </p:sp>
      </p:grpSp>
      <p:grpSp>
        <p:nvGrpSpPr>
          <p:cNvPr id="16391" name="Group 11"/>
          <p:cNvGrpSpPr>
            <a:grpSpLocks/>
          </p:cNvGrpSpPr>
          <p:nvPr/>
        </p:nvGrpSpPr>
        <p:grpSpPr bwMode="auto">
          <a:xfrm rot="-319066">
            <a:off x="2278063" y="4191000"/>
            <a:ext cx="3048000" cy="1524000"/>
            <a:chOff x="480" y="1248"/>
            <a:chExt cx="1920" cy="960"/>
          </a:xfrm>
        </p:grpSpPr>
        <p:sp>
          <p:nvSpPr>
            <p:cNvPr id="16398" name="Rectangle 12"/>
            <p:cNvSpPr>
              <a:spLocks noChangeArrowheads="1"/>
            </p:cNvSpPr>
            <p:nvPr/>
          </p:nvSpPr>
          <p:spPr bwMode="auto">
            <a:xfrm>
              <a:off x="480" y="1248"/>
              <a:ext cx="192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Text Box 13"/>
            <p:cNvSpPr txBox="1">
              <a:spLocks noChangeArrowheads="1"/>
            </p:cNvSpPr>
            <p:nvPr/>
          </p:nvSpPr>
          <p:spPr bwMode="auto">
            <a:xfrm>
              <a:off x="762" y="1483"/>
              <a:ext cx="1344" cy="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Prepare sales tax reports</a:t>
              </a:r>
            </a:p>
            <a:p>
              <a:pPr>
                <a:spcBef>
                  <a:spcPct val="50000"/>
                </a:spcBef>
              </a:pPr>
              <a:r>
                <a:rPr lang="en-US"/>
                <a:t>Priority – High</a:t>
              </a:r>
            </a:p>
          </p:txBody>
        </p:sp>
      </p:grpSp>
      <p:grpSp>
        <p:nvGrpSpPr>
          <p:cNvPr id="16392" name="Group 14"/>
          <p:cNvGrpSpPr>
            <a:grpSpLocks/>
          </p:cNvGrpSpPr>
          <p:nvPr/>
        </p:nvGrpSpPr>
        <p:grpSpPr bwMode="auto">
          <a:xfrm rot="-223596">
            <a:off x="5562600" y="3581400"/>
            <a:ext cx="3048000" cy="1524000"/>
            <a:chOff x="480" y="1248"/>
            <a:chExt cx="1920" cy="960"/>
          </a:xfrm>
        </p:grpSpPr>
        <p:sp>
          <p:nvSpPr>
            <p:cNvPr id="16396" name="Rectangle 15"/>
            <p:cNvSpPr>
              <a:spLocks noChangeArrowheads="1"/>
            </p:cNvSpPr>
            <p:nvPr/>
          </p:nvSpPr>
          <p:spPr bwMode="auto">
            <a:xfrm>
              <a:off x="480" y="1248"/>
              <a:ext cx="192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Text Box 16"/>
            <p:cNvSpPr txBox="1">
              <a:spLocks noChangeArrowheads="1"/>
            </p:cNvSpPr>
            <p:nvPr/>
          </p:nvSpPr>
          <p:spPr bwMode="auto">
            <a:xfrm>
              <a:off x="765" y="1486"/>
              <a:ext cx="1344" cy="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Apply sales tax to non-food items</a:t>
              </a:r>
            </a:p>
            <a:p>
              <a:pPr>
                <a:spcBef>
                  <a:spcPct val="50000"/>
                </a:spcBef>
              </a:pPr>
              <a:r>
                <a:rPr lang="en-US"/>
                <a:t>Priority – Medium </a:t>
              </a:r>
            </a:p>
          </p:txBody>
        </p:sp>
      </p:grpSp>
      <p:grpSp>
        <p:nvGrpSpPr>
          <p:cNvPr id="16393" name="Group 17"/>
          <p:cNvGrpSpPr>
            <a:grpSpLocks/>
          </p:cNvGrpSpPr>
          <p:nvPr/>
        </p:nvGrpSpPr>
        <p:grpSpPr bwMode="auto">
          <a:xfrm rot="-191975">
            <a:off x="2971800" y="1371600"/>
            <a:ext cx="3048000" cy="1524000"/>
            <a:chOff x="480" y="1248"/>
            <a:chExt cx="1920" cy="960"/>
          </a:xfrm>
        </p:grpSpPr>
        <p:sp>
          <p:nvSpPr>
            <p:cNvPr id="16394" name="Rectangle 18"/>
            <p:cNvSpPr>
              <a:spLocks noChangeArrowheads="1"/>
            </p:cNvSpPr>
            <p:nvPr/>
          </p:nvSpPr>
          <p:spPr bwMode="auto">
            <a:xfrm>
              <a:off x="480" y="1248"/>
              <a:ext cx="192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Text Box 19"/>
            <p:cNvSpPr txBox="1">
              <a:spLocks noChangeArrowheads="1"/>
            </p:cNvSpPr>
            <p:nvPr/>
          </p:nvSpPr>
          <p:spPr bwMode="auto">
            <a:xfrm>
              <a:off x="767" y="1487"/>
              <a:ext cx="1344" cy="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Update inventory records</a:t>
              </a:r>
            </a:p>
            <a:p>
              <a:pPr>
                <a:spcBef>
                  <a:spcPct val="50000"/>
                </a:spcBef>
              </a:pPr>
              <a:r>
                <a:rPr lang="en-US"/>
                <a:t>Priority – High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3122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1041B-837D-4A99-BCD1-DB01531C0985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01575"/>
            <a:ext cx="7886700" cy="74424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Card Sorting (Pet Store POS)</a:t>
            </a:r>
          </a:p>
        </p:txBody>
      </p:sp>
      <p:grpSp>
        <p:nvGrpSpPr>
          <p:cNvPr id="17413" name="Group 3"/>
          <p:cNvGrpSpPr>
            <a:grpSpLocks/>
          </p:cNvGrpSpPr>
          <p:nvPr/>
        </p:nvGrpSpPr>
        <p:grpSpPr bwMode="auto">
          <a:xfrm>
            <a:off x="385123" y="1756433"/>
            <a:ext cx="3048000" cy="1524000"/>
            <a:chOff x="480" y="1248"/>
            <a:chExt cx="1920" cy="960"/>
          </a:xfrm>
        </p:grpSpPr>
        <p:sp>
          <p:nvSpPr>
            <p:cNvPr id="17429" name="Rectangle 4"/>
            <p:cNvSpPr>
              <a:spLocks noChangeArrowheads="1"/>
            </p:cNvSpPr>
            <p:nvPr/>
          </p:nvSpPr>
          <p:spPr bwMode="auto">
            <a:xfrm>
              <a:off x="480" y="1248"/>
              <a:ext cx="192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Text Box 5"/>
            <p:cNvSpPr txBox="1">
              <a:spLocks noChangeArrowheads="1"/>
            </p:cNvSpPr>
            <p:nvPr/>
          </p:nvSpPr>
          <p:spPr bwMode="auto">
            <a:xfrm>
              <a:off x="768" y="1488"/>
              <a:ext cx="1344" cy="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Identify customer if returning</a:t>
              </a:r>
            </a:p>
            <a:p>
              <a:pPr>
                <a:spcBef>
                  <a:spcPct val="50000"/>
                </a:spcBef>
              </a:pPr>
              <a:r>
                <a:rPr lang="en-US" dirty="0"/>
                <a:t>Priority – high </a:t>
              </a:r>
            </a:p>
          </p:txBody>
        </p:sp>
      </p:grpSp>
      <p:grpSp>
        <p:nvGrpSpPr>
          <p:cNvPr id="17414" name="Group 6"/>
          <p:cNvGrpSpPr>
            <a:grpSpLocks/>
          </p:cNvGrpSpPr>
          <p:nvPr/>
        </p:nvGrpSpPr>
        <p:grpSpPr bwMode="auto">
          <a:xfrm>
            <a:off x="1141413" y="2782947"/>
            <a:ext cx="3048000" cy="1524000"/>
            <a:chOff x="480" y="1248"/>
            <a:chExt cx="1920" cy="960"/>
          </a:xfrm>
        </p:grpSpPr>
        <p:sp>
          <p:nvSpPr>
            <p:cNvPr id="17427" name="Rectangle 7"/>
            <p:cNvSpPr>
              <a:spLocks noChangeArrowheads="1"/>
            </p:cNvSpPr>
            <p:nvPr/>
          </p:nvSpPr>
          <p:spPr bwMode="auto">
            <a:xfrm>
              <a:off x="480" y="1248"/>
              <a:ext cx="192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Text Box 8"/>
            <p:cNvSpPr txBox="1">
              <a:spLocks noChangeArrowheads="1"/>
            </p:cNvSpPr>
            <p:nvPr/>
          </p:nvSpPr>
          <p:spPr bwMode="auto">
            <a:xfrm>
              <a:off x="766" y="1487"/>
              <a:ext cx="1344" cy="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Manage customer loyalty feature</a:t>
              </a:r>
            </a:p>
            <a:p>
              <a:pPr>
                <a:spcBef>
                  <a:spcPct val="50000"/>
                </a:spcBef>
              </a:pPr>
              <a:r>
                <a:rPr lang="en-US"/>
                <a:t>Priority – Medium </a:t>
              </a:r>
            </a:p>
          </p:txBody>
        </p:sp>
      </p:grpSp>
      <p:grpSp>
        <p:nvGrpSpPr>
          <p:cNvPr id="17415" name="Group 9"/>
          <p:cNvGrpSpPr>
            <a:grpSpLocks/>
          </p:cNvGrpSpPr>
          <p:nvPr/>
        </p:nvGrpSpPr>
        <p:grpSpPr bwMode="auto">
          <a:xfrm>
            <a:off x="5029200" y="1890713"/>
            <a:ext cx="3048000" cy="1524000"/>
            <a:chOff x="480" y="1248"/>
            <a:chExt cx="1920" cy="960"/>
          </a:xfrm>
        </p:grpSpPr>
        <p:sp>
          <p:nvSpPr>
            <p:cNvPr id="17425" name="Rectangle 10"/>
            <p:cNvSpPr>
              <a:spLocks noChangeArrowheads="1"/>
            </p:cNvSpPr>
            <p:nvPr/>
          </p:nvSpPr>
          <p:spPr bwMode="auto">
            <a:xfrm>
              <a:off x="480" y="1248"/>
              <a:ext cx="192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Text Box 11"/>
            <p:cNvSpPr txBox="1">
              <a:spLocks noChangeArrowheads="1"/>
            </p:cNvSpPr>
            <p:nvPr/>
          </p:nvSpPr>
          <p:spPr bwMode="auto">
            <a:xfrm>
              <a:off x="762" y="1483"/>
              <a:ext cx="1344" cy="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Prepare sales tax reports</a:t>
              </a:r>
            </a:p>
            <a:p>
              <a:pPr>
                <a:spcBef>
                  <a:spcPct val="50000"/>
                </a:spcBef>
              </a:pPr>
              <a:r>
                <a:rPr lang="en-US"/>
                <a:t>Priority – High</a:t>
              </a:r>
            </a:p>
          </p:txBody>
        </p:sp>
      </p:grpSp>
      <p:grpSp>
        <p:nvGrpSpPr>
          <p:cNvPr id="17416" name="Group 12"/>
          <p:cNvGrpSpPr>
            <a:grpSpLocks/>
          </p:cNvGrpSpPr>
          <p:nvPr/>
        </p:nvGrpSpPr>
        <p:grpSpPr bwMode="auto">
          <a:xfrm>
            <a:off x="5962650" y="2887663"/>
            <a:ext cx="3048000" cy="1524000"/>
            <a:chOff x="480" y="1248"/>
            <a:chExt cx="1920" cy="960"/>
          </a:xfrm>
        </p:grpSpPr>
        <p:sp>
          <p:nvSpPr>
            <p:cNvPr id="17423" name="Rectangle 13"/>
            <p:cNvSpPr>
              <a:spLocks noChangeArrowheads="1"/>
            </p:cNvSpPr>
            <p:nvPr/>
          </p:nvSpPr>
          <p:spPr bwMode="auto">
            <a:xfrm>
              <a:off x="480" y="1248"/>
              <a:ext cx="192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Text Box 14"/>
            <p:cNvSpPr txBox="1">
              <a:spLocks noChangeArrowheads="1"/>
            </p:cNvSpPr>
            <p:nvPr/>
          </p:nvSpPr>
          <p:spPr bwMode="auto">
            <a:xfrm>
              <a:off x="765" y="1486"/>
              <a:ext cx="1344" cy="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Apply sales tax to non-food items</a:t>
              </a:r>
            </a:p>
            <a:p>
              <a:pPr>
                <a:spcBef>
                  <a:spcPct val="50000"/>
                </a:spcBef>
              </a:pPr>
              <a:r>
                <a:rPr lang="en-US"/>
                <a:t>Priority – Medium </a:t>
              </a:r>
            </a:p>
          </p:txBody>
        </p:sp>
      </p:grpSp>
      <p:grpSp>
        <p:nvGrpSpPr>
          <p:cNvPr id="17417" name="Group 15"/>
          <p:cNvGrpSpPr>
            <a:grpSpLocks/>
          </p:cNvGrpSpPr>
          <p:nvPr/>
        </p:nvGrpSpPr>
        <p:grpSpPr bwMode="auto">
          <a:xfrm>
            <a:off x="2667000" y="4876800"/>
            <a:ext cx="3048000" cy="1524000"/>
            <a:chOff x="480" y="1248"/>
            <a:chExt cx="1920" cy="960"/>
          </a:xfrm>
        </p:grpSpPr>
        <p:sp>
          <p:nvSpPr>
            <p:cNvPr id="17421" name="Rectangle 16"/>
            <p:cNvSpPr>
              <a:spLocks noChangeArrowheads="1"/>
            </p:cNvSpPr>
            <p:nvPr/>
          </p:nvSpPr>
          <p:spPr bwMode="auto">
            <a:xfrm>
              <a:off x="480" y="1248"/>
              <a:ext cx="192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Text Box 17"/>
            <p:cNvSpPr txBox="1">
              <a:spLocks noChangeArrowheads="1"/>
            </p:cNvSpPr>
            <p:nvPr/>
          </p:nvSpPr>
          <p:spPr bwMode="auto">
            <a:xfrm>
              <a:off x="767" y="1487"/>
              <a:ext cx="1344" cy="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Update inventory records</a:t>
              </a:r>
            </a:p>
            <a:p>
              <a:pPr>
                <a:spcBef>
                  <a:spcPct val="50000"/>
                </a:spcBef>
              </a:pPr>
              <a:r>
                <a:rPr lang="en-US"/>
                <a:t>Priority – High </a:t>
              </a:r>
            </a:p>
          </p:txBody>
        </p:sp>
      </p:grpSp>
      <p:sp>
        <p:nvSpPr>
          <p:cNvPr id="17418" name="Text Box 18"/>
          <p:cNvSpPr txBox="1">
            <a:spLocks noChangeArrowheads="1"/>
          </p:cNvSpPr>
          <p:nvPr/>
        </p:nvSpPr>
        <p:spPr bwMode="auto">
          <a:xfrm>
            <a:off x="3128986" y="4492742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Inventory features</a:t>
            </a:r>
          </a:p>
        </p:txBody>
      </p:sp>
      <p:sp>
        <p:nvSpPr>
          <p:cNvPr id="17419" name="Text Box 19"/>
          <p:cNvSpPr txBox="1">
            <a:spLocks noChangeArrowheads="1"/>
          </p:cNvSpPr>
          <p:nvPr/>
        </p:nvSpPr>
        <p:spPr bwMode="auto">
          <a:xfrm>
            <a:off x="5747982" y="146614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Tax functions</a:t>
            </a:r>
          </a:p>
        </p:txBody>
      </p:sp>
      <p:sp>
        <p:nvSpPr>
          <p:cNvPr id="17420" name="Text Box 20"/>
          <p:cNvSpPr txBox="1">
            <a:spLocks noChangeArrowheads="1"/>
          </p:cNvSpPr>
          <p:nvPr/>
        </p:nvSpPr>
        <p:spPr bwMode="auto">
          <a:xfrm>
            <a:off x="628650" y="1316282"/>
            <a:ext cx="297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Customer management</a:t>
            </a:r>
          </a:p>
        </p:txBody>
      </p:sp>
    </p:spTree>
    <p:extLst>
      <p:ext uri="{BB962C8B-B14F-4D97-AF65-F5344CB8AC3E}">
        <p14:creationId xmlns:p14="http://schemas.microsoft.com/office/powerpoint/2010/main" val="23319478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DFEAA-CB06-441B-8995-685E4695A05C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/>
              <a:t>Features: Advantages and Disadvantages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19099"/>
              </p:ext>
            </p:extLst>
          </p:nvPr>
        </p:nvGraphicFramePr>
        <p:xfrm>
          <a:off x="304800" y="1676400"/>
          <a:ext cx="8534400" cy="2960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xmlns="" val="346736831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xmlns="" val="1911112806"/>
                    </a:ext>
                  </a:extLst>
                </a:gridCol>
              </a:tblGrid>
              <a:tr h="485098">
                <a:tc>
                  <a:txBody>
                    <a:bodyPr/>
                    <a:lstStyle/>
                    <a:p>
                      <a:r>
                        <a:rPr lang="en-US" sz="20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21712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Allows features to be organized, categorized, prioritized,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May lead to over-specification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6283088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r>
                        <a:rPr lang="en-US" sz="1800" dirty="0"/>
                        <a:t>Establishes a concrete set of capabilities for discussion and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May ignore non-functional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4011268"/>
                  </a:ext>
                </a:extLst>
              </a:tr>
              <a:tr h="454002">
                <a:tc>
                  <a:txBody>
                    <a:bodyPr/>
                    <a:lstStyle/>
                    <a:p>
                      <a:r>
                        <a:rPr lang="en-US" sz="1800" dirty="0"/>
                        <a:t>Provides a natural basis for prototyping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85119"/>
                  </a:ext>
                </a:extLst>
              </a:tr>
              <a:tr h="454002">
                <a:tc>
                  <a:txBody>
                    <a:bodyPr/>
                    <a:lstStyle/>
                    <a:p>
                      <a:r>
                        <a:rPr lang="en-US" sz="1800" dirty="0"/>
                        <a:t>Works well with agile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9545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2916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0AE53-0539-471D-BD8C-3C07AEDA75AA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Mockups and Prototypes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400" b="1" dirty="0"/>
              <a:t>Approach:</a:t>
            </a:r>
            <a:r>
              <a:rPr lang="en-US" sz="2400" dirty="0"/>
              <a:t> REs construct models or pictures of the system in order to elicit feedback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sz="2400" dirty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Can involving working models (code) as well as non-working (storyboards, GUIs)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Code can be throwaway and non-throwaway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Agile development consists of an ever evolving non-throwaway prototype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sz="2400" baseline="30000" dirty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b="1" dirty="0"/>
              <a:t>Example:</a:t>
            </a:r>
            <a:r>
              <a:rPr lang="en-US" sz="2400" dirty="0"/>
              <a:t> User interface mockups</a:t>
            </a:r>
          </a:p>
        </p:txBody>
      </p:sp>
    </p:spTree>
    <p:extLst>
      <p:ext uri="{BB962C8B-B14F-4D97-AF65-F5344CB8AC3E}">
        <p14:creationId xmlns:p14="http://schemas.microsoft.com/office/powerpoint/2010/main" val="673336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D765A-9781-4513-9638-84EECAA56761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3164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Does Your Company Do Prototyping?</a:t>
            </a: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0" y="196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1487488" y="5364163"/>
            <a:ext cx="6148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000" b="1">
                <a:cs typeface="Times New Roman" pitchFamily="18" charset="0"/>
              </a:rPr>
              <a:t>Neill-Laplante Survey, 186 responses (Neill 2003).</a:t>
            </a:r>
            <a:endParaRPr lang="en-US" sz="2000"/>
          </a:p>
        </p:txBody>
      </p:sp>
      <p:graphicFrame>
        <p:nvGraphicFramePr>
          <p:cNvPr id="9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-101600" y="279400"/>
          <a:ext cx="9194800" cy="6099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06899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894F3-FE16-40B6-B989-FA0E81864B80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tx1"/>
                </a:solidFill>
                <a:effectLst/>
              </a:rPr>
              <a:t>What Type of Prototyping Was Performed?</a:t>
            </a:r>
          </a:p>
        </p:txBody>
      </p:sp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0" y="1882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2479119" y="5921375"/>
            <a:ext cx="41857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dirty="0"/>
              <a:t>Source: (Neill 2003), (</a:t>
            </a:r>
            <a:r>
              <a:rPr lang="en-US" b="1" dirty="0" err="1"/>
              <a:t>Marinelli</a:t>
            </a:r>
            <a:r>
              <a:rPr lang="en-US" b="1" dirty="0"/>
              <a:t> 2008).</a:t>
            </a:r>
          </a:p>
        </p:txBody>
      </p:sp>
      <p:graphicFrame>
        <p:nvGraphicFramePr>
          <p:cNvPr id="10" name="Chart 3"/>
          <p:cNvGraphicFramePr>
            <a:graphicFrameLocks/>
          </p:cNvGraphicFramePr>
          <p:nvPr>
            <p:extLst/>
          </p:nvPr>
        </p:nvGraphicFramePr>
        <p:xfrm>
          <a:off x="657082" y="1413680"/>
          <a:ext cx="8105917" cy="445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7207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DFEAA-CB06-441B-8995-685E4695A05C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/>
              <a:t>Mockups: Advantages and Disadvantages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87786"/>
              </p:ext>
            </p:extLst>
          </p:nvPr>
        </p:nvGraphicFramePr>
        <p:xfrm>
          <a:off x="304800" y="1676400"/>
          <a:ext cx="8534400" cy="42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xmlns="" val="346736831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xmlns="" val="1911112806"/>
                    </a:ext>
                  </a:extLst>
                </a:gridCol>
              </a:tblGrid>
              <a:tr h="485098">
                <a:tc>
                  <a:txBody>
                    <a:bodyPr/>
                    <a:lstStyle/>
                    <a:p>
                      <a:r>
                        <a:rPr lang="en-US" sz="20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21712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Great for eliciting concrete, specific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May be time-consuming to implement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6283088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r>
                        <a:rPr lang="en-US" sz="1800" dirty="0"/>
                        <a:t>Minimizes chances for miscommunication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Throw-away prototypes may end up in production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4011268"/>
                  </a:ext>
                </a:extLst>
              </a:tr>
              <a:tr h="45400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Provides a straightforward basis for specifying requirements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May lead to over-specification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85119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May ignore non-functional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6615504"/>
                  </a:ext>
                </a:extLst>
              </a:tr>
              <a:tr h="45400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9936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41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Requirements Elicitation</a:t>
            </a:r>
          </a:p>
        </p:txBody>
      </p:sp>
    </p:spTree>
    <p:extLst>
      <p:ext uri="{BB962C8B-B14F-4D97-AF65-F5344CB8AC3E}">
        <p14:creationId xmlns:p14="http://schemas.microsoft.com/office/powerpoint/2010/main" val="8010930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and Constructs Summary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726072"/>
              </p:ext>
            </p:extLst>
          </p:nvPr>
        </p:nvGraphicFramePr>
        <p:xfrm>
          <a:off x="628650" y="1600200"/>
          <a:ext cx="7886700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xmlns="" val="262776916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97372478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396979352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654512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Level of abstraction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Over-specification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Ability to capture non-functional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493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138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Scenarios and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91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Functions, tasks, and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985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Mockups and prototypes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Very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446129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3775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and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2800" b="1" dirty="0"/>
              <a:t>Hierarchy and decomposition</a:t>
            </a:r>
            <a:endParaRPr lang="en-US" sz="2800" dirty="0"/>
          </a:p>
          <a:p>
            <a:r>
              <a:rPr lang="en-US" sz="2800" b="1" dirty="0"/>
              <a:t>Viewpoints</a:t>
            </a:r>
            <a:endParaRPr lang="en-US" sz="2800" dirty="0"/>
          </a:p>
          <a:p>
            <a:pPr fontAlgn="t"/>
            <a:r>
              <a:rPr lang="en-US" sz="2800" b="1" dirty="0"/>
              <a:t>Priorities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1602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and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Approach:</a:t>
            </a:r>
            <a:r>
              <a:rPr lang="en-US" sz="2400" dirty="0"/>
              <a:t> REs start at the highest level of abstraction and iteratively add substructure and detail</a:t>
            </a:r>
            <a:endParaRPr lang="en-US" sz="2400" b="1" dirty="0"/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0070C0"/>
                </a:solidFill>
              </a:rPr>
              <a:t>Traceability is possible. And if we satisfy sub requirements , then parent requirements are automatically satisfied. 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0070C0"/>
                </a:solidFill>
              </a:rPr>
              <a:t>Relationship between parent child can be OR relationship or AND relationship. 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>Any number of levels may be used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Linkages between parent and child requirements should always be documented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Formal methods may be used to ensure that satisfying all child requirements leads to satisfaction of the parent requirement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Decomposition may also capture alternatives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b="1" dirty="0"/>
              <a:t>Example:</a:t>
            </a:r>
            <a:r>
              <a:rPr lang="en-US" sz="2400" dirty="0"/>
              <a:t> Functional decomposition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0239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940C8-07D2-413B-9974-1123693EF37E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540922"/>
            <a:ext cx="7886700" cy="74424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Task Hierarchy</a:t>
            </a: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3733800" y="14478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Text Box 5"/>
          <p:cNvSpPr txBox="1">
            <a:spLocks noChangeArrowheads="1"/>
          </p:cNvSpPr>
          <p:nvPr/>
        </p:nvSpPr>
        <p:spPr bwMode="auto">
          <a:xfrm>
            <a:off x="3886200" y="16002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Pet Store</a:t>
            </a:r>
          </a:p>
        </p:txBody>
      </p:sp>
      <p:sp>
        <p:nvSpPr>
          <p:cNvPr id="39944" name="Rectangle 6"/>
          <p:cNvSpPr>
            <a:spLocks noChangeArrowheads="1"/>
          </p:cNvSpPr>
          <p:nvPr/>
        </p:nvSpPr>
        <p:spPr bwMode="auto">
          <a:xfrm>
            <a:off x="1066800" y="28194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Text Box 7"/>
          <p:cNvSpPr txBox="1">
            <a:spLocks noChangeArrowheads="1"/>
          </p:cNvSpPr>
          <p:nvPr/>
        </p:nvSpPr>
        <p:spPr bwMode="auto">
          <a:xfrm>
            <a:off x="1219200" y="2895600"/>
            <a:ext cx="12192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Inventory Control Functions</a:t>
            </a:r>
          </a:p>
        </p:txBody>
      </p:sp>
      <p:sp>
        <p:nvSpPr>
          <p:cNvPr id="39946" name="Rectangle 8"/>
          <p:cNvSpPr>
            <a:spLocks noChangeArrowheads="1"/>
          </p:cNvSpPr>
          <p:nvPr/>
        </p:nvSpPr>
        <p:spPr bwMode="auto">
          <a:xfrm>
            <a:off x="3733800" y="28194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Text Box 9"/>
          <p:cNvSpPr txBox="1">
            <a:spLocks noChangeArrowheads="1"/>
          </p:cNvSpPr>
          <p:nvPr/>
        </p:nvSpPr>
        <p:spPr bwMode="auto">
          <a:xfrm>
            <a:off x="3886200" y="2971800"/>
            <a:ext cx="1219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Sales Functions</a:t>
            </a:r>
          </a:p>
        </p:txBody>
      </p:sp>
      <p:sp>
        <p:nvSpPr>
          <p:cNvPr id="39948" name="Rectangle 10"/>
          <p:cNvSpPr>
            <a:spLocks noChangeArrowheads="1"/>
          </p:cNvSpPr>
          <p:nvPr/>
        </p:nvSpPr>
        <p:spPr bwMode="auto">
          <a:xfrm>
            <a:off x="6477000" y="28194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Text Box 11"/>
          <p:cNvSpPr txBox="1">
            <a:spLocks noChangeArrowheads="1"/>
          </p:cNvSpPr>
          <p:nvPr/>
        </p:nvSpPr>
        <p:spPr bwMode="auto">
          <a:xfrm>
            <a:off x="6629400" y="2971800"/>
            <a:ext cx="1219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Customer Management</a:t>
            </a:r>
          </a:p>
        </p:txBody>
      </p:sp>
      <p:sp>
        <p:nvSpPr>
          <p:cNvPr id="39950" name="Rectangle 12"/>
          <p:cNvSpPr>
            <a:spLocks noChangeArrowheads="1"/>
          </p:cNvSpPr>
          <p:nvPr/>
        </p:nvSpPr>
        <p:spPr bwMode="auto">
          <a:xfrm>
            <a:off x="2743200" y="42672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Text Box 13"/>
          <p:cNvSpPr txBox="1">
            <a:spLocks noChangeArrowheads="1"/>
          </p:cNvSpPr>
          <p:nvPr/>
        </p:nvSpPr>
        <p:spPr bwMode="auto">
          <a:xfrm>
            <a:off x="2895600" y="4419600"/>
            <a:ext cx="1219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Tax Functions</a:t>
            </a:r>
          </a:p>
        </p:txBody>
      </p:sp>
      <p:sp>
        <p:nvSpPr>
          <p:cNvPr id="39952" name="Rectangle 14"/>
          <p:cNvSpPr>
            <a:spLocks noChangeArrowheads="1"/>
          </p:cNvSpPr>
          <p:nvPr/>
        </p:nvSpPr>
        <p:spPr bwMode="auto">
          <a:xfrm>
            <a:off x="4572000" y="42672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Text Box 15"/>
          <p:cNvSpPr txBox="1">
            <a:spLocks noChangeArrowheads="1"/>
          </p:cNvSpPr>
          <p:nvPr/>
        </p:nvSpPr>
        <p:spPr bwMode="auto">
          <a:xfrm>
            <a:off x="4724400" y="4343400"/>
            <a:ext cx="1219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Purchase Transactions</a:t>
            </a:r>
          </a:p>
        </p:txBody>
      </p:sp>
      <p:sp>
        <p:nvSpPr>
          <p:cNvPr id="39954" name="Rectangle 16"/>
          <p:cNvSpPr>
            <a:spLocks noChangeArrowheads="1"/>
          </p:cNvSpPr>
          <p:nvPr/>
        </p:nvSpPr>
        <p:spPr bwMode="auto">
          <a:xfrm>
            <a:off x="2819400" y="54864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Text Box 17"/>
          <p:cNvSpPr txBox="1">
            <a:spLocks noChangeArrowheads="1"/>
          </p:cNvSpPr>
          <p:nvPr/>
        </p:nvSpPr>
        <p:spPr bwMode="auto">
          <a:xfrm>
            <a:off x="2971800" y="57150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Sales</a:t>
            </a:r>
          </a:p>
        </p:txBody>
      </p:sp>
      <p:sp>
        <p:nvSpPr>
          <p:cNvPr id="39956" name="Rectangle 18"/>
          <p:cNvSpPr>
            <a:spLocks noChangeArrowheads="1"/>
          </p:cNvSpPr>
          <p:nvPr/>
        </p:nvSpPr>
        <p:spPr bwMode="auto">
          <a:xfrm>
            <a:off x="4648200" y="54864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Text Box 19"/>
          <p:cNvSpPr txBox="1">
            <a:spLocks noChangeArrowheads="1"/>
          </p:cNvSpPr>
          <p:nvPr/>
        </p:nvSpPr>
        <p:spPr bwMode="auto">
          <a:xfrm>
            <a:off x="4800600" y="57150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Refunds</a:t>
            </a:r>
          </a:p>
        </p:txBody>
      </p:sp>
      <p:sp>
        <p:nvSpPr>
          <p:cNvPr id="39958" name="Rectangle 20"/>
          <p:cNvSpPr>
            <a:spLocks noChangeArrowheads="1"/>
          </p:cNvSpPr>
          <p:nvPr/>
        </p:nvSpPr>
        <p:spPr bwMode="auto">
          <a:xfrm>
            <a:off x="6553200" y="54864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Text Box 21"/>
          <p:cNvSpPr txBox="1">
            <a:spLocks noChangeArrowheads="1"/>
          </p:cNvSpPr>
          <p:nvPr/>
        </p:nvSpPr>
        <p:spPr bwMode="auto">
          <a:xfrm>
            <a:off x="6705600" y="5562600"/>
            <a:ext cx="12192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Discounts and Coupons</a:t>
            </a:r>
          </a:p>
        </p:txBody>
      </p:sp>
      <p:sp>
        <p:nvSpPr>
          <p:cNvPr id="39960" name="Line 22"/>
          <p:cNvSpPr>
            <a:spLocks noChangeShapeType="1"/>
          </p:cNvSpPr>
          <p:nvPr/>
        </p:nvSpPr>
        <p:spPr bwMode="auto">
          <a:xfrm>
            <a:off x="1828800" y="25146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1" name="Line 23"/>
          <p:cNvSpPr>
            <a:spLocks noChangeShapeType="1"/>
          </p:cNvSpPr>
          <p:nvPr/>
        </p:nvSpPr>
        <p:spPr bwMode="auto">
          <a:xfrm>
            <a:off x="18288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2" name="Line 24"/>
          <p:cNvSpPr>
            <a:spLocks noChangeShapeType="1"/>
          </p:cNvSpPr>
          <p:nvPr/>
        </p:nvSpPr>
        <p:spPr bwMode="auto">
          <a:xfrm>
            <a:off x="4495800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3" name="Line 25"/>
          <p:cNvSpPr>
            <a:spLocks noChangeShapeType="1"/>
          </p:cNvSpPr>
          <p:nvPr/>
        </p:nvSpPr>
        <p:spPr bwMode="auto">
          <a:xfrm>
            <a:off x="73152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4" name="Line 26"/>
          <p:cNvSpPr>
            <a:spLocks noChangeShapeType="1"/>
          </p:cNvSpPr>
          <p:nvPr/>
        </p:nvSpPr>
        <p:spPr bwMode="auto">
          <a:xfrm>
            <a:off x="44958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5" name="Line 27"/>
          <p:cNvSpPr>
            <a:spLocks noChangeShapeType="1"/>
          </p:cNvSpPr>
          <p:nvPr/>
        </p:nvSpPr>
        <p:spPr bwMode="auto">
          <a:xfrm>
            <a:off x="3581400" y="3962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6" name="Line 28"/>
          <p:cNvSpPr>
            <a:spLocks noChangeShapeType="1"/>
          </p:cNvSpPr>
          <p:nvPr/>
        </p:nvSpPr>
        <p:spPr bwMode="auto">
          <a:xfrm>
            <a:off x="35814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7" name="Line 29"/>
          <p:cNvSpPr>
            <a:spLocks noChangeShapeType="1"/>
          </p:cNvSpPr>
          <p:nvPr/>
        </p:nvSpPr>
        <p:spPr bwMode="auto">
          <a:xfrm>
            <a:off x="53340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8" name="Line 30"/>
          <p:cNvSpPr>
            <a:spLocks noChangeShapeType="1"/>
          </p:cNvSpPr>
          <p:nvPr/>
        </p:nvSpPr>
        <p:spPr bwMode="auto">
          <a:xfrm>
            <a:off x="3505200" y="53340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9" name="Line 31"/>
          <p:cNvSpPr>
            <a:spLocks noChangeShapeType="1"/>
          </p:cNvSpPr>
          <p:nvPr/>
        </p:nvSpPr>
        <p:spPr bwMode="auto">
          <a:xfrm>
            <a:off x="53340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70" name="Line 32"/>
          <p:cNvSpPr>
            <a:spLocks noChangeShapeType="1"/>
          </p:cNvSpPr>
          <p:nvPr/>
        </p:nvSpPr>
        <p:spPr bwMode="auto">
          <a:xfrm>
            <a:off x="3505200" y="533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71" name="Line 33"/>
          <p:cNvSpPr>
            <a:spLocks noChangeShapeType="1"/>
          </p:cNvSpPr>
          <p:nvPr/>
        </p:nvSpPr>
        <p:spPr bwMode="auto">
          <a:xfrm>
            <a:off x="7315200" y="533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920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DFEAA-CB06-441B-8995-685E4695A05C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/>
              <a:t>Hierarchy: Advantages and Disadvantages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733883"/>
              </p:ext>
            </p:extLst>
          </p:nvPr>
        </p:nvGraphicFramePr>
        <p:xfrm>
          <a:off x="304800" y="1676400"/>
          <a:ext cx="8534400" cy="2692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xmlns="" val="346736831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xmlns="" val="1911112806"/>
                    </a:ext>
                  </a:extLst>
                </a:gridCol>
              </a:tblGrid>
              <a:tr h="485098">
                <a:tc>
                  <a:txBody>
                    <a:bodyPr/>
                    <a:lstStyle/>
                    <a:p>
                      <a:r>
                        <a:rPr lang="en-US" sz="20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21712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Allows detail to be added </a:t>
                      </a:r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incrementally*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May be tedious to decompose requirements for a very large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6283088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r>
                        <a:rPr lang="en-US" sz="1800" dirty="0"/>
                        <a:t>Naturally aligns with the structure of an SRS or other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May result in imbalanced hierarchies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4011268"/>
                  </a:ext>
                </a:extLst>
              </a:tr>
              <a:tr h="454002">
                <a:tc>
                  <a:txBody>
                    <a:bodyPr/>
                    <a:lstStyle/>
                    <a:p>
                      <a:r>
                        <a:rPr lang="en-US" sz="1800" dirty="0"/>
                        <a:t>Naturally creates traceability between high-level goals and low-level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Does not work well with agile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85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2904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DE633-6319-46C2-BA42-86669D542A18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7513" y="762000"/>
            <a:ext cx="7886700" cy="74424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Viewpoints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513" y="1219200"/>
            <a:ext cx="7886700" cy="513715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endParaRPr lang="en-US" sz="2400" baseline="30000" dirty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b="1" dirty="0">
                <a:effectLst/>
              </a:rPr>
              <a:t>Approach:</a:t>
            </a:r>
            <a:r>
              <a:rPr lang="en-US" sz="2400" dirty="0">
                <a:effectLst/>
              </a:rPr>
              <a:t> REs organize information from the point of view of different constituencies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sz="2400" dirty="0">
              <a:effectLst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>
                <a:effectLst/>
              </a:rPr>
              <a:t>Various formats and applications for viewpoints in software and systems engineering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>
                <a:effectLst/>
              </a:rPr>
              <a:t>May incorporate a variety of information from business domain, process models, functional requirements specs, organizational models, etc.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35798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1D2C3-FB05-4CA9-B3B4-9F06206A57BF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Viewpoints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2492" y="1464860"/>
            <a:ext cx="7886700" cy="4576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600" dirty="0" err="1">
                <a:effectLst/>
              </a:rPr>
              <a:t>Sommerville</a:t>
            </a:r>
            <a:r>
              <a:rPr lang="en-US" sz="2600" dirty="0">
                <a:effectLst/>
              </a:rPr>
              <a:t> (1997) suggests the following components to each view: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ffectLst/>
              </a:rPr>
              <a:t>A representation style which defines the notation used in the specification.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ffectLst/>
              </a:rPr>
              <a:t>A domain which is defined as ‘the area of concern addressed by the viewpoint’.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ffectLst/>
              </a:rPr>
              <a:t>A specification which is a model of a system expressed in the defined style.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ffectLst/>
              </a:rPr>
              <a:t>A work plan, with a process model, which defines how to build and check the specification.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ffectLst/>
              </a:rPr>
              <a:t>A work record which is a trace of the actions taken in building, checking and modifying the specification.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>
              <a:effectLst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21298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DFEAA-CB06-441B-8995-685E4695A05C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/>
              <a:t>Viewpoints: Advantages and Disadvantages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046538"/>
              </p:ext>
            </p:extLst>
          </p:nvPr>
        </p:nvGraphicFramePr>
        <p:xfrm>
          <a:off x="304800" y="1676400"/>
          <a:ext cx="8534400" cy="2966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xmlns="" val="346736831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xmlns="" val="1911112806"/>
                    </a:ext>
                  </a:extLst>
                </a:gridCol>
              </a:tblGrid>
              <a:tr h="485098">
                <a:tc>
                  <a:txBody>
                    <a:bodyPr/>
                    <a:lstStyle/>
                    <a:p>
                      <a:r>
                        <a:rPr lang="en-US" sz="20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21712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Separates information according to different stakeholders or concerns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May lead to inconsistencies/conflicts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6283088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r>
                        <a:rPr lang="en-US" sz="1800" dirty="0"/>
                        <a:t>Allows for focused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4011268"/>
                  </a:ext>
                </a:extLst>
              </a:tr>
              <a:tr h="454002">
                <a:tc>
                  <a:txBody>
                    <a:bodyPr/>
                    <a:lstStyle/>
                    <a:p>
                      <a:r>
                        <a:rPr lang="en-US" sz="1800" dirty="0"/>
                        <a:t>Allows different information and notations to be used for different stakeholders/concerns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85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2978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Approach:</a:t>
            </a:r>
            <a:r>
              <a:rPr lang="en-US" dirty="0"/>
              <a:t> REs organize information according to priority or importance</a:t>
            </a:r>
          </a:p>
          <a:p>
            <a:endParaRPr lang="en-US" dirty="0"/>
          </a:p>
          <a:p>
            <a:r>
              <a:rPr lang="en-US" dirty="0"/>
              <a:t>Priorities are often relatively easy to elicit; may be weighted by stakeholder importance</a:t>
            </a:r>
          </a:p>
          <a:p>
            <a:r>
              <a:rPr lang="en-US" dirty="0"/>
              <a:t>Goals, features, etc. may be either ranked or </a:t>
            </a:r>
            <a:r>
              <a:rPr lang="en-US" dirty="0" smtClean="0"/>
              <a:t>scored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Scoring- can be any out of 10. Can be same as well in certain situations.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Ranking- we need to pick first choice. By forcing to rank everything cannot be equal. Unlike scoring, which can be same in some scenarios. Ranking needs to come one after the other. 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Repertory grids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80035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97827-6103-4F28-845F-1EC55294D2D0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3435" y="859370"/>
            <a:ext cx="7886700" cy="74424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/>
              <a:t>Repertory Grids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/>
              <a:t>Typically used when  the customers are domain experts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Involves a structured ranking system for various features of the different entities in the system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Used for identification of agreement and disagreement within stakeholder groups 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Rows in the matrix represent system entities, columns represent rankings based on each of the stakeholders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baseline="30000" dirty="0"/>
          </a:p>
          <a:p>
            <a:pPr eaLnBrk="1" hangingPunct="1"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82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91C62C-AA21-4951-9FED-20919BDDD0CF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Survey of Techniques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28650" y="1524000"/>
            <a:ext cx="3886200" cy="502919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/>
              <a:t>Brainstorming</a:t>
            </a:r>
          </a:p>
          <a:p>
            <a:pPr eaLnBrk="1" hangingPunct="1">
              <a:defRPr/>
            </a:pPr>
            <a:r>
              <a:rPr lang="en-US" sz="2400" dirty="0"/>
              <a:t>Card Sorting</a:t>
            </a:r>
          </a:p>
          <a:p>
            <a:pPr eaLnBrk="1" hangingPunct="1">
              <a:defRPr/>
            </a:pPr>
            <a:r>
              <a:rPr lang="en-US" sz="2400" dirty="0"/>
              <a:t>Designer as Apprentice</a:t>
            </a:r>
          </a:p>
          <a:p>
            <a:pPr eaLnBrk="1" hangingPunct="1">
              <a:defRPr/>
            </a:pPr>
            <a:r>
              <a:rPr lang="en-US" sz="2400" dirty="0"/>
              <a:t>Domain Analysis</a:t>
            </a:r>
          </a:p>
          <a:p>
            <a:pPr eaLnBrk="1" hangingPunct="1">
              <a:defRPr/>
            </a:pPr>
            <a:r>
              <a:rPr lang="en-US" sz="2400" dirty="0"/>
              <a:t>Ethnographic Observation</a:t>
            </a:r>
          </a:p>
          <a:p>
            <a:pPr eaLnBrk="1" hangingPunct="1">
              <a:defRPr/>
            </a:pPr>
            <a:r>
              <a:rPr lang="en-US" sz="2400" dirty="0"/>
              <a:t>Goal Based Approaches</a:t>
            </a:r>
          </a:p>
          <a:p>
            <a:pPr eaLnBrk="1" hangingPunct="1">
              <a:defRPr/>
            </a:pPr>
            <a:r>
              <a:rPr lang="en-US" sz="2400" dirty="0"/>
              <a:t>Group Work</a:t>
            </a:r>
          </a:p>
          <a:p>
            <a:pPr eaLnBrk="1" hangingPunct="1">
              <a:defRPr/>
            </a:pPr>
            <a:r>
              <a:rPr lang="en-US" sz="2400" dirty="0"/>
              <a:t>Interviews</a:t>
            </a:r>
          </a:p>
          <a:p>
            <a:pPr eaLnBrk="1" hangingPunct="1">
              <a:defRPr/>
            </a:pPr>
            <a:r>
              <a:rPr lang="en-US" sz="2400" dirty="0"/>
              <a:t>Introspection</a:t>
            </a:r>
          </a:p>
          <a:p>
            <a:pPr eaLnBrk="1" hangingPunct="1">
              <a:defRPr/>
            </a:pPr>
            <a:r>
              <a:rPr lang="en-US" sz="2400" dirty="0"/>
              <a:t>Joint Application Design (JAD)</a:t>
            </a:r>
          </a:p>
          <a:p>
            <a:pPr eaLnBrk="1" hangingPunct="1">
              <a:defRPr/>
            </a:pPr>
            <a:endParaRPr lang="en-US" sz="2400" baseline="30000" dirty="0"/>
          </a:p>
          <a:p>
            <a:pPr eaLnBrk="1" hangingPunct="1">
              <a:defRPr/>
            </a:pPr>
            <a:endParaRPr lang="en-US" sz="2400" dirty="0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9150" y="1524000"/>
            <a:ext cx="3886200" cy="5334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/>
              <a:t>Laddering</a:t>
            </a:r>
          </a:p>
          <a:p>
            <a:pPr eaLnBrk="1" hangingPunct="1">
              <a:defRPr/>
            </a:pPr>
            <a:r>
              <a:rPr lang="en-US" sz="2400" dirty="0"/>
              <a:t>Protocol Analysis</a:t>
            </a:r>
          </a:p>
          <a:p>
            <a:pPr eaLnBrk="1" hangingPunct="1">
              <a:defRPr/>
            </a:pPr>
            <a:r>
              <a:rPr lang="en-US" sz="2400" dirty="0"/>
              <a:t>Prototyping</a:t>
            </a:r>
          </a:p>
          <a:p>
            <a:pPr eaLnBrk="1" hangingPunct="1">
              <a:defRPr/>
            </a:pPr>
            <a:r>
              <a:rPr lang="en-US" sz="2400" dirty="0"/>
              <a:t>Quality Function Deployment (QFD)</a:t>
            </a:r>
          </a:p>
          <a:p>
            <a:pPr eaLnBrk="1" hangingPunct="1">
              <a:defRPr/>
            </a:pPr>
            <a:r>
              <a:rPr lang="en-US" sz="2400" dirty="0"/>
              <a:t>Questionnaires</a:t>
            </a:r>
          </a:p>
          <a:p>
            <a:pPr eaLnBrk="1" hangingPunct="1">
              <a:defRPr/>
            </a:pPr>
            <a:r>
              <a:rPr lang="en-US" sz="2400" dirty="0"/>
              <a:t>Repertory Grids</a:t>
            </a:r>
          </a:p>
          <a:p>
            <a:pPr eaLnBrk="1" hangingPunct="1">
              <a:defRPr/>
            </a:pPr>
            <a:r>
              <a:rPr lang="en-US" sz="2400" dirty="0"/>
              <a:t>Scenarios</a:t>
            </a:r>
          </a:p>
          <a:p>
            <a:pPr eaLnBrk="1" hangingPunct="1">
              <a:defRPr/>
            </a:pPr>
            <a:r>
              <a:rPr lang="en-US" sz="2400" dirty="0"/>
              <a:t>Task Analysis</a:t>
            </a:r>
          </a:p>
          <a:p>
            <a:pPr eaLnBrk="1" hangingPunct="1">
              <a:defRPr/>
            </a:pPr>
            <a:r>
              <a:rPr lang="en-US" sz="2400" dirty="0"/>
              <a:t>User Stories</a:t>
            </a:r>
          </a:p>
          <a:p>
            <a:pPr eaLnBrk="1" hangingPunct="1">
              <a:defRPr/>
            </a:pPr>
            <a:r>
              <a:rPr lang="en-US" sz="2400" dirty="0"/>
              <a:t>Viewpoints</a:t>
            </a:r>
          </a:p>
          <a:p>
            <a:pPr eaLnBrk="1" hangingPunct="1">
              <a:defRPr/>
            </a:pPr>
            <a:r>
              <a:rPr lang="en-US" sz="2400" dirty="0"/>
              <a:t>Workshops</a:t>
            </a:r>
          </a:p>
        </p:txBody>
      </p:sp>
    </p:spTree>
    <p:extLst>
      <p:ext uri="{BB962C8B-B14F-4D97-AF65-F5344CB8AC3E}">
        <p14:creationId xmlns:p14="http://schemas.microsoft.com/office/powerpoint/2010/main" val="19515862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436B5-09C3-445E-84B9-989737ABC3D6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35844" name="Line 191"/>
          <p:cNvSpPr>
            <a:spLocks noChangeShapeType="1"/>
          </p:cNvSpPr>
          <p:nvPr/>
        </p:nvSpPr>
        <p:spPr bwMode="auto">
          <a:xfrm flipV="1">
            <a:off x="5715000" y="4572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5" name="Line 192"/>
          <p:cNvSpPr>
            <a:spLocks noChangeShapeType="1"/>
          </p:cNvSpPr>
          <p:nvPr/>
        </p:nvSpPr>
        <p:spPr bwMode="auto">
          <a:xfrm flipV="1">
            <a:off x="6248400" y="4572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11398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/>
              <a:t>Partial Repertory Grid (Baggage Handling System</a:t>
            </a:r>
            <a:r>
              <a:rPr lang="en-US" sz="4000" dirty="0" smtClean="0"/>
              <a:t>) [non-functional requirements]</a:t>
            </a:r>
            <a:endParaRPr lang="en-US" sz="4000" dirty="0"/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381000" y="5638800"/>
            <a:ext cx="259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1=lowest importance</a:t>
            </a:r>
          </a:p>
        </p:txBody>
      </p:sp>
      <p:graphicFrame>
        <p:nvGraphicFramePr>
          <p:cNvPr id="159938" name="Group 194"/>
          <p:cNvGraphicFramePr>
            <a:graphicFrameLocks noGrp="1"/>
          </p:cNvGraphicFramePr>
          <p:nvPr>
            <p:ph idx="1"/>
          </p:nvPr>
        </p:nvGraphicFramePr>
        <p:xfrm>
          <a:off x="1447800" y="2209800"/>
          <a:ext cx="5105400" cy="2378075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Baggage handling speed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Fault-tolerance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Safety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Reliability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Ease of maintenance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5880" name="Text Box 187"/>
          <p:cNvSpPr txBox="1">
            <a:spLocks noChangeArrowheads="1"/>
          </p:cNvSpPr>
          <p:nvPr/>
        </p:nvSpPr>
        <p:spPr bwMode="auto">
          <a:xfrm>
            <a:off x="4876800" y="4800600"/>
            <a:ext cx="281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Airline worker’s union rep</a:t>
            </a:r>
          </a:p>
        </p:txBody>
      </p:sp>
      <p:sp>
        <p:nvSpPr>
          <p:cNvPr id="35881" name="Text Box 188"/>
          <p:cNvSpPr txBox="1">
            <a:spLocks noChangeArrowheads="1"/>
          </p:cNvSpPr>
          <p:nvPr/>
        </p:nvSpPr>
        <p:spPr bwMode="auto">
          <a:xfrm>
            <a:off x="5562600" y="5181600"/>
            <a:ext cx="297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Maintenance engineer</a:t>
            </a:r>
          </a:p>
        </p:txBody>
      </p:sp>
      <p:sp>
        <p:nvSpPr>
          <p:cNvPr id="35882" name="Text Box 189"/>
          <p:cNvSpPr txBox="1">
            <a:spLocks noChangeArrowheads="1"/>
          </p:cNvSpPr>
          <p:nvPr/>
        </p:nvSpPr>
        <p:spPr bwMode="auto">
          <a:xfrm>
            <a:off x="6172200" y="5562600"/>
            <a:ext cx="3962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Airport operations manager</a:t>
            </a:r>
          </a:p>
        </p:txBody>
      </p:sp>
      <p:sp>
        <p:nvSpPr>
          <p:cNvPr id="35883" name="Line 190"/>
          <p:cNvSpPr>
            <a:spLocks noChangeShapeType="1"/>
          </p:cNvSpPr>
          <p:nvPr/>
        </p:nvSpPr>
        <p:spPr bwMode="auto">
          <a:xfrm flipV="1">
            <a:off x="49530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043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DFEAA-CB06-441B-8995-685E4695A05C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/>
              <a:t>Priorities: Advantages and Disadvantages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685649"/>
              </p:ext>
            </p:extLst>
          </p:nvPr>
        </p:nvGraphicFramePr>
        <p:xfrm>
          <a:off x="304800" y="1676400"/>
          <a:ext cx="8534400" cy="2960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xmlns="" val="346736831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xmlns="" val="1911112806"/>
                    </a:ext>
                  </a:extLst>
                </a:gridCol>
              </a:tblGrid>
              <a:tr h="485098">
                <a:tc>
                  <a:txBody>
                    <a:bodyPr/>
                    <a:lstStyle/>
                    <a:p>
                      <a:r>
                        <a:rPr lang="en-US" sz="20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21712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Helps REs and stakeholders to focus on the most important 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Requires significant stakeholder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6283088"/>
                  </a:ext>
                </a:extLst>
              </a:tr>
              <a:tr h="783620">
                <a:tc>
                  <a:txBody>
                    <a:bodyPr/>
                    <a:lstStyle/>
                    <a:p>
                      <a:r>
                        <a:rPr lang="en-US" sz="1800" dirty="0"/>
                        <a:t>Provides a clear basis for resolving conflicting concerns and desires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“Ice cream store” 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4011268"/>
                  </a:ext>
                </a:extLst>
              </a:tr>
              <a:tr h="454002">
                <a:tc>
                  <a:txBody>
                    <a:bodyPr/>
                    <a:lstStyle/>
                    <a:p>
                      <a:r>
                        <a:rPr lang="en-US" sz="1800" dirty="0"/>
                        <a:t>Works well with agile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85119"/>
                  </a:ext>
                </a:extLst>
              </a:tr>
              <a:tr h="454002">
                <a:tc>
                  <a:txBody>
                    <a:bodyPr/>
                    <a:lstStyle/>
                    <a:p>
                      <a:r>
                        <a:rPr lang="en-US" sz="1800" dirty="0"/>
                        <a:t>Compatible with other approaches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161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6780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Organization and Management Summary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67330"/>
              </p:ext>
            </p:extLst>
          </p:nvPr>
        </p:nvGraphicFramePr>
        <p:xfrm>
          <a:off x="628650" y="1600200"/>
          <a:ext cx="7753350" cy="214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675">
                  <a:extLst>
                    <a:ext uri="{9D8B030D-6E8A-4147-A177-3AD203B41FA5}">
                      <a16:colId xmlns:a16="http://schemas.microsoft.com/office/drawing/2014/main" xmlns="" val="2627769168"/>
                    </a:ext>
                  </a:extLst>
                </a:gridCol>
                <a:gridCol w="3876675">
                  <a:extLst>
                    <a:ext uri="{9D8B030D-6E8A-4147-A177-3AD203B41FA5}">
                      <a16:colId xmlns:a16="http://schemas.microsoft.com/office/drawing/2014/main" xmlns="" val="973724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Well suited for…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493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Hierarchy and decomposition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Contract-based development, large scale systems-of-systems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138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Viewpoints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Multiple stakeholder groups with very different </a:t>
                      </a:r>
                      <a:r>
                        <a:rPr lang="en-US" sz="1600" dirty="0" smtClean="0"/>
                        <a:t>characteristics. [some stakeholder are technical , others</a:t>
                      </a:r>
                      <a:r>
                        <a:rPr lang="en-US" sz="1600" baseline="0" dirty="0" smtClean="0"/>
                        <a:t> are not]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91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Priorities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Agile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985595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8971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6F91B-9432-48FD-914A-65D5BCA0BEB7}" type="slidenum">
              <a:rPr lang="en-US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>
                <a:solidFill>
                  <a:schemeClr val="tx1"/>
                </a:solidFill>
                <a:effectLst/>
              </a:rPr>
              <a:t>Requirements Elicitation Techniques Usage</a:t>
            </a:r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>
            <a:off x="0" y="2168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699732" y="5959172"/>
            <a:ext cx="784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sz="2000" b="1" dirty="0">
                <a:cs typeface="Times New Roman" pitchFamily="18" charset="0"/>
              </a:rPr>
              <a:t>Source: (Neill 2003), (</a:t>
            </a:r>
            <a:r>
              <a:rPr lang="en-US" sz="2000" b="1" dirty="0" err="1">
                <a:cs typeface="Times New Roman" pitchFamily="18" charset="0"/>
              </a:rPr>
              <a:t>Marinelli</a:t>
            </a:r>
            <a:r>
              <a:rPr lang="en-US" sz="2000" b="1" dirty="0">
                <a:cs typeface="Times New Roman" pitchFamily="18" charset="0"/>
              </a:rPr>
              <a:t> 2008)</a:t>
            </a:r>
            <a:endParaRPr lang="en-US" sz="2000" dirty="0"/>
          </a:p>
        </p:txBody>
      </p:sp>
      <p:pic>
        <p:nvPicPr>
          <p:cNvPr id="9" name="Chart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7315200" cy="4511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96923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Elicitation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Decomposition of goals into detailed </a:t>
            </a:r>
            <a:r>
              <a:rPr lang="en-US" dirty="0" smtClean="0"/>
              <a:t>requirements</a:t>
            </a:r>
            <a:endParaRPr lang="en-US" dirty="0"/>
          </a:p>
          <a:p>
            <a:r>
              <a:rPr lang="en-US" dirty="0"/>
              <a:t>Prioritized lists of </a:t>
            </a:r>
            <a:r>
              <a:rPr lang="en-US" dirty="0" smtClean="0"/>
              <a:t>features</a:t>
            </a:r>
            <a:endParaRPr lang="en-US" dirty="0"/>
          </a:p>
          <a:p>
            <a:r>
              <a:rPr lang="en-US" dirty="0" smtClean="0"/>
              <a:t>Documenting observed scenarios </a:t>
            </a:r>
            <a:r>
              <a:rPr lang="en-US" dirty="0" smtClean="0">
                <a:solidFill>
                  <a:srgbClr val="0070C0"/>
                </a:solidFill>
              </a:rPr>
              <a:t>[observations + scenarios]</a:t>
            </a:r>
            <a:endParaRPr lang="en-US" dirty="0"/>
          </a:p>
          <a:p>
            <a:r>
              <a:rPr lang="en-US" dirty="0"/>
              <a:t>Others</a:t>
            </a:r>
            <a:r>
              <a:rPr lang="en-US" dirty="0" smtClean="0"/>
              <a:t>?</a:t>
            </a:r>
          </a:p>
          <a:p>
            <a:r>
              <a:rPr lang="en-US" dirty="0">
                <a:solidFill>
                  <a:srgbClr val="0070C0"/>
                </a:solidFill>
              </a:rPr>
              <a:t>GOOD: workshop + goals , questionnaire + introspection , scenarios + viewpoints , etc</a:t>
            </a:r>
          </a:p>
          <a:p>
            <a:r>
              <a:rPr lang="en-US" dirty="0">
                <a:solidFill>
                  <a:srgbClr val="0070C0"/>
                </a:solidFill>
              </a:rPr>
              <a:t>BAD- workshop + viewpoints [board members get data which they are not concerned with]  , etc 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Advantages , what techniques work for scenarios etc.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533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218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F154-930F-4890-A3E4-51539BE43DBE}" type="slidenum">
              <a:rPr lang="en-US"/>
              <a:pPr/>
              <a:t>66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Quality Function Deployment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657" y="1705923"/>
            <a:ext cx="7772400" cy="441960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dirty="0"/>
              <a:t>“…a method for developing a design quality aimed at satisfying the consumer and then translating the consumer’s demand into design targets and major quality assurance points to be used throughout the production phase…” 											(</a:t>
            </a:r>
            <a:r>
              <a:rPr lang="en-US" sz="2400" dirty="0" err="1"/>
              <a:t>Akao</a:t>
            </a:r>
            <a:r>
              <a:rPr lang="en-US" sz="2400" dirty="0"/>
              <a:t>, 1990)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Provides a structure for ensuring that customers’ wants and need are carefully heard, then directly translated into a company’s internal technical requirements – from analysis through implementation to deployment.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1724457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CEB3-7569-4FF0-A230-573C11EBD237}" type="slidenum">
              <a:rPr lang="en-US"/>
              <a:pPr/>
              <a:t>67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sz="4800" dirty="0"/>
              <a:t>Background of QFD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714" y="1981200"/>
            <a:ext cx="7772400" cy="3505200"/>
          </a:xfrm>
        </p:spPr>
        <p:txBody>
          <a:bodyPr>
            <a:normAutofit/>
          </a:bodyPr>
          <a:lstStyle/>
          <a:p>
            <a:r>
              <a:rPr lang="en-US" sz="2400" dirty="0"/>
              <a:t>First introduced by </a:t>
            </a:r>
            <a:r>
              <a:rPr lang="en-US" sz="2400" dirty="0" err="1"/>
              <a:t>Yoji</a:t>
            </a:r>
            <a:r>
              <a:rPr lang="en-US" sz="2400" dirty="0"/>
              <a:t> </a:t>
            </a:r>
            <a:r>
              <a:rPr lang="en-US" sz="2400" dirty="0" err="1"/>
              <a:t>Akao</a:t>
            </a:r>
            <a:r>
              <a:rPr lang="en-US" sz="2400" dirty="0"/>
              <a:t> in 1966.</a:t>
            </a:r>
          </a:p>
          <a:p>
            <a:endParaRPr lang="en-US" sz="2400" dirty="0"/>
          </a:p>
          <a:p>
            <a:r>
              <a:rPr lang="en-US" sz="2400" dirty="0"/>
              <a:t>Applied to manufacturing, heavy industry and systems engineering at first.</a:t>
            </a:r>
          </a:p>
          <a:p>
            <a:endParaRPr lang="en-US" sz="2400" dirty="0"/>
          </a:p>
          <a:p>
            <a:r>
              <a:rPr lang="en-US" sz="2400" dirty="0"/>
              <a:t>Applied to software systems by IBM, DEC, HP, AT&amp;T and 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788871227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60F51-6FA6-4E2B-9C68-245B4F8F8BE2}" type="slidenum">
              <a:rPr lang="en-US"/>
              <a:pPr/>
              <a:t>68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sz="4800" dirty="0"/>
              <a:t>QFD Process …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2667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The basic idea of QFD is to construct relationship matrices between customer needs, technical requirements, priorities and (if needed) competitor assessment.</a:t>
            </a:r>
          </a:p>
        </p:txBody>
      </p:sp>
    </p:spTree>
    <p:extLst>
      <p:ext uri="{BB962C8B-B14F-4D97-AF65-F5344CB8AC3E}">
        <p14:creationId xmlns:p14="http://schemas.microsoft.com/office/powerpoint/2010/main" val="3421595633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4CD-BB64-487D-9D6F-662C8542A2F6}" type="slidenum">
              <a:rPr lang="en-US"/>
              <a:pPr/>
              <a:t>69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en-US" sz="4500" dirty="0"/>
              <a:t>… QFD Process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705923"/>
            <a:ext cx="7772400" cy="4419600"/>
          </a:xfrm>
        </p:spPr>
        <p:txBody>
          <a:bodyPr/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/>
              <a:t>To achieve this the following process is prescribed:</a:t>
            </a:r>
          </a:p>
          <a:p>
            <a:pPr algn="just">
              <a:lnSpc>
                <a:spcPct val="110000"/>
              </a:lnSpc>
              <a:buFont typeface="Wingdings" pitchFamily="2" charset="2"/>
              <a:buAutoNum type="arabicPeriod"/>
            </a:pPr>
            <a:r>
              <a:rPr lang="en-US" sz="2400" dirty="0"/>
              <a:t>Identify stakeholder’s attributes or requirements.</a:t>
            </a:r>
          </a:p>
          <a:p>
            <a:pPr algn="just">
              <a:lnSpc>
                <a:spcPct val="110000"/>
              </a:lnSpc>
              <a:buFont typeface="Wingdings" pitchFamily="2" charset="2"/>
              <a:buAutoNum type="arabicPeriod"/>
            </a:pPr>
            <a:r>
              <a:rPr lang="en-US" sz="2400" dirty="0"/>
              <a:t>Identify technical features of the requirements.</a:t>
            </a:r>
          </a:p>
          <a:p>
            <a:pPr algn="just">
              <a:lnSpc>
                <a:spcPct val="110000"/>
              </a:lnSpc>
              <a:buFont typeface="Wingdings" pitchFamily="2" charset="2"/>
              <a:buAutoNum type="arabicPeriod"/>
            </a:pPr>
            <a:r>
              <a:rPr lang="en-US" sz="2400" dirty="0"/>
              <a:t>Relate the requirements to the technical features.</a:t>
            </a:r>
          </a:p>
          <a:p>
            <a:pPr algn="just">
              <a:lnSpc>
                <a:spcPct val="110000"/>
              </a:lnSpc>
              <a:buFont typeface="Wingdings" pitchFamily="2" charset="2"/>
              <a:buAutoNum type="arabicPeriod"/>
            </a:pPr>
            <a:r>
              <a:rPr lang="en-US" sz="2400" dirty="0"/>
              <a:t>Conduct an evaluation of competing products.</a:t>
            </a:r>
          </a:p>
          <a:p>
            <a:pPr algn="just">
              <a:lnSpc>
                <a:spcPct val="110000"/>
              </a:lnSpc>
              <a:buFont typeface="Wingdings" pitchFamily="2" charset="2"/>
              <a:buAutoNum type="arabicPeriod"/>
            </a:pPr>
            <a:r>
              <a:rPr lang="en-US" sz="2400" dirty="0"/>
              <a:t>Evaluate technical features and specify a target value for each feature.</a:t>
            </a:r>
          </a:p>
          <a:p>
            <a:pPr algn="just">
              <a:lnSpc>
                <a:spcPct val="110000"/>
              </a:lnSpc>
              <a:buFont typeface="Wingdings" pitchFamily="2" charset="2"/>
              <a:buAutoNum type="arabicPeriod"/>
            </a:pPr>
            <a:r>
              <a:rPr lang="en-US" sz="2400" dirty="0"/>
              <a:t>Prioritize technical features for development effort. </a:t>
            </a:r>
          </a:p>
        </p:txBody>
      </p:sp>
    </p:spTree>
    <p:extLst>
      <p:ext uri="{BB962C8B-B14F-4D97-AF65-F5344CB8AC3E}">
        <p14:creationId xmlns:p14="http://schemas.microsoft.com/office/powerpoint/2010/main" val="354596013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744242"/>
          </a:xfrm>
        </p:spPr>
        <p:txBody>
          <a:bodyPr/>
          <a:lstStyle/>
          <a:p>
            <a:r>
              <a:rPr lang="en-US" dirty="0"/>
              <a:t>Organizing Elicitation Techniques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545413"/>
              </p:ext>
            </p:extLst>
          </p:nvPr>
        </p:nvGraphicFramePr>
        <p:xfrm>
          <a:off x="76200" y="1219200"/>
          <a:ext cx="8991600" cy="5633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xmlns="" val="267242343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xmlns="" val="156011438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xmlns="" val="326541666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xmlns="" val="2852184272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xmlns="" val="667487263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xmlns="" val="736428589"/>
                    </a:ext>
                  </a:extLst>
                </a:gridCol>
              </a:tblGrid>
              <a:tr h="1140809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Interaction with stakeholders</a:t>
                      </a:r>
                      <a:endParaRPr lang="en-US" dirty="0"/>
                    </a:p>
                    <a:p>
                      <a:r>
                        <a:rPr lang="en-US" sz="1600" b="0" dirty="0"/>
                        <a:t>How should we </a:t>
                      </a:r>
                      <a:r>
                        <a:rPr lang="en-US" sz="1600" b="0" u="none" dirty="0"/>
                        <a:t>gather</a:t>
                      </a:r>
                      <a:r>
                        <a:rPr lang="en-US" sz="1600" b="0" dirty="0"/>
                        <a:t> information?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Concepts and constructs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600" b="0" dirty="0"/>
                        <a:t>What information should we capture?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Management and organization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600" b="0" dirty="0"/>
                        <a:t>How should we organize the information?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6703444"/>
                  </a:ext>
                </a:extLst>
              </a:tr>
              <a:tr h="35589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Technique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Technique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Technique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0150087"/>
                  </a:ext>
                </a:extLst>
              </a:tr>
              <a:tr h="355893">
                <a:tc>
                  <a:txBody>
                    <a:bodyPr/>
                    <a:lstStyle/>
                    <a:p>
                      <a:r>
                        <a:rPr lang="en-US" sz="1400" b="1" dirty="0"/>
                        <a:t>Brainstorming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Mind mapping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Goals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GQM, KAOS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Hierarchy and decomposition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Goal decomposition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259059"/>
                  </a:ext>
                </a:extLst>
              </a:tr>
              <a:tr h="877546">
                <a:tc>
                  <a:txBody>
                    <a:bodyPr/>
                    <a:lstStyle/>
                    <a:p>
                      <a:r>
                        <a:rPr lang="en-US" sz="1400" b="1" dirty="0"/>
                        <a:t>Questionnaires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Online polls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Scenarios and processes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User stories, use cases, sequence diagrams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Viewpoints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Structural and behavioral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9437804"/>
                  </a:ext>
                </a:extLst>
              </a:tr>
              <a:tr h="482650">
                <a:tc>
                  <a:txBody>
                    <a:bodyPr/>
                    <a:lstStyle/>
                    <a:p>
                      <a:r>
                        <a:rPr lang="en-US" sz="1400" b="1" dirty="0"/>
                        <a:t>Interviews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Laddering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Functions, tasks, and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Card sorting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Priorities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Repertory grids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2336177"/>
                  </a:ext>
                </a:extLst>
              </a:tr>
              <a:tr h="482650">
                <a:tc>
                  <a:txBody>
                    <a:bodyPr/>
                    <a:lstStyle/>
                    <a:p>
                      <a:r>
                        <a:rPr lang="en-US" sz="1400" b="1" dirty="0"/>
                        <a:t>Workshops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JAD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Mockups and prototypes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Storyboards, UI mockups, simulations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8509063"/>
                  </a:ext>
                </a:extLst>
              </a:tr>
              <a:tr h="680098">
                <a:tc>
                  <a:txBody>
                    <a:bodyPr/>
                    <a:lstStyle/>
                    <a:p>
                      <a:r>
                        <a:rPr lang="en-US" sz="1400" b="1" dirty="0"/>
                        <a:t>Observation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Designer as app., ethnographic, protocol analysis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6829801"/>
                  </a:ext>
                </a:extLst>
              </a:tr>
              <a:tr h="355893">
                <a:tc>
                  <a:txBody>
                    <a:bodyPr/>
                    <a:lstStyle/>
                    <a:p>
                      <a:r>
                        <a:rPr lang="en-US" sz="1400" b="1" dirty="0"/>
                        <a:t>Domain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7696517"/>
                  </a:ext>
                </a:extLst>
              </a:tr>
              <a:tr h="355893">
                <a:tc>
                  <a:txBody>
                    <a:bodyPr/>
                    <a:lstStyle/>
                    <a:p>
                      <a:r>
                        <a:rPr lang="en-US" sz="1400" b="1" dirty="0"/>
                        <a:t>Introspection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85764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175-38CE-41EA-9DAA-A3EEA7ADCA3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4724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9571-BA13-42F3-9F5A-446A2C267FA4}" type="slidenum">
              <a:rPr lang="en-US"/>
              <a:pPr/>
              <a:t>70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sz="4800" dirty="0"/>
              <a:t>QFD Process …</a:t>
            </a:r>
          </a:p>
        </p:txBody>
      </p:sp>
      <p:grpSp>
        <p:nvGrpSpPr>
          <p:cNvPr id="94211" name="Group 3"/>
          <p:cNvGrpSpPr>
            <a:grpSpLocks/>
          </p:cNvGrpSpPr>
          <p:nvPr/>
        </p:nvGrpSpPr>
        <p:grpSpPr bwMode="auto">
          <a:xfrm>
            <a:off x="819150" y="1254979"/>
            <a:ext cx="7696200" cy="5257800"/>
            <a:chOff x="528" y="864"/>
            <a:chExt cx="4848" cy="3312"/>
          </a:xfrm>
        </p:grpSpPr>
        <p:sp>
          <p:nvSpPr>
            <p:cNvPr id="94212" name="Rectangle 4"/>
            <p:cNvSpPr>
              <a:spLocks noChangeArrowheads="1"/>
            </p:cNvSpPr>
            <p:nvPr/>
          </p:nvSpPr>
          <p:spPr bwMode="auto">
            <a:xfrm>
              <a:off x="2064" y="1680"/>
              <a:ext cx="1680" cy="1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charset="0"/>
                </a:rPr>
                <a:t> </a:t>
              </a:r>
              <a:r>
                <a:rPr lang="en-US" sz="2000">
                  <a:latin typeface="Tahoma" charset="0"/>
                </a:rPr>
                <a:t>Relationship</a:t>
              </a:r>
            </a:p>
            <a:p>
              <a:pPr algn="ctr" eaLnBrk="1" hangingPunct="1"/>
              <a:r>
                <a:rPr lang="en-US" sz="2000">
                  <a:latin typeface="Tahoma" charset="0"/>
                </a:rPr>
                <a:t>matrix</a:t>
              </a:r>
            </a:p>
          </p:txBody>
        </p:sp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2064" y="2928"/>
              <a:ext cx="16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charset="0"/>
                </a:rPr>
                <a:t> </a:t>
              </a:r>
              <a:r>
                <a:rPr lang="en-US" sz="2000">
                  <a:latin typeface="Tahoma" charset="0"/>
                </a:rPr>
                <a:t>Target values</a:t>
              </a:r>
            </a:p>
          </p:txBody>
        </p:sp>
        <p:sp>
          <p:nvSpPr>
            <p:cNvPr id="94214" name="Rectangle 6"/>
            <p:cNvSpPr>
              <a:spLocks noChangeArrowheads="1"/>
            </p:cNvSpPr>
            <p:nvPr/>
          </p:nvSpPr>
          <p:spPr bwMode="auto">
            <a:xfrm>
              <a:off x="2064" y="3216"/>
              <a:ext cx="16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charset="0"/>
                </a:rPr>
                <a:t> </a:t>
              </a:r>
              <a:r>
                <a:rPr lang="en-US" sz="2000">
                  <a:latin typeface="Tahoma" charset="0"/>
                </a:rPr>
                <a:t>Competitive eval.</a:t>
              </a:r>
            </a:p>
          </p:txBody>
        </p:sp>
        <p:sp>
          <p:nvSpPr>
            <p:cNvPr id="94215" name="Rectangle 7"/>
            <p:cNvSpPr>
              <a:spLocks noChangeArrowheads="1"/>
            </p:cNvSpPr>
            <p:nvPr/>
          </p:nvSpPr>
          <p:spPr bwMode="auto">
            <a:xfrm>
              <a:off x="2064" y="3504"/>
              <a:ext cx="16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Tahoma" charset="0"/>
                </a:rPr>
                <a:t>Importance weighting</a:t>
              </a:r>
            </a:p>
          </p:txBody>
        </p:sp>
        <p:sp>
          <p:nvSpPr>
            <p:cNvPr id="94216" name="Rectangle 8"/>
            <p:cNvSpPr>
              <a:spLocks noChangeArrowheads="1"/>
            </p:cNvSpPr>
            <p:nvPr/>
          </p:nvSpPr>
          <p:spPr bwMode="auto">
            <a:xfrm>
              <a:off x="2064" y="1392"/>
              <a:ext cx="16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charset="0"/>
                </a:rPr>
                <a:t> </a:t>
              </a:r>
              <a:r>
                <a:rPr lang="en-US" sz="2000">
                  <a:latin typeface="Tahoma" charset="0"/>
                </a:rPr>
                <a:t>How’s</a:t>
              </a:r>
            </a:p>
          </p:txBody>
        </p:sp>
        <p:sp>
          <p:nvSpPr>
            <p:cNvPr id="94217" name="AutoShape 9"/>
            <p:cNvSpPr>
              <a:spLocks noChangeArrowheads="1"/>
            </p:cNvSpPr>
            <p:nvPr/>
          </p:nvSpPr>
          <p:spPr bwMode="auto">
            <a:xfrm>
              <a:off x="2064" y="864"/>
              <a:ext cx="1680" cy="48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8" name="Rectangle 10"/>
            <p:cNvSpPr>
              <a:spLocks noChangeArrowheads="1"/>
            </p:cNvSpPr>
            <p:nvPr/>
          </p:nvSpPr>
          <p:spPr bwMode="auto">
            <a:xfrm>
              <a:off x="3840" y="1680"/>
              <a:ext cx="432" cy="1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eaLnBrk="1" hangingPunct="1"/>
              <a:r>
                <a:rPr lang="en-US" sz="2400">
                  <a:latin typeface="Tahoma" charset="0"/>
                </a:rPr>
                <a:t> </a:t>
              </a:r>
              <a:r>
                <a:rPr lang="en-US" sz="2000">
                  <a:latin typeface="Tahoma" charset="0"/>
                </a:rPr>
                <a:t>Importance</a:t>
              </a:r>
            </a:p>
            <a:p>
              <a:pPr algn="ctr" eaLnBrk="1" hangingPunct="1"/>
              <a:r>
                <a:rPr lang="en-US" sz="2000">
                  <a:latin typeface="Tahoma" charset="0"/>
                </a:rPr>
                <a:t>weighting</a:t>
              </a:r>
            </a:p>
          </p:txBody>
        </p:sp>
        <p:sp>
          <p:nvSpPr>
            <p:cNvPr id="94219" name="Rectangle 11"/>
            <p:cNvSpPr>
              <a:spLocks noChangeArrowheads="1"/>
            </p:cNvSpPr>
            <p:nvPr/>
          </p:nvSpPr>
          <p:spPr bwMode="auto">
            <a:xfrm>
              <a:off x="4320" y="1680"/>
              <a:ext cx="432" cy="1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eaLnBrk="1" hangingPunct="1"/>
              <a:r>
                <a:rPr lang="en-US" sz="2400">
                  <a:latin typeface="Tahoma" charset="0"/>
                </a:rPr>
                <a:t> </a:t>
              </a:r>
              <a:r>
                <a:rPr lang="en-US" sz="2000">
                  <a:latin typeface="Tahoma" charset="0"/>
                </a:rPr>
                <a:t>Competitive</a:t>
              </a:r>
            </a:p>
            <a:p>
              <a:pPr algn="ctr" eaLnBrk="1" hangingPunct="1"/>
              <a:r>
                <a:rPr lang="en-US" sz="2000">
                  <a:latin typeface="Tahoma" charset="0"/>
                </a:rPr>
                <a:t>weighting</a:t>
              </a:r>
            </a:p>
          </p:txBody>
        </p:sp>
        <p:sp>
          <p:nvSpPr>
            <p:cNvPr id="94220" name="Rectangle 12"/>
            <p:cNvSpPr>
              <a:spLocks noChangeArrowheads="1"/>
            </p:cNvSpPr>
            <p:nvPr/>
          </p:nvSpPr>
          <p:spPr bwMode="auto">
            <a:xfrm>
              <a:off x="1536" y="1680"/>
              <a:ext cx="432" cy="1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eaLnBrk="1" hangingPunct="1"/>
              <a:r>
                <a:rPr lang="en-US" sz="2000">
                  <a:latin typeface="Tahoma" charset="0"/>
                </a:rPr>
                <a:t>What’s</a:t>
              </a:r>
            </a:p>
          </p:txBody>
        </p:sp>
        <p:sp>
          <p:nvSpPr>
            <p:cNvPr id="94221" name="Oval 13"/>
            <p:cNvSpPr>
              <a:spLocks noChangeArrowheads="1"/>
            </p:cNvSpPr>
            <p:nvPr/>
          </p:nvSpPr>
          <p:spPr bwMode="auto">
            <a:xfrm>
              <a:off x="528" y="3168"/>
              <a:ext cx="240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solidFill>
                    <a:schemeClr val="bg1"/>
                  </a:solidFill>
                  <a:latin typeface="Tahoma" charset="0"/>
                </a:rPr>
                <a:t> </a:t>
              </a:r>
              <a:r>
                <a:rPr lang="en-US" sz="2000">
                  <a:solidFill>
                    <a:schemeClr val="bg1"/>
                  </a:solidFill>
                  <a:latin typeface="Tahoma" charset="0"/>
                </a:rPr>
                <a:t>1</a:t>
              </a:r>
            </a:p>
          </p:txBody>
        </p:sp>
        <p:cxnSp>
          <p:nvCxnSpPr>
            <p:cNvPr id="94222" name="AutoShape 14"/>
            <p:cNvCxnSpPr>
              <a:cxnSpLocks noChangeShapeType="1"/>
              <a:stCxn id="94221" idx="6"/>
              <a:endCxn id="94220" idx="1"/>
            </p:cNvCxnSpPr>
            <p:nvPr/>
          </p:nvCxnSpPr>
          <p:spPr bwMode="auto">
            <a:xfrm flipV="1">
              <a:off x="768" y="2280"/>
              <a:ext cx="768" cy="100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4223" name="Oval 15"/>
            <p:cNvSpPr>
              <a:spLocks noChangeArrowheads="1"/>
            </p:cNvSpPr>
            <p:nvPr/>
          </p:nvSpPr>
          <p:spPr bwMode="auto">
            <a:xfrm>
              <a:off x="2400" y="3936"/>
              <a:ext cx="240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solidFill>
                    <a:schemeClr val="bg1"/>
                  </a:solidFill>
                  <a:latin typeface="Tahoma" charset="0"/>
                </a:rPr>
                <a:t> </a:t>
              </a:r>
              <a:r>
                <a:rPr lang="en-US" sz="2000">
                  <a:solidFill>
                    <a:schemeClr val="bg1"/>
                  </a:solidFill>
                  <a:latin typeface="Tahoma" charset="0"/>
                </a:rPr>
                <a:t>6</a:t>
              </a:r>
            </a:p>
          </p:txBody>
        </p:sp>
        <p:sp>
          <p:nvSpPr>
            <p:cNvPr id="94224" name="Oval 16"/>
            <p:cNvSpPr>
              <a:spLocks noChangeArrowheads="1"/>
            </p:cNvSpPr>
            <p:nvPr/>
          </p:nvSpPr>
          <p:spPr bwMode="auto">
            <a:xfrm>
              <a:off x="4128" y="3168"/>
              <a:ext cx="240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solidFill>
                    <a:schemeClr val="bg1"/>
                  </a:solidFill>
                  <a:latin typeface="Tahoma" charset="0"/>
                </a:rPr>
                <a:t> </a:t>
              </a:r>
              <a:r>
                <a:rPr lang="en-US" sz="2000">
                  <a:solidFill>
                    <a:schemeClr val="bg1"/>
                  </a:solidFill>
                  <a:latin typeface="Tahoma" charset="0"/>
                </a:rPr>
                <a:t>5</a:t>
              </a:r>
            </a:p>
          </p:txBody>
        </p:sp>
        <p:sp>
          <p:nvSpPr>
            <p:cNvPr id="94225" name="Oval 17"/>
            <p:cNvSpPr>
              <a:spLocks noChangeArrowheads="1"/>
            </p:cNvSpPr>
            <p:nvPr/>
          </p:nvSpPr>
          <p:spPr bwMode="auto">
            <a:xfrm>
              <a:off x="5136" y="1920"/>
              <a:ext cx="240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solidFill>
                    <a:schemeClr val="bg1"/>
                  </a:solidFill>
                  <a:latin typeface="Tahoma" charset="0"/>
                </a:rPr>
                <a:t> </a:t>
              </a:r>
              <a:r>
                <a:rPr lang="en-US" sz="2000">
                  <a:solidFill>
                    <a:schemeClr val="bg1"/>
                  </a:solidFill>
                  <a:latin typeface="Tahoma" charset="0"/>
                </a:rPr>
                <a:t>4</a:t>
              </a:r>
            </a:p>
          </p:txBody>
        </p:sp>
        <p:sp>
          <p:nvSpPr>
            <p:cNvPr id="94226" name="Oval 18"/>
            <p:cNvSpPr>
              <a:spLocks noChangeArrowheads="1"/>
            </p:cNvSpPr>
            <p:nvPr/>
          </p:nvSpPr>
          <p:spPr bwMode="auto">
            <a:xfrm>
              <a:off x="2256" y="2400"/>
              <a:ext cx="240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solidFill>
                    <a:schemeClr val="bg1"/>
                  </a:solidFill>
                  <a:latin typeface="Tahoma" charset="0"/>
                </a:rPr>
                <a:t> </a:t>
              </a:r>
              <a:r>
                <a:rPr lang="en-US" sz="2000">
                  <a:solidFill>
                    <a:schemeClr val="bg1"/>
                  </a:solidFill>
                  <a:latin typeface="Tahoma" charset="0"/>
                </a:rPr>
                <a:t>3</a:t>
              </a:r>
            </a:p>
          </p:txBody>
        </p:sp>
        <p:sp>
          <p:nvSpPr>
            <p:cNvPr id="94227" name="Oval 19"/>
            <p:cNvSpPr>
              <a:spLocks noChangeArrowheads="1"/>
            </p:cNvSpPr>
            <p:nvPr/>
          </p:nvSpPr>
          <p:spPr bwMode="auto">
            <a:xfrm>
              <a:off x="4176" y="864"/>
              <a:ext cx="240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solidFill>
                    <a:schemeClr val="bg1"/>
                  </a:solidFill>
                  <a:latin typeface="Tahoma" charset="0"/>
                </a:rPr>
                <a:t> </a:t>
              </a:r>
              <a:r>
                <a:rPr lang="en-US" sz="2000">
                  <a:solidFill>
                    <a:schemeClr val="bg1"/>
                  </a:solidFill>
                  <a:latin typeface="Tahoma" charset="0"/>
                </a:rPr>
                <a:t>2</a:t>
              </a:r>
            </a:p>
          </p:txBody>
        </p:sp>
        <p:cxnSp>
          <p:nvCxnSpPr>
            <p:cNvPr id="94228" name="AutoShape 20"/>
            <p:cNvCxnSpPr>
              <a:cxnSpLocks noChangeShapeType="1"/>
              <a:stCxn id="94227" idx="3"/>
              <a:endCxn id="94216" idx="3"/>
            </p:cNvCxnSpPr>
            <p:nvPr/>
          </p:nvCxnSpPr>
          <p:spPr bwMode="auto">
            <a:xfrm rot="5400000">
              <a:off x="3756" y="1057"/>
              <a:ext cx="443" cy="46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4229" name="AutoShape 21"/>
            <p:cNvCxnSpPr>
              <a:cxnSpLocks noChangeShapeType="1"/>
              <a:stCxn id="94225" idx="3"/>
              <a:endCxn id="94219" idx="3"/>
            </p:cNvCxnSpPr>
            <p:nvPr/>
          </p:nvCxnSpPr>
          <p:spPr bwMode="auto">
            <a:xfrm flipH="1">
              <a:off x="4752" y="2125"/>
              <a:ext cx="419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4230" name="AutoShape 22"/>
            <p:cNvCxnSpPr>
              <a:cxnSpLocks noChangeShapeType="1"/>
              <a:stCxn id="94224" idx="1"/>
              <a:endCxn id="94213" idx="3"/>
            </p:cNvCxnSpPr>
            <p:nvPr/>
          </p:nvCxnSpPr>
          <p:spPr bwMode="auto">
            <a:xfrm rot="5400000" flipH="1">
              <a:off x="3876" y="2916"/>
              <a:ext cx="155" cy="41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4231" name="AutoShape 23"/>
            <p:cNvCxnSpPr>
              <a:cxnSpLocks noChangeShapeType="1"/>
              <a:stCxn id="94223" idx="6"/>
              <a:endCxn id="94215" idx="2"/>
            </p:cNvCxnSpPr>
            <p:nvPr/>
          </p:nvCxnSpPr>
          <p:spPr bwMode="auto">
            <a:xfrm flipV="1">
              <a:off x="2640" y="3744"/>
              <a:ext cx="264" cy="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>
              <a:off x="3168" y="168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>
              <a:off x="3168" y="244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rot="-5400000">
              <a:off x="2904" y="112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rot="-5400000">
              <a:off x="2904" y="1032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>
              <a:off x="3264" y="168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>
              <a:off x="3264" y="244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6344146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71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827101"/>
            <a:ext cx="5715000" cy="591690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400800" y="3581400"/>
            <a:ext cx="2286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200" y="25146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4-3=1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29718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1/5+1=1.2</a:t>
            </a:r>
          </a:p>
        </p:txBody>
      </p:sp>
      <p:sp>
        <p:nvSpPr>
          <p:cNvPr id="9" name="Rectangle 8"/>
          <p:cNvSpPr/>
          <p:nvPr/>
        </p:nvSpPr>
        <p:spPr>
          <a:xfrm>
            <a:off x="91966" y="3392214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2*1.2*1.1=2.6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0850" y="3586655"/>
            <a:ext cx="2286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29150" y="5257800"/>
            <a:ext cx="3048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0359" y="4724400"/>
            <a:ext cx="16423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2.6*3+8.4*3+</a:t>
            </a:r>
          </a:p>
          <a:p>
            <a:r>
              <a:rPr lang="en-US" dirty="0"/>
              <a:t>1.2*3+11.2*3=</a:t>
            </a:r>
          </a:p>
          <a:p>
            <a:r>
              <a:rPr lang="en-US" dirty="0"/>
              <a:t>70.2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15150" y="5536324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(9)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97240" y="5773579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(3)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0185" y="5995985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65484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  <p:bldP spid="9" grpId="0"/>
      <p:bldP spid="10" grpId="0" animBg="1"/>
      <p:bldP spid="11" grpId="0" animBg="1"/>
      <p:bldP spid="1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E034-7DBD-4057-9C1F-1E5E9C340E24}" type="slidenum">
              <a:rPr lang="en-US"/>
              <a:pPr/>
              <a:t>72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40096"/>
            <a:ext cx="7886700" cy="744242"/>
          </a:xfrm>
        </p:spPr>
        <p:txBody>
          <a:bodyPr/>
          <a:lstStyle/>
          <a:p>
            <a:pPr algn="ctr"/>
            <a:r>
              <a:rPr lang="en-US" dirty="0"/>
              <a:t>QFD Tutorial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628650" y="1920875"/>
            <a:ext cx="8229600" cy="396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hlinkClick r:id="rId2"/>
              </a:rPr>
              <a:t>http://www.webducate.net/qfd/qfd.html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67227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AA9-F5CE-4FEC-9EC0-3C57A52A50F6}" type="slidenum">
              <a:rPr lang="en-US"/>
              <a:pPr/>
              <a:t>73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sz="4800" dirty="0"/>
              <a:t>Benefits of QFD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383" y="1693412"/>
            <a:ext cx="8153400" cy="4419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Improves user involvement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Structures communication processes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Provides a preventive tool for improving quality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Avoids loss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3780354127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71F5-F52E-4D2C-BAAF-AA7252401BB8}" type="slidenum">
              <a:rPr lang="en-US"/>
              <a:pPr/>
              <a:t>74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865885"/>
            <a:ext cx="7886700" cy="74424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Drawbacks of QFD for Software Requirements Discovery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632" y="1867753"/>
            <a:ext cx="7886700" cy="45767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Difficulties in expressing temporal requirements.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Difficult to use with an entirely new project type (how do you discover customer requirements for something that does not exist, how do you build analyze the competitive products?).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Measurements for certain functions are hard to find.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The less we know the less we document.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It’s hard to keep the level of abstraction uniform.</a:t>
            </a:r>
          </a:p>
        </p:txBody>
      </p:sp>
    </p:spTree>
    <p:extLst>
      <p:ext uri="{BB962C8B-B14F-4D97-AF65-F5344CB8AC3E}">
        <p14:creationId xmlns:p14="http://schemas.microsoft.com/office/powerpoint/2010/main" val="2776754879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5C32-96C9-453F-B92C-F9EF6A7E900C}" type="slidenum">
              <a:rPr lang="en-US"/>
              <a:pPr/>
              <a:t>75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sz="4800" dirty="0"/>
              <a:t>Joint Application Design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b="1" dirty="0"/>
              <a:t>Joint application design (JAD)</a:t>
            </a:r>
            <a:r>
              <a:rPr lang="en-US" sz="2400" dirty="0"/>
              <a:t> is a process whereby highly structured group meetings or mini-retreats involving system users, system owners, and analysts occur in a single room for an extended period of time (four to eight hours per day, anywhere from one day to a couple weeks).</a:t>
            </a:r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JAD-like techniques are becoming increasingly common in systems planning and systems analysis to obtain group consensus on problems, objectives, and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3335670489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0091-CA8E-468B-A0C6-5982938EA7E6}" type="slidenum">
              <a:rPr lang="en-US"/>
              <a:pPr/>
              <a:t>76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Joint Application Design Participants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481" y="1697962"/>
            <a:ext cx="7772400" cy="44196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/>
              <a:t>Sponsor (top management, final say)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Leader (facilitator, independent)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Users and Managers (requirements, business rules)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Scribe(s)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Observer(s) (technical staff, development team)</a:t>
            </a:r>
          </a:p>
        </p:txBody>
      </p:sp>
    </p:spTree>
    <p:extLst>
      <p:ext uri="{BB962C8B-B14F-4D97-AF65-F5344CB8AC3E}">
        <p14:creationId xmlns:p14="http://schemas.microsoft.com/office/powerpoint/2010/main" val="2571423632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D815-3554-468D-8D70-973AD5EFF4D3}" type="slidenum">
              <a:rPr lang="en-US"/>
              <a:pPr/>
              <a:t>77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Joint Application Design Sessions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2275"/>
            <a:ext cx="7772400" cy="4419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Most JAD sessions span a three- to five-day time period and occasionally last up to two weeks. 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The success of any JAD session is dependent upon proper planning and effectively carrying out that plan.</a:t>
            </a:r>
          </a:p>
        </p:txBody>
      </p:sp>
    </p:spTree>
    <p:extLst>
      <p:ext uri="{BB962C8B-B14F-4D97-AF65-F5344CB8AC3E}">
        <p14:creationId xmlns:p14="http://schemas.microsoft.com/office/powerpoint/2010/main" val="2663917734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52E8-87E1-40F3-A318-C8B2FF153F13}" type="slidenum">
              <a:rPr lang="en-US"/>
              <a:pPr/>
              <a:t>78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sz="4800" dirty="0"/>
              <a:t>Planning the JAD Session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799"/>
            <a:ext cx="7772400" cy="490855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Before planning a JAD session, the analyst and sponsor must:</a:t>
            </a:r>
          </a:p>
          <a:p>
            <a:pPr marL="762000" lvl="1" indent="-304800">
              <a:lnSpc>
                <a:spcPct val="110000"/>
              </a:lnSpc>
            </a:pPr>
            <a:r>
              <a:rPr lang="en-US" sz="2400" dirty="0"/>
              <a:t> Determine the scope of the project.</a:t>
            </a:r>
          </a:p>
          <a:p>
            <a:pPr marL="1181100" lvl="2" indent="-266700">
              <a:lnSpc>
                <a:spcPct val="110000"/>
              </a:lnSpc>
            </a:pPr>
            <a:r>
              <a:rPr lang="en-US" sz="2000" dirty="0"/>
              <a:t>It is also important that the high-level requirements and expectations of each JAD session is determined. </a:t>
            </a:r>
          </a:p>
          <a:p>
            <a:pPr marL="762000" lvl="1" indent="-304800">
              <a:lnSpc>
                <a:spcPct val="110000"/>
              </a:lnSpc>
            </a:pPr>
            <a:r>
              <a:rPr lang="en-US" sz="2400" dirty="0"/>
              <a:t>Ensure that the sponsor is willing to commit people, time, and other resources to effort.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Planning for a JAD session involves three steps:</a:t>
            </a:r>
          </a:p>
          <a:p>
            <a:pPr marL="762000" lvl="1" indent="-304800">
              <a:lnSpc>
                <a:spcPct val="110000"/>
              </a:lnSpc>
              <a:buFontTx/>
              <a:buAutoNum type="arabicPeriod"/>
            </a:pPr>
            <a:r>
              <a:rPr lang="en-US" sz="2400" dirty="0"/>
              <a:t>Selecting location. </a:t>
            </a:r>
          </a:p>
          <a:p>
            <a:pPr marL="762000" lvl="1" indent="-304800">
              <a:lnSpc>
                <a:spcPct val="110000"/>
              </a:lnSpc>
              <a:buFontTx/>
              <a:buAutoNum type="arabicPeriod"/>
            </a:pPr>
            <a:r>
              <a:rPr lang="en-US" sz="2400" dirty="0"/>
              <a:t>Selecting participants.</a:t>
            </a:r>
          </a:p>
          <a:p>
            <a:pPr marL="762000" lvl="1" indent="-304800">
              <a:lnSpc>
                <a:spcPct val="110000"/>
              </a:lnSpc>
              <a:buFontTx/>
              <a:buAutoNum type="arabicPeriod"/>
            </a:pPr>
            <a:r>
              <a:rPr lang="en-US" sz="2400" dirty="0"/>
              <a:t>Preparing agenda.</a:t>
            </a:r>
          </a:p>
        </p:txBody>
      </p:sp>
    </p:spTree>
    <p:extLst>
      <p:ext uri="{BB962C8B-B14F-4D97-AF65-F5344CB8AC3E}">
        <p14:creationId xmlns:p14="http://schemas.microsoft.com/office/powerpoint/2010/main" val="2374527361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33FB-5B83-4D6A-B181-E5AC48E37269}" type="slidenum">
              <a:rPr lang="en-US"/>
              <a:pPr/>
              <a:t>79</a:t>
            </a:fld>
            <a:endParaRPr lang="en-US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43000"/>
            <a:ext cx="7543800" cy="521335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/>
            <a:r>
              <a:rPr lang="en-US" altLang="en-US" sz="4400" b="1" dirty="0">
                <a:latin typeface="+mj-lt"/>
              </a:rPr>
              <a:t>Room Layout for a JAD Session</a:t>
            </a:r>
          </a:p>
        </p:txBody>
      </p:sp>
    </p:spTree>
    <p:extLst>
      <p:ext uri="{BB962C8B-B14F-4D97-AF65-F5344CB8AC3E}">
        <p14:creationId xmlns:p14="http://schemas.microsoft.com/office/powerpoint/2010/main" val="6610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with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2800" b="1" dirty="0"/>
              <a:t>Brainstorming</a:t>
            </a:r>
            <a:endParaRPr lang="en-US" sz="2800" dirty="0"/>
          </a:p>
          <a:p>
            <a:pPr fontAlgn="t"/>
            <a:r>
              <a:rPr lang="en-US" sz="2800" b="1" dirty="0"/>
              <a:t>Questionnaires</a:t>
            </a:r>
            <a:endParaRPr lang="en-US" sz="2800" dirty="0"/>
          </a:p>
          <a:p>
            <a:pPr fontAlgn="t"/>
            <a:r>
              <a:rPr lang="en-US" sz="2800" b="1" dirty="0"/>
              <a:t>Interviews</a:t>
            </a:r>
            <a:endParaRPr lang="en-US" sz="2800" dirty="0"/>
          </a:p>
          <a:p>
            <a:pPr fontAlgn="t"/>
            <a:r>
              <a:rPr lang="en-US" sz="2800" b="1" dirty="0"/>
              <a:t>Workshops</a:t>
            </a:r>
            <a:endParaRPr lang="en-US" sz="2800" dirty="0"/>
          </a:p>
          <a:p>
            <a:pPr fontAlgn="t"/>
            <a:r>
              <a:rPr lang="en-US" sz="2800" b="1" dirty="0"/>
              <a:t>Observation</a:t>
            </a:r>
            <a:endParaRPr lang="en-US" sz="2800" dirty="0"/>
          </a:p>
          <a:p>
            <a:pPr fontAlgn="t"/>
            <a:r>
              <a:rPr lang="en-US" sz="2800" b="1" dirty="0"/>
              <a:t>Domain analysis</a:t>
            </a:r>
            <a:endParaRPr lang="en-US" sz="2800" dirty="0"/>
          </a:p>
          <a:p>
            <a:pPr fontAlgn="t"/>
            <a:r>
              <a:rPr lang="en-US" sz="2800" b="1" dirty="0"/>
              <a:t>Introspection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1855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F193-40B6-40DF-B460-8F97A9BBB952}" type="slidenum">
              <a:rPr lang="en-US"/>
              <a:pPr/>
              <a:t>80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sz="4800" dirty="0"/>
              <a:t>Selecting Participants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657018"/>
            <a:ext cx="7772400" cy="4419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Sponsor, analysts and managers select a leader.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Leader may be in-house or contracted in.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One or more scribes must also be selected.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Normally selected from the technical staff.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Technical staff are selected from the development team(s).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Analyst and managers must select individuals from the user community.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Should be knowledgeable about their business area and able to articulate it.</a:t>
            </a:r>
          </a:p>
        </p:txBody>
      </p:sp>
    </p:spTree>
    <p:extLst>
      <p:ext uri="{BB962C8B-B14F-4D97-AF65-F5344CB8AC3E}">
        <p14:creationId xmlns:p14="http://schemas.microsoft.com/office/powerpoint/2010/main" val="2186030245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9C08-C34D-480A-877B-9F581B6CE8C3}" type="slidenum">
              <a:rPr lang="en-US"/>
              <a:pPr/>
              <a:t>81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sz="4800" dirty="0"/>
              <a:t>Conducting a JAD Session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4196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Session begins with brief overview of agenda and objectives.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Leader should follow these guidelines: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Stick to agenda.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Stay on schedule (agenda topics are allotted specific time).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Ensure scribe is able to take notes.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Avoid technical jargon.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Resolve conflicts (try not to defer).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Encourage group consensus.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Encourage user and management participation without allowing individuals to dominate the session.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Make sure that attendees abide by the established ground rules.</a:t>
            </a:r>
          </a:p>
        </p:txBody>
      </p:sp>
    </p:spTree>
    <p:extLst>
      <p:ext uri="{BB962C8B-B14F-4D97-AF65-F5344CB8AC3E}">
        <p14:creationId xmlns:p14="http://schemas.microsoft.com/office/powerpoint/2010/main" val="116698883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56D2-BE52-40A2-871F-395261E35D8E}" type="slidenum">
              <a:rPr lang="en-US"/>
              <a:pPr/>
              <a:t>82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sz="4800" dirty="0"/>
              <a:t>JAD Document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745" y="1447800"/>
            <a:ext cx="77724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The end product of a JAD session is typically a formal written document. </a:t>
            </a:r>
          </a:p>
          <a:p>
            <a:pPr marL="0" indent="0">
              <a:buNone/>
            </a:pPr>
            <a:endParaRPr lang="en-US" sz="2500" dirty="0"/>
          </a:p>
          <a:p>
            <a:pPr lvl="1"/>
            <a:r>
              <a:rPr lang="en-US" sz="2400" dirty="0"/>
              <a:t>Essential in confirming the specifications agreed upon during the session(s) to all participants.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Content and organization of specification obviously dependent on objectives of session.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Analyst may choose to provide different set of specifications to different participants based upon their role.</a:t>
            </a:r>
          </a:p>
        </p:txBody>
      </p:sp>
    </p:spTree>
    <p:extLst>
      <p:ext uri="{BB962C8B-B14F-4D97-AF65-F5344CB8AC3E}">
        <p14:creationId xmlns:p14="http://schemas.microsoft.com/office/powerpoint/2010/main" val="883341627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7546-DA79-45C9-A32E-2B2E62C8D5F9}" type="slidenum">
              <a:rPr lang="en-US"/>
              <a:pPr/>
              <a:t>83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sz="4800" dirty="0"/>
              <a:t>Benefits of JAD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419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An effectively conducted JAD session offers the following benefits: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JAD actively involves users and management in the development project (encouraging them to take “ownership” in the project).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JAD reduces the amount of time required to develop systems.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When JAD incorporates prototyping as a means of confirming requirements and obtaining design approvals, benefits of prototyping are realized. </a:t>
            </a:r>
          </a:p>
        </p:txBody>
      </p:sp>
    </p:spTree>
    <p:extLst>
      <p:ext uri="{BB962C8B-B14F-4D97-AF65-F5344CB8AC3E}">
        <p14:creationId xmlns:p14="http://schemas.microsoft.com/office/powerpoint/2010/main" val="2707766915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FAEB-8A5F-44A2-B69A-3856AB37029D}" type="slidenum">
              <a:rPr lang="en-US"/>
              <a:pPr/>
              <a:t>84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/>
              <a:t>Drawbacks of JAD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2877"/>
            <a:ext cx="8229600" cy="415839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Difficulty in committing sufficient time (and lots of people).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Tendency to bog down trying to get the model perfect.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Volume of information generated can be overwhelming.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Some observe that the time and cost does not justify the results.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algn="r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Source: Davidson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blackWhite">
          <a:xfrm>
            <a:off x="738188" y="6107113"/>
            <a:ext cx="4618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71842" dir="2700000" algn="ctr" rotWithShape="0">
              <a:srgbClr val="171D63"/>
            </a:outerShdw>
          </a:effectLst>
        </p:spPr>
        <p:txBody>
          <a:bodyPr lIns="0" tIns="0" rIns="0" bIns="0">
            <a:spAutoFit/>
          </a:bodyPr>
          <a:lstStyle/>
          <a:p>
            <a:pPr algn="ctr">
              <a:lnSpc>
                <a:spcPts val="2400"/>
              </a:lnSpc>
            </a:pPr>
            <a:endParaRPr lang="en-US" sz="2400">
              <a:solidFill>
                <a:srgbClr val="002B5D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6348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C97BEE-930E-41D9-B77C-618368BB2A79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Brainstorming</a:t>
            </a:r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/>
              <a:t>Approach:</a:t>
            </a:r>
            <a:r>
              <a:rPr lang="en-US" sz="2400" dirty="0"/>
              <a:t> REs hold an informal meeting with stakeholders to consider new ideas for the system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May consist of a single individual or a small group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Focus is on idea generation, not evaluation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Formality may be inversely proportional to creativity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/>
              <a:t>Example:</a:t>
            </a:r>
            <a:r>
              <a:rPr lang="en-US" sz="2400" dirty="0"/>
              <a:t> Mind mapping</a:t>
            </a:r>
          </a:p>
        </p:txBody>
      </p:sp>
    </p:spTree>
    <p:extLst>
      <p:ext uri="{BB962C8B-B14F-4D97-AF65-F5344CB8AC3E}">
        <p14:creationId xmlns:p14="http://schemas.microsoft.com/office/powerpoint/2010/main" val="34318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1775</TotalTime>
  <Words>4244</Words>
  <Application>Microsoft Macintosh PowerPoint</Application>
  <PresentationFormat>On-screen Show (4:3)</PresentationFormat>
  <Paragraphs>839</Paragraphs>
  <Slides>84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2" baseType="lpstr">
      <vt:lpstr>Arial Narrow</vt:lpstr>
      <vt:lpstr>Calibri</vt:lpstr>
      <vt:lpstr>Calibri Light</vt:lpstr>
      <vt:lpstr>Tahoma</vt:lpstr>
      <vt:lpstr>Times New Roman</vt:lpstr>
      <vt:lpstr>Wingdings</vt:lpstr>
      <vt:lpstr>Arial</vt:lpstr>
      <vt:lpstr>Office Theme</vt:lpstr>
      <vt:lpstr>Requirements Engineering</vt:lpstr>
      <vt:lpstr>Agenda</vt:lpstr>
      <vt:lpstr>Student Presentations</vt:lpstr>
      <vt:lpstr>DEN Student Presentations</vt:lpstr>
      <vt:lpstr>Requirements Elicitation</vt:lpstr>
      <vt:lpstr>Survey of Techniques</vt:lpstr>
      <vt:lpstr>Organizing Elicitation Techniques</vt:lpstr>
      <vt:lpstr>Interaction with Stakeholders</vt:lpstr>
      <vt:lpstr>Brainstorming</vt:lpstr>
      <vt:lpstr>Mind Mapping</vt:lpstr>
      <vt:lpstr>Brainstorming: Advantages and Disadvantages</vt:lpstr>
      <vt:lpstr>Questionnaires and Surveys</vt:lpstr>
      <vt:lpstr>Some Questions for Pet Store POS</vt:lpstr>
      <vt:lpstr>Questionnaires: Advantages and Disadvantages</vt:lpstr>
      <vt:lpstr>Interviews </vt:lpstr>
      <vt:lpstr>Sample Interview Questions</vt:lpstr>
      <vt:lpstr>Laddering</vt:lpstr>
      <vt:lpstr>Laddering: Pet Store</vt:lpstr>
      <vt:lpstr>Laddering</vt:lpstr>
      <vt:lpstr>Interviews: Advantages and Disadvantages</vt:lpstr>
      <vt:lpstr>Workshops</vt:lpstr>
      <vt:lpstr>Workshops: Advantages and Disadvantages</vt:lpstr>
      <vt:lpstr>Observation</vt:lpstr>
      <vt:lpstr>Ethnographic Observation</vt:lpstr>
      <vt:lpstr>Protocol Analysis</vt:lpstr>
      <vt:lpstr>Observation: Advantages and Disadvantages</vt:lpstr>
      <vt:lpstr>Domain Analysis</vt:lpstr>
      <vt:lpstr>Domain Analysis: Advantages and Disadvantages</vt:lpstr>
      <vt:lpstr>Introspection </vt:lpstr>
      <vt:lpstr>Introspection: Advantages and Disadvantages</vt:lpstr>
      <vt:lpstr>Stakeholder Interaction Summary</vt:lpstr>
      <vt:lpstr>Concepts and Constructs</vt:lpstr>
      <vt:lpstr>Stakeholder Goals</vt:lpstr>
      <vt:lpstr>Goals: Baggage Handling System</vt:lpstr>
      <vt:lpstr>Goals: Advantages and Disadvantages</vt:lpstr>
      <vt:lpstr>Scenarios</vt:lpstr>
      <vt:lpstr>Scenario (Pet Store)</vt:lpstr>
      <vt:lpstr>User Stories</vt:lpstr>
      <vt:lpstr>User Story (Pet Store)</vt:lpstr>
      <vt:lpstr>Scenarios: Advantages and Disadvantages</vt:lpstr>
      <vt:lpstr>Functions, Tasks, and Features</vt:lpstr>
      <vt:lpstr>Card Sorting</vt:lpstr>
      <vt:lpstr>Card Sorting (Pet Store POS)</vt:lpstr>
      <vt:lpstr>Card Sorting (Pet Store POS)</vt:lpstr>
      <vt:lpstr>Features: Advantages and Disadvantages</vt:lpstr>
      <vt:lpstr>Mockups and Prototypes</vt:lpstr>
      <vt:lpstr>Does Your Company Do Prototyping?</vt:lpstr>
      <vt:lpstr>What Type of Prototyping Was Performed?</vt:lpstr>
      <vt:lpstr>Mockups: Advantages and Disadvantages</vt:lpstr>
      <vt:lpstr>Concepts and Constructs Summary</vt:lpstr>
      <vt:lpstr>Management and Organization</vt:lpstr>
      <vt:lpstr>Hierarchy and Decomposition</vt:lpstr>
      <vt:lpstr>Task Hierarchy</vt:lpstr>
      <vt:lpstr>Hierarchy: Advantages and Disadvantages</vt:lpstr>
      <vt:lpstr>Viewpoints</vt:lpstr>
      <vt:lpstr>Viewpoints</vt:lpstr>
      <vt:lpstr>Viewpoints: Advantages and Disadvantages</vt:lpstr>
      <vt:lpstr>Priorities</vt:lpstr>
      <vt:lpstr>Repertory Grids </vt:lpstr>
      <vt:lpstr>Partial Repertory Grid (Baggage Handling System) [non-functional requirements]</vt:lpstr>
      <vt:lpstr>Priorities: Advantages and Disadvantages</vt:lpstr>
      <vt:lpstr>Organization and Management Summary</vt:lpstr>
      <vt:lpstr>Requirements Elicitation Techniques Usage</vt:lpstr>
      <vt:lpstr>Combining Elicitation Techniques</vt:lpstr>
      <vt:lpstr>Backup Slides</vt:lpstr>
      <vt:lpstr>Quality Function Deployment</vt:lpstr>
      <vt:lpstr>Background of QFD</vt:lpstr>
      <vt:lpstr>QFD Process …</vt:lpstr>
      <vt:lpstr>… QFD Process</vt:lpstr>
      <vt:lpstr>QFD Process …</vt:lpstr>
      <vt:lpstr>PowerPoint Presentation</vt:lpstr>
      <vt:lpstr>QFD Tutorial</vt:lpstr>
      <vt:lpstr>Benefits of QFD</vt:lpstr>
      <vt:lpstr>Drawbacks of QFD for Software Requirements Discovery</vt:lpstr>
      <vt:lpstr>Joint Application Design</vt:lpstr>
      <vt:lpstr>Joint Application Design Participants</vt:lpstr>
      <vt:lpstr>Joint Application Design Sessions</vt:lpstr>
      <vt:lpstr>Planning the JAD Session</vt:lpstr>
      <vt:lpstr>PowerPoint Presentation</vt:lpstr>
      <vt:lpstr>Selecting Participants</vt:lpstr>
      <vt:lpstr>Conducting a JAD Session</vt:lpstr>
      <vt:lpstr>JAD Document</vt:lpstr>
      <vt:lpstr>Benefits of JAD</vt:lpstr>
      <vt:lpstr>Drawbacks of JAD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Laplante</dc:creator>
  <cp:lastModifiedBy>mukar@usc.edu</cp:lastModifiedBy>
  <cp:revision>178</cp:revision>
  <cp:lastPrinted>1601-01-01T00:00:00Z</cp:lastPrinted>
  <dcterms:created xsi:type="dcterms:W3CDTF">1601-01-01T00:00:00Z</dcterms:created>
  <dcterms:modified xsi:type="dcterms:W3CDTF">2017-01-31T00:28:19Z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