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2" r:id="rId3"/>
    <p:sldId id="257" r:id="rId4"/>
    <p:sldId id="302" r:id="rId5"/>
    <p:sldId id="258" r:id="rId6"/>
    <p:sldId id="303" r:id="rId7"/>
    <p:sldId id="304" r:id="rId8"/>
    <p:sldId id="305" r:id="rId9"/>
    <p:sldId id="310" r:id="rId10"/>
    <p:sldId id="259" r:id="rId11"/>
    <p:sldId id="260" r:id="rId12"/>
    <p:sldId id="261" r:id="rId13"/>
    <p:sldId id="262" r:id="rId14"/>
    <p:sldId id="270" r:id="rId15"/>
    <p:sldId id="313" r:id="rId16"/>
    <p:sldId id="314" r:id="rId17"/>
    <p:sldId id="315" r:id="rId18"/>
    <p:sldId id="321" r:id="rId19"/>
    <p:sldId id="322" r:id="rId20"/>
    <p:sldId id="323" r:id="rId21"/>
    <p:sldId id="316" r:id="rId22"/>
    <p:sldId id="317" r:id="rId23"/>
    <p:sldId id="325" r:id="rId24"/>
    <p:sldId id="326" r:id="rId25"/>
    <p:sldId id="318" r:id="rId26"/>
    <p:sldId id="319" r:id="rId27"/>
    <p:sldId id="327" r:id="rId28"/>
    <p:sldId id="329" r:id="rId29"/>
    <p:sldId id="263" r:id="rId30"/>
    <p:sldId id="264" r:id="rId31"/>
    <p:sldId id="265" r:id="rId32"/>
    <p:sldId id="266" r:id="rId33"/>
    <p:sldId id="267" r:id="rId34"/>
    <p:sldId id="268" r:id="rId35"/>
    <p:sldId id="320" r:id="rId36"/>
    <p:sldId id="330" r:id="rId37"/>
    <p:sldId id="331" r:id="rId38"/>
    <p:sldId id="332" r:id="rId39"/>
    <p:sldId id="333" r:id="rId40"/>
    <p:sldId id="334" r:id="rId41"/>
    <p:sldId id="271" r:id="rId42"/>
    <p:sldId id="269" r:id="rId43"/>
    <p:sldId id="300" r:id="rId44"/>
    <p:sldId id="272" r:id="rId45"/>
    <p:sldId id="273" r:id="rId46"/>
    <p:sldId id="274" r:id="rId47"/>
    <p:sldId id="275" r:id="rId48"/>
    <p:sldId id="279" r:id="rId49"/>
    <p:sldId id="282" r:id="rId50"/>
    <p:sldId id="285" r:id="rId5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2EA3-14A1-41BD-944F-BFBFFBF5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edwards@usc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stamp/stamp.jsp?arnumber=614637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429000"/>
            <a:ext cx="6858000" cy="2133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Writing the Requirements Document</a:t>
            </a:r>
          </a:p>
          <a:p>
            <a:pPr>
              <a:defRPr/>
            </a:pPr>
            <a:r>
              <a:rPr lang="en-US" sz="20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24CC8-C860-4BE8-8D27-BED442D5CFE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5771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Reported Requirements Notation Used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0" y="213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1812131" y="5888036"/>
            <a:ext cx="551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 dirty="0">
                <a:cs typeface="Times New Roman" pitchFamily="18" charset="0"/>
              </a:rPr>
              <a:t>Neill-</a:t>
            </a:r>
            <a:r>
              <a:rPr lang="en-US" sz="2400" b="1" dirty="0" err="1">
                <a:cs typeface="Times New Roman" pitchFamily="18" charset="0"/>
              </a:rPr>
              <a:t>Laplante</a:t>
            </a:r>
            <a:r>
              <a:rPr lang="en-US" sz="2400" b="1" dirty="0">
                <a:cs typeface="Times New Roman" pitchFamily="18" charset="0"/>
              </a:rPr>
              <a:t> (2003), 191 responses.</a:t>
            </a:r>
            <a:endParaRPr lang="en-US" sz="2400" dirty="0"/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69751"/>
              </p:ext>
            </p:extLst>
          </p:nvPr>
        </p:nvGraphicFramePr>
        <p:xfrm>
          <a:off x="639763" y="1206500"/>
          <a:ext cx="7389812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Chart" r:id="rId3" imgW="3048000" imgH="2033752" progId="MSGraph.Chart.8">
                  <p:embed followColorScheme="full"/>
                </p:oleObj>
              </mc:Choice>
              <mc:Fallback>
                <p:oleObj name="Chart" r:id="rId3" imgW="3048000" imgH="20337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206500"/>
                        <a:ext cx="7389812" cy="493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9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1EC64-0159-4C0B-A074-A9BBD19BC25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28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Reported Number of Requirements Specifications</a:t>
            </a:r>
            <a:r>
              <a:rPr lang="en-US" sz="4000" dirty="0"/>
              <a:t> 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209800" y="6019800"/>
            <a:ext cx="670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Neill-Laplante (2003), 120 responses.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2055"/>
              </p:ext>
            </p:extLst>
          </p:nvPr>
        </p:nvGraphicFramePr>
        <p:xfrm>
          <a:off x="304800" y="1081307"/>
          <a:ext cx="7918478" cy="51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Chart" r:id="rId3" imgW="6095951" imgH="4067327" progId="MSGraph.Chart.8">
                  <p:embed followColorScheme="full"/>
                </p:oleObj>
              </mc:Choice>
              <mc:Fallback>
                <p:oleObj name="Chart" r:id="rId3" imgW="6095951" imgH="40673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81307"/>
                        <a:ext cx="7918478" cy="5136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8F271-043C-4F9D-8E06-2F2F6D04DBF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0757" y="641409"/>
            <a:ext cx="8458200" cy="11398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Reported Number of Pages of Requirements Specifications.</a:t>
            </a:r>
            <a:r>
              <a:rPr lang="en-US" sz="2800" dirty="0">
                <a:solidFill>
                  <a:schemeClr val="tx1"/>
                </a:solidFill>
                <a:effectLst/>
              </a:rPr>
              <a:t/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153503" y="6067882"/>
            <a:ext cx="670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Neill-</a:t>
            </a:r>
            <a:r>
              <a:rPr lang="en-US" sz="2000" dirty="0" err="1"/>
              <a:t>Laplante</a:t>
            </a:r>
            <a:r>
              <a:rPr lang="en-US" sz="2000" dirty="0"/>
              <a:t> (2003), 127 responses.</a:t>
            </a:r>
          </a:p>
        </p:txBody>
      </p:sp>
      <p:graphicFrame>
        <p:nvGraphicFramePr>
          <p:cNvPr id="3074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041522"/>
              </p:ext>
            </p:extLst>
          </p:nvPr>
        </p:nvGraphicFramePr>
        <p:xfrm>
          <a:off x="609600" y="1114165"/>
          <a:ext cx="7658100" cy="510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Chart" r:id="rId3" imgW="6095951" imgH="4067327" progId="MSGraph.Chart.8">
                  <p:embed followColorScheme="full"/>
                </p:oleObj>
              </mc:Choice>
              <mc:Fallback>
                <p:oleObj name="Chart" r:id="rId3" imgW="6095951" imgH="40673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14165"/>
                        <a:ext cx="7658100" cy="5108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D9CE4-48ED-4BE5-9264-ADED5F199F7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IEEE 830 -1998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dirty="0">
                <a:effectLst/>
              </a:rPr>
              <a:t>Describes recommended approaches for the specification of software requirements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>
                <a:effectLst/>
              </a:rPr>
              <a:t>Based on a model which produces a document that helps: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ffectLst/>
              </a:rPr>
              <a:t>Software customers to accurately describe what they wish to obtain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ffectLst/>
              </a:rPr>
              <a:t>Software suppliers to understand exactly what the customer wants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ffectLst/>
              </a:rPr>
              <a:t>Individuals to accomplish the following goals: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1800" dirty="0">
                <a:effectLst/>
              </a:rPr>
              <a:t>Develop a standard software requirements specification (SRS) outline for their own organizations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1800" dirty="0">
                <a:effectLst/>
              </a:rPr>
              <a:t>Develop the format and content of their specific software requirements specifications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1800" dirty="0">
                <a:effectLst/>
              </a:rPr>
              <a:t>Develop additional supporting items such as an SRS quality checklist, or an SRS writers handbook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630988" cy="427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389B5-D682-49CB-B4CA-EC29884DE48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IEEE 830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295400" y="5757673"/>
            <a:ext cx="6858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Recommended Table of Contents for an SRS from IEEE Standard 830 –1998.</a:t>
            </a:r>
            <a:r>
              <a:rPr lang="en-US" dirty="0">
                <a:latin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ISO/IEC/IEEE 29148-2011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Supersedes IEEE 830</a:t>
            </a:r>
          </a:p>
          <a:p>
            <a:r>
              <a:rPr lang="en-US" dirty="0"/>
              <a:t>Information items (documents):</a:t>
            </a:r>
          </a:p>
          <a:p>
            <a:pPr lvl="1"/>
            <a:r>
              <a:rPr lang="en-US" b="1" dirty="0"/>
              <a:t>Stakeholder Requirements Specification</a:t>
            </a:r>
            <a:r>
              <a:rPr lang="en-US" dirty="0"/>
              <a:t> (</a:t>
            </a:r>
            <a:r>
              <a:rPr lang="en-US" dirty="0" err="1"/>
              <a:t>StRS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[highest level]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/>
              <a:t>System Requirements Specification</a:t>
            </a:r>
            <a:r>
              <a:rPr lang="en-US" dirty="0"/>
              <a:t> (</a:t>
            </a:r>
            <a:r>
              <a:rPr lang="en-US" dirty="0" err="1"/>
              <a:t>SyRS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[content] 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/>
              <a:t>Software Requirements Specification</a:t>
            </a:r>
            <a:r>
              <a:rPr lang="en-US" dirty="0"/>
              <a:t> (SRS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[most detailed]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Available on IEEE website:</a:t>
            </a:r>
          </a:p>
          <a:p>
            <a:pPr lvl="1"/>
            <a:r>
              <a:rPr lang="en-US" dirty="0">
                <a:hlinkClick r:id="rId2"/>
              </a:rPr>
              <a:t>http://ieeexplore.ieee.org/stamp/stamp.jsp?arnumber=6146379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2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StRS</a:t>
            </a:r>
            <a:r>
              <a:rPr lang="en-US" dirty="0"/>
              <a:t> (IEEE 29148)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 the organization's </a:t>
            </a:r>
            <a:r>
              <a:rPr lang="en-US" b="1" dirty="0"/>
              <a:t>motivation</a:t>
            </a:r>
          </a:p>
          <a:p>
            <a:pPr lvl="1"/>
            <a:r>
              <a:rPr lang="en-US" dirty="0"/>
              <a:t>Why the system is being developed or changed</a:t>
            </a:r>
          </a:p>
          <a:p>
            <a:r>
              <a:rPr lang="en-US" dirty="0"/>
              <a:t>Often referred to as the business requirement specification (BRS)</a:t>
            </a:r>
          </a:p>
          <a:p>
            <a:r>
              <a:rPr lang="en-US" dirty="0"/>
              <a:t>Defines processes and policies/rules under which the system is used</a:t>
            </a:r>
          </a:p>
          <a:p>
            <a:r>
              <a:rPr lang="en-US" dirty="0"/>
              <a:t>Documents the top-level requirements from the stakeholder perspective</a:t>
            </a:r>
          </a:p>
          <a:p>
            <a:pPr lvl="1"/>
            <a:r>
              <a:rPr lang="en-US" dirty="0"/>
              <a:t>Needs that a given stakeholder has</a:t>
            </a:r>
          </a:p>
          <a:p>
            <a:pPr lvl="1"/>
            <a:r>
              <a:rPr lang="en-US" dirty="0"/>
              <a:t>How that stakeholder will interact with a solution</a:t>
            </a:r>
          </a:p>
          <a:p>
            <a:r>
              <a:rPr lang="en-US" dirty="0"/>
              <a:t>Typical types of stakeholder requirements included in the </a:t>
            </a:r>
            <a:r>
              <a:rPr lang="en-US" dirty="0" err="1"/>
              <a:t>StRS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organizational/business requirements</a:t>
            </a:r>
          </a:p>
          <a:p>
            <a:pPr lvl="2"/>
            <a:r>
              <a:rPr lang="en-US" dirty="0"/>
              <a:t> high-level statements of the goal, objectives, or needs of the enterprise</a:t>
            </a:r>
          </a:p>
          <a:p>
            <a:pPr lvl="1"/>
            <a:r>
              <a:rPr lang="en-US" dirty="0"/>
              <a:t>user requirements</a:t>
            </a:r>
          </a:p>
          <a:p>
            <a:pPr lvl="2"/>
            <a:r>
              <a:rPr lang="en-US" dirty="0"/>
              <a:t>needs of users/operators/maintainers as derived from the context of use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err="1"/>
              <a:t>StRS</a:t>
            </a:r>
            <a:r>
              <a:rPr lang="en-US" dirty="0"/>
              <a:t>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3705225" cy="473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743200"/>
            <a:ext cx="4343400" cy="213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StRS</a:t>
            </a:r>
            <a:r>
              <a:rPr lang="en-US" dirty="0"/>
              <a:t> Content – 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Business purpose:</a:t>
            </a:r>
            <a:r>
              <a:rPr lang="en-US" dirty="0"/>
              <a:t> The reason and background for which the organization is pursuing new business or changing the current business in order to fit a new management environment</a:t>
            </a:r>
          </a:p>
          <a:p>
            <a:r>
              <a:rPr lang="en-US" b="1" dirty="0"/>
              <a:t>Business scope:</a:t>
            </a:r>
          </a:p>
          <a:p>
            <a:pPr lvl="1"/>
            <a:r>
              <a:rPr lang="en-US" dirty="0"/>
              <a:t>Identify the business domain by name</a:t>
            </a:r>
          </a:p>
          <a:p>
            <a:pPr lvl="1"/>
            <a:r>
              <a:rPr lang="en-US" dirty="0"/>
              <a:t>Define the range of business activities included in the business domain concerned</a:t>
            </a:r>
          </a:p>
          <a:p>
            <a:pPr lvl="1"/>
            <a:r>
              <a:rPr lang="en-US" dirty="0"/>
              <a:t>Describe the scope of the system being developed or changed</a:t>
            </a:r>
          </a:p>
          <a:p>
            <a:r>
              <a:rPr lang="en-US" b="1" dirty="0"/>
              <a:t>Business overview:</a:t>
            </a:r>
          </a:p>
          <a:p>
            <a:pPr lvl="1"/>
            <a:r>
              <a:rPr lang="en-US" dirty="0"/>
              <a:t>Major internal divisions and external entities of the business domain concerned and how they are interrelated (diagram recommended)</a:t>
            </a:r>
          </a:p>
          <a:p>
            <a:r>
              <a:rPr lang="en-US" b="1" dirty="0"/>
              <a:t>Stakeholders:</a:t>
            </a:r>
          </a:p>
          <a:p>
            <a:pPr lvl="1"/>
            <a:r>
              <a:rPr lang="en-US" dirty="0"/>
              <a:t>List the stakeholders or the classes of stakeholders</a:t>
            </a:r>
          </a:p>
          <a:p>
            <a:pPr lvl="1"/>
            <a:r>
              <a:rPr lang="en-US" dirty="0"/>
              <a:t>Describe how they will influence the organization and business</a:t>
            </a:r>
          </a:p>
          <a:p>
            <a:pPr lvl="1"/>
            <a:r>
              <a:rPr lang="en-US" dirty="0"/>
              <a:t>Describe how they are related to the development and operation of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7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StRS</a:t>
            </a:r>
            <a:r>
              <a:rPr lang="en-US" dirty="0"/>
              <a:t> Content – Section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76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Business environment:</a:t>
            </a:r>
            <a:r>
              <a:rPr lang="en-US" dirty="0"/>
              <a:t> External and internal environmental factors that should be taken into consideration in understanding the new or existing business</a:t>
            </a:r>
          </a:p>
          <a:p>
            <a:pPr lvl="1"/>
            <a:r>
              <a:rPr lang="en-US" dirty="0"/>
              <a:t>Market trends, laws and regulations, social responsibilities, and technology base</a:t>
            </a:r>
          </a:p>
          <a:p>
            <a:r>
              <a:rPr lang="en-US" b="1" dirty="0"/>
              <a:t>Goal and objective:</a:t>
            </a:r>
            <a:r>
              <a:rPr lang="en-US" dirty="0"/>
              <a:t> the business results to be obtained through or by the proposed system</a:t>
            </a:r>
          </a:p>
          <a:p>
            <a:r>
              <a:rPr lang="en-US" b="1" dirty="0"/>
              <a:t>Business model:</a:t>
            </a:r>
            <a:r>
              <a:rPr lang="en-US" dirty="0"/>
              <a:t> methods by which the business goal is expected to be achieved</a:t>
            </a:r>
          </a:p>
          <a:p>
            <a:pPr lvl="1"/>
            <a:r>
              <a:rPr lang="en-US" dirty="0"/>
              <a:t>Products and services, geographies and locales, distribution channels, business alliance and partnership, and finance and revenue model</a:t>
            </a:r>
          </a:p>
          <a:p>
            <a:r>
              <a:rPr lang="en-US" b="1" dirty="0"/>
              <a:t>Information environment:</a:t>
            </a:r>
          </a:p>
          <a:p>
            <a:pPr lvl="1"/>
            <a:r>
              <a:rPr lang="en-US" b="1" dirty="0"/>
              <a:t>project portfolio </a:t>
            </a:r>
            <a:r>
              <a:rPr lang="en-US" dirty="0"/>
              <a:t>– priority, relative positioning, and possible constraints of related projects</a:t>
            </a:r>
          </a:p>
          <a:p>
            <a:pPr lvl="1"/>
            <a:r>
              <a:rPr lang="en-US" b="1" dirty="0"/>
              <a:t>long term system plan </a:t>
            </a:r>
            <a:r>
              <a:rPr lang="en-US" dirty="0"/>
              <a:t>– common system infrastructure or architecture, constraints on possible design decisions</a:t>
            </a:r>
          </a:p>
          <a:p>
            <a:pPr lvl="1"/>
            <a:r>
              <a:rPr lang="en-US" b="1" dirty="0"/>
              <a:t>database configuration </a:t>
            </a:r>
            <a:r>
              <a:rPr lang="en-US" dirty="0"/>
              <a:t>– an organization-level database configuration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03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 quiz</a:t>
            </a:r>
          </a:p>
          <a:p>
            <a:r>
              <a:rPr lang="en-US" dirty="0"/>
              <a:t>Review Chapter 2 quiz</a:t>
            </a:r>
          </a:p>
          <a:p>
            <a:r>
              <a:rPr lang="en-US" dirty="0"/>
              <a:t>Chapter 4 lecture</a:t>
            </a:r>
          </a:p>
          <a:p>
            <a:r>
              <a:rPr lang="en-US" dirty="0"/>
              <a:t>Chapter 4 homework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3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StRS</a:t>
            </a:r>
            <a:r>
              <a:rPr lang="en-US" dirty="0"/>
              <a:t> Content – Section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Business processes:</a:t>
            </a:r>
            <a:r>
              <a:rPr lang="en-US" dirty="0"/>
              <a:t> The procedures of business activities and possible system interfaces within the processes</a:t>
            </a:r>
          </a:p>
          <a:p>
            <a:r>
              <a:rPr lang="en-US" b="1" dirty="0"/>
              <a:t>Operational policies and rules:</a:t>
            </a:r>
            <a:r>
              <a:rPr lang="en-US" dirty="0"/>
              <a:t> Logical propositions applied in conducting the business processes</a:t>
            </a:r>
          </a:p>
          <a:p>
            <a:r>
              <a:rPr lang="en-US" b="1" dirty="0"/>
              <a:t>Operational constraints:</a:t>
            </a:r>
            <a:r>
              <a:rPr lang="en-US" dirty="0"/>
              <a:t> Conditions to be imposed in conducting the business process</a:t>
            </a:r>
          </a:p>
          <a:p>
            <a:r>
              <a:rPr lang="en-US" b="1" dirty="0"/>
              <a:t>Operational modes:</a:t>
            </a:r>
            <a:r>
              <a:rPr lang="en-US" dirty="0"/>
              <a:t> Methods to conduct the business operation in an unsteady state</a:t>
            </a:r>
          </a:p>
          <a:p>
            <a:r>
              <a:rPr lang="en-US" b="1" dirty="0"/>
              <a:t>Operational quality:</a:t>
            </a:r>
            <a:r>
              <a:rPr lang="en-US" dirty="0"/>
              <a:t> Level of quality required for the business operation</a:t>
            </a:r>
          </a:p>
          <a:p>
            <a:r>
              <a:rPr lang="en-US" b="1" dirty="0"/>
              <a:t>Business structure:</a:t>
            </a:r>
            <a:r>
              <a:rPr lang="en-US" dirty="0"/>
              <a:t> the structures in the business relevant to the system, such as organizational structure (divisions and departments), role and responsibility structures, geographic structures, and resource sharing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39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SyRS</a:t>
            </a:r>
            <a:r>
              <a:rPr lang="en-US" dirty="0"/>
              <a:t> (IEEE 29148)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description of </a:t>
            </a:r>
            <a:r>
              <a:rPr lang="en-US" b="1" dirty="0"/>
              <a:t>what the system should do</a:t>
            </a:r>
          </a:p>
          <a:p>
            <a:pPr lvl="1"/>
            <a:r>
              <a:rPr lang="en-US" dirty="0"/>
              <a:t>Interactions or interfaces with external environment</a:t>
            </a:r>
          </a:p>
          <a:p>
            <a:r>
              <a:rPr lang="en-US" dirty="0"/>
              <a:t>Includes inputs, outputs, and required relationships between inputs and outputs</a:t>
            </a:r>
          </a:p>
          <a:p>
            <a:r>
              <a:rPr lang="en-US" dirty="0"/>
              <a:t>Communicates the requirements of the acquirer to the technical community who will specify and build the system</a:t>
            </a:r>
          </a:p>
          <a:p>
            <a:pPr lvl="1"/>
            <a:r>
              <a:rPr lang="en-US" dirty="0"/>
              <a:t>Acts as the bridge between customer and developer</a:t>
            </a:r>
          </a:p>
          <a:p>
            <a:pPr lvl="1"/>
            <a:r>
              <a:rPr lang="en-US" dirty="0"/>
              <a:t>Needs to be understandable by both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41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err="1"/>
              <a:t>SyRS</a:t>
            </a:r>
            <a:r>
              <a:rPr lang="en-US" dirty="0"/>
              <a:t>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114800" cy="502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4600" y="3048000"/>
            <a:ext cx="4343400" cy="243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SyRS</a:t>
            </a:r>
            <a:r>
              <a:rPr lang="en-US" dirty="0"/>
              <a:t> Content – Section 3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Functional Requirements:</a:t>
            </a:r>
            <a:r>
              <a:rPr lang="en-US" dirty="0"/>
              <a:t> Functional requirements applicable to system operation</a:t>
            </a:r>
          </a:p>
          <a:p>
            <a:r>
              <a:rPr lang="en-US" b="1" dirty="0"/>
              <a:t>Usability Requirements:</a:t>
            </a:r>
            <a:r>
              <a:rPr lang="en-US" dirty="0"/>
              <a:t> Measurable effectiveness, efficiency, and satisfaction criteria in specific contexts of use</a:t>
            </a:r>
          </a:p>
          <a:p>
            <a:r>
              <a:rPr lang="en-US" b="1" dirty="0"/>
              <a:t>Performance Requirements:</a:t>
            </a:r>
            <a:r>
              <a:rPr lang="en-US" dirty="0"/>
              <a:t> Critical performance conditions and their associated capabilities</a:t>
            </a:r>
          </a:p>
          <a:p>
            <a:r>
              <a:rPr lang="en-US" b="1" dirty="0"/>
              <a:t>System Interface:</a:t>
            </a:r>
            <a:r>
              <a:rPr lang="en-US" dirty="0"/>
              <a:t> Requirements for interfaces among system elements and with external entities</a:t>
            </a:r>
          </a:p>
          <a:p>
            <a:r>
              <a:rPr lang="en-US" b="1" dirty="0"/>
              <a:t>System Operations:</a:t>
            </a:r>
          </a:p>
          <a:p>
            <a:pPr lvl="1"/>
            <a:r>
              <a:rPr lang="en-US" b="1" dirty="0"/>
              <a:t>Human-system integration requirements:</a:t>
            </a:r>
            <a:r>
              <a:rPr lang="en-US" dirty="0"/>
              <a:t> Allocation of functions to personnel</a:t>
            </a:r>
          </a:p>
          <a:p>
            <a:pPr lvl="1"/>
            <a:r>
              <a:rPr lang="en-US" b="1" dirty="0"/>
              <a:t>Maintainability:</a:t>
            </a:r>
            <a:r>
              <a:rPr lang="en-US" dirty="0"/>
              <a:t> Quantitative maintainability requirements that apply to maintenance in the planned maintenance and support environment</a:t>
            </a:r>
          </a:p>
          <a:p>
            <a:pPr lvl="1"/>
            <a:r>
              <a:rPr lang="en-US" b="1" dirty="0"/>
              <a:t>Reliability:</a:t>
            </a:r>
            <a:r>
              <a:rPr lang="en-US" dirty="0"/>
              <a:t> Quantitative reliability requirements, including the conditions under which the reliability requirements are to be met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35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SyRS</a:t>
            </a:r>
            <a:r>
              <a:rPr lang="en-US" dirty="0"/>
              <a:t> Content – Section 3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System Modes and States:</a:t>
            </a:r>
            <a:r>
              <a:rPr lang="en-US" dirty="0"/>
              <a:t> Modes or states in which the system can exist</a:t>
            </a:r>
          </a:p>
          <a:p>
            <a:r>
              <a:rPr lang="en-US" b="1" dirty="0"/>
              <a:t>Physical Characteristics:</a:t>
            </a:r>
          </a:p>
          <a:p>
            <a:pPr lvl="1"/>
            <a:r>
              <a:rPr lang="en-US" dirty="0"/>
              <a:t>Constraints on weight, volume and dimension</a:t>
            </a:r>
          </a:p>
          <a:p>
            <a:pPr lvl="1"/>
            <a:r>
              <a:rPr lang="en-US" dirty="0"/>
              <a:t>Requirements for growth, expansion, and contraction</a:t>
            </a:r>
          </a:p>
          <a:p>
            <a:r>
              <a:rPr lang="en-US" b="1" dirty="0"/>
              <a:t>Environmental Conditions:</a:t>
            </a:r>
            <a:r>
              <a:rPr lang="en-US" dirty="0"/>
              <a:t> Environmental conditions to be encountered by the system</a:t>
            </a:r>
          </a:p>
          <a:p>
            <a:r>
              <a:rPr lang="en-US" b="1" dirty="0"/>
              <a:t>System Security:</a:t>
            </a:r>
            <a:r>
              <a:rPr lang="en-US" dirty="0"/>
              <a:t> System security requirements related to both the facility that houses the system and operational security requirements of the system itself</a:t>
            </a:r>
          </a:p>
          <a:p>
            <a:r>
              <a:rPr lang="en-US" b="1" dirty="0"/>
              <a:t>Information Management:</a:t>
            </a:r>
            <a:r>
              <a:rPr lang="en-US" dirty="0"/>
              <a:t> System's management of information that it receives, generates, or exports</a:t>
            </a:r>
          </a:p>
          <a:p>
            <a:r>
              <a:rPr lang="en-US" b="1" dirty="0"/>
              <a:t>Policies and Regulations:</a:t>
            </a:r>
            <a:r>
              <a:rPr lang="en-US" dirty="0"/>
              <a:t> Any relevant organizational policies that will affect the operation or performance of the system</a:t>
            </a:r>
          </a:p>
          <a:p>
            <a:r>
              <a:rPr lang="en-US" b="1" dirty="0"/>
              <a:t>System Life Cycle Sustainment:</a:t>
            </a:r>
            <a:r>
              <a:rPr lang="en-US" dirty="0"/>
              <a:t> Quality activities, such as review and measurement collection and analysis to help realize a quality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40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SRS (IEEE 29148)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Specifies a </a:t>
            </a:r>
            <a:r>
              <a:rPr lang="en-US" b="1" dirty="0"/>
              <a:t>particular software product, program, or</a:t>
            </a:r>
            <a:br>
              <a:rPr lang="en-US" b="1" dirty="0"/>
            </a:br>
            <a:r>
              <a:rPr lang="en-US" b="1" dirty="0"/>
              <a:t>set of programs</a:t>
            </a:r>
            <a:r>
              <a:rPr lang="en-US" dirty="0"/>
              <a:t> that performs certain functions in a specific environment</a:t>
            </a:r>
          </a:p>
          <a:p>
            <a:r>
              <a:rPr lang="en-US" dirty="0"/>
              <a:t>May be written by one or more representatives of the supplier, one or more representatives of the acquirer, or both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All of the required capabilities of the specified</a:t>
            </a:r>
            <a:br>
              <a:rPr lang="en-US" dirty="0"/>
            </a:br>
            <a:r>
              <a:rPr lang="en-US" dirty="0"/>
              <a:t>software product</a:t>
            </a:r>
          </a:p>
          <a:p>
            <a:pPr lvl="1"/>
            <a:r>
              <a:rPr lang="en-US" dirty="0"/>
              <a:t>Precedence and criticality of requirements</a:t>
            </a:r>
          </a:p>
          <a:p>
            <a:pPr lvl="1"/>
            <a:r>
              <a:rPr lang="en-US" dirty="0"/>
              <a:t>Conditions and constraints under which the</a:t>
            </a:r>
            <a:br>
              <a:rPr lang="en-US" dirty="0"/>
            </a:br>
            <a:r>
              <a:rPr lang="en-US" dirty="0"/>
              <a:t>software has to perform</a:t>
            </a:r>
          </a:p>
          <a:p>
            <a:pPr lvl="1"/>
            <a:r>
              <a:rPr lang="en-US" dirty="0"/>
              <a:t>Intended verification approaches for the requirements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26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SRS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1601"/>
            <a:ext cx="4202480" cy="5105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4600" y="3505200"/>
            <a:ext cx="441960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SRS Content – Section 3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External Interfaces:</a:t>
            </a:r>
            <a:r>
              <a:rPr lang="en-US" dirty="0"/>
              <a:t> All inputs into and outputs from the software system</a:t>
            </a:r>
          </a:p>
          <a:p>
            <a:r>
              <a:rPr lang="en-US" b="1" dirty="0"/>
              <a:t>Functions:</a:t>
            </a:r>
            <a:r>
              <a:rPr lang="en-US" dirty="0"/>
              <a:t> The fundamental actions that have to take place in the software in accepting and processing the inputs and in processing and generating the outputs</a:t>
            </a:r>
          </a:p>
          <a:p>
            <a:r>
              <a:rPr lang="en-US" b="1" dirty="0"/>
              <a:t>Usability Requirements:</a:t>
            </a:r>
            <a:r>
              <a:rPr lang="en-US" dirty="0"/>
              <a:t> Measurable effectiveness, efficiency, and satisfaction criteria in specific contexts of use</a:t>
            </a:r>
          </a:p>
          <a:p>
            <a:r>
              <a:rPr lang="en-US" b="1" dirty="0"/>
              <a:t>Performance Requirements:</a:t>
            </a:r>
            <a:r>
              <a:rPr lang="en-US" dirty="0"/>
              <a:t> Static and the dynamic numerical requirements placed on the software or on human interaction with the software as a whole</a:t>
            </a:r>
          </a:p>
          <a:p>
            <a:r>
              <a:rPr lang="en-US" b="1" dirty="0"/>
              <a:t>Logical Database Requirements:</a:t>
            </a:r>
            <a:r>
              <a:rPr lang="en-US" dirty="0"/>
              <a:t> Logical requirements for any information that is to be placed into a database</a:t>
            </a:r>
          </a:p>
          <a:p>
            <a:r>
              <a:rPr lang="en-US" b="1" dirty="0"/>
              <a:t>Design Constraints:</a:t>
            </a:r>
            <a:r>
              <a:rPr lang="en-US" dirty="0"/>
              <a:t> Constraints on the system design imposed by external standards, regulatory requirements, or project limitations</a:t>
            </a:r>
          </a:p>
          <a:p>
            <a:r>
              <a:rPr lang="en-US" b="1" dirty="0"/>
              <a:t>Standards Compliance:</a:t>
            </a:r>
            <a:r>
              <a:rPr lang="en-US" dirty="0"/>
              <a:t> Requirements derived from existing standards or regulations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1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SRS Content – Section 3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System Attributes:</a:t>
            </a:r>
            <a:r>
              <a:rPr lang="en-US" dirty="0"/>
              <a:t> non-functional requirements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Portability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62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F75F5-FA51-425B-B58A-CD0B90885B9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Benefits of Using an RE Standard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ffectLst/>
              </a:rPr>
              <a:t>Establishes the basis for agreement between the customers and the suppliers on what the software product is to do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effectLst/>
              </a:rPr>
              <a:t>Assists potential users in determining if the software meets their needs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sz="2400" dirty="0"/>
              <a:t>Provides an outline for document organization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ffectLst/>
              </a:rPr>
              <a:t>Has been widely deployed across application domains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Provides guidance for organizing requirements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1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FA876-182F-4AA0-95EA-CD264529EC2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Today’s Topics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Introduction to Writing Good Requirements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Formal, semi-formal, and informal specifications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Requirements Documents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Requirements Document Standards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00" dirty="0"/>
              <a:t>ISO/IEC/IEEE 29148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Benefits of Using an RE Standard</a:t>
            </a:r>
          </a:p>
        </p:txBody>
      </p:sp>
    </p:spTree>
    <p:extLst>
      <p:ext uri="{BB962C8B-B14F-4D97-AF65-F5344CB8AC3E}">
        <p14:creationId xmlns:p14="http://schemas.microsoft.com/office/powerpoint/2010/main" val="289197099"/>
      </p:ext>
    </p:extLst>
  </p:cSld>
  <p:clrMapOvr>
    <a:masterClrMapping/>
  </p:clrMapOvr>
  <p:transition advTm="9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A6E63-022C-44F3-B0DF-E38418DED10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Benefits of an RE Standard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ffectLst/>
              </a:rPr>
              <a:t>Reduces development effort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effectLst/>
              </a:rPr>
              <a:t>Forces groups in the customer’s organization to consider rigorously all of the requirements</a:t>
            </a:r>
          </a:p>
          <a:p>
            <a:pPr lvl="2">
              <a:lnSpc>
                <a:spcPct val="110000"/>
              </a:lnSpc>
            </a:pPr>
            <a:r>
              <a:rPr lang="en-US" sz="2100" dirty="0">
                <a:effectLst/>
              </a:rPr>
              <a:t>Reduces later redesign, recoding, and retesting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effectLst/>
              </a:rPr>
              <a:t>Careful review of the requirements in the SRS reveals omissions, misunderstandings, and inconsistencies</a:t>
            </a:r>
          </a:p>
          <a:p>
            <a:pPr lvl="2">
              <a:lnSpc>
                <a:spcPct val="110000"/>
              </a:lnSpc>
            </a:pPr>
            <a:r>
              <a:rPr lang="en-US" sz="2100" dirty="0"/>
              <a:t>Promotes earlier correction of requirements problems</a:t>
            </a:r>
            <a:endParaRPr lang="en-US" sz="2100" dirty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4781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0BDA0-D98A-4AE7-B81F-CAC05ECFB2B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Benefits of an RE Standard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958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400" dirty="0">
                <a:effectLst/>
              </a:rPr>
              <a:t>Provides a basis for estimation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effectLst/>
              </a:rPr>
              <a:t>For estimating project </a:t>
            </a:r>
            <a:r>
              <a:rPr lang="en-US" sz="2400" dirty="0" smtClean="0">
                <a:effectLst/>
              </a:rPr>
              <a:t>costs </a:t>
            </a:r>
            <a:r>
              <a:rPr lang="en-US" sz="2400" dirty="0" smtClean="0">
                <a:solidFill>
                  <a:srgbClr val="0070C0"/>
                </a:solidFill>
                <a:effectLst/>
              </a:rPr>
              <a:t>[COCOMO1 &amp; COCOMO2]</a:t>
            </a:r>
            <a:endParaRPr lang="en-US" sz="2400" dirty="0">
              <a:solidFill>
                <a:srgbClr val="0070C0"/>
              </a:solidFill>
              <a:effectLst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effectLst/>
              </a:rPr>
              <a:t>For estimating project schedules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effectLst/>
              </a:rPr>
              <a:t>For obtaining approval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effectLst/>
              </a:rPr>
              <a:t>For obtaining bids and price estimates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332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673C9-D625-4032-961D-8BA0D268CD8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Benefits of an RE Standard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effectLst/>
              </a:rPr>
              <a:t>Provides a baseline for validation and verification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>
                <a:effectLst/>
              </a:rPr>
              <a:t>Organizations can develop their validation and verification plans much more productively from a good SRS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>
                <a:effectLst/>
              </a:rPr>
              <a:t>The SRS provides a baseline contract against which compliance can be measured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70C0"/>
                </a:solidFill>
              </a:rPr>
              <a:t>QUIZ: Who </a:t>
            </a:r>
            <a:r>
              <a:rPr lang="en-US" dirty="0" smtClean="0">
                <a:solidFill>
                  <a:srgbClr val="0070C0"/>
                </a:solidFill>
              </a:rPr>
              <a:t>is Intended audience, author. 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70C0"/>
                </a:solidFill>
                <a:effectLst/>
              </a:rPr>
              <a:t>Info about business process- stakeholder requirement doc/ business require doc 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055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08C18-EA1F-4D65-8C83-C18DDD5995E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Benefits of an RE Standard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effectLst/>
              </a:rPr>
              <a:t>Facilitates transfers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effectLst/>
              </a:rPr>
              <a:t>The SRS makes it easier to transfer the software product to new users or new machines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effectLst/>
              </a:rPr>
              <a:t>Customers find it easier to transfer the software to other parts of their organization, suppliers and to new customers</a:t>
            </a:r>
          </a:p>
          <a:p>
            <a:pPr eaLnBrk="1" hangingPunct="1"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6954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52726-BEEB-412D-8D37-4022900899B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Benefits of an RE Standard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effectLst/>
              </a:rPr>
              <a:t>Serves as a basis for enhancement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effectLst/>
              </a:rPr>
              <a:t>Because the SRS discusses the product – not the development process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effectLst/>
              </a:rPr>
              <a:t>The SRS may need revision, but it provides a foundation for continued production evaluation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8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817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AC1F1-58CE-4701-8B4C-FF507C903714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Preferred Specification Representation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There is no “silver bullet” -- each system should be considered on its own merits.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Best practices include: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Use consistent modeling approaches and techniques throughout the specification, for example, a top-down decomposition, structured or object-oriented approaches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Separate operational specification from descriptive behavior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Use consistent levels of abstraction within models and conformance between levels of refinement across models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Model non-functional requirements as a part of the specification models – in particular timing properties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Omit hardware and software assignment in the specification (another aspect of design rather than specification)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123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F36D8-C474-43B4-82BC-D70B05550C40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Text Structure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Number of statement identifiers at each hierarchical level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High level requirements rarely have numbered statements below a depth of 4 (e.g. 3.2.1.5).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Well organized documents have a pyramidal structure to the requirements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Requirements with an hourglass structure mean too many administrative details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Diamond structured requirements indicate subjects introduced at higher levels were addressed at different levels of detail</a:t>
            </a:r>
          </a:p>
        </p:txBody>
      </p:sp>
    </p:spTree>
    <p:extLst>
      <p:ext uri="{BB962C8B-B14F-4D97-AF65-F5344CB8AC3E}">
        <p14:creationId xmlns:p14="http://schemas.microsoft.com/office/powerpoint/2010/main" val="1786031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2C2AE-73B1-41F7-B488-F67ACB27D13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Text Structure</a:t>
            </a:r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457200" y="2438400"/>
            <a:ext cx="2819400" cy="2590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4"/>
          <p:cNvSpPr>
            <a:spLocks noChangeArrowheads="1"/>
          </p:cNvSpPr>
          <p:nvPr/>
        </p:nvSpPr>
        <p:spPr bwMode="auto">
          <a:xfrm>
            <a:off x="3581400" y="3657600"/>
            <a:ext cx="22860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utoShape 5"/>
          <p:cNvSpPr>
            <a:spLocks noChangeArrowheads="1"/>
          </p:cNvSpPr>
          <p:nvPr/>
        </p:nvSpPr>
        <p:spPr bwMode="auto">
          <a:xfrm rot="10800000">
            <a:off x="3581400" y="2286000"/>
            <a:ext cx="22860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AutoShape 6"/>
          <p:cNvSpPr>
            <a:spLocks noChangeArrowheads="1"/>
          </p:cNvSpPr>
          <p:nvPr/>
        </p:nvSpPr>
        <p:spPr bwMode="auto">
          <a:xfrm>
            <a:off x="5867400" y="2286000"/>
            <a:ext cx="3276600" cy="2819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-381000" y="3090208"/>
            <a:ext cx="449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/>
              <a:t>1, 2, 3</a:t>
            </a:r>
          </a:p>
          <a:p>
            <a:pPr algn="ctr" eaLnBrk="1" hangingPunct="1">
              <a:spcBef>
                <a:spcPct val="50000"/>
              </a:spcBef>
            </a:pPr>
            <a:endParaRPr lang="en-US" sz="1200" dirty="0"/>
          </a:p>
          <a:p>
            <a:pPr algn="ctr" eaLnBrk="1" hangingPunct="1">
              <a:spcBef>
                <a:spcPct val="50000"/>
              </a:spcBef>
            </a:pPr>
            <a:r>
              <a:rPr lang="en-US" sz="1200" dirty="0"/>
              <a:t>1.1, 1.2, 2.1, 2.2</a:t>
            </a:r>
          </a:p>
          <a:p>
            <a:pPr algn="ctr" eaLnBrk="1" hangingPunct="1">
              <a:spcBef>
                <a:spcPct val="50000"/>
              </a:spcBef>
            </a:pPr>
            <a:endParaRPr lang="en-US" sz="1200" dirty="0"/>
          </a:p>
          <a:p>
            <a:pPr algn="ctr" eaLnBrk="1" hangingPunct="1">
              <a:spcBef>
                <a:spcPct val="50000"/>
              </a:spcBef>
            </a:pPr>
            <a:r>
              <a:rPr lang="en-US" sz="1200" dirty="0"/>
              <a:t>1.1.1, 1.1.2, 1.2.1, 1.2.2, 2.1.1</a:t>
            </a:r>
          </a:p>
          <a:p>
            <a:pPr algn="ctr" eaLnBrk="1" hangingPunct="1">
              <a:spcBef>
                <a:spcPct val="50000"/>
              </a:spcBef>
            </a:pPr>
            <a:endParaRPr lang="en-US" sz="1200" dirty="0"/>
          </a:p>
          <a:p>
            <a:pPr algn="ctr" eaLnBrk="1" hangingPunct="1">
              <a:spcBef>
                <a:spcPct val="50000"/>
              </a:spcBef>
            </a:pPr>
            <a:r>
              <a:rPr lang="en-US" sz="1200" dirty="0"/>
              <a:t>1.1.1.1, 1.1.1.2, 1.1.2.1, 1.1.2.2, 1.2.1.1</a:t>
            </a:r>
            <a:r>
              <a:rPr lang="en-US" sz="1050" dirty="0"/>
              <a:t>,…</a:t>
            </a:r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2514600" y="2286000"/>
            <a:ext cx="4495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1, 2, 3,4, 5, 6, 7, 8, 9, 10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1.1, 1.2, 2.1, 2.2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1.1.1, 2.1.1</a:t>
            </a:r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1.1.1.1, 1.2.1.1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1.1.1.1.1, 1.1.1.1.2, 1.2.1.1.2</a:t>
            </a:r>
          </a:p>
        </p:txBody>
      </p:sp>
      <p:sp>
        <p:nvSpPr>
          <p:cNvPr id="39947" name="Text Box 9"/>
          <p:cNvSpPr txBox="1">
            <a:spLocks noChangeArrowheads="1"/>
          </p:cNvSpPr>
          <p:nvPr/>
        </p:nvSpPr>
        <p:spPr bwMode="auto">
          <a:xfrm>
            <a:off x="5334000" y="2819400"/>
            <a:ext cx="44958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1, 2, 3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1.1, 1.2, 2.1, 2.2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1.1.1, 1.1.2, 1.2.1, 1.2.2, 2.1.1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1.1.1.1, 1.1.1.2, 1.1.2.1, 1.1.2.2, 1.2.1.1,…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1.1.1.1.1, 1.1.1.2.1, 1.1.2.2.1, 1.1.2.2.2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100" dirty="0"/>
              <a:t>1.1.1.1.1.1, 1.1.2.2.1.1</a:t>
            </a:r>
          </a:p>
          <a:p>
            <a:pPr algn="ctr" eaLnBrk="1" hangingPunct="1">
              <a:spcBef>
                <a:spcPct val="50000"/>
              </a:spcBef>
            </a:pPr>
            <a:endParaRPr lang="en-US" sz="1100" dirty="0"/>
          </a:p>
        </p:txBody>
      </p:sp>
      <p:sp>
        <p:nvSpPr>
          <p:cNvPr id="39948" name="Text Box 10"/>
          <p:cNvSpPr txBox="1">
            <a:spLocks noChangeArrowheads="1"/>
          </p:cNvSpPr>
          <p:nvPr/>
        </p:nvSpPr>
        <p:spPr bwMode="auto">
          <a:xfrm>
            <a:off x="16764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a)</a:t>
            </a:r>
          </a:p>
        </p:txBody>
      </p:sp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44958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b)</a:t>
            </a:r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7315200" y="5334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38774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C250B-0CCE-4170-90C6-F0FD4194410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Bad Habits in Requirements Specification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Mixing of operational and descriptive specifications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Combining low-level hardware functionality and high level systems and software functionality in the same functional level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Omission of timing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461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Good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Unambiguous</a:t>
            </a:r>
          </a:p>
          <a:p>
            <a:r>
              <a:rPr lang="en-US" sz="2400" dirty="0"/>
              <a:t>Testable</a:t>
            </a:r>
          </a:p>
          <a:p>
            <a:r>
              <a:rPr lang="en-US" sz="2400" dirty="0"/>
              <a:t>Consistent</a:t>
            </a:r>
          </a:p>
          <a:p>
            <a:r>
              <a:rPr lang="en-US" sz="2400" dirty="0"/>
              <a:t>Feasible</a:t>
            </a:r>
          </a:p>
          <a:p>
            <a:r>
              <a:rPr lang="en-US" sz="2400" dirty="0"/>
              <a:t>Understandable</a:t>
            </a:r>
          </a:p>
          <a:p>
            <a:r>
              <a:rPr lang="en-US" sz="2400" dirty="0"/>
              <a:t>Modifiable</a:t>
            </a:r>
          </a:p>
          <a:p>
            <a:r>
              <a:rPr lang="en-US" sz="2400" dirty="0"/>
              <a:t>Design agnostic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6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6AC5B-49FE-4D8D-B234-8A940BCD8592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Best Practices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9016"/>
            <a:ext cx="8229600" cy="5137151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400" dirty="0"/>
              <a:t>Bad: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The system shall be completely reliable.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The system shall be modular.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The system will be fast.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Errors shall be less than 1%.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400" dirty="0"/>
              <a:t>Better: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Response times for all level one actions will be less than 100 </a:t>
            </a:r>
            <a:r>
              <a:rPr lang="en-US" sz="2400" dirty="0" err="1"/>
              <a:t>ms.</a:t>
            </a:r>
            <a:endParaRPr lang="en-US" sz="2400" dirty="0"/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The </a:t>
            </a:r>
            <a:r>
              <a:rPr lang="en-US" sz="2400" dirty="0" err="1"/>
              <a:t>cyclomatic</a:t>
            </a:r>
            <a:r>
              <a:rPr lang="en-US" sz="2400" dirty="0"/>
              <a:t> complexity of each module shall be in the range of 10 to 40.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95% of the transactions shall be processed in less than 1 sec. 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sz="2400" dirty="0"/>
              <a:t>MTBF shall be 100 hours of continuous operation.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999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B9AB1-7EB9-4271-A74D-834A39AAF52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Functional Requirements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All system inputs 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Exact sequence of operations and responses (outputs) to normal and abnormal situations for every input possibility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4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May use case-by-case description or other general form of description (e.g., using universal quantification, use cases, user stories)</a:t>
            </a:r>
          </a:p>
        </p:txBody>
      </p:sp>
    </p:spTree>
    <p:extLst>
      <p:ext uri="{BB962C8B-B14F-4D97-AF65-F5344CB8AC3E}">
        <p14:creationId xmlns:p14="http://schemas.microsoft.com/office/powerpoint/2010/main" val="1282292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C82EA-E88C-4681-BA65-903E227AAA48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Functional Requirements (IEEE 830)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Specific requirements may be organized by:</a:t>
            </a:r>
            <a:endParaRPr lang="en-US" sz="28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Functional mode (e.g., navigation, attack, diagnostic)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User class (e.g., user, supervisor, diagnostic)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Object (define classes/objects, attributes, functions/methods, messages)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Feature (what the system provides to the user)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Stimulus (e.g., sensor 1, 2,…)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Functional hierarchy (e.g., using structured analysis)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Mixed (combining two or more of the above)</a:t>
            </a:r>
          </a:p>
        </p:txBody>
      </p:sp>
    </p:spTree>
    <p:extLst>
      <p:ext uri="{BB962C8B-B14F-4D97-AF65-F5344CB8AC3E}">
        <p14:creationId xmlns:p14="http://schemas.microsoft.com/office/powerpoint/2010/main" val="2505495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Nonfunctional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IEEE 830 defines several types of nonfunctional requirements: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External interfaces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Logical database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Design constraints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Software system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903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90362-8791-4F27-818D-F92AB0B8D9F9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External Interface Requirements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5252"/>
            <a:ext cx="8229600" cy="488794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Name of item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Description of purpose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Source of input or destination of output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Valid range, accuracy, and/or tolerance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Units of measure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Timing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Relationships to other inputs/outputs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Screen formats/organization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Window formats/organization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Data formats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Command formats</a:t>
            </a:r>
          </a:p>
        </p:txBody>
      </p:sp>
    </p:spTree>
    <p:extLst>
      <p:ext uri="{BB962C8B-B14F-4D97-AF65-F5344CB8AC3E}">
        <p14:creationId xmlns:p14="http://schemas.microsoft.com/office/powerpoint/2010/main" val="810598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09544-19D2-47FF-AE7D-8805A156B558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Performance Requirements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Static and dynamic requirements placed on the software or on human interaction with the software as a whole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Might include: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The number of simultaneous users to be supported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The numbers of transactions and tasks the amount of data to be processed within certain time periods for both normal and peak workload conditions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Others?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33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B7C91-69D8-4F12-A5EC-668DB923FEE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Logical Database Requirements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Types of information used by various functions such as 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400" dirty="0"/>
              <a:t>Data entities and their relationships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/>
              <a:t>Frequency of use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/>
              <a:t>Accessing capabilities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/>
              <a:t>Integrity constraints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/>
              <a:t>Data retention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37853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8F970-BB5C-4784-9903-609AEAE20F7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Design Constraint Requirements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sz="2400" dirty="0"/>
              <a:t>Related to 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Standards compliance 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3891324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BE88C-9A8A-443B-8DFF-0A6D948A2589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Software System Attribute Requirements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Reliability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Availability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Security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Maintainability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Portability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Just about any other “</a:t>
            </a:r>
            <a:r>
              <a:rPr lang="en-US" sz="2400" dirty="0" err="1"/>
              <a:t>ility</a:t>
            </a:r>
            <a:r>
              <a:rPr lang="en-US" sz="2400" dirty="0"/>
              <a:t>” you can think of </a:t>
            </a:r>
          </a:p>
        </p:txBody>
      </p:sp>
    </p:spTree>
    <p:extLst>
      <p:ext uri="{BB962C8B-B14F-4D97-AF65-F5344CB8AC3E}">
        <p14:creationId xmlns:p14="http://schemas.microsoft.com/office/powerpoint/2010/main" val="1810259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6C29A-ABEE-4202-9442-9EE785EE949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Use Cases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Describe scenarios of operation of the system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Described typically using Use Case Diagram, which depicts the interactions of the software system with its external environment.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Boxes represents the system itself.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Stick figures represent “actors” that designate external entities that interact with the system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Actors can be humans, other systems, or device inputs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Internal ellipses represent each activity of use for each of the actors (use cases)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Solid lines associate actors with each use</a:t>
            </a:r>
            <a:endParaRPr lang="en-US" sz="230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300" dirty="0">
                <a:effectLst/>
              </a:rPr>
              <a:t>The picture is not a use case – </a:t>
            </a:r>
            <a:r>
              <a:rPr lang="en-US" sz="2300" dirty="0"/>
              <a:t>i</a:t>
            </a:r>
            <a:r>
              <a:rPr lang="en-US" sz="2300" dirty="0">
                <a:effectLst/>
              </a:rPr>
              <a:t>t is a representation of a use case</a:t>
            </a:r>
            <a:endParaRPr lang="en-US" sz="2400" dirty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147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6DE34-2A4A-431F-89E9-FC05BBEAA63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958"/>
            <a:ext cx="7886700" cy="74424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Requirements Specification for HW/SW Systems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Formal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Have a rigorous, mathematical basis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Z, </a:t>
            </a:r>
            <a:r>
              <a:rPr lang="en-US" sz="2000" dirty="0" smtClean="0"/>
              <a:t>VDM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Get automated analysis tools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Difficult to learn and tedious to create. </a:t>
            </a:r>
            <a:endParaRPr 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Will explore in Ch. 6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Informal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Cannot be completely transliterated into a rigorous mathematical notation </a:t>
            </a:r>
            <a:endParaRPr lang="en-US" sz="2000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Free form language, have ambiguity, flexible semantics, meanings that can be changed with time and individual communities making it highly expressive. </a:t>
            </a:r>
            <a:endParaRPr 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e.g., </a:t>
            </a:r>
            <a:r>
              <a:rPr lang="en-US" sz="2000" dirty="0">
                <a:solidFill>
                  <a:srgbClr val="FF0000"/>
                </a:solidFill>
              </a:rPr>
              <a:t>natural language</a:t>
            </a:r>
            <a:r>
              <a:rPr lang="en-US" sz="2000" dirty="0"/>
              <a:t>, flowcharts, PowerPoint diagrams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All SRSs will have informal elements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Semi-formal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Defy classification as either formal or informal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000" dirty="0"/>
              <a:t>UML, </a:t>
            </a:r>
            <a:r>
              <a:rPr lang="en-US" sz="2000" dirty="0" err="1"/>
              <a:t>SysML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24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3" name="Line 72"/>
          <p:cNvSpPr>
            <a:spLocks noChangeShapeType="1"/>
          </p:cNvSpPr>
          <p:nvPr/>
        </p:nvSpPr>
        <p:spPr bwMode="auto">
          <a:xfrm>
            <a:off x="2903638" y="3801660"/>
            <a:ext cx="1219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4FC1E-5CE8-4B83-B949-A243B74A348F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32772" name="Line 69"/>
          <p:cNvSpPr>
            <a:spLocks noChangeShapeType="1"/>
          </p:cNvSpPr>
          <p:nvPr/>
        </p:nvSpPr>
        <p:spPr bwMode="auto">
          <a:xfrm>
            <a:off x="2827438" y="2353860"/>
            <a:ext cx="1752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68"/>
          <p:cNvSpPr>
            <a:spLocks noChangeShapeType="1"/>
          </p:cNvSpPr>
          <p:nvPr/>
        </p:nvSpPr>
        <p:spPr bwMode="auto">
          <a:xfrm flipV="1">
            <a:off x="2903638" y="2887260"/>
            <a:ext cx="17526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Use Case Example (Pet Store POS)</a:t>
            </a:r>
          </a:p>
        </p:txBody>
      </p:sp>
      <p:sp>
        <p:nvSpPr>
          <p:cNvPr id="32776" name="AutoShape 5"/>
          <p:cNvSpPr>
            <a:spLocks noChangeAspect="1" noChangeArrowheads="1" noTextEdit="1"/>
          </p:cNvSpPr>
          <p:nvPr/>
        </p:nvSpPr>
        <p:spPr bwMode="auto">
          <a:xfrm>
            <a:off x="-2286000" y="838200"/>
            <a:ext cx="107442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-685800" y="16017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78" name="Rectangle 7"/>
          <p:cNvSpPr>
            <a:spLocks noChangeArrowheads="1"/>
          </p:cNvSpPr>
          <p:nvPr/>
        </p:nvSpPr>
        <p:spPr bwMode="auto">
          <a:xfrm>
            <a:off x="6751738" y="467319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874713" y="5403850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2235200" y="54038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8150225" y="5403850"/>
            <a:ext cx="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8542338" y="5403850"/>
            <a:ext cx="58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3429765" y="1756629"/>
            <a:ext cx="2227262" cy="3113087"/>
          </a:xfrm>
          <a:prstGeom prst="rect">
            <a:avLst/>
          </a:prstGeom>
          <a:noFill/>
          <a:ln w="6350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3822422" y="1943040"/>
            <a:ext cx="13914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Pet Store POS</a:t>
            </a:r>
            <a:endParaRPr lang="en-US" sz="3600" dirty="0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5053113" y="1674410"/>
            <a:ext cx="57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86" name="Freeform 15"/>
          <p:cNvSpPr>
            <a:spLocks/>
          </p:cNvSpPr>
          <p:nvPr/>
        </p:nvSpPr>
        <p:spPr bwMode="auto">
          <a:xfrm>
            <a:off x="2638526" y="2137960"/>
            <a:ext cx="139700" cy="138113"/>
          </a:xfrm>
          <a:custGeom>
            <a:avLst/>
            <a:gdLst>
              <a:gd name="T0" fmla="*/ 0 w 67"/>
              <a:gd name="T1" fmla="*/ 69057 h 66"/>
              <a:gd name="T2" fmla="*/ 4170 w 67"/>
              <a:gd name="T3" fmla="*/ 48130 h 66"/>
              <a:gd name="T4" fmla="*/ 10425 w 67"/>
              <a:gd name="T5" fmla="*/ 29297 h 66"/>
              <a:gd name="T6" fmla="*/ 25021 w 67"/>
              <a:gd name="T7" fmla="*/ 14648 h 66"/>
              <a:gd name="T8" fmla="*/ 39616 w 67"/>
              <a:gd name="T9" fmla="*/ 2093 h 66"/>
              <a:gd name="T10" fmla="*/ 58382 w 67"/>
              <a:gd name="T11" fmla="*/ 0 h 66"/>
              <a:gd name="T12" fmla="*/ 79233 w 67"/>
              <a:gd name="T13" fmla="*/ 0 h 66"/>
              <a:gd name="T14" fmla="*/ 100084 w 67"/>
              <a:gd name="T15" fmla="*/ 2093 h 66"/>
              <a:gd name="T16" fmla="*/ 114679 w 67"/>
              <a:gd name="T17" fmla="*/ 14648 h 66"/>
              <a:gd name="T18" fmla="*/ 129275 w 67"/>
              <a:gd name="T19" fmla="*/ 29297 h 66"/>
              <a:gd name="T20" fmla="*/ 137615 w 67"/>
              <a:gd name="T21" fmla="*/ 48130 h 66"/>
              <a:gd name="T22" fmla="*/ 139700 w 67"/>
              <a:gd name="T23" fmla="*/ 69057 h 66"/>
              <a:gd name="T24" fmla="*/ 137615 w 67"/>
              <a:gd name="T25" fmla="*/ 87890 h 66"/>
              <a:gd name="T26" fmla="*/ 129275 w 67"/>
              <a:gd name="T27" fmla="*/ 106724 h 66"/>
              <a:gd name="T28" fmla="*/ 114679 w 67"/>
              <a:gd name="T29" fmla="*/ 121372 h 66"/>
              <a:gd name="T30" fmla="*/ 100084 w 67"/>
              <a:gd name="T31" fmla="*/ 131835 h 66"/>
              <a:gd name="T32" fmla="*/ 79233 w 67"/>
              <a:gd name="T33" fmla="*/ 138113 h 66"/>
              <a:gd name="T34" fmla="*/ 58382 w 67"/>
              <a:gd name="T35" fmla="*/ 138113 h 66"/>
              <a:gd name="T36" fmla="*/ 39616 w 67"/>
              <a:gd name="T37" fmla="*/ 131835 h 66"/>
              <a:gd name="T38" fmla="*/ 25021 w 67"/>
              <a:gd name="T39" fmla="*/ 121372 h 66"/>
              <a:gd name="T40" fmla="*/ 10425 w 67"/>
              <a:gd name="T41" fmla="*/ 106724 h 66"/>
              <a:gd name="T42" fmla="*/ 4170 w 67"/>
              <a:gd name="T43" fmla="*/ 87890 h 66"/>
              <a:gd name="T44" fmla="*/ 0 w 67"/>
              <a:gd name="T45" fmla="*/ 69057 h 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"/>
              <a:gd name="T70" fmla="*/ 0 h 66"/>
              <a:gd name="T71" fmla="*/ 67 w 67"/>
              <a:gd name="T72" fmla="*/ 66 h 6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" h="66">
                <a:moveTo>
                  <a:pt x="0" y="33"/>
                </a:moveTo>
                <a:lnTo>
                  <a:pt x="2" y="23"/>
                </a:lnTo>
                <a:lnTo>
                  <a:pt x="5" y="14"/>
                </a:lnTo>
                <a:lnTo>
                  <a:pt x="12" y="7"/>
                </a:lnTo>
                <a:lnTo>
                  <a:pt x="19" y="1"/>
                </a:lnTo>
                <a:lnTo>
                  <a:pt x="28" y="0"/>
                </a:lnTo>
                <a:lnTo>
                  <a:pt x="38" y="0"/>
                </a:lnTo>
                <a:lnTo>
                  <a:pt x="48" y="1"/>
                </a:lnTo>
                <a:lnTo>
                  <a:pt x="55" y="7"/>
                </a:lnTo>
                <a:lnTo>
                  <a:pt x="62" y="14"/>
                </a:lnTo>
                <a:lnTo>
                  <a:pt x="66" y="23"/>
                </a:lnTo>
                <a:lnTo>
                  <a:pt x="67" y="33"/>
                </a:lnTo>
                <a:lnTo>
                  <a:pt x="66" y="42"/>
                </a:lnTo>
                <a:lnTo>
                  <a:pt x="62" y="51"/>
                </a:lnTo>
                <a:lnTo>
                  <a:pt x="55" y="58"/>
                </a:lnTo>
                <a:lnTo>
                  <a:pt x="48" y="63"/>
                </a:lnTo>
                <a:lnTo>
                  <a:pt x="38" y="66"/>
                </a:lnTo>
                <a:lnTo>
                  <a:pt x="28" y="66"/>
                </a:lnTo>
                <a:lnTo>
                  <a:pt x="19" y="63"/>
                </a:lnTo>
                <a:lnTo>
                  <a:pt x="12" y="58"/>
                </a:lnTo>
                <a:lnTo>
                  <a:pt x="5" y="51"/>
                </a:lnTo>
                <a:lnTo>
                  <a:pt x="2" y="42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16"/>
          <p:cNvSpPr>
            <a:spLocks noChangeShapeType="1"/>
          </p:cNvSpPr>
          <p:nvPr/>
        </p:nvSpPr>
        <p:spPr bwMode="auto">
          <a:xfrm>
            <a:off x="2567088" y="2347510"/>
            <a:ext cx="280988" cy="1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Line 17"/>
          <p:cNvSpPr>
            <a:spLocks noChangeShapeType="1"/>
          </p:cNvSpPr>
          <p:nvPr/>
        </p:nvSpPr>
        <p:spPr bwMode="auto">
          <a:xfrm>
            <a:off x="2709963" y="2630085"/>
            <a:ext cx="138113" cy="2825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Freeform 18"/>
          <p:cNvSpPr>
            <a:spLocks/>
          </p:cNvSpPr>
          <p:nvPr/>
        </p:nvSpPr>
        <p:spPr bwMode="auto">
          <a:xfrm>
            <a:off x="2567088" y="2276073"/>
            <a:ext cx="142875" cy="636587"/>
          </a:xfrm>
          <a:custGeom>
            <a:avLst/>
            <a:gdLst>
              <a:gd name="T0" fmla="*/ 142875 w 68"/>
              <a:gd name="T1" fmla="*/ 0 h 304"/>
              <a:gd name="T2" fmla="*/ 142875 w 68"/>
              <a:gd name="T3" fmla="*/ 353892 h 304"/>
              <a:gd name="T4" fmla="*/ 0 w 68"/>
              <a:gd name="T5" fmla="*/ 636587 h 304"/>
              <a:gd name="T6" fmla="*/ 0 60000 65536"/>
              <a:gd name="T7" fmla="*/ 0 60000 65536"/>
              <a:gd name="T8" fmla="*/ 0 60000 65536"/>
              <a:gd name="T9" fmla="*/ 0 w 68"/>
              <a:gd name="T10" fmla="*/ 0 h 304"/>
              <a:gd name="T11" fmla="*/ 68 w 6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304">
                <a:moveTo>
                  <a:pt x="68" y="0"/>
                </a:moveTo>
                <a:lnTo>
                  <a:pt x="68" y="169"/>
                </a:lnTo>
                <a:lnTo>
                  <a:pt x="0" y="304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Freeform 19"/>
          <p:cNvSpPr>
            <a:spLocks/>
          </p:cNvSpPr>
          <p:nvPr/>
        </p:nvSpPr>
        <p:spPr bwMode="auto">
          <a:xfrm>
            <a:off x="2638526" y="2137960"/>
            <a:ext cx="139700" cy="138113"/>
          </a:xfrm>
          <a:custGeom>
            <a:avLst/>
            <a:gdLst>
              <a:gd name="T0" fmla="*/ 0 w 67"/>
              <a:gd name="T1" fmla="*/ 69057 h 66"/>
              <a:gd name="T2" fmla="*/ 4170 w 67"/>
              <a:gd name="T3" fmla="*/ 48130 h 66"/>
              <a:gd name="T4" fmla="*/ 10425 w 67"/>
              <a:gd name="T5" fmla="*/ 29297 h 66"/>
              <a:gd name="T6" fmla="*/ 25021 w 67"/>
              <a:gd name="T7" fmla="*/ 14648 h 66"/>
              <a:gd name="T8" fmla="*/ 39616 w 67"/>
              <a:gd name="T9" fmla="*/ 2093 h 66"/>
              <a:gd name="T10" fmla="*/ 58382 w 67"/>
              <a:gd name="T11" fmla="*/ 0 h 66"/>
              <a:gd name="T12" fmla="*/ 79233 w 67"/>
              <a:gd name="T13" fmla="*/ 0 h 66"/>
              <a:gd name="T14" fmla="*/ 100084 w 67"/>
              <a:gd name="T15" fmla="*/ 2093 h 66"/>
              <a:gd name="T16" fmla="*/ 114679 w 67"/>
              <a:gd name="T17" fmla="*/ 14648 h 66"/>
              <a:gd name="T18" fmla="*/ 129275 w 67"/>
              <a:gd name="T19" fmla="*/ 29297 h 66"/>
              <a:gd name="T20" fmla="*/ 137615 w 67"/>
              <a:gd name="T21" fmla="*/ 48130 h 66"/>
              <a:gd name="T22" fmla="*/ 139700 w 67"/>
              <a:gd name="T23" fmla="*/ 69057 h 66"/>
              <a:gd name="T24" fmla="*/ 137615 w 67"/>
              <a:gd name="T25" fmla="*/ 87890 h 66"/>
              <a:gd name="T26" fmla="*/ 129275 w 67"/>
              <a:gd name="T27" fmla="*/ 106724 h 66"/>
              <a:gd name="T28" fmla="*/ 114679 w 67"/>
              <a:gd name="T29" fmla="*/ 121372 h 66"/>
              <a:gd name="T30" fmla="*/ 100084 w 67"/>
              <a:gd name="T31" fmla="*/ 131835 h 66"/>
              <a:gd name="T32" fmla="*/ 79233 w 67"/>
              <a:gd name="T33" fmla="*/ 138113 h 66"/>
              <a:gd name="T34" fmla="*/ 58382 w 67"/>
              <a:gd name="T35" fmla="*/ 138113 h 66"/>
              <a:gd name="T36" fmla="*/ 39616 w 67"/>
              <a:gd name="T37" fmla="*/ 131835 h 66"/>
              <a:gd name="T38" fmla="*/ 25021 w 67"/>
              <a:gd name="T39" fmla="*/ 121372 h 66"/>
              <a:gd name="T40" fmla="*/ 10425 w 67"/>
              <a:gd name="T41" fmla="*/ 106724 h 66"/>
              <a:gd name="T42" fmla="*/ 4170 w 67"/>
              <a:gd name="T43" fmla="*/ 87890 h 66"/>
              <a:gd name="T44" fmla="*/ 0 w 67"/>
              <a:gd name="T45" fmla="*/ 69057 h 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"/>
              <a:gd name="T70" fmla="*/ 0 h 66"/>
              <a:gd name="T71" fmla="*/ 67 w 67"/>
              <a:gd name="T72" fmla="*/ 66 h 6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" h="66">
                <a:moveTo>
                  <a:pt x="0" y="33"/>
                </a:moveTo>
                <a:lnTo>
                  <a:pt x="2" y="23"/>
                </a:lnTo>
                <a:lnTo>
                  <a:pt x="5" y="14"/>
                </a:lnTo>
                <a:lnTo>
                  <a:pt x="12" y="7"/>
                </a:lnTo>
                <a:lnTo>
                  <a:pt x="19" y="1"/>
                </a:lnTo>
                <a:lnTo>
                  <a:pt x="28" y="0"/>
                </a:lnTo>
                <a:lnTo>
                  <a:pt x="38" y="0"/>
                </a:lnTo>
                <a:lnTo>
                  <a:pt x="48" y="1"/>
                </a:lnTo>
                <a:lnTo>
                  <a:pt x="55" y="7"/>
                </a:lnTo>
                <a:lnTo>
                  <a:pt x="62" y="14"/>
                </a:lnTo>
                <a:lnTo>
                  <a:pt x="66" y="23"/>
                </a:lnTo>
                <a:lnTo>
                  <a:pt x="67" y="33"/>
                </a:lnTo>
                <a:lnTo>
                  <a:pt x="66" y="42"/>
                </a:lnTo>
                <a:lnTo>
                  <a:pt x="62" y="51"/>
                </a:lnTo>
                <a:lnTo>
                  <a:pt x="55" y="58"/>
                </a:lnTo>
                <a:lnTo>
                  <a:pt x="48" y="63"/>
                </a:lnTo>
                <a:lnTo>
                  <a:pt x="38" y="66"/>
                </a:lnTo>
                <a:lnTo>
                  <a:pt x="28" y="66"/>
                </a:lnTo>
                <a:lnTo>
                  <a:pt x="19" y="63"/>
                </a:lnTo>
                <a:lnTo>
                  <a:pt x="12" y="58"/>
                </a:lnTo>
                <a:lnTo>
                  <a:pt x="5" y="51"/>
                </a:lnTo>
                <a:lnTo>
                  <a:pt x="2" y="42"/>
                </a:lnTo>
                <a:lnTo>
                  <a:pt x="0" y="33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2300311" y="2978701"/>
            <a:ext cx="836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Customer</a:t>
            </a:r>
            <a:endParaRPr lang="en-US" sz="4800" b="1" dirty="0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2884588" y="278883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93" name="Rectangle 26"/>
          <p:cNvSpPr>
            <a:spLocks noChangeArrowheads="1"/>
          </p:cNvSpPr>
          <p:nvPr/>
        </p:nvSpPr>
        <p:spPr bwMode="auto">
          <a:xfrm>
            <a:off x="4489551" y="217606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794" name="Rectangle 27"/>
          <p:cNvSpPr>
            <a:spLocks noChangeArrowheads="1"/>
          </p:cNvSpPr>
          <p:nvPr/>
        </p:nvSpPr>
        <p:spPr bwMode="auto">
          <a:xfrm>
            <a:off x="4016476" y="2471335"/>
            <a:ext cx="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795" name="Rectangle 28"/>
          <p:cNvSpPr>
            <a:spLocks noChangeArrowheads="1"/>
          </p:cNvSpPr>
          <p:nvPr/>
        </p:nvSpPr>
        <p:spPr bwMode="auto">
          <a:xfrm>
            <a:off x="4173638" y="2295123"/>
            <a:ext cx="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797" name="Freeform 31"/>
          <p:cNvSpPr>
            <a:spLocks/>
          </p:cNvSpPr>
          <p:nvPr/>
        </p:nvSpPr>
        <p:spPr bwMode="auto">
          <a:xfrm>
            <a:off x="4199038" y="3180154"/>
            <a:ext cx="1042988" cy="605631"/>
          </a:xfrm>
          <a:custGeom>
            <a:avLst/>
            <a:gdLst>
              <a:gd name="T0" fmla="*/ 0 w 423"/>
              <a:gd name="T1" fmla="*/ 219617 h 211"/>
              <a:gd name="T2" fmla="*/ 2094 w 423"/>
              <a:gd name="T3" fmla="*/ 194518 h 211"/>
              <a:gd name="T4" fmla="*/ 10471 w 423"/>
              <a:gd name="T5" fmla="*/ 171510 h 211"/>
              <a:gd name="T6" fmla="*/ 25130 w 423"/>
              <a:gd name="T7" fmla="*/ 146411 h 211"/>
              <a:gd name="T8" fmla="*/ 43977 w 423"/>
              <a:gd name="T9" fmla="*/ 123404 h 211"/>
              <a:gd name="T10" fmla="*/ 67013 w 423"/>
              <a:gd name="T11" fmla="*/ 102488 h 211"/>
              <a:gd name="T12" fmla="*/ 94237 w 423"/>
              <a:gd name="T13" fmla="*/ 83664 h 211"/>
              <a:gd name="T14" fmla="*/ 129837 w 423"/>
              <a:gd name="T15" fmla="*/ 64839 h 211"/>
              <a:gd name="T16" fmla="*/ 165438 w 423"/>
              <a:gd name="T17" fmla="*/ 48107 h 211"/>
              <a:gd name="T18" fmla="*/ 207321 w 423"/>
              <a:gd name="T19" fmla="*/ 33465 h 211"/>
              <a:gd name="T20" fmla="*/ 251298 w 423"/>
              <a:gd name="T21" fmla="*/ 23007 h 211"/>
              <a:gd name="T22" fmla="*/ 297369 w 423"/>
              <a:gd name="T23" fmla="*/ 10458 h 211"/>
              <a:gd name="T24" fmla="*/ 343440 w 423"/>
              <a:gd name="T25" fmla="*/ 4183 h 211"/>
              <a:gd name="T26" fmla="*/ 393700 w 423"/>
              <a:gd name="T27" fmla="*/ 2092 h 211"/>
              <a:gd name="T28" fmla="*/ 441865 w 423"/>
              <a:gd name="T29" fmla="*/ 0 h 211"/>
              <a:gd name="T30" fmla="*/ 492125 w 423"/>
              <a:gd name="T31" fmla="*/ 2092 h 211"/>
              <a:gd name="T32" fmla="*/ 540291 w 423"/>
              <a:gd name="T33" fmla="*/ 4183 h 211"/>
              <a:gd name="T34" fmla="*/ 588456 w 423"/>
              <a:gd name="T35" fmla="*/ 10458 h 211"/>
              <a:gd name="T36" fmla="*/ 634527 w 423"/>
              <a:gd name="T37" fmla="*/ 23007 h 211"/>
              <a:gd name="T38" fmla="*/ 678504 w 423"/>
              <a:gd name="T39" fmla="*/ 33465 h 211"/>
              <a:gd name="T40" fmla="*/ 718293 w 423"/>
              <a:gd name="T41" fmla="*/ 48107 h 211"/>
              <a:gd name="T42" fmla="*/ 755988 w 423"/>
              <a:gd name="T43" fmla="*/ 64839 h 211"/>
              <a:gd name="T44" fmla="*/ 787400 w 423"/>
              <a:gd name="T45" fmla="*/ 83664 h 211"/>
              <a:gd name="T46" fmla="*/ 816718 w 423"/>
              <a:gd name="T47" fmla="*/ 102488 h 211"/>
              <a:gd name="T48" fmla="*/ 839754 w 423"/>
              <a:gd name="T49" fmla="*/ 123404 h 211"/>
              <a:gd name="T50" fmla="*/ 860695 w 423"/>
              <a:gd name="T51" fmla="*/ 146411 h 211"/>
              <a:gd name="T52" fmla="*/ 873260 w 423"/>
              <a:gd name="T53" fmla="*/ 171510 h 211"/>
              <a:gd name="T54" fmla="*/ 881637 w 423"/>
              <a:gd name="T55" fmla="*/ 194518 h 211"/>
              <a:gd name="T56" fmla="*/ 885825 w 423"/>
              <a:gd name="T57" fmla="*/ 219617 h 211"/>
              <a:gd name="T58" fmla="*/ 881637 w 423"/>
              <a:gd name="T59" fmla="*/ 244716 h 211"/>
              <a:gd name="T60" fmla="*/ 873260 w 423"/>
              <a:gd name="T61" fmla="*/ 269815 h 211"/>
              <a:gd name="T62" fmla="*/ 860695 w 423"/>
              <a:gd name="T63" fmla="*/ 292822 h 211"/>
              <a:gd name="T64" fmla="*/ 839754 w 423"/>
              <a:gd name="T65" fmla="*/ 317921 h 211"/>
              <a:gd name="T66" fmla="*/ 816718 w 423"/>
              <a:gd name="T67" fmla="*/ 336746 h 211"/>
              <a:gd name="T68" fmla="*/ 787400 w 423"/>
              <a:gd name="T69" fmla="*/ 357662 h 211"/>
              <a:gd name="T70" fmla="*/ 755988 w 423"/>
              <a:gd name="T71" fmla="*/ 376486 h 211"/>
              <a:gd name="T72" fmla="*/ 718293 w 423"/>
              <a:gd name="T73" fmla="*/ 393218 h 211"/>
              <a:gd name="T74" fmla="*/ 678504 w 423"/>
              <a:gd name="T75" fmla="*/ 407860 h 211"/>
              <a:gd name="T76" fmla="*/ 634527 w 423"/>
              <a:gd name="T77" fmla="*/ 418318 h 211"/>
              <a:gd name="T78" fmla="*/ 588456 w 423"/>
              <a:gd name="T79" fmla="*/ 428775 h 211"/>
              <a:gd name="T80" fmla="*/ 540291 w 423"/>
              <a:gd name="T81" fmla="*/ 435050 h 211"/>
              <a:gd name="T82" fmla="*/ 492125 w 423"/>
              <a:gd name="T83" fmla="*/ 439233 h 211"/>
              <a:gd name="T84" fmla="*/ 441865 w 423"/>
              <a:gd name="T85" fmla="*/ 441325 h 211"/>
              <a:gd name="T86" fmla="*/ 393700 w 423"/>
              <a:gd name="T87" fmla="*/ 439233 h 211"/>
              <a:gd name="T88" fmla="*/ 343440 w 423"/>
              <a:gd name="T89" fmla="*/ 435050 h 211"/>
              <a:gd name="T90" fmla="*/ 297369 w 423"/>
              <a:gd name="T91" fmla="*/ 428775 h 211"/>
              <a:gd name="T92" fmla="*/ 251298 w 423"/>
              <a:gd name="T93" fmla="*/ 418318 h 211"/>
              <a:gd name="T94" fmla="*/ 207321 w 423"/>
              <a:gd name="T95" fmla="*/ 407860 h 211"/>
              <a:gd name="T96" fmla="*/ 165438 w 423"/>
              <a:gd name="T97" fmla="*/ 393218 h 211"/>
              <a:gd name="T98" fmla="*/ 129837 w 423"/>
              <a:gd name="T99" fmla="*/ 376486 h 211"/>
              <a:gd name="T100" fmla="*/ 94237 w 423"/>
              <a:gd name="T101" fmla="*/ 357662 h 211"/>
              <a:gd name="T102" fmla="*/ 67013 w 423"/>
              <a:gd name="T103" fmla="*/ 336746 h 211"/>
              <a:gd name="T104" fmla="*/ 43977 w 423"/>
              <a:gd name="T105" fmla="*/ 317921 h 211"/>
              <a:gd name="T106" fmla="*/ 25130 w 423"/>
              <a:gd name="T107" fmla="*/ 292822 h 211"/>
              <a:gd name="T108" fmla="*/ 10471 w 423"/>
              <a:gd name="T109" fmla="*/ 269815 h 211"/>
              <a:gd name="T110" fmla="*/ 2094 w 423"/>
              <a:gd name="T111" fmla="*/ 244716 h 211"/>
              <a:gd name="T112" fmla="*/ 0 w 423"/>
              <a:gd name="T113" fmla="*/ 219617 h 2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23"/>
              <a:gd name="T172" fmla="*/ 0 h 211"/>
              <a:gd name="T173" fmla="*/ 423 w 423"/>
              <a:gd name="T174" fmla="*/ 211 h 21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23" h="211">
                <a:moveTo>
                  <a:pt x="0" y="105"/>
                </a:moveTo>
                <a:lnTo>
                  <a:pt x="1" y="93"/>
                </a:lnTo>
                <a:lnTo>
                  <a:pt x="5" y="82"/>
                </a:lnTo>
                <a:lnTo>
                  <a:pt x="12" y="70"/>
                </a:lnTo>
                <a:lnTo>
                  <a:pt x="21" y="59"/>
                </a:lnTo>
                <a:lnTo>
                  <a:pt x="32" y="49"/>
                </a:lnTo>
                <a:lnTo>
                  <a:pt x="45" y="40"/>
                </a:lnTo>
                <a:lnTo>
                  <a:pt x="62" y="31"/>
                </a:lnTo>
                <a:lnTo>
                  <a:pt x="79" y="23"/>
                </a:lnTo>
                <a:lnTo>
                  <a:pt x="99" y="16"/>
                </a:lnTo>
                <a:lnTo>
                  <a:pt x="120" y="11"/>
                </a:lnTo>
                <a:lnTo>
                  <a:pt x="142" y="5"/>
                </a:lnTo>
                <a:lnTo>
                  <a:pt x="164" y="2"/>
                </a:lnTo>
                <a:lnTo>
                  <a:pt x="188" y="1"/>
                </a:lnTo>
                <a:lnTo>
                  <a:pt x="211" y="0"/>
                </a:lnTo>
                <a:lnTo>
                  <a:pt x="235" y="1"/>
                </a:lnTo>
                <a:lnTo>
                  <a:pt x="258" y="2"/>
                </a:lnTo>
                <a:lnTo>
                  <a:pt x="281" y="5"/>
                </a:lnTo>
                <a:lnTo>
                  <a:pt x="303" y="11"/>
                </a:lnTo>
                <a:lnTo>
                  <a:pt x="324" y="16"/>
                </a:lnTo>
                <a:lnTo>
                  <a:pt x="343" y="23"/>
                </a:lnTo>
                <a:lnTo>
                  <a:pt x="361" y="31"/>
                </a:lnTo>
                <a:lnTo>
                  <a:pt x="376" y="40"/>
                </a:lnTo>
                <a:lnTo>
                  <a:pt x="390" y="49"/>
                </a:lnTo>
                <a:lnTo>
                  <a:pt x="401" y="59"/>
                </a:lnTo>
                <a:lnTo>
                  <a:pt x="411" y="70"/>
                </a:lnTo>
                <a:lnTo>
                  <a:pt x="417" y="82"/>
                </a:lnTo>
                <a:lnTo>
                  <a:pt x="421" y="93"/>
                </a:lnTo>
                <a:lnTo>
                  <a:pt x="423" y="105"/>
                </a:lnTo>
                <a:lnTo>
                  <a:pt x="421" y="117"/>
                </a:lnTo>
                <a:lnTo>
                  <a:pt x="417" y="129"/>
                </a:lnTo>
                <a:lnTo>
                  <a:pt x="411" y="140"/>
                </a:lnTo>
                <a:lnTo>
                  <a:pt x="401" y="152"/>
                </a:lnTo>
                <a:lnTo>
                  <a:pt x="390" y="161"/>
                </a:lnTo>
                <a:lnTo>
                  <a:pt x="376" y="171"/>
                </a:lnTo>
                <a:lnTo>
                  <a:pt x="361" y="180"/>
                </a:lnTo>
                <a:lnTo>
                  <a:pt x="343" y="188"/>
                </a:lnTo>
                <a:lnTo>
                  <a:pt x="324" y="195"/>
                </a:lnTo>
                <a:lnTo>
                  <a:pt x="303" y="200"/>
                </a:lnTo>
                <a:lnTo>
                  <a:pt x="281" y="205"/>
                </a:lnTo>
                <a:lnTo>
                  <a:pt x="258" y="208"/>
                </a:lnTo>
                <a:lnTo>
                  <a:pt x="235" y="210"/>
                </a:lnTo>
                <a:lnTo>
                  <a:pt x="211" y="211"/>
                </a:lnTo>
                <a:lnTo>
                  <a:pt x="188" y="210"/>
                </a:lnTo>
                <a:lnTo>
                  <a:pt x="164" y="208"/>
                </a:lnTo>
                <a:lnTo>
                  <a:pt x="142" y="205"/>
                </a:lnTo>
                <a:lnTo>
                  <a:pt x="120" y="200"/>
                </a:lnTo>
                <a:lnTo>
                  <a:pt x="99" y="195"/>
                </a:lnTo>
                <a:lnTo>
                  <a:pt x="79" y="188"/>
                </a:lnTo>
                <a:lnTo>
                  <a:pt x="62" y="180"/>
                </a:lnTo>
                <a:lnTo>
                  <a:pt x="45" y="171"/>
                </a:lnTo>
                <a:lnTo>
                  <a:pt x="32" y="161"/>
                </a:lnTo>
                <a:lnTo>
                  <a:pt x="21" y="152"/>
                </a:lnTo>
                <a:lnTo>
                  <a:pt x="12" y="140"/>
                </a:lnTo>
                <a:lnTo>
                  <a:pt x="5" y="129"/>
                </a:lnTo>
                <a:lnTo>
                  <a:pt x="1" y="117"/>
                </a:lnTo>
                <a:lnTo>
                  <a:pt x="0" y="105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Rectangle 32"/>
          <p:cNvSpPr>
            <a:spLocks noChangeArrowheads="1"/>
          </p:cNvSpPr>
          <p:nvPr/>
        </p:nvSpPr>
        <p:spPr bwMode="auto">
          <a:xfrm>
            <a:off x="4400835" y="3291557"/>
            <a:ext cx="674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Update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Inventory</a:t>
            </a:r>
            <a:endParaRPr lang="en-US" sz="1200" dirty="0"/>
          </a:p>
        </p:txBody>
      </p:sp>
      <p:sp>
        <p:nvSpPr>
          <p:cNvPr id="32799" name="Rectangle 33"/>
          <p:cNvSpPr>
            <a:spLocks noChangeArrowheads="1"/>
          </p:cNvSpPr>
          <p:nvPr/>
        </p:nvSpPr>
        <p:spPr bwMode="auto">
          <a:xfrm>
            <a:off x="4568926" y="3125385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800" name="Rectangle 40"/>
          <p:cNvSpPr>
            <a:spLocks noChangeArrowheads="1"/>
          </p:cNvSpPr>
          <p:nvPr/>
        </p:nvSpPr>
        <p:spPr bwMode="auto">
          <a:xfrm>
            <a:off x="6677126" y="289519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801" name="Freeform 41"/>
          <p:cNvSpPr>
            <a:spLocks/>
          </p:cNvSpPr>
          <p:nvPr/>
        </p:nvSpPr>
        <p:spPr bwMode="auto">
          <a:xfrm>
            <a:off x="2638526" y="3803248"/>
            <a:ext cx="139700" cy="138112"/>
          </a:xfrm>
          <a:custGeom>
            <a:avLst/>
            <a:gdLst>
              <a:gd name="T0" fmla="*/ 0 w 67"/>
              <a:gd name="T1" fmla="*/ 69056 h 66"/>
              <a:gd name="T2" fmla="*/ 4170 w 67"/>
              <a:gd name="T3" fmla="*/ 48130 h 66"/>
              <a:gd name="T4" fmla="*/ 10425 w 67"/>
              <a:gd name="T5" fmla="*/ 31389 h 66"/>
              <a:gd name="T6" fmla="*/ 25021 w 67"/>
              <a:gd name="T7" fmla="*/ 16741 h 66"/>
              <a:gd name="T8" fmla="*/ 39616 w 67"/>
              <a:gd name="T9" fmla="*/ 4185 h 66"/>
              <a:gd name="T10" fmla="*/ 58382 w 67"/>
              <a:gd name="T11" fmla="*/ 0 h 66"/>
              <a:gd name="T12" fmla="*/ 79233 w 67"/>
              <a:gd name="T13" fmla="*/ 0 h 66"/>
              <a:gd name="T14" fmla="*/ 100084 w 67"/>
              <a:gd name="T15" fmla="*/ 4185 h 66"/>
              <a:gd name="T16" fmla="*/ 114679 w 67"/>
              <a:gd name="T17" fmla="*/ 16741 h 66"/>
              <a:gd name="T18" fmla="*/ 129275 w 67"/>
              <a:gd name="T19" fmla="*/ 31389 h 66"/>
              <a:gd name="T20" fmla="*/ 137615 w 67"/>
              <a:gd name="T21" fmla="*/ 48130 h 66"/>
              <a:gd name="T22" fmla="*/ 139700 w 67"/>
              <a:gd name="T23" fmla="*/ 69056 h 66"/>
              <a:gd name="T24" fmla="*/ 137615 w 67"/>
              <a:gd name="T25" fmla="*/ 89982 h 66"/>
              <a:gd name="T26" fmla="*/ 129275 w 67"/>
              <a:gd name="T27" fmla="*/ 106723 h 66"/>
              <a:gd name="T28" fmla="*/ 114679 w 67"/>
              <a:gd name="T29" fmla="*/ 123464 h 66"/>
              <a:gd name="T30" fmla="*/ 100084 w 67"/>
              <a:gd name="T31" fmla="*/ 131834 h 66"/>
              <a:gd name="T32" fmla="*/ 79233 w 67"/>
              <a:gd name="T33" fmla="*/ 138112 h 66"/>
              <a:gd name="T34" fmla="*/ 58382 w 67"/>
              <a:gd name="T35" fmla="*/ 138112 h 66"/>
              <a:gd name="T36" fmla="*/ 39616 w 67"/>
              <a:gd name="T37" fmla="*/ 131834 h 66"/>
              <a:gd name="T38" fmla="*/ 25021 w 67"/>
              <a:gd name="T39" fmla="*/ 123464 h 66"/>
              <a:gd name="T40" fmla="*/ 10425 w 67"/>
              <a:gd name="T41" fmla="*/ 106723 h 66"/>
              <a:gd name="T42" fmla="*/ 4170 w 67"/>
              <a:gd name="T43" fmla="*/ 89982 h 66"/>
              <a:gd name="T44" fmla="*/ 0 w 67"/>
              <a:gd name="T45" fmla="*/ 69056 h 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"/>
              <a:gd name="T70" fmla="*/ 0 h 66"/>
              <a:gd name="T71" fmla="*/ 67 w 67"/>
              <a:gd name="T72" fmla="*/ 66 h 6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" h="66">
                <a:moveTo>
                  <a:pt x="0" y="33"/>
                </a:moveTo>
                <a:lnTo>
                  <a:pt x="2" y="23"/>
                </a:lnTo>
                <a:lnTo>
                  <a:pt x="5" y="15"/>
                </a:lnTo>
                <a:lnTo>
                  <a:pt x="12" y="8"/>
                </a:lnTo>
                <a:lnTo>
                  <a:pt x="19" y="2"/>
                </a:lnTo>
                <a:lnTo>
                  <a:pt x="28" y="0"/>
                </a:lnTo>
                <a:lnTo>
                  <a:pt x="38" y="0"/>
                </a:lnTo>
                <a:lnTo>
                  <a:pt x="48" y="2"/>
                </a:lnTo>
                <a:lnTo>
                  <a:pt x="55" y="8"/>
                </a:lnTo>
                <a:lnTo>
                  <a:pt x="62" y="15"/>
                </a:lnTo>
                <a:lnTo>
                  <a:pt x="66" y="23"/>
                </a:lnTo>
                <a:lnTo>
                  <a:pt x="67" y="33"/>
                </a:lnTo>
                <a:lnTo>
                  <a:pt x="66" y="43"/>
                </a:lnTo>
                <a:lnTo>
                  <a:pt x="62" y="51"/>
                </a:lnTo>
                <a:lnTo>
                  <a:pt x="55" y="59"/>
                </a:lnTo>
                <a:lnTo>
                  <a:pt x="48" y="63"/>
                </a:lnTo>
                <a:lnTo>
                  <a:pt x="38" y="66"/>
                </a:lnTo>
                <a:lnTo>
                  <a:pt x="28" y="66"/>
                </a:lnTo>
                <a:lnTo>
                  <a:pt x="19" y="63"/>
                </a:lnTo>
                <a:lnTo>
                  <a:pt x="12" y="59"/>
                </a:lnTo>
                <a:lnTo>
                  <a:pt x="5" y="51"/>
                </a:lnTo>
                <a:lnTo>
                  <a:pt x="2" y="4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Line 42"/>
          <p:cNvSpPr>
            <a:spLocks noChangeShapeType="1"/>
          </p:cNvSpPr>
          <p:nvPr/>
        </p:nvSpPr>
        <p:spPr bwMode="auto">
          <a:xfrm>
            <a:off x="2567088" y="4014385"/>
            <a:ext cx="280988" cy="1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3" name="Line 43"/>
          <p:cNvSpPr>
            <a:spLocks noChangeShapeType="1"/>
          </p:cNvSpPr>
          <p:nvPr/>
        </p:nvSpPr>
        <p:spPr bwMode="auto">
          <a:xfrm>
            <a:off x="2709963" y="4293785"/>
            <a:ext cx="138113" cy="2825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4" name="Freeform 44"/>
          <p:cNvSpPr>
            <a:spLocks/>
          </p:cNvSpPr>
          <p:nvPr/>
        </p:nvSpPr>
        <p:spPr bwMode="auto">
          <a:xfrm>
            <a:off x="2567088" y="3941360"/>
            <a:ext cx="142875" cy="635000"/>
          </a:xfrm>
          <a:custGeom>
            <a:avLst/>
            <a:gdLst>
              <a:gd name="T0" fmla="*/ 142875 w 68"/>
              <a:gd name="T1" fmla="*/ 0 h 304"/>
              <a:gd name="T2" fmla="*/ 142875 w 68"/>
              <a:gd name="T3" fmla="*/ 353010 h 304"/>
              <a:gd name="T4" fmla="*/ 0 w 68"/>
              <a:gd name="T5" fmla="*/ 635000 h 304"/>
              <a:gd name="T6" fmla="*/ 0 60000 65536"/>
              <a:gd name="T7" fmla="*/ 0 60000 65536"/>
              <a:gd name="T8" fmla="*/ 0 60000 65536"/>
              <a:gd name="T9" fmla="*/ 0 w 68"/>
              <a:gd name="T10" fmla="*/ 0 h 304"/>
              <a:gd name="T11" fmla="*/ 68 w 6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304">
                <a:moveTo>
                  <a:pt x="68" y="0"/>
                </a:moveTo>
                <a:lnTo>
                  <a:pt x="68" y="169"/>
                </a:lnTo>
                <a:lnTo>
                  <a:pt x="0" y="304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5" name="Freeform 45"/>
          <p:cNvSpPr>
            <a:spLocks/>
          </p:cNvSpPr>
          <p:nvPr/>
        </p:nvSpPr>
        <p:spPr bwMode="auto">
          <a:xfrm>
            <a:off x="2638526" y="3803248"/>
            <a:ext cx="139700" cy="138112"/>
          </a:xfrm>
          <a:custGeom>
            <a:avLst/>
            <a:gdLst>
              <a:gd name="T0" fmla="*/ 0 w 67"/>
              <a:gd name="T1" fmla="*/ 69056 h 66"/>
              <a:gd name="T2" fmla="*/ 4170 w 67"/>
              <a:gd name="T3" fmla="*/ 48130 h 66"/>
              <a:gd name="T4" fmla="*/ 10425 w 67"/>
              <a:gd name="T5" fmla="*/ 31389 h 66"/>
              <a:gd name="T6" fmla="*/ 25021 w 67"/>
              <a:gd name="T7" fmla="*/ 16741 h 66"/>
              <a:gd name="T8" fmla="*/ 39616 w 67"/>
              <a:gd name="T9" fmla="*/ 4185 h 66"/>
              <a:gd name="T10" fmla="*/ 58382 w 67"/>
              <a:gd name="T11" fmla="*/ 0 h 66"/>
              <a:gd name="T12" fmla="*/ 79233 w 67"/>
              <a:gd name="T13" fmla="*/ 0 h 66"/>
              <a:gd name="T14" fmla="*/ 100084 w 67"/>
              <a:gd name="T15" fmla="*/ 4185 h 66"/>
              <a:gd name="T16" fmla="*/ 114679 w 67"/>
              <a:gd name="T17" fmla="*/ 16741 h 66"/>
              <a:gd name="T18" fmla="*/ 129275 w 67"/>
              <a:gd name="T19" fmla="*/ 31389 h 66"/>
              <a:gd name="T20" fmla="*/ 137615 w 67"/>
              <a:gd name="T21" fmla="*/ 48130 h 66"/>
              <a:gd name="T22" fmla="*/ 139700 w 67"/>
              <a:gd name="T23" fmla="*/ 69056 h 66"/>
              <a:gd name="T24" fmla="*/ 137615 w 67"/>
              <a:gd name="T25" fmla="*/ 89982 h 66"/>
              <a:gd name="T26" fmla="*/ 129275 w 67"/>
              <a:gd name="T27" fmla="*/ 106723 h 66"/>
              <a:gd name="T28" fmla="*/ 114679 w 67"/>
              <a:gd name="T29" fmla="*/ 123464 h 66"/>
              <a:gd name="T30" fmla="*/ 100084 w 67"/>
              <a:gd name="T31" fmla="*/ 131834 h 66"/>
              <a:gd name="T32" fmla="*/ 79233 w 67"/>
              <a:gd name="T33" fmla="*/ 138112 h 66"/>
              <a:gd name="T34" fmla="*/ 58382 w 67"/>
              <a:gd name="T35" fmla="*/ 138112 h 66"/>
              <a:gd name="T36" fmla="*/ 39616 w 67"/>
              <a:gd name="T37" fmla="*/ 131834 h 66"/>
              <a:gd name="T38" fmla="*/ 25021 w 67"/>
              <a:gd name="T39" fmla="*/ 123464 h 66"/>
              <a:gd name="T40" fmla="*/ 10425 w 67"/>
              <a:gd name="T41" fmla="*/ 106723 h 66"/>
              <a:gd name="T42" fmla="*/ 4170 w 67"/>
              <a:gd name="T43" fmla="*/ 89982 h 66"/>
              <a:gd name="T44" fmla="*/ 0 w 67"/>
              <a:gd name="T45" fmla="*/ 69056 h 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"/>
              <a:gd name="T70" fmla="*/ 0 h 66"/>
              <a:gd name="T71" fmla="*/ 67 w 67"/>
              <a:gd name="T72" fmla="*/ 66 h 6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" h="66">
                <a:moveTo>
                  <a:pt x="0" y="33"/>
                </a:moveTo>
                <a:lnTo>
                  <a:pt x="2" y="23"/>
                </a:lnTo>
                <a:lnTo>
                  <a:pt x="5" y="15"/>
                </a:lnTo>
                <a:lnTo>
                  <a:pt x="12" y="8"/>
                </a:lnTo>
                <a:lnTo>
                  <a:pt x="19" y="2"/>
                </a:lnTo>
                <a:lnTo>
                  <a:pt x="28" y="0"/>
                </a:lnTo>
                <a:lnTo>
                  <a:pt x="38" y="0"/>
                </a:lnTo>
                <a:lnTo>
                  <a:pt x="48" y="2"/>
                </a:lnTo>
                <a:lnTo>
                  <a:pt x="55" y="8"/>
                </a:lnTo>
                <a:lnTo>
                  <a:pt x="62" y="15"/>
                </a:lnTo>
                <a:lnTo>
                  <a:pt x="66" y="23"/>
                </a:lnTo>
                <a:lnTo>
                  <a:pt x="67" y="33"/>
                </a:lnTo>
                <a:lnTo>
                  <a:pt x="66" y="43"/>
                </a:lnTo>
                <a:lnTo>
                  <a:pt x="62" y="51"/>
                </a:lnTo>
                <a:lnTo>
                  <a:pt x="55" y="59"/>
                </a:lnTo>
                <a:lnTo>
                  <a:pt x="48" y="63"/>
                </a:lnTo>
                <a:lnTo>
                  <a:pt x="38" y="66"/>
                </a:lnTo>
                <a:lnTo>
                  <a:pt x="28" y="66"/>
                </a:lnTo>
                <a:lnTo>
                  <a:pt x="19" y="63"/>
                </a:lnTo>
                <a:lnTo>
                  <a:pt x="12" y="59"/>
                </a:lnTo>
                <a:lnTo>
                  <a:pt x="5" y="51"/>
                </a:lnTo>
                <a:lnTo>
                  <a:pt x="2" y="43"/>
                </a:lnTo>
                <a:lnTo>
                  <a:pt x="0" y="33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6" name="Rectangle 46"/>
          <p:cNvSpPr>
            <a:spLocks noChangeArrowheads="1"/>
          </p:cNvSpPr>
          <p:nvPr/>
        </p:nvSpPr>
        <p:spPr bwMode="auto">
          <a:xfrm>
            <a:off x="2359122" y="4640088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Cashier</a:t>
            </a:r>
            <a:endParaRPr lang="en-US" sz="4800" b="1" dirty="0"/>
          </a:p>
        </p:txBody>
      </p:sp>
      <p:sp>
        <p:nvSpPr>
          <p:cNvPr id="32807" name="Rectangle 47"/>
          <p:cNvSpPr>
            <a:spLocks noChangeArrowheads="1"/>
          </p:cNvSpPr>
          <p:nvPr/>
        </p:nvSpPr>
        <p:spPr bwMode="auto">
          <a:xfrm>
            <a:off x="3048101" y="4454123"/>
            <a:ext cx="57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810" name="Rectangle 54"/>
          <p:cNvSpPr>
            <a:spLocks noChangeArrowheads="1"/>
          </p:cNvSpPr>
          <p:nvPr/>
        </p:nvSpPr>
        <p:spPr bwMode="auto">
          <a:xfrm>
            <a:off x="4234924" y="4266737"/>
            <a:ext cx="57066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Approve</a:t>
            </a:r>
            <a:endParaRPr lang="en-US" sz="1200" dirty="0"/>
          </a:p>
        </p:txBody>
      </p:sp>
      <p:sp>
        <p:nvSpPr>
          <p:cNvPr id="32811" name="Rectangle 55"/>
          <p:cNvSpPr>
            <a:spLocks noChangeArrowheads="1"/>
          </p:cNvSpPr>
          <p:nvPr/>
        </p:nvSpPr>
        <p:spPr bwMode="auto">
          <a:xfrm>
            <a:off x="4713388" y="419377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812" name="Freeform 56"/>
          <p:cNvSpPr>
            <a:spLocks/>
          </p:cNvSpPr>
          <p:nvPr/>
        </p:nvSpPr>
        <p:spPr bwMode="auto">
          <a:xfrm>
            <a:off x="6200876" y="3858810"/>
            <a:ext cx="142875" cy="141288"/>
          </a:xfrm>
          <a:custGeom>
            <a:avLst/>
            <a:gdLst>
              <a:gd name="T0" fmla="*/ 0 w 68"/>
              <a:gd name="T1" fmla="*/ 69590 h 67"/>
              <a:gd name="T2" fmla="*/ 4202 w 68"/>
              <a:gd name="T3" fmla="*/ 50611 h 67"/>
              <a:gd name="T4" fmla="*/ 12607 w 68"/>
              <a:gd name="T5" fmla="*/ 33740 h 67"/>
              <a:gd name="T6" fmla="*/ 27314 w 68"/>
              <a:gd name="T7" fmla="*/ 14761 h 67"/>
              <a:gd name="T8" fmla="*/ 42022 w 68"/>
              <a:gd name="T9" fmla="*/ 6326 h 67"/>
              <a:gd name="T10" fmla="*/ 60932 w 68"/>
              <a:gd name="T11" fmla="*/ 0 h 67"/>
              <a:gd name="T12" fmla="*/ 81943 w 68"/>
              <a:gd name="T13" fmla="*/ 0 h 67"/>
              <a:gd name="T14" fmla="*/ 102954 w 68"/>
              <a:gd name="T15" fmla="*/ 6326 h 67"/>
              <a:gd name="T16" fmla="*/ 119763 w 68"/>
              <a:gd name="T17" fmla="*/ 14761 h 67"/>
              <a:gd name="T18" fmla="*/ 132369 w 68"/>
              <a:gd name="T19" fmla="*/ 33740 h 67"/>
              <a:gd name="T20" fmla="*/ 140774 w 68"/>
              <a:gd name="T21" fmla="*/ 50611 h 67"/>
              <a:gd name="T22" fmla="*/ 142875 w 68"/>
              <a:gd name="T23" fmla="*/ 69590 h 67"/>
              <a:gd name="T24" fmla="*/ 140774 w 68"/>
              <a:gd name="T25" fmla="*/ 90677 h 67"/>
              <a:gd name="T26" fmla="*/ 132369 w 68"/>
              <a:gd name="T27" fmla="*/ 109656 h 67"/>
              <a:gd name="T28" fmla="*/ 119763 w 68"/>
              <a:gd name="T29" fmla="*/ 124418 h 67"/>
              <a:gd name="T30" fmla="*/ 102954 w 68"/>
              <a:gd name="T31" fmla="*/ 134962 h 67"/>
              <a:gd name="T32" fmla="*/ 81943 w 68"/>
              <a:gd name="T33" fmla="*/ 141288 h 67"/>
              <a:gd name="T34" fmla="*/ 60932 w 68"/>
              <a:gd name="T35" fmla="*/ 141288 h 67"/>
              <a:gd name="T36" fmla="*/ 42022 w 68"/>
              <a:gd name="T37" fmla="*/ 134962 h 67"/>
              <a:gd name="T38" fmla="*/ 27314 w 68"/>
              <a:gd name="T39" fmla="*/ 124418 h 67"/>
              <a:gd name="T40" fmla="*/ 12607 w 68"/>
              <a:gd name="T41" fmla="*/ 109656 h 67"/>
              <a:gd name="T42" fmla="*/ 4202 w 68"/>
              <a:gd name="T43" fmla="*/ 90677 h 67"/>
              <a:gd name="T44" fmla="*/ 0 w 68"/>
              <a:gd name="T45" fmla="*/ 69590 h 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8"/>
              <a:gd name="T70" fmla="*/ 0 h 67"/>
              <a:gd name="T71" fmla="*/ 68 w 68"/>
              <a:gd name="T72" fmla="*/ 67 h 6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8" h="67">
                <a:moveTo>
                  <a:pt x="0" y="33"/>
                </a:moveTo>
                <a:lnTo>
                  <a:pt x="2" y="24"/>
                </a:lnTo>
                <a:lnTo>
                  <a:pt x="6" y="16"/>
                </a:lnTo>
                <a:lnTo>
                  <a:pt x="13" y="7"/>
                </a:lnTo>
                <a:lnTo>
                  <a:pt x="20" y="3"/>
                </a:lnTo>
                <a:lnTo>
                  <a:pt x="29" y="0"/>
                </a:lnTo>
                <a:lnTo>
                  <a:pt x="39" y="0"/>
                </a:lnTo>
                <a:lnTo>
                  <a:pt x="49" y="3"/>
                </a:lnTo>
                <a:lnTo>
                  <a:pt x="57" y="7"/>
                </a:lnTo>
                <a:lnTo>
                  <a:pt x="63" y="16"/>
                </a:lnTo>
                <a:lnTo>
                  <a:pt x="67" y="24"/>
                </a:lnTo>
                <a:lnTo>
                  <a:pt x="68" y="33"/>
                </a:lnTo>
                <a:lnTo>
                  <a:pt x="67" y="43"/>
                </a:lnTo>
                <a:lnTo>
                  <a:pt x="63" y="52"/>
                </a:lnTo>
                <a:lnTo>
                  <a:pt x="57" y="59"/>
                </a:lnTo>
                <a:lnTo>
                  <a:pt x="49" y="64"/>
                </a:lnTo>
                <a:lnTo>
                  <a:pt x="39" y="67"/>
                </a:lnTo>
                <a:lnTo>
                  <a:pt x="29" y="67"/>
                </a:lnTo>
                <a:lnTo>
                  <a:pt x="20" y="64"/>
                </a:lnTo>
                <a:lnTo>
                  <a:pt x="13" y="59"/>
                </a:lnTo>
                <a:lnTo>
                  <a:pt x="6" y="52"/>
                </a:lnTo>
                <a:lnTo>
                  <a:pt x="2" y="4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Line 57"/>
          <p:cNvSpPr>
            <a:spLocks noChangeShapeType="1"/>
          </p:cNvSpPr>
          <p:nvPr/>
        </p:nvSpPr>
        <p:spPr bwMode="auto">
          <a:xfrm>
            <a:off x="6131026" y="4068360"/>
            <a:ext cx="282575" cy="31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Line 58"/>
          <p:cNvSpPr>
            <a:spLocks noChangeShapeType="1"/>
          </p:cNvSpPr>
          <p:nvPr/>
        </p:nvSpPr>
        <p:spPr bwMode="auto">
          <a:xfrm>
            <a:off x="6273901" y="4350935"/>
            <a:ext cx="139700" cy="284163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5" name="Freeform 59"/>
          <p:cNvSpPr>
            <a:spLocks/>
          </p:cNvSpPr>
          <p:nvPr/>
        </p:nvSpPr>
        <p:spPr bwMode="auto">
          <a:xfrm>
            <a:off x="6131026" y="4000098"/>
            <a:ext cx="142875" cy="635000"/>
          </a:xfrm>
          <a:custGeom>
            <a:avLst/>
            <a:gdLst>
              <a:gd name="T0" fmla="*/ 142875 w 68"/>
              <a:gd name="T1" fmla="*/ 0 h 304"/>
              <a:gd name="T2" fmla="*/ 142875 w 68"/>
              <a:gd name="T3" fmla="*/ 350921 h 304"/>
              <a:gd name="T4" fmla="*/ 0 w 68"/>
              <a:gd name="T5" fmla="*/ 635000 h 304"/>
              <a:gd name="T6" fmla="*/ 0 60000 65536"/>
              <a:gd name="T7" fmla="*/ 0 60000 65536"/>
              <a:gd name="T8" fmla="*/ 0 60000 65536"/>
              <a:gd name="T9" fmla="*/ 0 w 68"/>
              <a:gd name="T10" fmla="*/ 0 h 304"/>
              <a:gd name="T11" fmla="*/ 68 w 6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304">
                <a:moveTo>
                  <a:pt x="68" y="0"/>
                </a:moveTo>
                <a:lnTo>
                  <a:pt x="68" y="168"/>
                </a:lnTo>
                <a:lnTo>
                  <a:pt x="0" y="304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6" name="Freeform 60"/>
          <p:cNvSpPr>
            <a:spLocks/>
          </p:cNvSpPr>
          <p:nvPr/>
        </p:nvSpPr>
        <p:spPr bwMode="auto">
          <a:xfrm>
            <a:off x="6200876" y="3858810"/>
            <a:ext cx="142875" cy="141288"/>
          </a:xfrm>
          <a:custGeom>
            <a:avLst/>
            <a:gdLst>
              <a:gd name="T0" fmla="*/ 0 w 68"/>
              <a:gd name="T1" fmla="*/ 69590 h 67"/>
              <a:gd name="T2" fmla="*/ 4202 w 68"/>
              <a:gd name="T3" fmla="*/ 50611 h 67"/>
              <a:gd name="T4" fmla="*/ 12607 w 68"/>
              <a:gd name="T5" fmla="*/ 33740 h 67"/>
              <a:gd name="T6" fmla="*/ 27314 w 68"/>
              <a:gd name="T7" fmla="*/ 14761 h 67"/>
              <a:gd name="T8" fmla="*/ 42022 w 68"/>
              <a:gd name="T9" fmla="*/ 6326 h 67"/>
              <a:gd name="T10" fmla="*/ 60932 w 68"/>
              <a:gd name="T11" fmla="*/ 0 h 67"/>
              <a:gd name="T12" fmla="*/ 81943 w 68"/>
              <a:gd name="T13" fmla="*/ 0 h 67"/>
              <a:gd name="T14" fmla="*/ 102954 w 68"/>
              <a:gd name="T15" fmla="*/ 6326 h 67"/>
              <a:gd name="T16" fmla="*/ 119763 w 68"/>
              <a:gd name="T17" fmla="*/ 14761 h 67"/>
              <a:gd name="T18" fmla="*/ 132369 w 68"/>
              <a:gd name="T19" fmla="*/ 33740 h 67"/>
              <a:gd name="T20" fmla="*/ 140774 w 68"/>
              <a:gd name="T21" fmla="*/ 50611 h 67"/>
              <a:gd name="T22" fmla="*/ 142875 w 68"/>
              <a:gd name="T23" fmla="*/ 69590 h 67"/>
              <a:gd name="T24" fmla="*/ 140774 w 68"/>
              <a:gd name="T25" fmla="*/ 90677 h 67"/>
              <a:gd name="T26" fmla="*/ 132369 w 68"/>
              <a:gd name="T27" fmla="*/ 109656 h 67"/>
              <a:gd name="T28" fmla="*/ 119763 w 68"/>
              <a:gd name="T29" fmla="*/ 124418 h 67"/>
              <a:gd name="T30" fmla="*/ 102954 w 68"/>
              <a:gd name="T31" fmla="*/ 134962 h 67"/>
              <a:gd name="T32" fmla="*/ 81943 w 68"/>
              <a:gd name="T33" fmla="*/ 141288 h 67"/>
              <a:gd name="T34" fmla="*/ 60932 w 68"/>
              <a:gd name="T35" fmla="*/ 141288 h 67"/>
              <a:gd name="T36" fmla="*/ 42022 w 68"/>
              <a:gd name="T37" fmla="*/ 134962 h 67"/>
              <a:gd name="T38" fmla="*/ 27314 w 68"/>
              <a:gd name="T39" fmla="*/ 124418 h 67"/>
              <a:gd name="T40" fmla="*/ 12607 w 68"/>
              <a:gd name="T41" fmla="*/ 109656 h 67"/>
              <a:gd name="T42" fmla="*/ 4202 w 68"/>
              <a:gd name="T43" fmla="*/ 90677 h 67"/>
              <a:gd name="T44" fmla="*/ 0 w 68"/>
              <a:gd name="T45" fmla="*/ 69590 h 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8"/>
              <a:gd name="T70" fmla="*/ 0 h 67"/>
              <a:gd name="T71" fmla="*/ 68 w 68"/>
              <a:gd name="T72" fmla="*/ 67 h 6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8" h="67">
                <a:moveTo>
                  <a:pt x="0" y="33"/>
                </a:moveTo>
                <a:lnTo>
                  <a:pt x="2" y="24"/>
                </a:lnTo>
                <a:lnTo>
                  <a:pt x="6" y="16"/>
                </a:lnTo>
                <a:lnTo>
                  <a:pt x="13" y="7"/>
                </a:lnTo>
                <a:lnTo>
                  <a:pt x="20" y="3"/>
                </a:lnTo>
                <a:lnTo>
                  <a:pt x="29" y="0"/>
                </a:lnTo>
                <a:lnTo>
                  <a:pt x="39" y="0"/>
                </a:lnTo>
                <a:lnTo>
                  <a:pt x="49" y="3"/>
                </a:lnTo>
                <a:lnTo>
                  <a:pt x="57" y="7"/>
                </a:lnTo>
                <a:lnTo>
                  <a:pt x="63" y="16"/>
                </a:lnTo>
                <a:lnTo>
                  <a:pt x="67" y="24"/>
                </a:lnTo>
                <a:lnTo>
                  <a:pt x="68" y="33"/>
                </a:lnTo>
                <a:lnTo>
                  <a:pt x="67" y="43"/>
                </a:lnTo>
                <a:lnTo>
                  <a:pt x="63" y="52"/>
                </a:lnTo>
                <a:lnTo>
                  <a:pt x="57" y="59"/>
                </a:lnTo>
                <a:lnTo>
                  <a:pt x="49" y="64"/>
                </a:lnTo>
                <a:lnTo>
                  <a:pt x="39" y="67"/>
                </a:lnTo>
                <a:lnTo>
                  <a:pt x="29" y="67"/>
                </a:lnTo>
                <a:lnTo>
                  <a:pt x="20" y="64"/>
                </a:lnTo>
                <a:lnTo>
                  <a:pt x="13" y="59"/>
                </a:lnTo>
                <a:lnTo>
                  <a:pt x="6" y="52"/>
                </a:lnTo>
                <a:lnTo>
                  <a:pt x="2" y="43"/>
                </a:lnTo>
                <a:lnTo>
                  <a:pt x="0" y="33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7" name="Rectangle 61"/>
          <p:cNvSpPr>
            <a:spLocks noChangeArrowheads="1"/>
          </p:cNvSpPr>
          <p:nvPr/>
        </p:nvSpPr>
        <p:spPr bwMode="auto">
          <a:xfrm>
            <a:off x="5961368" y="4708876"/>
            <a:ext cx="7357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Manager</a:t>
            </a:r>
            <a:endParaRPr lang="en-US" sz="4800" b="1" dirty="0"/>
          </a:p>
        </p:txBody>
      </p:sp>
      <p:sp>
        <p:nvSpPr>
          <p:cNvPr id="32818" name="Rectangle 62"/>
          <p:cNvSpPr>
            <a:spLocks noChangeArrowheads="1"/>
          </p:cNvSpPr>
          <p:nvPr/>
        </p:nvSpPr>
        <p:spPr bwMode="auto">
          <a:xfrm>
            <a:off x="6492976" y="450651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32819" name="Line 63"/>
          <p:cNvSpPr>
            <a:spLocks noChangeShapeType="1"/>
          </p:cNvSpPr>
          <p:nvPr/>
        </p:nvSpPr>
        <p:spPr bwMode="auto">
          <a:xfrm flipV="1">
            <a:off x="4856263" y="4068360"/>
            <a:ext cx="1274763" cy="35560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0" name="Line 65"/>
          <p:cNvSpPr>
            <a:spLocks noChangeShapeType="1"/>
          </p:cNvSpPr>
          <p:nvPr/>
        </p:nvSpPr>
        <p:spPr bwMode="auto">
          <a:xfrm flipV="1">
            <a:off x="2903638" y="3573060"/>
            <a:ext cx="1295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2" name="Text Box 71"/>
          <p:cNvSpPr txBox="1">
            <a:spLocks noChangeArrowheads="1"/>
          </p:cNvSpPr>
          <p:nvPr/>
        </p:nvSpPr>
        <p:spPr bwMode="auto">
          <a:xfrm>
            <a:off x="2363219" y="5555462"/>
            <a:ext cx="48959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Partial use case diagram – issuing a refund</a:t>
            </a:r>
          </a:p>
        </p:txBody>
      </p:sp>
      <p:sp>
        <p:nvSpPr>
          <p:cNvPr id="2" name="Oval 1"/>
          <p:cNvSpPr/>
          <p:nvPr/>
        </p:nvSpPr>
        <p:spPr>
          <a:xfrm>
            <a:off x="4546701" y="2581666"/>
            <a:ext cx="735769" cy="474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60987" y="2596399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Refund Account</a:t>
            </a:r>
          </a:p>
        </p:txBody>
      </p:sp>
      <p:sp>
        <p:nvSpPr>
          <p:cNvPr id="32809" name="Freeform 53"/>
          <p:cNvSpPr>
            <a:spLocks/>
          </p:cNvSpPr>
          <p:nvPr/>
        </p:nvSpPr>
        <p:spPr bwMode="auto">
          <a:xfrm>
            <a:off x="4087669" y="4110867"/>
            <a:ext cx="844592" cy="529263"/>
          </a:xfrm>
          <a:custGeom>
            <a:avLst/>
            <a:gdLst>
              <a:gd name="T0" fmla="*/ 0 w 342"/>
              <a:gd name="T1" fmla="*/ 177800 h 170"/>
              <a:gd name="T2" fmla="*/ 4187 w 342"/>
              <a:gd name="T3" fmla="*/ 154791 h 170"/>
              <a:gd name="T4" fmla="*/ 12561 w 342"/>
              <a:gd name="T5" fmla="*/ 133873 h 170"/>
              <a:gd name="T6" fmla="*/ 25121 w 342"/>
              <a:gd name="T7" fmla="*/ 110864 h 170"/>
              <a:gd name="T8" fmla="*/ 46056 w 342"/>
              <a:gd name="T9" fmla="*/ 92038 h 170"/>
              <a:gd name="T10" fmla="*/ 69084 w 342"/>
              <a:gd name="T11" fmla="*/ 73212 h 170"/>
              <a:gd name="T12" fmla="*/ 98392 w 342"/>
              <a:gd name="T13" fmla="*/ 56478 h 170"/>
              <a:gd name="T14" fmla="*/ 129794 w 342"/>
              <a:gd name="T15" fmla="*/ 41835 h 170"/>
              <a:gd name="T16" fmla="*/ 167476 w 342"/>
              <a:gd name="T17" fmla="*/ 27193 h 170"/>
              <a:gd name="T18" fmla="*/ 205159 w 342"/>
              <a:gd name="T19" fmla="*/ 16734 h 170"/>
              <a:gd name="T20" fmla="*/ 247028 w 342"/>
              <a:gd name="T21" fmla="*/ 8367 h 170"/>
              <a:gd name="T22" fmla="*/ 290990 w 342"/>
              <a:gd name="T23" fmla="*/ 2092 h 170"/>
              <a:gd name="T24" fmla="*/ 334953 w 342"/>
              <a:gd name="T25" fmla="*/ 0 h 170"/>
              <a:gd name="T26" fmla="*/ 381009 w 342"/>
              <a:gd name="T27" fmla="*/ 0 h 170"/>
              <a:gd name="T28" fmla="*/ 424972 w 342"/>
              <a:gd name="T29" fmla="*/ 2092 h 170"/>
              <a:gd name="T30" fmla="*/ 468934 w 342"/>
              <a:gd name="T31" fmla="*/ 8367 h 170"/>
              <a:gd name="T32" fmla="*/ 508710 w 342"/>
              <a:gd name="T33" fmla="*/ 16734 h 170"/>
              <a:gd name="T34" fmla="*/ 548486 w 342"/>
              <a:gd name="T35" fmla="*/ 27193 h 170"/>
              <a:gd name="T36" fmla="*/ 586168 w 342"/>
              <a:gd name="T37" fmla="*/ 41835 h 170"/>
              <a:gd name="T38" fmla="*/ 619663 w 342"/>
              <a:gd name="T39" fmla="*/ 56478 h 170"/>
              <a:gd name="T40" fmla="*/ 646878 w 342"/>
              <a:gd name="T41" fmla="*/ 73212 h 170"/>
              <a:gd name="T42" fmla="*/ 671999 w 342"/>
              <a:gd name="T43" fmla="*/ 92038 h 170"/>
              <a:gd name="T44" fmla="*/ 688747 w 342"/>
              <a:gd name="T45" fmla="*/ 110864 h 170"/>
              <a:gd name="T46" fmla="*/ 703401 w 342"/>
              <a:gd name="T47" fmla="*/ 133873 h 170"/>
              <a:gd name="T48" fmla="*/ 711775 w 342"/>
              <a:gd name="T49" fmla="*/ 154791 h 170"/>
              <a:gd name="T50" fmla="*/ 715962 w 342"/>
              <a:gd name="T51" fmla="*/ 177800 h 170"/>
              <a:gd name="T52" fmla="*/ 711775 w 342"/>
              <a:gd name="T53" fmla="*/ 200809 h 170"/>
              <a:gd name="T54" fmla="*/ 703401 w 342"/>
              <a:gd name="T55" fmla="*/ 221727 h 170"/>
              <a:gd name="T56" fmla="*/ 688747 w 342"/>
              <a:gd name="T57" fmla="*/ 242645 h 170"/>
              <a:gd name="T58" fmla="*/ 671999 w 342"/>
              <a:gd name="T59" fmla="*/ 263562 h 170"/>
              <a:gd name="T60" fmla="*/ 646878 w 342"/>
              <a:gd name="T61" fmla="*/ 282388 h 170"/>
              <a:gd name="T62" fmla="*/ 619663 w 342"/>
              <a:gd name="T63" fmla="*/ 299122 h 170"/>
              <a:gd name="T64" fmla="*/ 586168 w 342"/>
              <a:gd name="T65" fmla="*/ 315856 h 170"/>
              <a:gd name="T66" fmla="*/ 548486 w 342"/>
              <a:gd name="T67" fmla="*/ 328407 h 170"/>
              <a:gd name="T68" fmla="*/ 508710 w 342"/>
              <a:gd name="T69" fmla="*/ 338866 h 170"/>
              <a:gd name="T70" fmla="*/ 468934 w 342"/>
              <a:gd name="T71" fmla="*/ 347233 h 170"/>
              <a:gd name="T72" fmla="*/ 424972 w 342"/>
              <a:gd name="T73" fmla="*/ 353508 h 170"/>
              <a:gd name="T74" fmla="*/ 381009 w 342"/>
              <a:gd name="T75" fmla="*/ 355600 h 170"/>
              <a:gd name="T76" fmla="*/ 334953 w 342"/>
              <a:gd name="T77" fmla="*/ 355600 h 170"/>
              <a:gd name="T78" fmla="*/ 290990 w 342"/>
              <a:gd name="T79" fmla="*/ 353508 h 170"/>
              <a:gd name="T80" fmla="*/ 247028 w 342"/>
              <a:gd name="T81" fmla="*/ 347233 h 170"/>
              <a:gd name="T82" fmla="*/ 205159 w 342"/>
              <a:gd name="T83" fmla="*/ 338866 h 170"/>
              <a:gd name="T84" fmla="*/ 167476 w 342"/>
              <a:gd name="T85" fmla="*/ 328407 h 170"/>
              <a:gd name="T86" fmla="*/ 129794 w 342"/>
              <a:gd name="T87" fmla="*/ 315856 h 170"/>
              <a:gd name="T88" fmla="*/ 98392 w 342"/>
              <a:gd name="T89" fmla="*/ 299122 h 170"/>
              <a:gd name="T90" fmla="*/ 69084 w 342"/>
              <a:gd name="T91" fmla="*/ 282388 h 170"/>
              <a:gd name="T92" fmla="*/ 46056 w 342"/>
              <a:gd name="T93" fmla="*/ 263562 h 170"/>
              <a:gd name="T94" fmla="*/ 25121 w 342"/>
              <a:gd name="T95" fmla="*/ 242645 h 170"/>
              <a:gd name="T96" fmla="*/ 12561 w 342"/>
              <a:gd name="T97" fmla="*/ 221727 h 170"/>
              <a:gd name="T98" fmla="*/ 4187 w 342"/>
              <a:gd name="T99" fmla="*/ 200809 h 170"/>
              <a:gd name="T100" fmla="*/ 0 w 342"/>
              <a:gd name="T101" fmla="*/ 177800 h 17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42"/>
              <a:gd name="T154" fmla="*/ 0 h 170"/>
              <a:gd name="T155" fmla="*/ 342 w 342"/>
              <a:gd name="T156" fmla="*/ 170 h 17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42" h="170">
                <a:moveTo>
                  <a:pt x="0" y="85"/>
                </a:moveTo>
                <a:lnTo>
                  <a:pt x="2" y="74"/>
                </a:lnTo>
                <a:lnTo>
                  <a:pt x="6" y="64"/>
                </a:lnTo>
                <a:lnTo>
                  <a:pt x="12" y="53"/>
                </a:lnTo>
                <a:lnTo>
                  <a:pt x="22" y="44"/>
                </a:lnTo>
                <a:lnTo>
                  <a:pt x="33" y="35"/>
                </a:lnTo>
                <a:lnTo>
                  <a:pt x="47" y="27"/>
                </a:lnTo>
                <a:lnTo>
                  <a:pt x="62" y="20"/>
                </a:lnTo>
                <a:lnTo>
                  <a:pt x="80" y="13"/>
                </a:lnTo>
                <a:lnTo>
                  <a:pt x="98" y="8"/>
                </a:lnTo>
                <a:lnTo>
                  <a:pt x="118" y="4"/>
                </a:lnTo>
                <a:lnTo>
                  <a:pt x="139" y="1"/>
                </a:lnTo>
                <a:lnTo>
                  <a:pt x="160" y="0"/>
                </a:lnTo>
                <a:lnTo>
                  <a:pt x="182" y="0"/>
                </a:lnTo>
                <a:lnTo>
                  <a:pt x="203" y="1"/>
                </a:lnTo>
                <a:lnTo>
                  <a:pt x="224" y="4"/>
                </a:lnTo>
                <a:lnTo>
                  <a:pt x="243" y="8"/>
                </a:lnTo>
                <a:lnTo>
                  <a:pt x="262" y="13"/>
                </a:lnTo>
                <a:lnTo>
                  <a:pt x="280" y="20"/>
                </a:lnTo>
                <a:lnTo>
                  <a:pt x="296" y="27"/>
                </a:lnTo>
                <a:lnTo>
                  <a:pt x="309" y="35"/>
                </a:lnTo>
                <a:lnTo>
                  <a:pt x="321" y="44"/>
                </a:lnTo>
                <a:lnTo>
                  <a:pt x="329" y="53"/>
                </a:lnTo>
                <a:lnTo>
                  <a:pt x="336" y="64"/>
                </a:lnTo>
                <a:lnTo>
                  <a:pt x="340" y="74"/>
                </a:lnTo>
                <a:lnTo>
                  <a:pt x="342" y="85"/>
                </a:lnTo>
                <a:lnTo>
                  <a:pt x="340" y="96"/>
                </a:lnTo>
                <a:lnTo>
                  <a:pt x="336" y="106"/>
                </a:lnTo>
                <a:lnTo>
                  <a:pt x="329" y="116"/>
                </a:lnTo>
                <a:lnTo>
                  <a:pt x="321" y="126"/>
                </a:lnTo>
                <a:lnTo>
                  <a:pt x="309" y="135"/>
                </a:lnTo>
                <a:lnTo>
                  <a:pt x="296" y="143"/>
                </a:lnTo>
                <a:lnTo>
                  <a:pt x="280" y="151"/>
                </a:lnTo>
                <a:lnTo>
                  <a:pt x="262" y="157"/>
                </a:lnTo>
                <a:lnTo>
                  <a:pt x="243" y="162"/>
                </a:lnTo>
                <a:lnTo>
                  <a:pt x="224" y="166"/>
                </a:lnTo>
                <a:lnTo>
                  <a:pt x="203" y="169"/>
                </a:lnTo>
                <a:lnTo>
                  <a:pt x="182" y="170"/>
                </a:lnTo>
                <a:lnTo>
                  <a:pt x="160" y="170"/>
                </a:lnTo>
                <a:lnTo>
                  <a:pt x="139" y="169"/>
                </a:lnTo>
                <a:lnTo>
                  <a:pt x="118" y="166"/>
                </a:lnTo>
                <a:lnTo>
                  <a:pt x="98" y="162"/>
                </a:lnTo>
                <a:lnTo>
                  <a:pt x="80" y="157"/>
                </a:lnTo>
                <a:lnTo>
                  <a:pt x="62" y="151"/>
                </a:lnTo>
                <a:lnTo>
                  <a:pt x="47" y="143"/>
                </a:lnTo>
                <a:lnTo>
                  <a:pt x="33" y="135"/>
                </a:lnTo>
                <a:lnTo>
                  <a:pt x="22" y="126"/>
                </a:lnTo>
                <a:lnTo>
                  <a:pt x="12" y="116"/>
                </a:lnTo>
                <a:lnTo>
                  <a:pt x="6" y="106"/>
                </a:lnTo>
                <a:lnTo>
                  <a:pt x="2" y="96"/>
                </a:lnTo>
                <a:lnTo>
                  <a:pt x="0" y="85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458B8-C311-489C-AE6A-A687BA8C072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 anchor="b" anchorCtr="0"/>
          <a:lstStyle/>
          <a:p>
            <a:pPr algn="ctr" eaLnBrk="1" hangingPunct="1">
              <a:defRPr/>
            </a:pPr>
            <a:r>
              <a:rPr lang="en-GB" dirty="0"/>
              <a:t>The Requirements Document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GB" sz="2400" dirty="0"/>
              <a:t>Is the official statement of what is required of the system developers</a:t>
            </a:r>
          </a:p>
          <a:p>
            <a:pPr eaLnBrk="1" hangingPunct="1">
              <a:defRPr/>
            </a:pPr>
            <a:r>
              <a:rPr lang="en-GB" sz="2400" dirty="0"/>
              <a:t>It may be a binding contract (enforceable by law)</a:t>
            </a:r>
          </a:p>
          <a:p>
            <a:pPr eaLnBrk="1" hangingPunct="1">
              <a:defRPr/>
            </a:pPr>
            <a:r>
              <a:rPr lang="en-GB" sz="2400" dirty="0"/>
              <a:t>Should include both a definition and a specification of requirements</a:t>
            </a:r>
          </a:p>
          <a:p>
            <a:pPr eaLnBrk="1" hangingPunct="1">
              <a:defRPr/>
            </a:pPr>
            <a:r>
              <a:rPr lang="en-GB" sz="2400" dirty="0"/>
              <a:t>It is </a:t>
            </a:r>
            <a:r>
              <a:rPr lang="en-GB" sz="2400" u="sng" dirty="0"/>
              <a:t>not</a:t>
            </a:r>
            <a:r>
              <a:rPr lang="en-GB" sz="2400" dirty="0"/>
              <a:t> a design document. As far as possible, it should specify what the system should do rather than how it should do it</a:t>
            </a:r>
          </a:p>
          <a:p>
            <a:pPr eaLnBrk="1" hangingPunct="1">
              <a:defRPr/>
            </a:pPr>
            <a:r>
              <a:rPr lang="en-GB" sz="2400" dirty="0"/>
              <a:t>There are many documentation formats</a:t>
            </a:r>
          </a:p>
          <a:p>
            <a:pPr eaLnBrk="1" hangingPunct="1">
              <a:defRPr/>
            </a:pPr>
            <a:r>
              <a:rPr lang="en-GB" sz="2400" dirty="0"/>
              <a:t>There is no best documentation format – it all depends sponsor, on the situation, customer, application domain, </a:t>
            </a:r>
            <a:r>
              <a:rPr lang="en-GB" sz="2400" dirty="0" err="1"/>
              <a:t>etc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40033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Line 13"/>
          <p:cNvSpPr>
            <a:spLocks noChangeShapeType="1"/>
          </p:cNvSpPr>
          <p:nvPr/>
        </p:nvSpPr>
        <p:spPr bwMode="auto">
          <a:xfrm>
            <a:off x="3657600" y="5867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5" name="Line 14"/>
          <p:cNvSpPr>
            <a:spLocks noChangeShapeType="1"/>
          </p:cNvSpPr>
          <p:nvPr/>
        </p:nvSpPr>
        <p:spPr bwMode="auto">
          <a:xfrm>
            <a:off x="3657600" y="2133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6" name="Line 15"/>
          <p:cNvSpPr>
            <a:spLocks noChangeShapeType="1"/>
          </p:cNvSpPr>
          <p:nvPr/>
        </p:nvSpPr>
        <p:spPr bwMode="auto">
          <a:xfrm>
            <a:off x="3657600" y="3276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7" name="Line 16"/>
          <p:cNvSpPr>
            <a:spLocks noChangeShapeType="1"/>
          </p:cNvSpPr>
          <p:nvPr/>
        </p:nvSpPr>
        <p:spPr bwMode="auto">
          <a:xfrm>
            <a:off x="3657600" y="4191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8" name="Line 17"/>
          <p:cNvSpPr>
            <a:spLocks noChangeShapeType="1"/>
          </p:cNvSpPr>
          <p:nvPr/>
        </p:nvSpPr>
        <p:spPr bwMode="auto">
          <a:xfrm>
            <a:off x="3657600" y="5029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8E8B3-6DE7-4901-BE0F-21E9D434D0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dirty="0"/>
              <a:t>Users of a Requirements Document</a:t>
            </a:r>
            <a:endParaRPr lang="en-US" dirty="0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4556125" y="1633538"/>
            <a:ext cx="3902075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Tahoma" pitchFamily="34" charset="0"/>
              </a:rPr>
              <a:t>Specify the requirements and read them to check that they meet their needs. They specify changes to the requirements.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556125" y="2901950"/>
            <a:ext cx="3902075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Tahoma" pitchFamily="34" charset="0"/>
              </a:rPr>
              <a:t>Use the requirements document to plan a bid for the system and to plan the system development process.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556125" y="3925888"/>
            <a:ext cx="3902075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Tahoma" pitchFamily="34" charset="0"/>
              </a:rPr>
              <a:t>Use the requirements to understand what system is to be developed.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4556125" y="4705350"/>
            <a:ext cx="3902075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Tahoma" pitchFamily="34" charset="0"/>
              </a:rPr>
              <a:t>Use the requirements to develop validation tests for the system.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56125" y="5486400"/>
            <a:ext cx="3902075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Tahoma" pitchFamily="34" charset="0"/>
              </a:rPr>
              <a:t>Use the requirements to help understand the system and the relationship between its parts.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62000" y="2000250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latin typeface="Tahoma" pitchFamily="34" charset="0"/>
              </a:rPr>
              <a:t>Customers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762000" y="3146425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latin typeface="Tahoma" pitchFamily="34" charset="0"/>
              </a:rPr>
              <a:t>Managers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762000" y="4048125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latin typeface="Tahoma" pitchFamily="34" charset="0"/>
              </a:rPr>
              <a:t>Developers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762000" y="4827588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latin typeface="Tahoma" pitchFamily="34" charset="0"/>
              </a:rPr>
              <a:t>Test engineers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762000" y="5608638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latin typeface="Tahoma" pitchFamily="34" charset="0"/>
              </a:rPr>
              <a:t>Maintenance engineers</a:t>
            </a:r>
          </a:p>
        </p:txBody>
      </p:sp>
      <p:sp>
        <p:nvSpPr>
          <p:cNvPr id="34839" name="Text Box 19"/>
          <p:cNvSpPr txBox="1">
            <a:spLocks noChangeArrowheads="1"/>
          </p:cNvSpPr>
          <p:nvPr/>
        </p:nvSpPr>
        <p:spPr bwMode="auto">
          <a:xfrm>
            <a:off x="3429000" y="26670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09800" y="914400"/>
            <a:ext cx="4800600" cy="5943600"/>
            <a:chOff x="2209800" y="914400"/>
            <a:chExt cx="4800600" cy="5943600"/>
          </a:xfrm>
        </p:grpSpPr>
        <p:sp>
          <p:nvSpPr>
            <p:cNvPr id="34832" name="AutoShape 18"/>
            <p:cNvSpPr>
              <a:spLocks noChangeArrowheads="1"/>
            </p:cNvSpPr>
            <p:nvPr/>
          </p:nvSpPr>
          <p:spPr bwMode="auto">
            <a:xfrm>
              <a:off x="2209800" y="914400"/>
              <a:ext cx="4800600" cy="5943600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20"/>
            <p:cNvSpPr txBox="1">
              <a:spLocks noChangeArrowheads="1"/>
            </p:cNvSpPr>
            <p:nvPr/>
          </p:nvSpPr>
          <p:spPr bwMode="auto">
            <a:xfrm>
              <a:off x="3505200" y="2667000"/>
              <a:ext cx="2286000" cy="2563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Don’t forget lawyers, judges, plaintiffs, juries, district attorneys, arbiters, mediators, etc., who will view the SRS as a legal document in the event of disputes.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0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FE928-0EBA-4D48-A5E7-623D836838F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153400" cy="1104900"/>
          </a:xfrm>
        </p:spPr>
        <p:txBody>
          <a:bodyPr lIns="90487" tIns="44450" rIns="90487" bIns="44450" anchor="b" anchorCtr="0">
            <a:normAutofit/>
          </a:bodyPr>
          <a:lstStyle/>
          <a:p>
            <a:pPr algn="ctr" eaLnBrk="1" hangingPunct="1">
              <a:defRPr/>
            </a:pPr>
            <a:r>
              <a:rPr lang="en-GB" sz="3600" dirty="0"/>
              <a:t>Requirements for Requirements Documents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>
            <a:normAutofit lnSpcReduction="10000"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GB" sz="2400" dirty="0"/>
              <a:t>Specify external system </a:t>
            </a:r>
            <a:r>
              <a:rPr lang="en-GB" sz="2400" dirty="0" smtClean="0"/>
              <a:t>behaviour </a:t>
            </a:r>
            <a:r>
              <a:rPr lang="en-GB" sz="2400" dirty="0" smtClean="0">
                <a:solidFill>
                  <a:srgbClr val="0070C0"/>
                </a:solidFill>
              </a:rPr>
              <a:t>[what is visible from outside, without looking the inside details]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en-GB" sz="2400" dirty="0"/>
              <a:t>Specify implementation constraints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GB" sz="2400" dirty="0"/>
              <a:t>Easy to </a:t>
            </a:r>
            <a:r>
              <a:rPr lang="en-GB" sz="2400" dirty="0" smtClean="0"/>
              <a:t>change </a:t>
            </a:r>
            <a:r>
              <a:rPr lang="en-GB" sz="2400" dirty="0" smtClean="0">
                <a:solidFill>
                  <a:srgbClr val="0070C0"/>
                </a:solidFill>
              </a:rPr>
              <a:t>[updation needed]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en-GB" sz="2400" dirty="0"/>
              <a:t>Serve as reference tool for maintenance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GB" sz="2400" dirty="0"/>
              <a:t>Record forethought about the life cycle of the system i.e. predict changes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GB" sz="2400" dirty="0"/>
              <a:t>Characterize responses to unexpected events</a:t>
            </a:r>
          </a:p>
        </p:txBody>
      </p:sp>
    </p:spTree>
    <p:extLst>
      <p:ext uri="{BB962C8B-B14F-4D97-AF65-F5344CB8AC3E}">
        <p14:creationId xmlns:p14="http://schemas.microsoft.com/office/powerpoint/2010/main" val="3407483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07D5-A15E-4949-8925-8B135B57275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Best Practices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</a:t>
            </a:r>
            <a:r>
              <a:rPr lang="en-GB" sz="2400" dirty="0" err="1"/>
              <a:t>nvent</a:t>
            </a:r>
            <a:r>
              <a:rPr lang="en-GB" sz="2400" dirty="0"/>
              <a:t> and use a standard format and use it for all requirements</a:t>
            </a:r>
            <a:endParaRPr lang="en-US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en-GB" sz="2400" dirty="0"/>
              <a:t>Use language in a consistent way</a:t>
            </a:r>
            <a:endParaRPr lang="en-US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en-GB" sz="2400" dirty="0"/>
              <a:t>Use “shall” for mandatory requirements</a:t>
            </a:r>
            <a:endParaRPr lang="en-US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en-GB" sz="2400" dirty="0"/>
              <a:t>Use “should”</a:t>
            </a:r>
            <a:r>
              <a:rPr lang="en-GB" sz="2400" b="1" dirty="0"/>
              <a:t> </a:t>
            </a:r>
            <a:r>
              <a:rPr lang="en-GB" sz="2400" dirty="0"/>
              <a:t>for desirable requirements</a:t>
            </a:r>
            <a:endParaRPr lang="en-US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en-GB" sz="2400" dirty="0"/>
              <a:t>Use text highlighting to identify key parts of the requirement</a:t>
            </a:r>
            <a:endParaRPr lang="en-US" sz="24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en-GB" sz="2400" dirty="0"/>
              <a:t>Avoid the use of technical language unless it is warranted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2968</Words>
  <Application>Microsoft Macintosh PowerPoint</Application>
  <PresentationFormat>On-screen Show (4:3)</PresentationFormat>
  <Paragraphs>475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Calibri Light</vt:lpstr>
      <vt:lpstr>Tahoma</vt:lpstr>
      <vt:lpstr>Times New Roman</vt:lpstr>
      <vt:lpstr>Verdana</vt:lpstr>
      <vt:lpstr>Wingdings</vt:lpstr>
      <vt:lpstr>Arial</vt:lpstr>
      <vt:lpstr>Office Theme</vt:lpstr>
      <vt:lpstr>Chart</vt:lpstr>
      <vt:lpstr>Requirements Engineering</vt:lpstr>
      <vt:lpstr>Today’s Agenda</vt:lpstr>
      <vt:lpstr>Today’s Topics</vt:lpstr>
      <vt:lpstr>Characteristics of Good Requirements</vt:lpstr>
      <vt:lpstr>Requirements Specification for HW/SW Systems</vt:lpstr>
      <vt:lpstr>The Requirements Document</vt:lpstr>
      <vt:lpstr>Users of a Requirements Document</vt:lpstr>
      <vt:lpstr>Requirements for Requirements Documents</vt:lpstr>
      <vt:lpstr>Best Practices</vt:lpstr>
      <vt:lpstr>Reported Requirements Notation Used</vt:lpstr>
      <vt:lpstr>Reported Number of Requirements Specifications </vt:lpstr>
      <vt:lpstr>Reported Number of Pages of Requirements Specifications. </vt:lpstr>
      <vt:lpstr>IEEE 830 -1998</vt:lpstr>
      <vt:lpstr>IEEE 830</vt:lpstr>
      <vt:lpstr>ISO/IEC/IEEE 29148-2011</vt:lpstr>
      <vt:lpstr>StRS (IEEE 29148)</vt:lpstr>
      <vt:lpstr>Example StRS Outline</vt:lpstr>
      <vt:lpstr>StRS Content – Section 1</vt:lpstr>
      <vt:lpstr>StRS Content – Section 3 </vt:lpstr>
      <vt:lpstr>StRS Content – Section 4</vt:lpstr>
      <vt:lpstr>SyRS (IEEE 29148)</vt:lpstr>
      <vt:lpstr>Example SyRS Outline</vt:lpstr>
      <vt:lpstr>SyRS Content – Section 3 (1 of 2)</vt:lpstr>
      <vt:lpstr>SyRS Content – Section 3 (2 of 2)</vt:lpstr>
      <vt:lpstr>SRS (IEEE 29148)</vt:lpstr>
      <vt:lpstr>Example SRS Outline</vt:lpstr>
      <vt:lpstr>SRS Content – Section 3 (1 of 2)</vt:lpstr>
      <vt:lpstr>SRS Content – Section 3 (2 of 2)</vt:lpstr>
      <vt:lpstr>Benefits of Using an RE Standard</vt:lpstr>
      <vt:lpstr>Benefits of an RE Standard</vt:lpstr>
      <vt:lpstr>Benefits of an RE Standard</vt:lpstr>
      <vt:lpstr>Benefits of an RE Standard</vt:lpstr>
      <vt:lpstr>Benefits of an RE Standard</vt:lpstr>
      <vt:lpstr>Benefits of an RE Standard</vt:lpstr>
      <vt:lpstr>Backup Slides</vt:lpstr>
      <vt:lpstr>Preferred Specification Representation</vt:lpstr>
      <vt:lpstr>Text Structure</vt:lpstr>
      <vt:lpstr>Text Structure</vt:lpstr>
      <vt:lpstr>Bad Habits in Requirements Specification</vt:lpstr>
      <vt:lpstr>Best Practices</vt:lpstr>
      <vt:lpstr>Functional Requirements</vt:lpstr>
      <vt:lpstr>Functional Requirements (IEEE 830)</vt:lpstr>
      <vt:lpstr>Representing Nonfunctional Requirements</vt:lpstr>
      <vt:lpstr>External Interface Requirements</vt:lpstr>
      <vt:lpstr>Performance Requirements</vt:lpstr>
      <vt:lpstr>Logical Database Requirements</vt:lpstr>
      <vt:lpstr>Design Constraint Requirements</vt:lpstr>
      <vt:lpstr>Software System Attribute Requirements</vt:lpstr>
      <vt:lpstr>Use Cases</vt:lpstr>
      <vt:lpstr>Use Case Example (Pet Store POS)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mukar@usc.edu</cp:lastModifiedBy>
  <cp:revision>167</cp:revision>
  <cp:lastPrinted>1601-01-01T00:00:00Z</cp:lastPrinted>
  <dcterms:created xsi:type="dcterms:W3CDTF">1601-01-01T00:00:00Z</dcterms:created>
  <dcterms:modified xsi:type="dcterms:W3CDTF">2017-02-07T00:06:30Z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