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3" r:id="rId1"/>
  </p:sldMasterIdLst>
  <p:notesMasterIdLst>
    <p:notesMasterId r:id="rId28"/>
  </p:notesMasterIdLst>
  <p:handoutMasterIdLst>
    <p:handoutMasterId r:id="rId29"/>
  </p:handoutMasterIdLst>
  <p:sldIdLst>
    <p:sldId id="256" r:id="rId2"/>
    <p:sldId id="299" r:id="rId3"/>
    <p:sldId id="306" r:id="rId4"/>
    <p:sldId id="257" r:id="rId5"/>
    <p:sldId id="300" r:id="rId6"/>
    <p:sldId id="258" r:id="rId7"/>
    <p:sldId id="259" r:id="rId8"/>
    <p:sldId id="261" r:id="rId9"/>
    <p:sldId id="263" r:id="rId10"/>
    <p:sldId id="264" r:id="rId11"/>
    <p:sldId id="265" r:id="rId12"/>
    <p:sldId id="266" r:id="rId13"/>
    <p:sldId id="267" r:id="rId14"/>
    <p:sldId id="304" r:id="rId15"/>
    <p:sldId id="268" r:id="rId16"/>
    <p:sldId id="269" r:id="rId17"/>
    <p:sldId id="270" r:id="rId18"/>
    <p:sldId id="271" r:id="rId19"/>
    <p:sldId id="302" r:id="rId20"/>
    <p:sldId id="262" r:id="rId21"/>
    <p:sldId id="301" r:id="rId22"/>
    <p:sldId id="260" r:id="rId23"/>
    <p:sldId id="305" r:id="rId24"/>
    <p:sldId id="281" r:id="rId25"/>
    <p:sldId id="282" r:id="rId26"/>
    <p:sldId id="303" r:id="rId27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04"/>
  </p:normalViewPr>
  <p:slideViewPr>
    <p:cSldViewPr>
      <p:cViewPr varScale="1">
        <p:scale>
          <a:sx n="90" d="100"/>
          <a:sy n="90" d="100"/>
        </p:scale>
        <p:origin x="174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4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9D9DB1C6-72C5-4228-AD2A-24FA13DBB998}" type="datetimeFigureOut">
              <a:rPr lang="en-US"/>
              <a:pPr>
                <a:defRPr/>
              </a:pPr>
              <a:t>2/13/17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5A45A8B-D08D-4392-8FEF-F9CF140CEC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0617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62F28205-4AAE-41B2-BFAA-34FAAEA36A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11975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6" tIns="43243" rIns="86486" bIns="43243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CA" altLang="en-US"/>
          </a:p>
        </p:txBody>
      </p:sp>
    </p:spTree>
    <p:extLst>
      <p:ext uri="{BB962C8B-B14F-4D97-AF65-F5344CB8AC3E}">
        <p14:creationId xmlns:p14="http://schemas.microsoft.com/office/powerpoint/2010/main" val="2715530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1620837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6847D-CDCA-4276-83D2-5A4485A9FB0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3649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C348-52D0-4F93-84FF-49258F852FB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2937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F57E0-18EB-4064-B170-034665DE6F6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1892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6DF2-2878-4E11-830F-A626BD8BF0A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7590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442E8-9CD3-4C72-B3BE-209CA07F540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8715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3175-38CE-41EA-9DAA-A3EEA7ADCA3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158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DE653-3931-4FF2-BF2C-B1768EAFF0C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6006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F96CC-F3C9-4CCD-8A85-A3A71B3E490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0845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5D50-D3BF-45D7-85EE-257C0E8F34C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2502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3BC3-F136-41FA-8795-B770754B773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7780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432B-BD0D-437C-8077-970B21A77CB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9610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703558"/>
            <a:ext cx="7886700" cy="744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600200"/>
            <a:ext cx="7886700" cy="4576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11255-09E4-4786-B293-33EAB5E1A284}" type="slidenum">
              <a:rPr lang="en-US" altLang="en-US" smtClean="0"/>
              <a:pPr/>
              <a:t>‹#›</a:t>
            </a:fld>
            <a:endParaRPr lang="en-US" altLang="en-US"/>
          </a:p>
        </p:txBody>
      </p:sp>
      <p:pic>
        <p:nvPicPr>
          <p:cNvPr id="7" name="Picture 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91440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308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gedwards@usc.ed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Requirements Engineering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3429000"/>
            <a:ext cx="6858000" cy="20367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Chapter 5: Requirements Risk Management</a:t>
            </a:r>
          </a:p>
          <a:p>
            <a:pPr>
              <a:defRPr/>
            </a:pPr>
            <a:r>
              <a:rPr lang="en-US" sz="2000" b="1" dirty="0"/>
              <a:t>George Edwards</a:t>
            </a:r>
          </a:p>
          <a:p>
            <a:pPr>
              <a:defRPr/>
            </a:pPr>
            <a:r>
              <a:rPr lang="en-US" dirty="0"/>
              <a:t>Computer Science Department</a:t>
            </a:r>
          </a:p>
          <a:p>
            <a:pPr>
              <a:defRPr/>
            </a:pPr>
            <a:r>
              <a:rPr lang="en-US" dirty="0"/>
              <a:t>University of Southern California</a:t>
            </a:r>
          </a:p>
          <a:p>
            <a:pPr>
              <a:defRPr/>
            </a:pPr>
            <a:r>
              <a:rPr lang="en-US" dirty="0">
                <a:hlinkClick r:id="rId2"/>
              </a:rPr>
              <a:t>gedwards@usc.edu</a:t>
            </a:r>
            <a:endParaRPr lang="en-US" dirty="0"/>
          </a:p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773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Requirements Engineering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B1DF2E-2267-414D-B777-2B6A6CAFB726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dirty="0"/>
              <a:t>Correctness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/>
              <a:t>What it means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lang="en-US" sz="2400" dirty="0"/>
              <a:t>Any requirement listed is one that needs to be met (</a:t>
            </a:r>
            <a:r>
              <a:rPr lang="en-US" sz="2400" i="1" dirty="0"/>
              <a:t>i.e.,</a:t>
            </a:r>
            <a:r>
              <a:rPr lang="en-US" sz="2400" dirty="0"/>
              <a:t> incorrect requirements specify unwanted behavior)</a:t>
            </a:r>
          </a:p>
          <a:p>
            <a:pPr eaLnBrk="1" hangingPunct="1">
              <a:defRPr/>
            </a:pPr>
            <a:r>
              <a:rPr lang="en-US" sz="2800" dirty="0"/>
              <a:t>Why it is important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lang="en-US" sz="2400" dirty="0"/>
              <a:t>Unwanted behavior is…. unwanted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sz="2800" dirty="0"/>
          </a:p>
          <a:p>
            <a:pPr eaLnBrk="1" hangingPunct="1">
              <a:defRPr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676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Requirements Engineering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BF631E-1215-4D6A-99E6-3986F72A9886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dirty="0"/>
              <a:t>Ambiguity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/>
              <a:t>What it means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lang="en-US" sz="2400" dirty="0"/>
              <a:t>Each specification element has only one interpretation</a:t>
            </a:r>
          </a:p>
          <a:p>
            <a:pPr eaLnBrk="1" hangingPunct="1">
              <a:defRPr/>
            </a:pPr>
            <a:r>
              <a:rPr lang="en-US" sz="2800" dirty="0"/>
              <a:t>Why it is important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lang="en-US" sz="2400" dirty="0"/>
              <a:t>Can lead to literal requirements satisfaction but not customer satisfaction</a:t>
            </a:r>
          </a:p>
          <a:p>
            <a:pPr lvl="1" eaLnBrk="1" hangingPunct="1">
              <a:defRPr/>
            </a:pPr>
            <a:endParaRPr lang="en-US" sz="2400" dirty="0"/>
          </a:p>
          <a:p>
            <a:pPr eaLnBrk="1" hangingPunct="1">
              <a:buFont typeface="Wingdings" pitchFamily="2" charset="2"/>
              <a:buNone/>
              <a:defRPr/>
            </a:pPr>
            <a:endParaRPr lang="en-US" sz="2800" dirty="0"/>
          </a:p>
          <a:p>
            <a:pPr eaLnBrk="1" hangingPunct="1">
              <a:defRPr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79780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Requirements Engineering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6254E9-9CEE-4243-84C5-97E16BD52834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dirty="0"/>
              <a:t>Completeness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What it means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lang="en-US" sz="2400" dirty="0"/>
              <a:t>There is no missing functionality.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lang="en-US" sz="2400" dirty="0"/>
              <a:t>All appropriate unwanted behavior is specified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Why it is important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lang="en-US" sz="2400" dirty="0"/>
              <a:t>Can lead to literal requirements satisfaction but not customer satisfaction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8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9664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Requirements Engineering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D00621-AC4B-4F5B-811E-9BE274C75120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dirty="0"/>
              <a:t>Consistency (1/2)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What it means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b="1" dirty="0"/>
              <a:t>Internal consistency</a:t>
            </a:r>
            <a:r>
              <a:rPr lang="en-US" sz="2000" dirty="0"/>
              <a:t>: satisfaction of one requirement does not preclude satisfaction of another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b="1" dirty="0"/>
              <a:t>External consistency</a:t>
            </a:r>
            <a:r>
              <a:rPr lang="en-US" sz="2000" dirty="0"/>
              <a:t>: SRS is in agreement with all other applicable documents and standards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Why it is important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/>
              <a:t>Difficulties in meeting requirements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/>
              <a:t>Delays and frustration downstream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6056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Consistency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Strong conflict</a:t>
            </a:r>
            <a:r>
              <a:rPr lang="en-US" dirty="0"/>
              <a:t>:  statements not </a:t>
            </a:r>
            <a:r>
              <a:rPr lang="en-US" dirty="0" err="1"/>
              <a:t>satisfiable</a:t>
            </a:r>
            <a:r>
              <a:rPr lang="en-US" dirty="0"/>
              <a:t> together</a:t>
            </a:r>
          </a:p>
          <a:p>
            <a:pPr lvl="1"/>
            <a:r>
              <a:rPr lang="en-US" i="1" dirty="0"/>
              <a:t>i.e.,</a:t>
            </a:r>
            <a:r>
              <a:rPr lang="en-US" dirty="0"/>
              <a:t> logically inconsistent:  S,  not S</a:t>
            </a:r>
          </a:p>
          <a:p>
            <a:pPr marL="342900" lvl="1" indent="0">
              <a:buNone/>
            </a:pPr>
            <a:r>
              <a:rPr lang="en-US" i="1" dirty="0"/>
              <a:t>e.g.</a:t>
            </a:r>
            <a:r>
              <a:rPr lang="en-US" dirty="0"/>
              <a:t> “participant constraints may not be disclosed to anyone else”   vs. “the meeting initiator should know participant constraints”</a:t>
            </a:r>
          </a:p>
          <a:p>
            <a:r>
              <a:rPr lang="en-US" b="1" dirty="0"/>
              <a:t>Weak conflict (divergence)</a:t>
            </a:r>
            <a:r>
              <a:rPr lang="en-US" dirty="0"/>
              <a:t>: statements not </a:t>
            </a:r>
            <a:r>
              <a:rPr lang="en-US" dirty="0" err="1"/>
              <a:t>satisfiable</a:t>
            </a:r>
            <a:r>
              <a:rPr lang="en-US" dirty="0"/>
              <a:t> together under some boundary condition</a:t>
            </a:r>
          </a:p>
          <a:p>
            <a:pPr lvl="1"/>
            <a:r>
              <a:rPr lang="en-US" i="1" dirty="0"/>
              <a:t>i.e.</a:t>
            </a:r>
            <a:r>
              <a:rPr lang="en-US" dirty="0"/>
              <a:t>, potential conflict in some situations</a:t>
            </a:r>
          </a:p>
          <a:p>
            <a:pPr lvl="1"/>
            <a:r>
              <a:rPr lang="en-US" dirty="0"/>
              <a:t>Much more frequent in RE</a:t>
            </a:r>
          </a:p>
          <a:p>
            <a:pPr marL="342900" lvl="1" indent="0">
              <a:buNone/>
            </a:pPr>
            <a:r>
              <a:rPr lang="en-US" i="1" dirty="0"/>
              <a:t>e.g.</a:t>
            </a:r>
            <a:r>
              <a:rPr lang="en-US" dirty="0"/>
              <a:t>    (staff’s viewpoint) “patrons shall return borrowed copies within X weeks” vs. (patron’s viewpoint) “patrons shall keep borrowed copies as long as needed”</a:t>
            </a:r>
          </a:p>
          <a:p>
            <a:pPr marL="342900" lvl="1" indent="0">
              <a:buNone/>
            </a:pPr>
            <a:r>
              <a:rPr lang="en-US" dirty="0"/>
              <a:t>B:   “a patron needing a borrowed copy more than X weeks”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6DF2-2878-4E11-830F-A626BD8BF0A8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0369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Requirements Engineering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925313-CF46-4F29-98A7-9F8622B456B3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dirty="0"/>
              <a:t>Ranking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What it means…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lang="en-US" sz="2400" dirty="0"/>
              <a:t>Items are prioritized for importance and/or stability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Why it is important…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lang="en-US" sz="2400" dirty="0"/>
              <a:t>Tradeoff engineering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lang="en-US" sz="2400" dirty="0"/>
              <a:t>Cost estimation and negotiation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dirty="0"/>
          </a:p>
          <a:p>
            <a:pPr eaLnBrk="1" hangingPunct="1">
              <a:lnSpc>
                <a:spcPct val="90000"/>
              </a:lnSpc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440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Requirements Engineering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AC92BC-896E-4E8E-A6D8-8BB41BA47596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dirty="0"/>
              <a:t>Testability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229600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/>
              <a:t>What it means</a:t>
            </a:r>
          </a:p>
          <a:p>
            <a:pPr lvl="1" eaLnBrk="1" hangingPunct="1">
              <a:defRPr/>
            </a:pPr>
            <a:r>
              <a:rPr lang="en-US" sz="2400" dirty="0"/>
              <a:t>Satisfaction of each requirement can be established using measurement or some other unambiguous means</a:t>
            </a:r>
          </a:p>
          <a:p>
            <a:pPr eaLnBrk="1" hangingPunct="1">
              <a:defRPr/>
            </a:pPr>
            <a:r>
              <a:rPr lang="en-US" sz="2800" dirty="0"/>
              <a:t>Why it is important</a:t>
            </a:r>
          </a:p>
          <a:p>
            <a:pPr lvl="1" eaLnBrk="1" hangingPunct="1">
              <a:defRPr/>
            </a:pPr>
            <a:r>
              <a:rPr lang="en-US" sz="2400" dirty="0"/>
              <a:t>A requirement that cannot be shown to be met has not been met</a:t>
            </a:r>
          </a:p>
          <a:p>
            <a:pPr lvl="1" eaLnBrk="1" hangingPunct="1">
              <a:defRPr/>
            </a:pPr>
            <a:r>
              <a:rPr lang="en-US" sz="2400" dirty="0"/>
              <a:t>Will lead to disputes</a:t>
            </a:r>
          </a:p>
          <a:p>
            <a:pPr eaLnBrk="1" hangingPunct="1">
              <a:defRPr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10543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Requirements Engineering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A75584-A5E9-463D-87FC-13D4F070A4D8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dirty="0"/>
              <a:t>Modifiability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800" dirty="0"/>
              <a:t>What it means</a:t>
            </a:r>
          </a:p>
          <a:p>
            <a:pPr lvl="1" eaLnBrk="1" hangingPunct="1">
              <a:defRPr/>
            </a:pPr>
            <a:r>
              <a:rPr lang="en-US" sz="2400" dirty="0"/>
              <a:t>The approach to the SRS and structure of the document will readily yield to changes </a:t>
            </a:r>
          </a:p>
          <a:p>
            <a:pPr lvl="1" eaLnBrk="1" hangingPunct="1">
              <a:defRPr/>
            </a:pPr>
            <a:r>
              <a:rPr lang="en-US" sz="2400" dirty="0"/>
              <a:t>Usually means document is numbered, stored in a convenient electronic format, and compatible with other software tools to be used later.</a:t>
            </a:r>
          </a:p>
          <a:p>
            <a:pPr eaLnBrk="1" hangingPunct="1">
              <a:defRPr/>
            </a:pPr>
            <a:r>
              <a:rPr lang="en-US" sz="2800" dirty="0"/>
              <a:t>Why it is important</a:t>
            </a:r>
          </a:p>
          <a:p>
            <a:pPr lvl="1" eaLnBrk="1" hangingPunct="1">
              <a:defRPr/>
            </a:pPr>
            <a:r>
              <a:rPr lang="en-US" sz="2400" dirty="0"/>
              <a:t>Requirements will change!</a:t>
            </a:r>
          </a:p>
          <a:p>
            <a:pPr lvl="1" eaLnBrk="1" hangingPunct="1">
              <a:defRPr/>
            </a:pPr>
            <a:r>
              <a:rPr lang="en-US" sz="2400" dirty="0"/>
              <a:t>Ease of modification will reduce costs, assist in meeting schedules, etc.</a:t>
            </a:r>
            <a:endParaRPr lang="en-US" sz="2800" dirty="0"/>
          </a:p>
          <a:p>
            <a:pPr eaLnBrk="1" hangingPunct="1">
              <a:buFont typeface="Wingdings" pitchFamily="2" charset="2"/>
              <a:buNone/>
              <a:defRPr/>
            </a:pPr>
            <a:endParaRPr lang="en-US" sz="2800" dirty="0"/>
          </a:p>
          <a:p>
            <a:pPr eaLnBrk="1" hangingPunct="1">
              <a:defRPr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39526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Requirements Engineering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37423A-EB32-431B-AA1C-02EED0C065FC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dirty="0"/>
              <a:t>Traceability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What it means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lang="en-US" sz="2400" dirty="0"/>
              <a:t>Each requirement is clearly identifiable, and all linkages to other requirements (e.g. dependencies) are clearly marked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Why it is important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lang="en-US" sz="2400" dirty="0"/>
              <a:t>For communications, future modification, etc.</a:t>
            </a:r>
            <a:endParaRPr lang="en-US" dirty="0"/>
          </a:p>
          <a:p>
            <a:pPr eaLnBrk="1" hangingPunct="1">
              <a:lnSpc>
                <a:spcPct val="90000"/>
              </a:lnSpc>
              <a:defRPr/>
            </a:pPr>
            <a:endParaRPr lang="en-US" dirty="0"/>
          </a:p>
          <a:p>
            <a:pPr eaLnBrk="1" hangingPunct="1">
              <a:lnSpc>
                <a:spcPct val="90000"/>
              </a:lnSpc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721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is V&amp;V Performed?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Validation and verification (V&amp;V) should be done </a:t>
            </a:r>
            <a:r>
              <a:rPr lang="en-US" sz="2400" b="1" dirty="0"/>
              <a:t>continuously</a:t>
            </a:r>
            <a:r>
              <a:rPr lang="en-US" sz="2400" dirty="0"/>
              <a:t> and </a:t>
            </a:r>
            <a:r>
              <a:rPr lang="en-US" sz="2400" b="1" dirty="0"/>
              <a:t>simultaneously</a:t>
            </a:r>
          </a:p>
          <a:p>
            <a:endParaRPr lang="en-US" sz="2000" b="1" dirty="0"/>
          </a:p>
          <a:p>
            <a:r>
              <a:rPr lang="en-US" sz="2400" dirty="0"/>
              <a:t>V&amp;V can begin as soon as a requirement has been elicited and should continue as long as requirements are being added, removed, or changed</a:t>
            </a:r>
          </a:p>
          <a:p>
            <a:endParaRPr lang="en-US" sz="2400" dirty="0"/>
          </a:p>
          <a:p>
            <a:r>
              <a:rPr lang="en-US" sz="2400" dirty="0"/>
              <a:t>The same methods and techniques can be used for both validation and verification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6DF2-2878-4E11-830F-A626BD8BF0A8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4119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Chapter 4 quiz</a:t>
            </a:r>
          </a:p>
          <a:p>
            <a:r>
              <a:rPr lang="en-US" dirty="0"/>
              <a:t>Review chapter 3 quiz</a:t>
            </a:r>
          </a:p>
          <a:p>
            <a:r>
              <a:rPr lang="en-US" dirty="0"/>
              <a:t>Chapter 5 lecture</a:t>
            </a:r>
          </a:p>
          <a:p>
            <a:r>
              <a:rPr lang="en-US" dirty="0"/>
              <a:t>Chapter 5 homework discussion</a:t>
            </a:r>
          </a:p>
          <a:p>
            <a:r>
              <a:rPr lang="en-US" dirty="0"/>
              <a:t>Introduction to DOORS (class project)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6DF2-2878-4E11-830F-A626BD8BF0A8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160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Requirements Engineering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ECD084-AACD-4A6D-8B92-A158132E0582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GB" dirty="0"/>
              <a:t>Some V&amp;V Techniques </a:t>
            </a:r>
            <a:endParaRPr lang="en-US" dirty="0"/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Walkthroughs/Inspections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Validating Use Cases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Prototypes/Models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Goal-based Requirements Analysis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400" dirty="0"/>
          </a:p>
          <a:p>
            <a:pPr eaLnBrk="1" hangingPunct="1">
              <a:lnSpc>
                <a:spcPct val="90000"/>
              </a:lnSpc>
              <a:defRPr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187214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Walkthroughs/Inspections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Walkthroughs</a:t>
            </a:r>
          </a:p>
          <a:p>
            <a:pPr lvl="1"/>
            <a:r>
              <a:rPr lang="en-US" sz="2000" dirty="0"/>
              <a:t>Informal</a:t>
            </a:r>
          </a:p>
          <a:p>
            <a:pPr lvl="1"/>
            <a:r>
              <a:rPr lang="en-US" sz="2000" dirty="0"/>
              <a:t>Usually performed in a group setting</a:t>
            </a:r>
          </a:p>
          <a:p>
            <a:pPr lvl="1"/>
            <a:r>
              <a:rPr lang="en-US" sz="2000" dirty="0"/>
              <a:t>A checklist of desirable properties may be used</a:t>
            </a:r>
          </a:p>
          <a:p>
            <a:endParaRPr lang="en-US" sz="2400" dirty="0"/>
          </a:p>
          <a:p>
            <a:r>
              <a:rPr lang="en-US" sz="2400" dirty="0"/>
              <a:t>Inspections</a:t>
            </a:r>
          </a:p>
          <a:p>
            <a:pPr lvl="1"/>
            <a:r>
              <a:rPr lang="en-US" sz="2000" dirty="0"/>
              <a:t>May be more structured, systematic, and formal</a:t>
            </a:r>
          </a:p>
          <a:p>
            <a:pPr lvl="1"/>
            <a:r>
              <a:rPr lang="en-US" sz="2000" dirty="0"/>
              <a:t>May be automated or semi-automated</a:t>
            </a:r>
          </a:p>
          <a:p>
            <a:pPr lvl="1"/>
            <a:r>
              <a:rPr lang="en-US" sz="2000" dirty="0"/>
              <a:t>Example: NASA Automated Requirements Measurement (ARM)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6DF2-2878-4E11-830F-A626BD8BF0A8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83865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Requirements Engineering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A270F3-A3F7-4054-B59D-663FF3B41F1E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dirty="0"/>
              <a:t>Validating Use Cases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sz="2400" dirty="0">
                <a:effectLst/>
              </a:rPr>
              <a:t>Are there any additional actors that are not represented?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sz="2400" dirty="0">
                <a:effectLst/>
              </a:rPr>
              <a:t>Are there any activities which are not represented?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sz="2400" dirty="0">
                <a:effectLst/>
              </a:rPr>
              <a:t>Are each actors’ goals being met?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sz="2400" dirty="0">
                <a:effectLst/>
              </a:rPr>
              <a:t>Are there events in the use case that do not address these goals?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sz="2400" dirty="0">
                <a:effectLst/>
              </a:rPr>
              <a:t>Can the use case be simplified?</a:t>
            </a:r>
          </a:p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7249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fld id="{1A0499F3-8533-4186-AB48-087F6BF30FE0}" type="slidenum">
              <a:rPr lang="en-CA" altLang="en-US">
                <a:solidFill>
                  <a:srgbClr val="898989"/>
                </a:solidFill>
              </a:rPr>
              <a:pPr algn="l" eaLnBrk="1" hangingPunct="1"/>
              <a:t>23</a:t>
            </a:fld>
            <a:endParaRPr lang="en-CA" altLang="en-US">
              <a:solidFill>
                <a:srgbClr val="898989"/>
              </a:solidFill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CA" altLang="en-US" dirty="0"/>
              <a:t>Prototyping</a:t>
            </a:r>
          </a:p>
        </p:txBody>
      </p:sp>
      <p:sp>
        <p:nvSpPr>
          <p:cNvPr id="226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sz="2400" dirty="0"/>
              <a:t>Excellent for validation by users and customers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CA" sz="2000" dirty="0"/>
              <a:t>More accessible than specification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CA" sz="2000" dirty="0"/>
              <a:t>Demonstrate the requirements and help stakeholders discover problems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CA" sz="2400" dirty="0"/>
          </a:p>
          <a:p>
            <a:pPr>
              <a:defRPr/>
            </a:pPr>
            <a:r>
              <a:rPr lang="en-US" sz="2400" dirty="0"/>
              <a:t>Prototyping-based validation steps</a:t>
            </a:r>
            <a:endParaRPr lang="en-CA" sz="2400" dirty="0"/>
          </a:p>
          <a:p>
            <a:pPr lvl="1">
              <a:defRPr/>
            </a:pPr>
            <a:r>
              <a:rPr lang="en-CA" sz="2000" dirty="0"/>
              <a:t>Choose prototype testers</a:t>
            </a:r>
          </a:p>
          <a:p>
            <a:pPr lvl="1">
              <a:defRPr/>
            </a:pPr>
            <a:r>
              <a:rPr lang="en-CA" sz="2000" dirty="0"/>
              <a:t>Develop test scenarios</a:t>
            </a:r>
          </a:p>
          <a:p>
            <a:pPr lvl="2">
              <a:defRPr/>
            </a:pPr>
            <a:r>
              <a:rPr lang="en-CA" sz="1600" dirty="0"/>
              <a:t>Careful planning is required to draw up a set of test scenarios which provide broad coverage of the requirements</a:t>
            </a:r>
          </a:p>
          <a:p>
            <a:pPr lvl="2">
              <a:defRPr/>
            </a:pPr>
            <a:r>
              <a:rPr lang="en-CA" sz="1600" dirty="0"/>
              <a:t>Users should not just play around with the system as this may never exercise critical system features</a:t>
            </a:r>
          </a:p>
          <a:p>
            <a:pPr lvl="1">
              <a:defRPr/>
            </a:pPr>
            <a:r>
              <a:rPr lang="en-CA" sz="2000" dirty="0"/>
              <a:t>Execute test scenarios</a:t>
            </a:r>
          </a:p>
          <a:p>
            <a:pPr lvl="1">
              <a:defRPr/>
            </a:pPr>
            <a:r>
              <a:rPr lang="en-CA" sz="2000" dirty="0"/>
              <a:t>Document problems using a problem reporting tool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400" dirty="0"/>
              <a:t>Incremental (agile) development is a variant of this overall approach</a:t>
            </a:r>
          </a:p>
        </p:txBody>
      </p:sp>
    </p:spTree>
    <p:extLst>
      <p:ext uri="{BB962C8B-B14F-4D97-AF65-F5344CB8AC3E}">
        <p14:creationId xmlns:p14="http://schemas.microsoft.com/office/powerpoint/2010/main" val="1583951086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Requirements Engineering Lecture 5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497A27-D366-42BF-BBE2-0032A429BDC4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dirty="0"/>
              <a:t>Goal-based Requirements Analysis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519237"/>
            <a:ext cx="7886700" cy="45767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Stress the need to characterize, categorize, decompose, and structure goals as requirements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200" i="1" dirty="0"/>
              <a:t>Goals</a:t>
            </a:r>
            <a:r>
              <a:rPr lang="en-US" sz="2200" dirty="0"/>
              <a:t> are high level objectives of business, organization, or system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200" dirty="0"/>
              <a:t>A </a:t>
            </a:r>
            <a:r>
              <a:rPr lang="en-US" sz="2200" i="1" dirty="0"/>
              <a:t>requirement</a:t>
            </a:r>
            <a:r>
              <a:rPr lang="en-US" sz="2200" dirty="0"/>
              <a:t> specifies how a goal should be accomplished by a proposed system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200" i="1" dirty="0"/>
              <a:t>Operationalization</a:t>
            </a:r>
            <a:r>
              <a:rPr lang="en-US" sz="2200" dirty="0"/>
              <a:t> is the process of defining a goal with enough detail so that its </a:t>
            </a:r>
            <a:r>
              <a:rPr lang="en-US" sz="2200" dirty="0" err="1"/>
              <a:t>subgoals</a:t>
            </a:r>
            <a:r>
              <a:rPr lang="en-US" sz="2200" dirty="0"/>
              <a:t> have an operational definition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200" i="1" dirty="0"/>
              <a:t>Achievement goals</a:t>
            </a:r>
            <a:r>
              <a:rPr lang="en-US" sz="2200" dirty="0"/>
              <a:t> are objectives of some enterprise or system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200" i="1" dirty="0"/>
              <a:t>Maintenance goals</a:t>
            </a:r>
            <a:r>
              <a:rPr lang="en-US" sz="2200" dirty="0"/>
              <a:t> are those goals that are satisfied while their target condition remains true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400" dirty="0"/>
          </a:p>
          <a:p>
            <a:pPr eaLnBrk="1" hangingPunct="1">
              <a:lnSpc>
                <a:spcPct val="90000"/>
              </a:lnSpc>
              <a:defRPr/>
            </a:pPr>
            <a:endParaRPr lang="en-US" sz="2400" dirty="0"/>
          </a:p>
        </p:txBody>
      </p:sp>
      <p:sp>
        <p:nvSpPr>
          <p:cNvPr id="28678" name="Text Box 4"/>
          <p:cNvSpPr txBox="1">
            <a:spLocks noChangeArrowheads="1"/>
          </p:cNvSpPr>
          <p:nvPr/>
        </p:nvSpPr>
        <p:spPr bwMode="auto">
          <a:xfrm>
            <a:off x="838200" y="5943600"/>
            <a:ext cx="3733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Reference: Anton</a:t>
            </a:r>
          </a:p>
        </p:txBody>
      </p:sp>
    </p:spTree>
    <p:extLst>
      <p:ext uri="{BB962C8B-B14F-4D97-AF65-F5344CB8AC3E}">
        <p14:creationId xmlns:p14="http://schemas.microsoft.com/office/powerpoint/2010/main" val="8963175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Requirements Engineering Lecture 5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1BA29D-D3E5-4E02-ADE8-954D6DEA4F75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dirty="0"/>
              <a:t>Goal-based Requirements Analysis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000" dirty="0"/>
              <a:t>Stakeholders tend to express their requirements in terms of operations and actions rather than goals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/>
              <a:t>Goals evolve because stakeholders change their minds and refine goals into behavioral requirements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/>
              <a:t>Goal evolution occurs via </a:t>
            </a:r>
            <a:r>
              <a:rPr lang="en-US" sz="2000" b="1" dirty="0"/>
              <a:t>goal elaboration </a:t>
            </a:r>
            <a:r>
              <a:rPr lang="en-US" sz="2000" dirty="0"/>
              <a:t>and </a:t>
            </a:r>
            <a:r>
              <a:rPr lang="en-US" sz="2000" b="1" dirty="0"/>
              <a:t>refinement</a:t>
            </a:r>
          </a:p>
          <a:p>
            <a:pPr lvl="1" eaLnBrk="1" hangingPunct="1">
              <a:defRPr/>
            </a:pPr>
            <a:r>
              <a:rPr lang="en-US" sz="2000" dirty="0"/>
              <a:t>Useful techniques for goal elaboration are:</a:t>
            </a:r>
          </a:p>
          <a:p>
            <a:pPr lvl="2">
              <a:defRPr/>
            </a:pPr>
            <a:r>
              <a:rPr lang="en-US" sz="1800" dirty="0"/>
              <a:t>identifying goal obstacles</a:t>
            </a:r>
          </a:p>
          <a:p>
            <a:pPr lvl="2">
              <a:defRPr/>
            </a:pPr>
            <a:r>
              <a:rPr lang="en-US" sz="1800" dirty="0"/>
              <a:t>analyzing scenarios and constraints</a:t>
            </a:r>
          </a:p>
          <a:p>
            <a:pPr lvl="2">
              <a:defRPr/>
            </a:pPr>
            <a:r>
              <a:rPr lang="en-US" sz="1800" dirty="0"/>
              <a:t>operationalizing goals</a:t>
            </a:r>
          </a:p>
          <a:p>
            <a:pPr lvl="1" eaLnBrk="1" hangingPunct="1">
              <a:defRPr/>
            </a:pPr>
            <a:r>
              <a:rPr lang="en-US" sz="2000" dirty="0"/>
              <a:t>Goal refinement occurs when:</a:t>
            </a:r>
          </a:p>
          <a:p>
            <a:pPr lvl="2">
              <a:defRPr/>
            </a:pPr>
            <a:r>
              <a:rPr lang="en-US" sz="1700" dirty="0"/>
              <a:t>goals are decomposed into sub-goals</a:t>
            </a:r>
          </a:p>
          <a:p>
            <a:pPr lvl="2">
              <a:defRPr/>
            </a:pPr>
            <a:r>
              <a:rPr lang="en-US" sz="1700" dirty="0"/>
              <a:t>synonymous goals are reconciled</a:t>
            </a:r>
          </a:p>
          <a:p>
            <a:pPr lvl="2">
              <a:defRPr/>
            </a:pPr>
            <a:r>
              <a:rPr lang="en-US" sz="1700" dirty="0"/>
              <a:t>goals are merged into a </a:t>
            </a:r>
            <a:r>
              <a:rPr lang="en-US" sz="1700" dirty="0" err="1"/>
              <a:t>subgoal</a:t>
            </a:r>
            <a:r>
              <a:rPr lang="en-US" sz="1700" dirty="0"/>
              <a:t> categorization</a:t>
            </a:r>
          </a:p>
        </p:txBody>
      </p:sp>
    </p:spTree>
    <p:extLst>
      <p:ext uri="{BB962C8B-B14F-4D97-AF65-F5344CB8AC3E}">
        <p14:creationId xmlns:p14="http://schemas.microsoft.com/office/powerpoint/2010/main" val="19124440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V&amp;V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Early detection and correction of system anomalies</a:t>
            </a:r>
          </a:p>
          <a:p>
            <a:r>
              <a:rPr lang="en-US" sz="2400" dirty="0"/>
              <a:t>Enhanced management insight into process and product risk</a:t>
            </a:r>
          </a:p>
          <a:p>
            <a:r>
              <a:rPr lang="en-US" sz="2400" dirty="0"/>
              <a:t>Support for life-cycle processes to ensure conformance to program performance and budget</a:t>
            </a:r>
          </a:p>
          <a:p>
            <a:r>
              <a:rPr lang="en-US" sz="2400" dirty="0"/>
              <a:t>Early assessment of software and system performance</a:t>
            </a:r>
          </a:p>
          <a:p>
            <a:r>
              <a:rPr lang="en-US" sz="2400" dirty="0"/>
              <a:t>Ability to obtain objective evidence of software and system conformance</a:t>
            </a:r>
          </a:p>
          <a:p>
            <a:r>
              <a:rPr lang="en-US" sz="2400" dirty="0"/>
              <a:t>Improved system development and maintenance processes</a:t>
            </a:r>
          </a:p>
          <a:p>
            <a:r>
              <a:rPr lang="en-US" sz="2400" dirty="0"/>
              <a:t>Improved and integrated systems analysis model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F96CC-F3C9-4CCD-8A85-A3A71B3E490F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5651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class next week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Presentations</a:t>
            </a:r>
          </a:p>
          <a:p>
            <a:pPr lvl="1"/>
            <a:r>
              <a:rPr lang="en-US" dirty="0"/>
              <a:t>You must select a paper and presentation date by the next class period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Ch. 3 Quiz</a:t>
            </a:r>
          </a:p>
          <a:p>
            <a:pPr lvl="1"/>
            <a:r>
              <a:rPr lang="en-US" dirty="0"/>
              <a:t>Quiz was harder than usual, grading was rigorous</a:t>
            </a:r>
          </a:p>
          <a:p>
            <a:pPr lvl="1"/>
            <a:r>
              <a:rPr lang="en-US" dirty="0"/>
              <a:t>Average was 15.5</a:t>
            </a:r>
          </a:p>
          <a:p>
            <a:pPr lvl="1"/>
            <a:r>
              <a:rPr lang="en-US" dirty="0"/>
              <a:t>Don’t panic if you have a lower score on this quiz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6DF2-2878-4E11-830F-A626BD8BF0A8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832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Requirements Engineering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1EB337-F29A-4504-9C2B-5806AF10D9B6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693630"/>
            <a:ext cx="7886700" cy="744242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/>
              <a:t>Topics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400" dirty="0"/>
              <a:t>Requirements validation versus verification</a:t>
            </a:r>
          </a:p>
          <a:p>
            <a:pPr eaLnBrk="1" hangingPunct="1">
              <a:defRPr/>
            </a:pPr>
            <a:endParaRPr lang="en-US" sz="2400" dirty="0"/>
          </a:p>
          <a:p>
            <a:pPr eaLnBrk="1" hangingPunct="1">
              <a:defRPr/>
            </a:pPr>
            <a:r>
              <a:rPr lang="en-US" sz="2400" dirty="0"/>
              <a:t>Requirements validation</a:t>
            </a:r>
          </a:p>
          <a:p>
            <a:pPr eaLnBrk="1" hangingPunct="1">
              <a:defRPr/>
            </a:pPr>
            <a:endParaRPr lang="en-US" sz="2400" dirty="0"/>
          </a:p>
          <a:p>
            <a:pPr eaLnBrk="1" hangingPunct="1">
              <a:defRPr/>
            </a:pPr>
            <a:r>
              <a:rPr lang="en-US" sz="2400" dirty="0"/>
              <a:t>Requirements verification (testing)</a:t>
            </a:r>
          </a:p>
          <a:p>
            <a:pPr eaLnBrk="1" hangingPunct="1">
              <a:defRPr/>
            </a:pPr>
            <a:endParaRPr lang="en-US" sz="2400" dirty="0"/>
          </a:p>
          <a:p>
            <a:pPr eaLnBrk="1" hangingPunct="1">
              <a:defRPr/>
            </a:pPr>
            <a:r>
              <a:rPr lang="en-US" sz="2400" dirty="0"/>
              <a:t>Goal based V&amp;V</a:t>
            </a:r>
          </a:p>
          <a:p>
            <a:pPr eaLnBrk="1" hangingPunct="1"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7408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Requirements Risk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r>
              <a:rPr lang="en-US" sz="2800" dirty="0"/>
              <a:t>Proactive </a:t>
            </a:r>
            <a:r>
              <a:rPr lang="en-US" sz="2800" u="sng" dirty="0"/>
              <a:t>identification</a:t>
            </a:r>
            <a:r>
              <a:rPr lang="en-US" sz="2800" dirty="0"/>
              <a:t>, </a:t>
            </a:r>
            <a:r>
              <a:rPr lang="en-US" sz="2800" u="sng" dirty="0"/>
              <a:t>monitoring</a:t>
            </a:r>
            <a:r>
              <a:rPr lang="en-US" sz="2800" dirty="0"/>
              <a:t>, and </a:t>
            </a:r>
            <a:r>
              <a:rPr lang="en-US" sz="2800" u="sng" dirty="0"/>
              <a:t>mitigation</a:t>
            </a:r>
            <a:r>
              <a:rPr lang="en-US" sz="2800" dirty="0"/>
              <a:t> of any factors that can threaten the integrity of the requirements engineering process.</a:t>
            </a:r>
          </a:p>
          <a:p>
            <a:endParaRPr lang="en-US" sz="2800" dirty="0"/>
          </a:p>
          <a:p>
            <a:r>
              <a:rPr lang="en-US" sz="2800" dirty="0"/>
              <a:t>Often referred to as “validation and verification” (V&amp;V)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6DF2-2878-4E11-830F-A626BD8BF0A8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4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Requirements Engineering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4D19AD-AF65-426D-AF1F-853F70CE45F2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dirty="0"/>
              <a:t>Validation vs. Verification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Boehm suggests: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/>
              <a:t>Requirements validation (“am I building the right product?”)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/>
              <a:t>Requirements verification (“am I building the product right?”)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sz="20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Validation involves fully </a:t>
            </a:r>
            <a:r>
              <a:rPr lang="en-US" sz="2400" b="1" dirty="0"/>
              <a:t>understanding</a:t>
            </a:r>
            <a:r>
              <a:rPr lang="en-US" sz="2400" dirty="0"/>
              <a:t> customer intent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4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Verification involves </a:t>
            </a:r>
            <a:r>
              <a:rPr lang="en-US" sz="2400" b="1" dirty="0"/>
              <a:t>satisfying</a:t>
            </a:r>
            <a:r>
              <a:rPr lang="en-US" sz="2400" dirty="0"/>
              <a:t> customer intent</a:t>
            </a:r>
          </a:p>
        </p:txBody>
      </p:sp>
    </p:spTree>
    <p:extLst>
      <p:ext uri="{BB962C8B-B14F-4D97-AF65-F5344CB8AC3E}">
        <p14:creationId xmlns:p14="http://schemas.microsoft.com/office/powerpoint/2010/main" val="246551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Requirements Engineering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7BBAAB-40AD-4DD0-B13F-1C073CCAC033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dirty="0"/>
              <a:t>Requirements Validation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/>
              <a:t>Validation involves checking the following:</a:t>
            </a:r>
            <a:endParaRPr lang="en-GB" sz="2800" dirty="0"/>
          </a:p>
          <a:p>
            <a:pPr lvl="1" eaLnBrk="1" hangingPunct="1">
              <a:lnSpc>
                <a:spcPct val="100000"/>
              </a:lnSpc>
              <a:defRPr/>
            </a:pPr>
            <a:r>
              <a:rPr lang="en-GB" sz="2400" dirty="0"/>
              <a:t>That the system provides the functions which best support the stakeholders’ needs 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lang="en-GB" sz="2400" dirty="0"/>
              <a:t>That the system does not provide what the stakeholders don’t want/need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lang="en-GB" sz="2400" dirty="0"/>
              <a:t>That detailed requirements align with stakeholder goals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lang="en-GB" sz="2400" dirty="0"/>
              <a:t>That all functions required by the stakeholders are included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lang="en-GB" sz="2400" dirty="0"/>
              <a:t>The requirements can be implemented given available budget and technology</a:t>
            </a:r>
          </a:p>
        </p:txBody>
      </p:sp>
    </p:spTree>
    <p:extLst>
      <p:ext uri="{BB962C8B-B14F-4D97-AF65-F5344CB8AC3E}">
        <p14:creationId xmlns:p14="http://schemas.microsoft.com/office/powerpoint/2010/main" val="28659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Requirements Engineering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94787-7D56-4938-8199-9D328811126B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859370"/>
            <a:ext cx="7886700" cy="744242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/>
              <a:t>Requirements Verification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sz="2400" dirty="0"/>
              <a:t>Verification involves checking the following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100" dirty="0"/>
              <a:t>That the requirements are specified in a way that will lead to successful implementation </a:t>
            </a:r>
            <a:r>
              <a:rPr lang="en-US" sz="2100" dirty="0" smtClean="0">
                <a:solidFill>
                  <a:schemeClr val="accent1">
                    <a:lumMod val="75000"/>
                  </a:schemeClr>
                </a:solidFill>
              </a:rPr>
              <a:t>,testable </a:t>
            </a:r>
            <a:r>
              <a:rPr lang="en-US" sz="2100" dirty="0" smtClean="0"/>
              <a:t>and </a:t>
            </a:r>
            <a:r>
              <a:rPr lang="en-US" sz="2100" dirty="0"/>
              <a:t>maintenance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100" dirty="0"/>
              <a:t>T</a:t>
            </a:r>
            <a:r>
              <a:rPr lang="en-CA" sz="2100" dirty="0"/>
              <a:t>hat each step followed in the process of </a:t>
            </a:r>
            <a:br>
              <a:rPr lang="en-CA" sz="2100" dirty="0"/>
            </a:br>
            <a:r>
              <a:rPr lang="en-CA" sz="2100" dirty="0"/>
              <a:t>building the software yields the right products</a:t>
            </a:r>
          </a:p>
          <a:p>
            <a:pPr lvl="1">
              <a:lnSpc>
                <a:spcPct val="100000"/>
              </a:lnSpc>
              <a:defRPr/>
            </a:pPr>
            <a:r>
              <a:rPr lang="en-CA" sz="2100" dirty="0"/>
              <a:t>That software development products (design, implementation, ...) are consistent with the specification</a:t>
            </a:r>
          </a:p>
        </p:txBody>
      </p:sp>
    </p:spTree>
    <p:extLst>
      <p:ext uri="{BB962C8B-B14F-4D97-AF65-F5344CB8AC3E}">
        <p14:creationId xmlns:p14="http://schemas.microsoft.com/office/powerpoint/2010/main" val="340856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Requirements Engineering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AA8B7A-07A5-4E52-B023-4DEE619834FE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Characteristics of Good Requirements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sz="2400" dirty="0"/>
              <a:t>Correct</a:t>
            </a:r>
          </a:p>
          <a:p>
            <a:pPr eaLnBrk="1" hangingPunct="1">
              <a:lnSpc>
                <a:spcPct val="100000"/>
              </a:lnSpc>
              <a:defRPr/>
            </a:pPr>
            <a:r>
              <a:rPr lang="en-US" sz="2400" dirty="0"/>
              <a:t>Unambiguous</a:t>
            </a:r>
          </a:p>
          <a:p>
            <a:pPr eaLnBrk="1" hangingPunct="1">
              <a:lnSpc>
                <a:spcPct val="100000"/>
              </a:lnSpc>
              <a:defRPr/>
            </a:pPr>
            <a:r>
              <a:rPr lang="en-US" sz="2400" dirty="0"/>
              <a:t>Complete</a:t>
            </a:r>
          </a:p>
          <a:p>
            <a:pPr eaLnBrk="1" hangingPunct="1">
              <a:lnSpc>
                <a:spcPct val="100000"/>
              </a:lnSpc>
              <a:defRPr/>
            </a:pPr>
            <a:r>
              <a:rPr lang="en-US" sz="2400" dirty="0"/>
              <a:t>Consistent</a:t>
            </a:r>
          </a:p>
          <a:p>
            <a:pPr eaLnBrk="1" hangingPunct="1">
              <a:lnSpc>
                <a:spcPct val="100000"/>
              </a:lnSpc>
              <a:defRPr/>
            </a:pPr>
            <a:r>
              <a:rPr lang="en-US" sz="2400" dirty="0"/>
              <a:t>Ranked for importance and/or stability</a:t>
            </a:r>
          </a:p>
          <a:p>
            <a:pPr eaLnBrk="1" hangingPunct="1">
              <a:lnSpc>
                <a:spcPct val="100000"/>
              </a:lnSpc>
              <a:defRPr/>
            </a:pPr>
            <a:r>
              <a:rPr lang="en-US" sz="2400" dirty="0"/>
              <a:t>Testable (verifiable)</a:t>
            </a:r>
          </a:p>
          <a:p>
            <a:pPr eaLnBrk="1" hangingPunct="1">
              <a:lnSpc>
                <a:spcPct val="100000"/>
              </a:lnSpc>
              <a:defRPr/>
            </a:pPr>
            <a:r>
              <a:rPr lang="en-US" sz="2400" dirty="0"/>
              <a:t>Modifiable</a:t>
            </a:r>
          </a:p>
          <a:p>
            <a:pPr eaLnBrk="1" hangingPunct="1">
              <a:lnSpc>
                <a:spcPct val="100000"/>
              </a:lnSpc>
              <a:defRPr/>
            </a:pPr>
            <a:r>
              <a:rPr lang="en-US" sz="2400" dirty="0"/>
              <a:t>Traceable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sz="2800" dirty="0"/>
          </a:p>
          <a:p>
            <a:pPr eaLnBrk="1" hangingPunct="1">
              <a:defRPr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488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1491</TotalTime>
  <Words>1289</Words>
  <Application>Microsoft Macintosh PowerPoint</Application>
  <PresentationFormat>On-screen Show (4:3)</PresentationFormat>
  <Paragraphs>243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Wingdings</vt:lpstr>
      <vt:lpstr>Office Theme</vt:lpstr>
      <vt:lpstr>Requirements Engineering</vt:lpstr>
      <vt:lpstr>Today’s Agenda</vt:lpstr>
      <vt:lpstr>Announcements</vt:lpstr>
      <vt:lpstr>Topics</vt:lpstr>
      <vt:lpstr>Requirements Risk Management</vt:lpstr>
      <vt:lpstr>Validation vs. Verification</vt:lpstr>
      <vt:lpstr>Requirements Validation</vt:lpstr>
      <vt:lpstr>Requirements Verification</vt:lpstr>
      <vt:lpstr>Characteristics of Good Requirements</vt:lpstr>
      <vt:lpstr>Correctness</vt:lpstr>
      <vt:lpstr>Ambiguity</vt:lpstr>
      <vt:lpstr>Completeness</vt:lpstr>
      <vt:lpstr>Consistency (1/2)</vt:lpstr>
      <vt:lpstr>Consistency (2/2)</vt:lpstr>
      <vt:lpstr>Ranking</vt:lpstr>
      <vt:lpstr>Testability</vt:lpstr>
      <vt:lpstr>Modifiability</vt:lpstr>
      <vt:lpstr>Traceability</vt:lpstr>
      <vt:lpstr>When is V&amp;V Performed?</vt:lpstr>
      <vt:lpstr>Some V&amp;V Techniques </vt:lpstr>
      <vt:lpstr>Walkthroughs/Inspections</vt:lpstr>
      <vt:lpstr>Validating Use Cases</vt:lpstr>
      <vt:lpstr>Prototyping</vt:lpstr>
      <vt:lpstr>Goal-based Requirements Analysis</vt:lpstr>
      <vt:lpstr>Goal-based Requirements Analysis</vt:lpstr>
      <vt:lpstr>Benefits of V&amp;V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 Laplante</dc:creator>
  <cp:lastModifiedBy>mukar@usc.edu</cp:lastModifiedBy>
  <cp:revision>120</cp:revision>
  <cp:lastPrinted>1601-01-01T00:00:00Z</cp:lastPrinted>
  <dcterms:created xsi:type="dcterms:W3CDTF">1601-01-01T00:00:00Z</dcterms:created>
  <dcterms:modified xsi:type="dcterms:W3CDTF">2017-02-13T23:17:52Z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