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9"/>
  </p:notesMasterIdLst>
  <p:handoutMasterIdLst>
    <p:handoutMasterId r:id="rId30"/>
  </p:handoutMasterIdLst>
  <p:sldIdLst>
    <p:sldId id="257" r:id="rId2"/>
    <p:sldId id="312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311" r:id="rId16"/>
    <p:sldId id="309" r:id="rId17"/>
    <p:sldId id="310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300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635CD-D65E-42FD-B572-1059B5B4B0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</p:spPr>
        <p:txBody>
          <a:bodyPr lIns="87223" tIns="43612" rIns="87223" bIns="4361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FB295-5148-4714-B745-B6F78A82902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</p:spPr>
        <p:txBody>
          <a:bodyPr lIns="87223" tIns="43612" rIns="87223" bIns="4361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edwards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175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Chapter 6: Formal Methods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5A03-64A7-46B3-B296-9EE25D7EF33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545910"/>
            <a:ext cx="7696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Formal Method Types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47800"/>
            <a:ext cx="80391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Model-based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Explicit definition of state and operations which transform the state </a:t>
            </a:r>
            <a:r>
              <a:rPr lang="en-US" sz="2000"/>
              <a:t>(</a:t>
            </a:r>
            <a:r>
              <a:rPr lang="en-US" sz="2000" smtClean="0"/>
              <a:t>State Charts</a:t>
            </a:r>
            <a:r>
              <a:rPr lang="en-US" sz="2000" dirty="0"/>
              <a:t>, MTS, Z)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Process algebras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Explicit model of concurrent processes – represent behavior with constraints on allowable communication between processes (CSP, CCS)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Logic-based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Use logic to describe properties of systems (temporal and interval logics)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Network-based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Implicit concurrent model in terms of data flow through a network, including conditions under which data can flow from one node to another (Petri-nets)</a:t>
            </a:r>
          </a:p>
        </p:txBody>
      </p:sp>
    </p:spTree>
    <p:extLst>
      <p:ext uri="{BB962C8B-B14F-4D97-AF65-F5344CB8AC3E}">
        <p14:creationId xmlns:p14="http://schemas.microsoft.com/office/powerpoint/2010/main" val="15939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00AB-183F-49FF-BD9F-3CACAB8A080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3820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Object Modeling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04609"/>
            <a:ext cx="7886700" cy="45767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Object Constraint Language (OCL) for UML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UML diagrams are not usually detailed enough to provide all of the relevant aspects of a specification (</a:t>
            </a:r>
            <a:r>
              <a:rPr lang="en-US" sz="2400" i="1" dirty="0"/>
              <a:t>e.g.</a:t>
            </a:r>
            <a:r>
              <a:rPr lang="en-US" sz="2400" dirty="0"/>
              <a:t>, certain constraints).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Using natural language is not always acceptable to augment the UML.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Traditional formal methods can be used, but not everyone has the background.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OCL is a </a:t>
            </a:r>
            <a:r>
              <a:rPr lang="en-US" sz="2400" b="1" dirty="0"/>
              <a:t>lightweight</a:t>
            </a:r>
            <a:r>
              <a:rPr lang="en-US" sz="2400" dirty="0"/>
              <a:t> formal method that is used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136709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A5157-5020-4872-9DB8-50184AE6733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OCL Example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2133600" y="2057400"/>
            <a:ext cx="464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 flipV="1">
            <a:off x="21336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2119313" y="3505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48100" y="2116931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Company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2209800" y="26670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name : String </a:t>
            </a:r>
            <a:r>
              <a:rPr lang="en-US" dirty="0" err="1"/>
              <a:t>numberofEmployees</a:t>
            </a:r>
            <a:r>
              <a:rPr lang="en-US" dirty="0"/>
              <a:t> :Integer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2209800" y="3657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stockPrice() : Real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How can we augment the specification to provide certain constraints without using natural language?</a:t>
            </a:r>
          </a:p>
        </p:txBody>
      </p:sp>
    </p:spTree>
    <p:extLst>
      <p:ext uri="{BB962C8B-B14F-4D97-AF65-F5344CB8AC3E}">
        <p14:creationId xmlns:p14="http://schemas.microsoft.com/office/powerpoint/2010/main" val="17828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94E82-E39E-4A77-9EA4-874E8F3E48E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OCL Example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2133600" y="2057400"/>
            <a:ext cx="464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 flipV="1">
            <a:off x="21336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119313" y="3505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886200" y="2133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Company</a:t>
            </a: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2209800" y="26670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name : String numberofEmployees :Integer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2209800" y="3657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stockPrice() : Real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1028700" y="4266193"/>
            <a:ext cx="7086600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Assert that there is a minimum number of employees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Context Company </a:t>
            </a:r>
            <a:r>
              <a:rPr lang="en-US" sz="2000" dirty="0" err="1"/>
              <a:t>inv</a:t>
            </a:r>
            <a:r>
              <a:rPr lang="en-US" sz="20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      </a:t>
            </a:r>
            <a:r>
              <a:rPr lang="en-US" sz="2000" dirty="0" err="1"/>
              <a:t>self.numberOfEmployees</a:t>
            </a:r>
            <a:r>
              <a:rPr lang="en-US" sz="2000" dirty="0"/>
              <a:t> &gt; 50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0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859E4-2699-41DC-830C-35FC94EA002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OCL Example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133600" y="2057400"/>
            <a:ext cx="464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21336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2119313" y="3505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3886200" y="2133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Company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2209800" y="26670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name : String numberofEmployees :Integer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2209800" y="3657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stockPrice() : Real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1028700" y="4305766"/>
            <a:ext cx="7086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  Assert that all company names are unique: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 err="1"/>
              <a:t>inv</a:t>
            </a:r>
            <a:r>
              <a:rPr lang="en-US" sz="2000" dirty="0"/>
              <a:t> </a:t>
            </a:r>
            <a:r>
              <a:rPr lang="en-US" sz="2000" dirty="0" err="1"/>
              <a:t>uniqueCompanyNames</a:t>
            </a:r>
            <a:r>
              <a:rPr lang="en-US" sz="2000" dirty="0"/>
              <a:t>:</a:t>
            </a:r>
          </a:p>
          <a:p>
            <a:pPr lvl="1">
              <a:spcBef>
                <a:spcPct val="50000"/>
              </a:spcBef>
            </a:pPr>
            <a:r>
              <a:rPr lang="en-US" sz="2000" dirty="0" err="1"/>
              <a:t>Company.allInstances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forAll</a:t>
            </a:r>
            <a:r>
              <a:rPr lang="en-US" sz="2000" dirty="0">
                <a:sym typeface="Wingdings" pitchFamily="2" charset="2"/>
              </a:rPr>
              <a:t>(c1,c2 | c1.name=c2.name    implies c1=c2)</a:t>
            </a:r>
            <a:endParaRPr lang="en-US" sz="2000" dirty="0"/>
          </a:p>
        </p:txBody>
      </p:sp>
      <p:sp>
        <p:nvSpPr>
          <p:cNvPr id="23564" name="AutoShape 10"/>
          <p:cNvSpPr>
            <a:spLocks noChangeArrowheads="1"/>
          </p:cNvSpPr>
          <p:nvPr/>
        </p:nvSpPr>
        <p:spPr bwMode="auto">
          <a:xfrm>
            <a:off x="304800" y="3253253"/>
            <a:ext cx="838200" cy="609600"/>
          </a:xfrm>
          <a:prstGeom prst="wedgeRoundRectCallout">
            <a:avLst>
              <a:gd name="adj1" fmla="val 36551"/>
              <a:gd name="adj2" fmla="val 2651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304800" y="330835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“Invariant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6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Order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User defines these primitives: </a:t>
            </a:r>
          </a:p>
          <a:p>
            <a:pPr lvl="1"/>
            <a:r>
              <a:rPr lang="en-US" altLang="en-US" sz="1600" b="1" dirty="0"/>
              <a:t>Constant symbols</a:t>
            </a:r>
            <a:r>
              <a:rPr lang="en-US" altLang="en-US" sz="1600" dirty="0"/>
              <a:t> (i.e., the "individuals" in the world) e.g., Mary, 3 </a:t>
            </a:r>
          </a:p>
          <a:p>
            <a:pPr lvl="1"/>
            <a:r>
              <a:rPr lang="en-US" altLang="en-US" sz="1600" b="1" dirty="0"/>
              <a:t>Function symbols</a:t>
            </a:r>
            <a:r>
              <a:rPr lang="en-US" altLang="en-US" sz="1600" dirty="0"/>
              <a:t> (mapping individuals to individuals) e.g., father-of(Mary) = John, color-of(Sky) = Blue </a:t>
            </a:r>
          </a:p>
          <a:p>
            <a:pPr lvl="1"/>
            <a:r>
              <a:rPr lang="en-US" altLang="en-US" sz="1600" b="1" dirty="0"/>
              <a:t>Predicate symbols</a:t>
            </a:r>
            <a:r>
              <a:rPr lang="en-US" altLang="en-US" sz="1600" dirty="0"/>
              <a:t> (mapping from individuals to truth values) e.g., greater(5,3), green(Grass), color(Grass, Green) </a:t>
            </a:r>
          </a:p>
          <a:p>
            <a:r>
              <a:rPr lang="en-US" altLang="en-US" sz="1800" dirty="0"/>
              <a:t>FOL supplies these primitives: </a:t>
            </a:r>
          </a:p>
          <a:p>
            <a:pPr lvl="1"/>
            <a:r>
              <a:rPr lang="en-US" altLang="en-US" sz="1600" b="1" dirty="0"/>
              <a:t>Variable symbols</a:t>
            </a:r>
            <a:r>
              <a:rPr lang="en-US" altLang="en-US" sz="1600" dirty="0"/>
              <a:t>. e.g., x, y </a:t>
            </a:r>
          </a:p>
          <a:p>
            <a:pPr lvl="1"/>
            <a:r>
              <a:rPr lang="en-US" altLang="en-US" sz="1600" b="1" dirty="0"/>
              <a:t>Connectives</a:t>
            </a:r>
            <a:r>
              <a:rPr lang="en-US" altLang="en-US" sz="1600" dirty="0"/>
              <a:t>. not (</a:t>
            </a:r>
            <a:r>
              <a:rPr lang="en-US" altLang="en-US" sz="1600" dirty="0">
                <a:solidFill>
                  <a:srgbClr val="002060"/>
                </a:solidFill>
              </a:rPr>
              <a:t>~</a:t>
            </a:r>
            <a:r>
              <a:rPr lang="en-US" altLang="en-US" sz="1600" dirty="0"/>
              <a:t>), and (</a:t>
            </a:r>
            <a:r>
              <a:rPr lang="en-US" altLang="en-US" sz="1600" b="1" dirty="0">
                <a:latin typeface="Symbol" panose="05050102010706020507" pitchFamily="18" charset="2"/>
              </a:rPr>
              <a:t>Ù</a:t>
            </a:r>
            <a:r>
              <a:rPr lang="en-US" altLang="en-US" sz="1600" dirty="0"/>
              <a:t>), or (</a:t>
            </a:r>
            <a:r>
              <a:rPr lang="en-US" altLang="en-US" sz="1600" b="1" dirty="0">
                <a:latin typeface="Symbol" panose="05050102010706020507" pitchFamily="18" charset="2"/>
              </a:rPr>
              <a:t>Ú</a:t>
            </a:r>
            <a:r>
              <a:rPr lang="en-US" altLang="en-US" sz="1600" dirty="0"/>
              <a:t>), implies (</a:t>
            </a:r>
            <a:r>
              <a:rPr lang="en-US" altLang="en-US" sz="1600" b="1" dirty="0">
                <a:latin typeface="Symbol" panose="05050102010706020507" pitchFamily="18" charset="2"/>
              </a:rPr>
              <a:t>®</a:t>
            </a:r>
            <a:r>
              <a:rPr lang="en-US" altLang="en-US" sz="1600" dirty="0"/>
              <a:t>), if and only if (</a:t>
            </a:r>
            <a:r>
              <a:rPr lang="en-US" altLang="en-US" sz="1600" b="1" dirty="0">
                <a:latin typeface="Symbol" panose="05050102010706020507" pitchFamily="18" charset="2"/>
              </a:rPr>
              <a:t>«</a:t>
            </a:r>
            <a:r>
              <a:rPr lang="en-US" altLang="en-US" sz="1600" dirty="0"/>
              <a:t>) </a:t>
            </a:r>
          </a:p>
          <a:p>
            <a:pPr lvl="1"/>
            <a:r>
              <a:rPr lang="en-US" altLang="en-US" sz="1600" b="1" dirty="0"/>
              <a:t>Quantifiers</a:t>
            </a:r>
            <a:r>
              <a:rPr lang="en-US" altLang="en-US" sz="1600" dirty="0"/>
              <a:t>: Universal (</a:t>
            </a:r>
            <a:r>
              <a:rPr lang="en-US" altLang="en-US" sz="1600" b="1" dirty="0">
                <a:latin typeface="Symbol" panose="05050102010706020507" pitchFamily="18" charset="2"/>
              </a:rPr>
              <a:t>"</a:t>
            </a:r>
            <a:r>
              <a:rPr lang="en-US" altLang="en-US" sz="1600" dirty="0"/>
              <a:t>) and Existential (</a:t>
            </a:r>
            <a:r>
              <a:rPr lang="en-US" altLang="en-US" sz="1600" b="1" dirty="0">
                <a:latin typeface="Symbol" panose="05050102010706020507" pitchFamily="18" charset="2"/>
              </a:rPr>
              <a:t>$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600" dirty="0"/>
              <a:t>Universal quantification corresponds to conjunction ("and")</a:t>
            </a:r>
          </a:p>
          <a:p>
            <a:pPr lvl="2"/>
            <a:r>
              <a:rPr lang="en-US" altLang="en-US" sz="1600" b="1" dirty="0"/>
              <a:t>(</a:t>
            </a:r>
            <a:r>
              <a:rPr lang="en-US" altLang="en-US" sz="1600" b="1" dirty="0">
                <a:latin typeface="Symbol" panose="05050102010706020507" pitchFamily="18" charset="2"/>
              </a:rPr>
              <a:t>"</a:t>
            </a:r>
            <a:r>
              <a:rPr lang="en-US" altLang="en-US" sz="1600" b="1" dirty="0"/>
              <a:t>x)P(x) means that P holds for all values of x in the domain associated with that variable.</a:t>
            </a:r>
          </a:p>
          <a:p>
            <a:pPr lvl="2"/>
            <a:r>
              <a:rPr lang="en-US" altLang="en-US" sz="1600" dirty="0"/>
              <a:t>Existential quantification corresponds to disjunction ("or")</a:t>
            </a:r>
          </a:p>
          <a:p>
            <a:pPr lvl="2"/>
            <a:r>
              <a:rPr lang="en-US" altLang="en-US" sz="1600" b="1" dirty="0"/>
              <a:t>(</a:t>
            </a:r>
            <a:r>
              <a:rPr lang="en-US" altLang="en-US" sz="1600" b="1" dirty="0">
                <a:latin typeface="Symbol" panose="05050102010706020507" pitchFamily="18" charset="2"/>
              </a:rPr>
              <a:t>$</a:t>
            </a:r>
            <a:r>
              <a:rPr lang="en-US" altLang="en-US" sz="1600" b="1" dirty="0"/>
              <a:t>x)P(x) means that P holds for some value of x in the domain associated with that variable.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14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Order Logic (FOL)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Every gardener likes the sun.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b="1" dirty="0">
                <a:latin typeface="Symbol" panose="05050102010706020507" pitchFamily="18" charset="2"/>
              </a:rPr>
              <a:t>"</a:t>
            </a:r>
            <a:r>
              <a:rPr lang="en-US" altLang="en-US" sz="2000" dirty="0"/>
              <a:t>x) gardener(x) </a:t>
            </a:r>
            <a:r>
              <a:rPr lang="en-US" altLang="en-US" sz="2000" b="1" dirty="0">
                <a:latin typeface="Symbol" panose="05050102010706020507" pitchFamily="18" charset="2"/>
              </a:rPr>
              <a:t>®</a:t>
            </a:r>
            <a:r>
              <a:rPr lang="en-US" altLang="en-US" sz="2000" dirty="0"/>
              <a:t> likes(</a:t>
            </a:r>
            <a:r>
              <a:rPr lang="en-US" altLang="en-US" sz="2000" dirty="0" err="1"/>
              <a:t>x,Sun</a:t>
            </a:r>
            <a:r>
              <a:rPr lang="en-US" altLang="en-US" sz="2000" dirty="0"/>
              <a:t>) </a:t>
            </a:r>
          </a:p>
          <a:p>
            <a:r>
              <a:rPr lang="en-US" altLang="en-US" sz="2000" dirty="0"/>
              <a:t>You can fool some of the people all of the time.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b="1" dirty="0">
                <a:latin typeface="Symbol" panose="05050102010706020507" pitchFamily="18" charset="2"/>
              </a:rPr>
              <a:t>$</a:t>
            </a:r>
            <a:r>
              <a:rPr lang="en-US" altLang="en-US" sz="2000" dirty="0"/>
              <a:t>x) (person(x) </a:t>
            </a:r>
            <a:r>
              <a:rPr lang="en-US" altLang="en-US" sz="2000" b="1" dirty="0">
                <a:latin typeface="Symbol" panose="05050102010706020507" pitchFamily="18" charset="2"/>
              </a:rPr>
              <a:t>Ù</a:t>
            </a:r>
            <a:r>
              <a:rPr lang="en-US" altLang="en-US" sz="2000" dirty="0"/>
              <a:t> (</a:t>
            </a:r>
            <a:r>
              <a:rPr lang="en-US" altLang="en-US" sz="2000" b="1" dirty="0">
                <a:latin typeface="Symbol" panose="05050102010706020507" pitchFamily="18" charset="2"/>
              </a:rPr>
              <a:t>"</a:t>
            </a:r>
            <a:r>
              <a:rPr lang="en-US" altLang="en-US" sz="2000" dirty="0"/>
              <a:t>t)(time(t) </a:t>
            </a:r>
            <a:r>
              <a:rPr lang="en-US" altLang="en-US" sz="2000" b="1" dirty="0">
                <a:latin typeface="Symbol" panose="05050102010706020507" pitchFamily="18" charset="2"/>
              </a:rPr>
              <a:t>®</a:t>
            </a:r>
            <a:r>
              <a:rPr lang="en-US" altLang="en-US" sz="2000" dirty="0"/>
              <a:t> can-fool(</a:t>
            </a:r>
            <a:r>
              <a:rPr lang="en-US" altLang="en-US" sz="2000" dirty="0" err="1"/>
              <a:t>x,t</a:t>
            </a:r>
            <a:r>
              <a:rPr lang="en-US" altLang="en-US" sz="2000" dirty="0"/>
              <a:t>))) </a:t>
            </a:r>
          </a:p>
          <a:p>
            <a:r>
              <a:rPr lang="en-US" altLang="en-US" sz="2000" dirty="0"/>
              <a:t>You can fool all of the people some of the time.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b="1" dirty="0">
                <a:latin typeface="Symbol" panose="05050102010706020507" pitchFamily="18" charset="2"/>
              </a:rPr>
              <a:t>"</a:t>
            </a:r>
            <a:r>
              <a:rPr lang="en-US" altLang="en-US" sz="2000" dirty="0"/>
              <a:t>x) (person(x) </a:t>
            </a:r>
            <a:r>
              <a:rPr lang="en-US" altLang="en-US" sz="2000" b="1" dirty="0">
                <a:latin typeface="Symbol" panose="05050102010706020507" pitchFamily="18" charset="2"/>
              </a:rPr>
              <a:t>®</a:t>
            </a:r>
            <a:r>
              <a:rPr lang="en-US" altLang="en-US" sz="2000" dirty="0"/>
              <a:t> (</a:t>
            </a:r>
            <a:r>
              <a:rPr lang="en-US" altLang="en-US" sz="2000" b="1" dirty="0">
                <a:latin typeface="Symbol" panose="05050102010706020507" pitchFamily="18" charset="2"/>
              </a:rPr>
              <a:t>$</a:t>
            </a:r>
            <a:r>
              <a:rPr lang="en-US" altLang="en-US" sz="2000" dirty="0"/>
              <a:t>t) (time(t) </a:t>
            </a:r>
            <a:r>
              <a:rPr lang="en-US" altLang="en-US" sz="2000" b="1" dirty="0">
                <a:latin typeface="Symbol" panose="05050102010706020507" pitchFamily="18" charset="2"/>
              </a:rPr>
              <a:t>Ù</a:t>
            </a:r>
            <a:r>
              <a:rPr lang="en-US" altLang="en-US" sz="2000" dirty="0"/>
              <a:t> can-fool(</a:t>
            </a:r>
            <a:r>
              <a:rPr lang="en-US" altLang="en-US" sz="2000" dirty="0" err="1"/>
              <a:t>x,t</a:t>
            </a:r>
            <a:r>
              <a:rPr lang="en-US" altLang="en-US" sz="2000" dirty="0"/>
              <a:t>))) </a:t>
            </a:r>
          </a:p>
          <a:p>
            <a:r>
              <a:rPr lang="en-US" altLang="en-US" sz="2000" dirty="0"/>
              <a:t>All purple mushrooms are poisonous.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b="1" dirty="0">
                <a:latin typeface="Symbol" panose="05050102010706020507" pitchFamily="18" charset="2"/>
              </a:rPr>
              <a:t>"</a:t>
            </a:r>
            <a:r>
              <a:rPr lang="en-US" altLang="en-US" sz="2000" dirty="0"/>
              <a:t>x) (mushroom(x) </a:t>
            </a:r>
            <a:r>
              <a:rPr lang="en-US" altLang="en-US" sz="2000" b="1" dirty="0">
                <a:latin typeface="Symbol" panose="05050102010706020507" pitchFamily="18" charset="2"/>
              </a:rPr>
              <a:t>Ù</a:t>
            </a:r>
            <a:r>
              <a:rPr lang="en-US" altLang="en-US" sz="2000" dirty="0"/>
              <a:t> purple(x)) </a:t>
            </a:r>
            <a:r>
              <a:rPr lang="en-US" altLang="en-US" sz="2000" b="1" dirty="0">
                <a:latin typeface="Symbol" panose="05050102010706020507" pitchFamily="18" charset="2"/>
              </a:rPr>
              <a:t>«</a:t>
            </a:r>
            <a:r>
              <a:rPr lang="en-US" altLang="en-US" sz="2000" dirty="0"/>
              <a:t> poisonous(x) </a:t>
            </a:r>
          </a:p>
          <a:p>
            <a:r>
              <a:rPr lang="en-US" altLang="en-US" sz="2000" dirty="0"/>
              <a:t>For practice:</a:t>
            </a:r>
          </a:p>
          <a:p>
            <a:pPr lvl="1"/>
            <a:r>
              <a:rPr lang="en-US" altLang="en-US" dirty="0"/>
              <a:t>No purple mushroom is poisonous.</a:t>
            </a:r>
          </a:p>
          <a:p>
            <a:pPr lvl="1"/>
            <a:r>
              <a:rPr lang="en-US" altLang="en-US" dirty="0"/>
              <a:t>There are exactly two purple mushrooms.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8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No purple mushroom is poisonous.</a:t>
            </a:r>
            <a:br>
              <a:rPr lang="en-US" altLang="en-US" sz="2400" dirty="0"/>
            </a:br>
            <a:r>
              <a:rPr lang="en-US" altLang="en-US" sz="2400" dirty="0"/>
              <a:t>~(</a:t>
            </a:r>
            <a:r>
              <a:rPr lang="en-US" altLang="en-US" sz="2400" b="1" dirty="0">
                <a:latin typeface="Symbol" panose="05050102010706020507" pitchFamily="18" charset="2"/>
              </a:rPr>
              <a:t>$</a:t>
            </a:r>
            <a:r>
              <a:rPr lang="en-US" altLang="en-US" sz="2400" dirty="0"/>
              <a:t>x) purple(x)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mushroom(x)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poisonous(x) </a:t>
            </a:r>
            <a:br>
              <a:rPr lang="en-US" altLang="en-US" sz="2400" dirty="0"/>
            </a:br>
            <a:r>
              <a:rPr lang="en-US" altLang="en-US" sz="2400" dirty="0"/>
              <a:t>or, equivalently,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dirty="0">
                <a:latin typeface="Symbol" panose="05050102010706020507" pitchFamily="18" charset="2"/>
              </a:rPr>
              <a:t>"</a:t>
            </a:r>
            <a:r>
              <a:rPr lang="en-US" altLang="en-US" sz="2400" dirty="0"/>
              <a:t>x) (mushroom(x)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purple(x)) </a:t>
            </a:r>
            <a:r>
              <a:rPr lang="en-US" altLang="en-US" sz="2400" b="1" dirty="0">
                <a:latin typeface="Symbol" panose="05050102010706020507" pitchFamily="18" charset="2"/>
              </a:rPr>
              <a:t>®</a:t>
            </a:r>
            <a:r>
              <a:rPr lang="en-US" altLang="en-US" sz="2400" dirty="0"/>
              <a:t> ~poisonous(x)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There are exactly two purple mushrooms.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dirty="0">
                <a:latin typeface="Symbol" panose="05050102010706020507" pitchFamily="18" charset="2"/>
              </a:rPr>
              <a:t>$</a:t>
            </a:r>
            <a:r>
              <a:rPr lang="en-US" altLang="en-US" sz="2400" dirty="0"/>
              <a:t>x)(</a:t>
            </a:r>
            <a:r>
              <a:rPr lang="en-US" altLang="en-US" sz="2400" b="1" dirty="0">
                <a:latin typeface="Symbol" panose="05050102010706020507" pitchFamily="18" charset="2"/>
              </a:rPr>
              <a:t>$</a:t>
            </a:r>
            <a:r>
              <a:rPr lang="en-US" altLang="en-US" sz="2400" dirty="0"/>
              <a:t>y) mushroom(x)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purple(x)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mushroom(y)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purple(y)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~(x=y)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(</a:t>
            </a:r>
            <a:r>
              <a:rPr lang="en-US" altLang="en-US" sz="2400" b="1" dirty="0">
                <a:latin typeface="Symbol" panose="05050102010706020507" pitchFamily="18" charset="2"/>
              </a:rPr>
              <a:t>"</a:t>
            </a:r>
            <a:r>
              <a:rPr lang="en-US" altLang="en-US" sz="2400" dirty="0"/>
              <a:t>z) (mushroom(z) </a:t>
            </a:r>
            <a:r>
              <a:rPr lang="en-US" altLang="en-US" sz="2400" b="1" dirty="0">
                <a:latin typeface="Symbol" panose="05050102010706020507" pitchFamily="18" charset="2"/>
              </a:rPr>
              <a:t>Ù</a:t>
            </a:r>
            <a:r>
              <a:rPr lang="en-US" altLang="en-US" sz="2400" dirty="0"/>
              <a:t> purple(z)) </a:t>
            </a:r>
            <a:r>
              <a:rPr lang="en-US" altLang="en-US" sz="2400" b="1" dirty="0">
                <a:latin typeface="Symbol" panose="05050102010706020507" pitchFamily="18" charset="2"/>
              </a:rPr>
              <a:t>®</a:t>
            </a:r>
            <a:r>
              <a:rPr lang="en-US" altLang="en-US" sz="2400" dirty="0"/>
              <a:t> ((x=z) </a:t>
            </a:r>
            <a:r>
              <a:rPr lang="en-US" altLang="en-US" sz="2400" b="1" dirty="0">
                <a:latin typeface="Symbol" panose="05050102010706020507" pitchFamily="18" charset="2"/>
              </a:rPr>
              <a:t>Ú</a:t>
            </a:r>
            <a:r>
              <a:rPr lang="en-US" altLang="en-US" sz="2400" dirty="0"/>
              <a:t> (y=z)) </a:t>
            </a:r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07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C4526-9D98-40B1-B79B-8A9E10D54AB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Consistency Checking (Pet POS)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619551" y="1610009"/>
            <a:ext cx="7086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 indent="-406400">
              <a:spcBef>
                <a:spcPct val="50000"/>
              </a:spcBef>
            </a:pPr>
            <a:r>
              <a:rPr lang="en-US" sz="2400" dirty="0">
                <a:latin typeface="+mn-lt"/>
              </a:rPr>
              <a:t>Consider a the following requirements from part of the Pet POS system:</a:t>
            </a:r>
          </a:p>
          <a:p>
            <a:pPr marL="406400" indent="-406400">
              <a:spcBef>
                <a:spcPct val="50000"/>
              </a:spcBef>
            </a:pPr>
            <a:r>
              <a:rPr lang="en-US" sz="2400" dirty="0">
                <a:latin typeface="+mn-lt"/>
              </a:rPr>
              <a:t>1.1 If the system software is in debug mode, then the users are not permitted to access the database.</a:t>
            </a:r>
          </a:p>
          <a:p>
            <a:pPr marL="406400" indent="-406400">
              <a:spcBef>
                <a:spcPct val="50000"/>
              </a:spcBef>
            </a:pPr>
            <a:r>
              <a:rPr lang="en-US" sz="2400" dirty="0">
                <a:latin typeface="+mn-lt"/>
              </a:rPr>
              <a:t>1.2 If the users have database access then the can save new records.</a:t>
            </a:r>
          </a:p>
          <a:p>
            <a:pPr marL="406400" indent="-406400">
              <a:spcBef>
                <a:spcPct val="50000"/>
              </a:spcBef>
            </a:pPr>
            <a:r>
              <a:rPr lang="en-US" sz="2400" dirty="0">
                <a:latin typeface="+mn-lt"/>
              </a:rPr>
              <a:t>1.3 If the users cannot save new records, then the system is not in debug mode.</a:t>
            </a:r>
          </a:p>
          <a:p>
            <a:pPr marL="406400" indent="-406400">
              <a:spcBef>
                <a:spcPct val="50000"/>
              </a:spcBef>
            </a:pPr>
            <a:r>
              <a:rPr lang="en-US" sz="2400" dirty="0">
                <a:latin typeface="+mn-lt"/>
              </a:rPr>
              <a:t>How can the consistency of the requirements be tested?</a:t>
            </a:r>
          </a:p>
        </p:txBody>
      </p:sp>
    </p:spTree>
    <p:extLst>
      <p:ext uri="{BB962C8B-B14F-4D97-AF65-F5344CB8AC3E}">
        <p14:creationId xmlns:p14="http://schemas.microsoft.com/office/powerpoint/2010/main" val="19957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D3A71-0C77-4C83-ACB8-92F47E9D7A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30651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Consistency Checking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/>
              <a:t>p: </a:t>
            </a:r>
            <a:r>
              <a:rPr lang="en-US" sz="2000" dirty="0"/>
              <a:t>the system software is in debug mode</a:t>
            </a:r>
          </a:p>
          <a:p>
            <a:r>
              <a:rPr lang="en-US" sz="2000" i="1" dirty="0"/>
              <a:t>q: </a:t>
            </a:r>
            <a:r>
              <a:rPr lang="en-US" sz="2000" dirty="0"/>
              <a:t>the users can access the database</a:t>
            </a:r>
          </a:p>
          <a:p>
            <a:r>
              <a:rPr lang="en-US" sz="2000" i="1" dirty="0"/>
              <a:t>r: </a:t>
            </a:r>
            <a:r>
              <a:rPr lang="en-US" sz="2000" dirty="0"/>
              <a:t>the users can save new records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838200" y="1893718"/>
            <a:ext cx="6025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Let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295400" y="3581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731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Then we construct the following truth table</a:t>
            </a:r>
          </a:p>
        </p:txBody>
      </p:sp>
      <p:pic>
        <p:nvPicPr>
          <p:cNvPr id="2560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3913188"/>
            <a:ext cx="8001000" cy="2205037"/>
          </a:xfrm>
          <a:noFill/>
        </p:spPr>
      </p:pic>
      <p:sp>
        <p:nvSpPr>
          <p:cNvPr id="25610" name="AutoShape 8"/>
          <p:cNvSpPr>
            <a:spLocks/>
          </p:cNvSpPr>
          <p:nvPr/>
        </p:nvSpPr>
        <p:spPr bwMode="auto">
          <a:xfrm>
            <a:off x="5562600" y="1981199"/>
            <a:ext cx="1981200" cy="1099935"/>
          </a:xfrm>
          <a:prstGeom prst="borderCallout1">
            <a:avLst>
              <a:gd name="adj1" fmla="val 13634"/>
              <a:gd name="adj2" fmla="val 104546"/>
              <a:gd name="adj3" fmla="val 336366"/>
              <a:gd name="adj4" fmla="val 10454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i="1" dirty="0"/>
              <a:t>If any one of these rows has all “T”s then the requirements are consistent.</a:t>
            </a:r>
          </a:p>
        </p:txBody>
      </p:sp>
    </p:spTree>
    <p:extLst>
      <p:ext uri="{BB962C8B-B14F-4D97-AF65-F5344CB8AC3E}">
        <p14:creationId xmlns:p14="http://schemas.microsoft.com/office/powerpoint/2010/main" val="16627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 quiz</a:t>
            </a:r>
          </a:p>
          <a:p>
            <a:r>
              <a:rPr lang="en-US" dirty="0"/>
              <a:t>Review chapter 4 quiz</a:t>
            </a:r>
          </a:p>
          <a:p>
            <a:r>
              <a:rPr lang="en-US" dirty="0"/>
              <a:t>Chapter 6 lecture</a:t>
            </a:r>
          </a:p>
          <a:p>
            <a:r>
              <a:rPr lang="en-US" dirty="0"/>
              <a:t>Chapter 6 homework discussion</a:t>
            </a:r>
          </a:p>
          <a:p>
            <a:r>
              <a:rPr lang="en-US" dirty="0"/>
              <a:t>Continue DOORS tutorial (class project)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0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01425-8B19-41EF-810E-805318BFAFB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Model Checking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Model checkers automatically verify </a:t>
            </a:r>
            <a:r>
              <a:rPr lang="en-US" sz="2400" b="1" dirty="0" err="1"/>
              <a:t>liveness</a:t>
            </a:r>
            <a:r>
              <a:rPr lang="en-US" sz="2400" dirty="0"/>
              <a:t> and </a:t>
            </a:r>
            <a:r>
              <a:rPr lang="en-US" sz="2400" b="1" dirty="0"/>
              <a:t>safety</a:t>
            </a:r>
            <a:r>
              <a:rPr lang="en-US" sz="2400" dirty="0"/>
              <a:t> properties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A set of states is reachable (</a:t>
            </a:r>
            <a:r>
              <a:rPr lang="en-US" sz="2000" dirty="0" err="1"/>
              <a:t>liveness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A set of states is not reachable (safety)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From a state specification, the model checker explores the state space of the system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Outputs either: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A sequence of states and transitions  that leads to a “bad” state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Confirmation that no bad state is </a:t>
            </a:r>
            <a:r>
              <a:rPr lang="en-US" sz="2000" dirty="0" smtClean="0"/>
              <a:t>reachable</a:t>
            </a:r>
          </a:p>
          <a:p>
            <a:pPr lvl="1">
              <a:lnSpc>
                <a:spcPct val="110000"/>
              </a:lnSpc>
              <a:defRPr/>
            </a:pPr>
            <a:endParaRPr lang="en-US" sz="2000" dirty="0"/>
          </a:p>
          <a:p>
            <a:pPr lvl="1">
              <a:lnSpc>
                <a:spcPct val="110000"/>
              </a:lnSpc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States get very large and becomes impossible to search all the states.</a:t>
            </a:r>
          </a:p>
        </p:txBody>
      </p:sp>
    </p:spTree>
    <p:extLst>
      <p:ext uri="{BB962C8B-B14F-4D97-AF65-F5344CB8AC3E}">
        <p14:creationId xmlns:p14="http://schemas.microsoft.com/office/powerpoint/2010/main" val="36496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1072C-E9BE-4553-8D37-03349AF340D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39952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Theorem Proving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Axioms of system behavior are used to derive a proof that a system (or program) will behave in a given way.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Remember, a specification and program are both the same thing – a model of execution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Program proving techniques can be used for appropriately formalized specifications</a:t>
            </a:r>
          </a:p>
          <a:p>
            <a:pPr>
              <a:lnSpc>
                <a:spcPct val="110000"/>
              </a:lnSpc>
              <a:defRPr/>
            </a:pPr>
            <a:endParaRPr lang="en-US" sz="2400" dirty="0"/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Requires a great deal of mathematical rigor and discipline</a:t>
            </a: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43800" y="7815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1852E-515C-422F-A231-9A94900AE3D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Program Correctness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A program is correct if it produces the correct output for every possible input and if it terminates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Therefore, program verification consists of two steps:</a:t>
            </a:r>
            <a:endParaRPr lang="en-US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Show that for every input, the correct output is produced (this is called partial correctness)</a:t>
            </a:r>
          </a:p>
          <a:p>
            <a:pPr lvl="1"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Show that the program always terminates	</a:t>
            </a:r>
          </a:p>
        </p:txBody>
      </p:sp>
    </p:spTree>
    <p:extLst>
      <p:ext uri="{BB962C8B-B14F-4D97-AF65-F5344CB8AC3E}">
        <p14:creationId xmlns:p14="http://schemas.microsoft.com/office/powerpoint/2010/main" val="14738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1742D-1390-4798-97AE-E43899C7D06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Assertions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287" y="1447800"/>
            <a:ext cx="7886700" cy="4576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An assertion is some relation that is true at some time during the execution of the program</a:t>
            </a:r>
          </a:p>
          <a:p>
            <a:pPr eaLnBrk="1" hangingPunct="1">
              <a:defRPr/>
            </a:pPr>
            <a:r>
              <a:rPr lang="en-US" sz="2400" dirty="0"/>
              <a:t>An assertion preceding a statement in a program is called a precondition of the statement</a:t>
            </a:r>
          </a:p>
          <a:p>
            <a:pPr eaLnBrk="1" hangingPunct="1">
              <a:defRPr/>
            </a:pPr>
            <a:r>
              <a:rPr lang="en-US" sz="2400" dirty="0"/>
              <a:t>An assertion following a statement is called a </a:t>
            </a:r>
            <a:r>
              <a:rPr lang="en-US" sz="2400" dirty="0" err="1"/>
              <a:t>postcondition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 precondition-statement-</a:t>
            </a:r>
            <a:r>
              <a:rPr lang="en-US" sz="2400" dirty="0" err="1"/>
              <a:t>postcondition</a:t>
            </a:r>
            <a:r>
              <a:rPr lang="en-US" sz="2400" dirty="0"/>
              <a:t> triple has the following meaning:</a:t>
            </a:r>
          </a:p>
          <a:p>
            <a:pPr lvl="1" eaLnBrk="1" hangingPunct="1">
              <a:defRPr/>
            </a:pPr>
            <a:r>
              <a:rPr lang="en-US" sz="2200" dirty="0"/>
              <a:t>Execution of the statement begun with the precondition true is guaranteed to terminate, and when it terminates, the </a:t>
            </a:r>
            <a:r>
              <a:rPr lang="en-US" sz="2200" dirty="0" err="1"/>
              <a:t>postcondition</a:t>
            </a:r>
            <a:r>
              <a:rPr lang="en-US" sz="2200" dirty="0"/>
              <a:t> will be true</a:t>
            </a:r>
          </a:p>
          <a:p>
            <a:pPr eaLnBrk="1" hangingPunct="1">
              <a:defRPr/>
            </a:pPr>
            <a:r>
              <a:rPr lang="en-US" sz="2400" dirty="0"/>
              <a:t>Certain languages (</a:t>
            </a:r>
            <a:r>
              <a:rPr lang="en-US" sz="2400" i="1" dirty="0"/>
              <a:t>e.g.</a:t>
            </a:r>
            <a:r>
              <a:rPr lang="en-US" sz="2400" dirty="0"/>
              <a:t>, Eiffel, Java) incorporate run-time assertion checking.</a:t>
            </a:r>
          </a:p>
        </p:txBody>
      </p:sp>
    </p:spTree>
    <p:extLst>
      <p:ext uri="{BB962C8B-B14F-4D97-AF65-F5344CB8AC3E}">
        <p14:creationId xmlns:p14="http://schemas.microsoft.com/office/powerpoint/2010/main" val="29379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44CD7-12D0-4A52-8B73-16652B4385C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Assertions : notation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6248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// {x&gt;0}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x=x+1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//{x&gt;1}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3771900" y="1828800"/>
            <a:ext cx="2933700" cy="457200"/>
          </a:xfrm>
          <a:prstGeom prst="wedgeRoundRectCallout">
            <a:avLst>
              <a:gd name="adj1" fmla="val -95509"/>
              <a:gd name="adj2" fmla="val 11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Assertion/precondition</a:t>
            </a:r>
          </a:p>
        </p:txBody>
      </p:sp>
      <p:sp>
        <p:nvSpPr>
          <p:cNvPr id="31751" name="AutoShape 5"/>
          <p:cNvSpPr>
            <a:spLocks noChangeArrowheads="1"/>
          </p:cNvSpPr>
          <p:nvPr/>
        </p:nvSpPr>
        <p:spPr bwMode="auto">
          <a:xfrm>
            <a:off x="3657600" y="3962400"/>
            <a:ext cx="2933700" cy="457200"/>
          </a:xfrm>
          <a:prstGeom prst="wedgeRoundRectCallout">
            <a:avLst>
              <a:gd name="adj1" fmla="val -95509"/>
              <a:gd name="adj2" fmla="val -11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Assertion/postcondition</a:t>
            </a:r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 flipH="1">
            <a:off x="2209800" y="3048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4572000" y="2819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923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1D07C-DC65-4D0E-AB88-13CFA7E011D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Hoare Triple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25" y="1464860"/>
            <a:ext cx="7886700" cy="45767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In 1969 C.A.R (Tony) Hoare introduced the notation: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/>
              <a:t> 		</a:t>
            </a:r>
            <a:r>
              <a:rPr lang="en-US" sz="2400" i="1" dirty="0"/>
              <a:t>P {S} 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Where </a:t>
            </a:r>
            <a:r>
              <a:rPr lang="en-US" sz="2400" i="1" dirty="0"/>
              <a:t>P</a:t>
            </a:r>
            <a:r>
              <a:rPr lang="en-US" sz="2400" dirty="0"/>
              <a:t> and R are assertions (pre- and post-conditions, respectively) and </a:t>
            </a:r>
            <a:r>
              <a:rPr lang="en-US" sz="2400" i="1" dirty="0"/>
              <a:t>S</a:t>
            </a:r>
            <a:r>
              <a:rPr lang="en-US" sz="2400" dirty="0"/>
              <a:t> is a program segment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Whenever </a:t>
            </a:r>
            <a:r>
              <a:rPr lang="en-US" sz="2400" i="1" dirty="0"/>
              <a:t>P</a:t>
            </a:r>
            <a:r>
              <a:rPr lang="en-US" sz="2400" dirty="0"/>
              <a:t> holds before the execution of </a:t>
            </a:r>
            <a:r>
              <a:rPr lang="en-US" sz="2400" i="1" dirty="0"/>
              <a:t>S</a:t>
            </a:r>
            <a:r>
              <a:rPr lang="en-US" sz="2400" dirty="0"/>
              <a:t>, and if </a:t>
            </a:r>
            <a:r>
              <a:rPr lang="en-US" sz="2400" i="1" dirty="0"/>
              <a:t>S</a:t>
            </a:r>
            <a:r>
              <a:rPr lang="en-US" sz="2400" dirty="0"/>
              <a:t> terminates, then </a:t>
            </a:r>
            <a:r>
              <a:rPr lang="en-US" sz="2400" i="1" dirty="0"/>
              <a:t>R</a:t>
            </a:r>
            <a:r>
              <a:rPr lang="en-US" sz="2400" dirty="0"/>
              <a:t> will hold afterwards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Note that </a:t>
            </a:r>
            <a:r>
              <a:rPr lang="en-US" sz="2400" i="1" dirty="0"/>
              <a:t>R</a:t>
            </a:r>
            <a:r>
              <a:rPr lang="en-US" sz="2400" dirty="0"/>
              <a:t> is false if </a:t>
            </a:r>
            <a:r>
              <a:rPr lang="en-US" sz="2400" i="1" dirty="0"/>
              <a:t>S</a:t>
            </a:r>
            <a:r>
              <a:rPr lang="en-US" sz="2400" dirty="0"/>
              <a:t> does not terminate.</a:t>
            </a:r>
          </a:p>
        </p:txBody>
      </p:sp>
    </p:spTree>
    <p:extLst>
      <p:ext uri="{BB962C8B-B14F-4D97-AF65-F5344CB8AC3E}">
        <p14:creationId xmlns:p14="http://schemas.microsoft.com/office/powerpoint/2010/main" val="3875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3C472-2D1E-4B50-A8ED-F4BB1694CE6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Inference Rules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1828800" y="2209800"/>
            <a:ext cx="5486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/>
              <a:t>P{S</a:t>
            </a:r>
            <a:r>
              <a:rPr lang="en-US" sz="2400" i="1" baseline="-25000" dirty="0"/>
              <a:t>1</a:t>
            </a:r>
            <a:r>
              <a:rPr lang="en-US" sz="2400" i="1" dirty="0"/>
              <a:t>}Q</a:t>
            </a:r>
          </a:p>
          <a:p>
            <a:pPr>
              <a:spcBef>
                <a:spcPct val="50000"/>
              </a:spcBef>
            </a:pPr>
            <a:r>
              <a:rPr lang="en-US" sz="2400" i="1" dirty="0"/>
              <a:t>Q{S</a:t>
            </a:r>
            <a:r>
              <a:rPr lang="en-US" sz="2400" i="1" baseline="-25000" dirty="0"/>
              <a:t>2</a:t>
            </a:r>
            <a:r>
              <a:rPr lang="en-US" sz="2400" i="1" dirty="0"/>
              <a:t>}R</a:t>
            </a:r>
          </a:p>
          <a:p>
            <a:pPr>
              <a:spcBef>
                <a:spcPct val="50000"/>
              </a:spcBef>
            </a:pPr>
            <a:endParaRPr lang="en-US" sz="2400" i="1" dirty="0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18288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ym typeface="Euclid Symbol" pitchFamily="18" charset="2"/>
              </a:rPr>
              <a:t> </a:t>
            </a:r>
            <a:r>
              <a:rPr lang="en-US" sz="2400" i="1" dirty="0"/>
              <a:t>P{S</a:t>
            </a:r>
            <a:r>
              <a:rPr lang="en-US" sz="2400" i="1" baseline="-25000" dirty="0"/>
              <a:t>1</a:t>
            </a:r>
            <a:r>
              <a:rPr lang="en-US" sz="2400" i="1" dirty="0"/>
              <a:t>:S</a:t>
            </a:r>
            <a:r>
              <a:rPr lang="en-US" sz="2400" i="1" baseline="-25000" dirty="0"/>
              <a:t>2</a:t>
            </a:r>
            <a:r>
              <a:rPr lang="en-US" sz="2400" i="1" dirty="0"/>
              <a:t>}R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2209800"/>
            <a:ext cx="23391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//{x=1 ˄ y=2;}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x=x+1;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z=</a:t>
            </a:r>
            <a:r>
              <a:rPr lang="en-US" sz="2000" dirty="0" err="1">
                <a:latin typeface="Courier New" pitchFamily="49" charset="0"/>
              </a:rPr>
              <a:t>x+y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//{z=4}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C9B6F-132C-4361-A696-10A2FF91421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Limitations of Formal Methods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90629"/>
            <a:ext cx="8382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Cannot guarantee absolute correctness and safety</a:t>
            </a:r>
          </a:p>
          <a:p>
            <a:pPr eaLnBrk="1" hangingPunct="1">
              <a:defRPr/>
            </a:pPr>
            <a:r>
              <a:rPr lang="en-US" sz="2400" dirty="0"/>
              <a:t>Do not yet offer good ways to reason about alternative designs or architectures</a:t>
            </a:r>
          </a:p>
          <a:p>
            <a:pPr eaLnBrk="1" hangingPunct="1">
              <a:defRPr/>
            </a:pPr>
            <a:r>
              <a:rPr lang="en-US" sz="2400" dirty="0"/>
              <a:t>Formal specifications must be converted to a design, then a conventional implementation language</a:t>
            </a:r>
          </a:p>
          <a:p>
            <a:pPr lvl="1">
              <a:defRPr/>
            </a:pPr>
            <a:r>
              <a:rPr lang="en-US" sz="2000" dirty="0"/>
              <a:t>This translation process is subject to all the potential pitfalls of any programming effort</a:t>
            </a:r>
          </a:p>
          <a:p>
            <a:pPr eaLnBrk="1" hangingPunct="1">
              <a:defRPr/>
            </a:pPr>
            <a:r>
              <a:rPr lang="en-US" sz="2400" dirty="0"/>
              <a:t>Notation evolution is a slow, but ongoing process in the formal methods community</a:t>
            </a:r>
          </a:p>
          <a:p>
            <a:pPr eaLnBrk="1" hangingPunct="1">
              <a:defRPr/>
            </a:pPr>
            <a:r>
              <a:rPr lang="en-US" sz="2400" dirty="0"/>
              <a:t>It can take many years from when a notation is created until it is adopted in industry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7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9E817-380E-41F7-8825-B5F3CF7F336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Today’s Topic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8800"/>
            <a:ext cx="78867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What are formal methods?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How are formal methods used in requirements engineering?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Examples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Formal program / specification proving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Objections and myths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6E66C-8ED3-447C-B411-A0950083C96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8"/>
            <a:ext cx="7886700" cy="744242"/>
          </a:xfrm>
        </p:spPr>
        <p:txBody>
          <a:bodyPr lIns="92075" tIns="46038" rIns="92075" bIns="46038" anchorCtr="0">
            <a:normAutofit fontScale="90000"/>
          </a:bodyPr>
          <a:lstStyle/>
          <a:p>
            <a:pPr algn="ctr">
              <a:defRPr/>
            </a:pPr>
            <a:r>
              <a:rPr lang="en-US" sz="4000" dirty="0"/>
              <a:t>Problems with Conventional Software Specification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400" dirty="0"/>
              <a:t>Ambiguities</a:t>
            </a:r>
          </a:p>
          <a:p>
            <a:pPr>
              <a:lnSpc>
                <a:spcPct val="200000"/>
              </a:lnSpc>
              <a:defRPr/>
            </a:pPr>
            <a:r>
              <a:rPr lang="en-US" sz="2400" dirty="0"/>
              <a:t>Vagueness</a:t>
            </a:r>
          </a:p>
          <a:p>
            <a:pPr>
              <a:lnSpc>
                <a:spcPct val="200000"/>
              </a:lnSpc>
              <a:defRPr/>
            </a:pPr>
            <a:r>
              <a:rPr lang="en-US" sz="2400" dirty="0"/>
              <a:t>Contradictions</a:t>
            </a:r>
          </a:p>
          <a:p>
            <a:pPr>
              <a:lnSpc>
                <a:spcPct val="200000"/>
              </a:lnSpc>
              <a:defRPr/>
            </a:pPr>
            <a:r>
              <a:rPr lang="en-US" sz="2400" dirty="0"/>
              <a:t>Incompleteness</a:t>
            </a:r>
          </a:p>
          <a:p>
            <a:pPr>
              <a:lnSpc>
                <a:spcPct val="200000"/>
              </a:lnSpc>
              <a:defRPr/>
            </a:pPr>
            <a:r>
              <a:rPr lang="en-US" sz="2400" dirty="0"/>
              <a:t>Mixed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06482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5589B-4935-4BF8-A186-73D6E92F3DB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24207"/>
            <a:ext cx="7886700" cy="744242"/>
          </a:xfrm>
        </p:spPr>
        <p:txBody>
          <a:bodyPr lIns="92075" tIns="46038" rIns="92075" bIns="46038" anchorCtr="0"/>
          <a:lstStyle/>
          <a:p>
            <a:pPr algn="ctr">
              <a:defRPr/>
            </a:pPr>
            <a:r>
              <a:rPr lang="en-US" dirty="0"/>
              <a:t>What are Formal Methods?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u="sng" dirty="0"/>
              <a:t>Definition 1</a:t>
            </a:r>
            <a:r>
              <a:rPr lang="en-US" sz="2400" dirty="0"/>
              <a:t>: [Encyclopedia of Software Engineering 1994]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A method is formal if it has a sound mathematical basis, typically given by a formal specification language. This basis provides a means of precisely defining notions like consistency and completeness, and, more relevant, specification, implementation, and correctness.</a:t>
            </a:r>
            <a:br>
              <a:rPr lang="en-US" sz="2400" dirty="0"/>
            </a:br>
            <a:endParaRPr lang="en-US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u="sng" dirty="0"/>
              <a:t>Definition 2</a:t>
            </a:r>
            <a:r>
              <a:rPr lang="en-US" sz="2400" dirty="0"/>
              <a:t>: [IEEE Standard Glossary, 1990]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1. A specification written and approved in accordance with established standards; 2. A specification written in a formal notation often for use in proof of correctness.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94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CE656-CF87-466D-B059-1CA542A565C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What is a Formal Method?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65997"/>
            <a:ext cx="8153400" cy="489035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u="sng" dirty="0"/>
              <a:t>Definition 3</a:t>
            </a:r>
            <a:r>
              <a:rPr lang="en-US" sz="2400" dirty="0"/>
              <a:t>: [Dictionary of Computer Science, Engineering, and Technology, 2001] a software specification and production method based on a precise mathematical syntax and semantics that comprises:</a:t>
            </a:r>
          </a:p>
          <a:p>
            <a:pPr lvl="1">
              <a:defRPr/>
            </a:pPr>
            <a:r>
              <a:rPr lang="en-US" sz="2200" dirty="0"/>
              <a:t>A collection of mathematical notations addressing the specification, design, and development phases of software production, which can serve as a framework or adjunct for human engineering and design skills and experience</a:t>
            </a:r>
          </a:p>
          <a:p>
            <a:pPr lvl="1">
              <a:defRPr/>
            </a:pPr>
            <a:r>
              <a:rPr lang="en-US" sz="2200" dirty="0"/>
              <a:t>A well founded logical inference system in which formal verification proofs and proofs of other properties can be formulated</a:t>
            </a:r>
          </a:p>
          <a:p>
            <a:pPr lvl="1">
              <a:defRPr/>
            </a:pPr>
            <a:r>
              <a:rPr lang="en-US" sz="2200" dirty="0"/>
              <a:t>A methodological framework within which software may be developed from the specification in a formally verifiable manner.</a:t>
            </a:r>
          </a:p>
          <a:p>
            <a:pPr>
              <a:defRPr/>
            </a:pPr>
            <a:r>
              <a:rPr lang="en-US" sz="2500" dirty="0"/>
              <a:t>Formal methods can be operational, denotational, or dual (hybrid).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2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9B4A4-5762-4E7A-BEA7-19978E7B33C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19" y="990600"/>
            <a:ext cx="7886700" cy="74424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How Are Formal Methods Used in Software Engineering?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119" y="2195513"/>
            <a:ext cx="7886700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/>
              <a:t>Specification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VDM, Z, Larch, CSP, </a:t>
            </a:r>
            <a:r>
              <a:rPr lang="en-US" sz="2400" dirty="0" err="1"/>
              <a:t>Statecharts</a:t>
            </a:r>
            <a:r>
              <a:rPr lang="en-US" sz="2400" dirty="0"/>
              <a:t>, temporal logics, …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/>
              <a:t>Verification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Model checking (</a:t>
            </a:r>
            <a:r>
              <a:rPr lang="en-US" sz="2400" i="1" dirty="0"/>
              <a:t>e.g.</a:t>
            </a:r>
            <a:r>
              <a:rPr lang="en-US" sz="2400" dirty="0"/>
              <a:t>, for requirements validation)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/>
              <a:t>Theorem proving (</a:t>
            </a:r>
            <a:r>
              <a:rPr lang="en-US" sz="2400" i="1" dirty="0"/>
              <a:t>e.g.</a:t>
            </a:r>
            <a:r>
              <a:rPr lang="en-US" sz="2400" dirty="0"/>
              <a:t>, for program proving)</a:t>
            </a:r>
          </a:p>
        </p:txBody>
      </p:sp>
    </p:spTree>
    <p:extLst>
      <p:ext uri="{BB962C8B-B14F-4D97-AF65-F5344CB8AC3E}">
        <p14:creationId xmlns:p14="http://schemas.microsoft.com/office/powerpoint/2010/main" val="283206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60797-9C91-408E-A9B7-626AB0886CD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Where Are Formal Methods Used?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Primarily for safety critical systems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For COTS validation/verification (</a:t>
            </a:r>
            <a:r>
              <a:rPr lang="en-US" sz="2400" i="1" dirty="0"/>
              <a:t>e.g.</a:t>
            </a:r>
            <a:r>
              <a:rPr lang="en-US" sz="2400" dirty="0"/>
              <a:t>, by contract)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For high financial risk systems (</a:t>
            </a:r>
            <a:r>
              <a:rPr lang="en-US" sz="2400" i="1" dirty="0"/>
              <a:t>e.g.</a:t>
            </a:r>
            <a:r>
              <a:rPr lang="en-US" sz="2400" dirty="0"/>
              <a:t>, in banking and securities)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For any high quality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63064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96EEC-51B1-43B1-B92F-AEE8A2E9948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Formal Methods Activities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Write a specification using a formal notation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Validate the specification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Inspect it with domain experts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Perform automated analysis using theorem (program) proving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Refine the specification to an implementation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Semantics-preserving transformations to code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/>
              <a:t>Verify that the implementation matches the specification (testing)</a:t>
            </a:r>
          </a:p>
        </p:txBody>
      </p:sp>
    </p:spTree>
    <p:extLst>
      <p:ext uri="{BB962C8B-B14F-4D97-AF65-F5344CB8AC3E}">
        <p14:creationId xmlns:p14="http://schemas.microsoft.com/office/powerpoint/2010/main" val="13365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1481</Words>
  <Application>Microsoft Macintosh PowerPoint</Application>
  <PresentationFormat>On-screen Show (4:3)</PresentationFormat>
  <Paragraphs>245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Euclid Symbol</vt:lpstr>
      <vt:lpstr>Symbol</vt:lpstr>
      <vt:lpstr>Wingdings</vt:lpstr>
      <vt:lpstr>Office Theme</vt:lpstr>
      <vt:lpstr>Requirements Engineering</vt:lpstr>
      <vt:lpstr>Today’s Agenda</vt:lpstr>
      <vt:lpstr>Today’s Topic</vt:lpstr>
      <vt:lpstr>Problems with Conventional Software Specification</vt:lpstr>
      <vt:lpstr>What are Formal Methods?</vt:lpstr>
      <vt:lpstr>What is a Formal Method?</vt:lpstr>
      <vt:lpstr>How Are Formal Methods Used in Software Engineering?</vt:lpstr>
      <vt:lpstr>Where Are Formal Methods Used?</vt:lpstr>
      <vt:lpstr>Formal Methods Activities</vt:lpstr>
      <vt:lpstr>Formal Method Types</vt:lpstr>
      <vt:lpstr>Object Modeling</vt:lpstr>
      <vt:lpstr>OCL Example</vt:lpstr>
      <vt:lpstr>OCL Example</vt:lpstr>
      <vt:lpstr>OCL Example</vt:lpstr>
      <vt:lpstr>First Order Logic</vt:lpstr>
      <vt:lpstr>First Order Logic (FOL)</vt:lpstr>
      <vt:lpstr>First Order Logic</vt:lpstr>
      <vt:lpstr>Consistency Checking (Pet POS)</vt:lpstr>
      <vt:lpstr>Consistency Checking</vt:lpstr>
      <vt:lpstr>Model Checking</vt:lpstr>
      <vt:lpstr>Theorem Proving</vt:lpstr>
      <vt:lpstr>Program Correctness</vt:lpstr>
      <vt:lpstr>Assertions</vt:lpstr>
      <vt:lpstr>Assertions : notation</vt:lpstr>
      <vt:lpstr>Hoare Triple</vt:lpstr>
      <vt:lpstr>Inference Rules</vt:lpstr>
      <vt:lpstr>Limitations of Formal Methods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mukar@usc.edu</cp:lastModifiedBy>
  <cp:revision>144</cp:revision>
  <cp:lastPrinted>1601-01-01T00:00:00Z</cp:lastPrinted>
  <dcterms:created xsi:type="dcterms:W3CDTF">1601-01-01T00:00:00Z</dcterms:created>
  <dcterms:modified xsi:type="dcterms:W3CDTF">2017-03-27T06:02:47Z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