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3" r:id="rId1"/>
  </p:sldMasterIdLst>
  <p:notesMasterIdLst>
    <p:notesMasterId r:id="rId30"/>
  </p:notesMasterIdLst>
  <p:handoutMasterIdLst>
    <p:handoutMasterId r:id="rId31"/>
  </p:handoutMasterIdLst>
  <p:sldIdLst>
    <p:sldId id="256" r:id="rId2"/>
    <p:sldId id="297" r:id="rId3"/>
    <p:sldId id="257" r:id="rId4"/>
    <p:sldId id="258" r:id="rId5"/>
    <p:sldId id="259" r:id="rId6"/>
    <p:sldId id="260" r:id="rId7"/>
    <p:sldId id="263" r:id="rId8"/>
    <p:sldId id="262" r:id="rId9"/>
    <p:sldId id="292" r:id="rId10"/>
    <p:sldId id="293" r:id="rId11"/>
    <p:sldId id="295" r:id="rId12"/>
    <p:sldId id="276" r:id="rId13"/>
    <p:sldId id="277" r:id="rId14"/>
    <p:sldId id="294" r:id="rId15"/>
    <p:sldId id="279" r:id="rId16"/>
    <p:sldId id="280" r:id="rId17"/>
    <p:sldId id="296" r:id="rId18"/>
    <p:sldId id="264" r:id="rId19"/>
    <p:sldId id="265" r:id="rId20"/>
    <p:sldId id="281" r:id="rId21"/>
    <p:sldId id="282" r:id="rId22"/>
    <p:sldId id="283" r:id="rId23"/>
    <p:sldId id="285" r:id="rId24"/>
    <p:sldId id="286" r:id="rId25"/>
    <p:sldId id="287" r:id="rId26"/>
    <p:sldId id="284" r:id="rId27"/>
    <p:sldId id="289" r:id="rId28"/>
    <p:sldId id="291" r:id="rId29"/>
  </p:sldIdLst>
  <p:sldSz cx="9144000" cy="6858000" type="screen4x3"/>
  <p:notesSz cx="68580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04"/>
  </p:normalViewPr>
  <p:slideViewPr>
    <p:cSldViewPr>
      <p:cViewPr varScale="1">
        <p:scale>
          <a:sx n="90" d="100"/>
          <a:sy n="90" d="100"/>
        </p:scale>
        <p:origin x="1744"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46"/>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atin typeface="Arial" charset="0"/>
              </a:defRPr>
            </a:lvl1pPr>
          </a:lstStyle>
          <a:p>
            <a:pPr>
              <a:defRPr/>
            </a:pPr>
            <a:fld id="{9D9DB1C6-72C5-4228-AD2A-24FA13DBB998}" type="datetimeFigureOut">
              <a:rPr lang="en-US"/>
              <a:pPr>
                <a:defRPr/>
              </a:pPr>
              <a:t>3/26/17</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5A45A8B-D08D-4392-8FEF-F9CF140CECF5}" type="slidenum">
              <a:rPr lang="en-US" altLang="en-US"/>
              <a:pPr/>
              <a:t>‹#›</a:t>
            </a:fld>
            <a:endParaRPr lang="en-US" altLang="en-US"/>
          </a:p>
        </p:txBody>
      </p:sp>
    </p:spTree>
    <p:extLst>
      <p:ext uri="{BB962C8B-B14F-4D97-AF65-F5344CB8AC3E}">
        <p14:creationId xmlns:p14="http://schemas.microsoft.com/office/powerpoint/2010/main" val="830617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7171"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2772"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175"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62F28205-4AAE-41B2-BFAA-34FAAEA36A6C}" type="slidenum">
              <a:rPr lang="en-US" altLang="en-US"/>
              <a:pPr/>
              <a:t>‹#›</a:t>
            </a:fld>
            <a:endParaRPr lang="en-US" altLang="en-US"/>
          </a:p>
        </p:txBody>
      </p:sp>
    </p:spTree>
    <p:extLst>
      <p:ext uri="{BB962C8B-B14F-4D97-AF65-F5344CB8AC3E}">
        <p14:creationId xmlns:p14="http://schemas.microsoft.com/office/powerpoint/2010/main" val="23811975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a:p>
        </p:txBody>
      </p:sp>
      <p:sp>
        <p:nvSpPr>
          <p:cNvPr id="44036" name="Slide Number Placeholder 3"/>
          <p:cNvSpPr>
            <a:spLocks noGrp="1"/>
          </p:cNvSpPr>
          <p:nvPr>
            <p:ph type="sldNum" sz="quarter" idx="5"/>
          </p:nvPr>
        </p:nvSpPr>
        <p:spPr>
          <a:noFill/>
        </p:spPr>
        <p:txBody>
          <a:bodyPr/>
          <a:lstStyle/>
          <a:p>
            <a:fld id="{B12CA28B-15DF-45C8-973A-4BF153F00C39}" type="slidenum">
              <a:rPr lang="en-US" smtClean="0"/>
              <a:pPr/>
              <a:t>6</a:t>
            </a:fld>
            <a:endParaRPr lang="en-US"/>
          </a:p>
        </p:txBody>
      </p:sp>
    </p:spTree>
    <p:extLst>
      <p:ext uri="{BB962C8B-B14F-4D97-AF65-F5344CB8AC3E}">
        <p14:creationId xmlns:p14="http://schemas.microsoft.com/office/powerpoint/2010/main" val="2976516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620837"/>
          </a:xfrm>
        </p:spPr>
        <p:txBody>
          <a:bodyPr anchor="b">
            <a:normAutofit/>
          </a:bodyPr>
          <a:lstStyle>
            <a:lvl1pPr algn="ctr">
              <a:defRPr sz="48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Requirements Engineering Lecture 1</a:t>
            </a:r>
          </a:p>
        </p:txBody>
      </p:sp>
      <p:sp>
        <p:nvSpPr>
          <p:cNvPr id="6" name="Slide Number Placeholder 5"/>
          <p:cNvSpPr>
            <a:spLocks noGrp="1"/>
          </p:cNvSpPr>
          <p:nvPr>
            <p:ph type="sldNum" sz="quarter" idx="12"/>
          </p:nvPr>
        </p:nvSpPr>
        <p:spPr/>
        <p:txBody>
          <a:bodyPr/>
          <a:lstStyle/>
          <a:p>
            <a:fld id="{2C86847D-CDCA-4276-83D2-5A4485A9FB0E}" type="slidenum">
              <a:rPr lang="en-US" altLang="en-US" smtClean="0"/>
              <a:pPr/>
              <a:t>‹#›</a:t>
            </a:fld>
            <a:endParaRPr lang="en-US" altLang="en-US"/>
          </a:p>
        </p:txBody>
      </p:sp>
    </p:spTree>
    <p:extLst>
      <p:ext uri="{BB962C8B-B14F-4D97-AF65-F5344CB8AC3E}">
        <p14:creationId xmlns:p14="http://schemas.microsoft.com/office/powerpoint/2010/main" val="362364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Requirements Engineering Lecture 1</a:t>
            </a:r>
          </a:p>
        </p:txBody>
      </p:sp>
      <p:sp>
        <p:nvSpPr>
          <p:cNvPr id="6" name="Slide Number Placeholder 5"/>
          <p:cNvSpPr>
            <a:spLocks noGrp="1"/>
          </p:cNvSpPr>
          <p:nvPr>
            <p:ph type="sldNum" sz="quarter" idx="12"/>
          </p:nvPr>
        </p:nvSpPr>
        <p:spPr/>
        <p:txBody>
          <a:bodyPr/>
          <a:lstStyle/>
          <a:p>
            <a:fld id="{D2A7C348-52D0-4F93-84FF-49258F852FB8}" type="slidenum">
              <a:rPr lang="en-US" altLang="en-US" smtClean="0"/>
              <a:pPr/>
              <a:t>‹#›</a:t>
            </a:fld>
            <a:endParaRPr lang="en-US" altLang="en-US"/>
          </a:p>
        </p:txBody>
      </p:sp>
    </p:spTree>
    <p:extLst>
      <p:ext uri="{BB962C8B-B14F-4D97-AF65-F5344CB8AC3E}">
        <p14:creationId xmlns:p14="http://schemas.microsoft.com/office/powerpoint/2010/main" val="1032937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Requirements Engineering Lecture 1</a:t>
            </a:r>
          </a:p>
        </p:txBody>
      </p:sp>
      <p:sp>
        <p:nvSpPr>
          <p:cNvPr id="6" name="Slide Number Placeholder 5"/>
          <p:cNvSpPr>
            <a:spLocks noGrp="1"/>
          </p:cNvSpPr>
          <p:nvPr>
            <p:ph type="sldNum" sz="quarter" idx="12"/>
          </p:nvPr>
        </p:nvSpPr>
        <p:spPr/>
        <p:txBody>
          <a:bodyPr/>
          <a:lstStyle/>
          <a:p>
            <a:fld id="{096F57E0-18EB-4064-B170-034665DE6F67}" type="slidenum">
              <a:rPr lang="en-US" altLang="en-US" smtClean="0"/>
              <a:pPr/>
              <a:t>‹#›</a:t>
            </a:fld>
            <a:endParaRPr lang="en-US" altLang="en-US"/>
          </a:p>
        </p:txBody>
      </p:sp>
    </p:spTree>
    <p:extLst>
      <p:ext uri="{BB962C8B-B14F-4D97-AF65-F5344CB8AC3E}">
        <p14:creationId xmlns:p14="http://schemas.microsoft.com/office/powerpoint/2010/main" val="3991892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69"/>
          <p:cNvSpPr>
            <a:spLocks noGrp="1" noChangeArrowheads="1"/>
          </p:cNvSpPr>
          <p:nvPr>
            <p:ph type="dt" sz="half" idx="10"/>
          </p:nvPr>
        </p:nvSpPr>
        <p:spPr>
          <a:ln/>
        </p:spPr>
        <p:txBody>
          <a:bodyPr/>
          <a:lstStyle>
            <a:lvl1pPr>
              <a:defRPr/>
            </a:lvl1pPr>
          </a:lstStyle>
          <a:p>
            <a:pPr>
              <a:defRPr/>
            </a:pPr>
            <a:endParaRPr lang="en-US"/>
          </a:p>
        </p:txBody>
      </p:sp>
      <p:sp>
        <p:nvSpPr>
          <p:cNvPr id="5" name="Rectangle 70"/>
          <p:cNvSpPr>
            <a:spLocks noGrp="1" noChangeArrowheads="1"/>
          </p:cNvSpPr>
          <p:nvPr>
            <p:ph type="ftr" sz="quarter" idx="11"/>
          </p:nvPr>
        </p:nvSpPr>
        <p:spPr>
          <a:ln/>
        </p:spPr>
        <p:txBody>
          <a:bodyPr/>
          <a:lstStyle>
            <a:lvl1pPr>
              <a:defRPr/>
            </a:lvl1pPr>
          </a:lstStyle>
          <a:p>
            <a:pPr>
              <a:defRPr/>
            </a:pPr>
            <a:r>
              <a:rPr lang="en-US"/>
              <a:t>Requirements Engineering Lecture 8</a:t>
            </a:r>
          </a:p>
        </p:txBody>
      </p:sp>
      <p:sp>
        <p:nvSpPr>
          <p:cNvPr id="6" name="Rectangle 71"/>
          <p:cNvSpPr>
            <a:spLocks noGrp="1" noChangeArrowheads="1"/>
          </p:cNvSpPr>
          <p:nvPr>
            <p:ph type="sldNum" sz="quarter" idx="12"/>
          </p:nvPr>
        </p:nvSpPr>
        <p:spPr>
          <a:ln/>
        </p:spPr>
        <p:txBody>
          <a:bodyPr/>
          <a:lstStyle>
            <a:lvl1pPr>
              <a:defRPr/>
            </a:lvl1pPr>
          </a:lstStyle>
          <a:p>
            <a:pPr>
              <a:defRPr/>
            </a:pPr>
            <a:fld id="{AF855049-AF28-4C84-9620-2045593882F6}" type="slidenum">
              <a:rPr lang="en-US"/>
              <a:pPr>
                <a:defRPr/>
              </a:pPr>
              <a:t>‹#›</a:t>
            </a:fld>
            <a:endParaRPr lang="en-US"/>
          </a:p>
        </p:txBody>
      </p:sp>
    </p:spTree>
    <p:extLst>
      <p:ext uri="{BB962C8B-B14F-4D97-AF65-F5344CB8AC3E}">
        <p14:creationId xmlns:p14="http://schemas.microsoft.com/office/powerpoint/2010/main" val="72730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Requirements Engineering Lecture 1</a:t>
            </a:r>
          </a:p>
        </p:txBody>
      </p:sp>
      <p:sp>
        <p:nvSpPr>
          <p:cNvPr id="6" name="Slide Number Placeholder 5"/>
          <p:cNvSpPr>
            <a:spLocks noGrp="1"/>
          </p:cNvSpPr>
          <p:nvPr>
            <p:ph type="sldNum" sz="quarter" idx="12"/>
          </p:nvPr>
        </p:nvSpPr>
        <p:spPr/>
        <p:txBody>
          <a:bodyPr/>
          <a:lstStyle/>
          <a:p>
            <a:fld id="{270B6DF2-2878-4E11-830F-A626BD8BF0A8}" type="slidenum">
              <a:rPr lang="en-US" altLang="en-US" smtClean="0"/>
              <a:pPr/>
              <a:t>‹#›</a:t>
            </a:fld>
            <a:endParaRPr lang="en-US" altLang="en-US"/>
          </a:p>
        </p:txBody>
      </p:sp>
    </p:spTree>
    <p:extLst>
      <p:ext uri="{BB962C8B-B14F-4D97-AF65-F5344CB8AC3E}">
        <p14:creationId xmlns:p14="http://schemas.microsoft.com/office/powerpoint/2010/main" val="1427590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Requirements Engineering Lecture 1</a:t>
            </a:r>
          </a:p>
        </p:txBody>
      </p:sp>
      <p:sp>
        <p:nvSpPr>
          <p:cNvPr id="6" name="Slide Number Placeholder 5"/>
          <p:cNvSpPr>
            <a:spLocks noGrp="1"/>
          </p:cNvSpPr>
          <p:nvPr>
            <p:ph type="sldNum" sz="quarter" idx="12"/>
          </p:nvPr>
        </p:nvSpPr>
        <p:spPr/>
        <p:txBody>
          <a:bodyPr/>
          <a:lstStyle/>
          <a:p>
            <a:fld id="{A26442E8-9CD3-4C72-B3BE-209CA07F540E}" type="slidenum">
              <a:rPr lang="en-US" altLang="en-US" smtClean="0"/>
              <a:pPr/>
              <a:t>‹#›</a:t>
            </a:fld>
            <a:endParaRPr lang="en-US" altLang="en-US"/>
          </a:p>
        </p:txBody>
      </p:sp>
    </p:spTree>
    <p:extLst>
      <p:ext uri="{BB962C8B-B14F-4D97-AF65-F5344CB8AC3E}">
        <p14:creationId xmlns:p14="http://schemas.microsoft.com/office/powerpoint/2010/main" val="908715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Requirements Engineering Lecture 1</a:t>
            </a:r>
          </a:p>
        </p:txBody>
      </p:sp>
      <p:sp>
        <p:nvSpPr>
          <p:cNvPr id="7" name="Slide Number Placeholder 6"/>
          <p:cNvSpPr>
            <a:spLocks noGrp="1"/>
          </p:cNvSpPr>
          <p:nvPr>
            <p:ph type="sldNum" sz="quarter" idx="12"/>
          </p:nvPr>
        </p:nvSpPr>
        <p:spPr/>
        <p:txBody>
          <a:bodyPr/>
          <a:lstStyle/>
          <a:p>
            <a:fld id="{F1743175-38CE-41EA-9DAA-A3EEA7ADCA31}" type="slidenum">
              <a:rPr lang="en-US" altLang="en-US" smtClean="0"/>
              <a:pPr/>
              <a:t>‹#›</a:t>
            </a:fld>
            <a:endParaRPr lang="en-US" altLang="en-US"/>
          </a:p>
        </p:txBody>
      </p:sp>
    </p:spTree>
    <p:extLst>
      <p:ext uri="{BB962C8B-B14F-4D97-AF65-F5344CB8AC3E}">
        <p14:creationId xmlns:p14="http://schemas.microsoft.com/office/powerpoint/2010/main" val="196158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Requirements Engineering Lecture 1</a:t>
            </a:r>
          </a:p>
        </p:txBody>
      </p:sp>
      <p:sp>
        <p:nvSpPr>
          <p:cNvPr id="9" name="Slide Number Placeholder 8"/>
          <p:cNvSpPr>
            <a:spLocks noGrp="1"/>
          </p:cNvSpPr>
          <p:nvPr>
            <p:ph type="sldNum" sz="quarter" idx="12"/>
          </p:nvPr>
        </p:nvSpPr>
        <p:spPr/>
        <p:txBody>
          <a:bodyPr/>
          <a:lstStyle/>
          <a:p>
            <a:fld id="{0A6DE653-3931-4FF2-BF2C-B1768EAFF0C7}" type="slidenum">
              <a:rPr lang="en-US" altLang="en-US" smtClean="0"/>
              <a:pPr/>
              <a:t>‹#›</a:t>
            </a:fld>
            <a:endParaRPr lang="en-US" altLang="en-US"/>
          </a:p>
        </p:txBody>
      </p:sp>
    </p:spTree>
    <p:extLst>
      <p:ext uri="{BB962C8B-B14F-4D97-AF65-F5344CB8AC3E}">
        <p14:creationId xmlns:p14="http://schemas.microsoft.com/office/powerpoint/2010/main" val="3676006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a:t>Requirements Engineering Lecture 1</a:t>
            </a:r>
          </a:p>
        </p:txBody>
      </p:sp>
      <p:sp>
        <p:nvSpPr>
          <p:cNvPr id="5" name="Slide Number Placeholder 4"/>
          <p:cNvSpPr>
            <a:spLocks noGrp="1"/>
          </p:cNvSpPr>
          <p:nvPr>
            <p:ph type="sldNum" sz="quarter" idx="12"/>
          </p:nvPr>
        </p:nvSpPr>
        <p:spPr/>
        <p:txBody>
          <a:bodyPr/>
          <a:lstStyle/>
          <a:p>
            <a:fld id="{10BF96CC-F3C9-4CCD-8A85-A3A71B3E490F}" type="slidenum">
              <a:rPr lang="en-US" altLang="en-US" smtClean="0"/>
              <a:pPr/>
              <a:t>‹#›</a:t>
            </a:fld>
            <a:endParaRPr lang="en-US" altLang="en-US"/>
          </a:p>
        </p:txBody>
      </p:sp>
    </p:spTree>
    <p:extLst>
      <p:ext uri="{BB962C8B-B14F-4D97-AF65-F5344CB8AC3E}">
        <p14:creationId xmlns:p14="http://schemas.microsoft.com/office/powerpoint/2010/main" val="3140845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a:t>Requirements Engineering Lecture 1</a:t>
            </a:r>
          </a:p>
        </p:txBody>
      </p:sp>
      <p:sp>
        <p:nvSpPr>
          <p:cNvPr id="4" name="Slide Number Placeholder 3"/>
          <p:cNvSpPr>
            <a:spLocks noGrp="1"/>
          </p:cNvSpPr>
          <p:nvPr>
            <p:ph type="sldNum" sz="quarter" idx="12"/>
          </p:nvPr>
        </p:nvSpPr>
        <p:spPr/>
        <p:txBody>
          <a:bodyPr/>
          <a:lstStyle/>
          <a:p>
            <a:fld id="{F9CA5D50-D3BF-45D7-85EE-257C0E8F34C9}" type="slidenum">
              <a:rPr lang="en-US" altLang="en-US" smtClean="0"/>
              <a:pPr/>
              <a:t>‹#›</a:t>
            </a:fld>
            <a:endParaRPr lang="en-US" altLang="en-US"/>
          </a:p>
        </p:txBody>
      </p:sp>
    </p:spTree>
    <p:extLst>
      <p:ext uri="{BB962C8B-B14F-4D97-AF65-F5344CB8AC3E}">
        <p14:creationId xmlns:p14="http://schemas.microsoft.com/office/powerpoint/2010/main" val="3812502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Requirements Engineering Lecture 1</a:t>
            </a:r>
          </a:p>
        </p:txBody>
      </p:sp>
      <p:sp>
        <p:nvSpPr>
          <p:cNvPr id="7" name="Slide Number Placeholder 6"/>
          <p:cNvSpPr>
            <a:spLocks noGrp="1"/>
          </p:cNvSpPr>
          <p:nvPr>
            <p:ph type="sldNum" sz="quarter" idx="12"/>
          </p:nvPr>
        </p:nvSpPr>
        <p:spPr/>
        <p:txBody>
          <a:bodyPr/>
          <a:lstStyle/>
          <a:p>
            <a:fld id="{FF733BC3-F136-41FA-8795-B770754B7736}" type="slidenum">
              <a:rPr lang="en-US" altLang="en-US" smtClean="0"/>
              <a:pPr/>
              <a:t>‹#›</a:t>
            </a:fld>
            <a:endParaRPr lang="en-US" altLang="en-US"/>
          </a:p>
        </p:txBody>
      </p:sp>
    </p:spTree>
    <p:extLst>
      <p:ext uri="{BB962C8B-B14F-4D97-AF65-F5344CB8AC3E}">
        <p14:creationId xmlns:p14="http://schemas.microsoft.com/office/powerpoint/2010/main" val="1887780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Requirements Engineering Lecture 1</a:t>
            </a:r>
          </a:p>
        </p:txBody>
      </p:sp>
      <p:sp>
        <p:nvSpPr>
          <p:cNvPr id="7" name="Slide Number Placeholder 6"/>
          <p:cNvSpPr>
            <a:spLocks noGrp="1"/>
          </p:cNvSpPr>
          <p:nvPr>
            <p:ph type="sldNum" sz="quarter" idx="12"/>
          </p:nvPr>
        </p:nvSpPr>
        <p:spPr/>
        <p:txBody>
          <a:bodyPr/>
          <a:lstStyle/>
          <a:p>
            <a:fld id="{35CA432B-BD0D-437C-8077-970B21A77CB7}" type="slidenum">
              <a:rPr lang="en-US" altLang="en-US" smtClean="0"/>
              <a:pPr/>
              <a:t>‹#›</a:t>
            </a:fld>
            <a:endParaRPr lang="en-US" altLang="en-US"/>
          </a:p>
        </p:txBody>
      </p:sp>
    </p:spTree>
    <p:extLst>
      <p:ext uri="{BB962C8B-B14F-4D97-AF65-F5344CB8AC3E}">
        <p14:creationId xmlns:p14="http://schemas.microsoft.com/office/powerpoint/2010/main" val="19496105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703558"/>
            <a:ext cx="7886700" cy="74424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600200"/>
            <a:ext cx="7886700" cy="4576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a:t>Requirements Engineering Lecture 1</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C11255-09E4-4786-B293-33EAB5E1A284}" type="slidenum">
              <a:rPr lang="en-US" altLang="en-US" smtClean="0"/>
              <a:pPr/>
              <a:t>‹#›</a:t>
            </a:fld>
            <a:endParaRPr lang="en-US" altLang="en-US"/>
          </a:p>
        </p:txBody>
      </p:sp>
      <p:pic>
        <p:nvPicPr>
          <p:cNvPr id="7" name="Picture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14288"/>
            <a:ext cx="9144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308922"/>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Lst>
  <p:hf hdr="0" dt="0"/>
  <p:txStyles>
    <p:titleStyle>
      <a:lvl1pPr algn="l" defTabSz="6858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gedwards@usc.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defRPr/>
            </a:pPr>
            <a:r>
              <a:rPr lang="en-US"/>
              <a:t>Requirements Engineering</a:t>
            </a:r>
          </a:p>
        </p:txBody>
      </p:sp>
      <p:sp>
        <p:nvSpPr>
          <p:cNvPr id="5123" name="Rectangle 3"/>
          <p:cNvSpPr>
            <a:spLocks noGrp="1" noChangeArrowheads="1"/>
          </p:cNvSpPr>
          <p:nvPr>
            <p:ph type="subTitle" idx="1"/>
          </p:nvPr>
        </p:nvSpPr>
        <p:spPr>
          <a:xfrm>
            <a:off x="1140725" y="3505200"/>
            <a:ext cx="6858000" cy="1808162"/>
          </a:xfrm>
        </p:spPr>
        <p:txBody>
          <a:bodyPr>
            <a:normAutofit/>
          </a:bodyPr>
          <a:lstStyle/>
          <a:p>
            <a:pPr eaLnBrk="1" hangingPunct="1">
              <a:defRPr/>
            </a:pPr>
            <a:r>
              <a:rPr lang="en-US" dirty="0"/>
              <a:t>Chapter 7: Requirements Specification and Agile Methods</a:t>
            </a:r>
          </a:p>
          <a:p>
            <a:pPr>
              <a:defRPr/>
            </a:pPr>
            <a:r>
              <a:rPr lang="en-US" sz="2000" b="1" dirty="0"/>
              <a:t>George Edwards</a:t>
            </a:r>
          </a:p>
          <a:p>
            <a:pPr>
              <a:defRPr/>
            </a:pPr>
            <a:r>
              <a:rPr lang="en-US" dirty="0"/>
              <a:t>Computer Science Department</a:t>
            </a:r>
          </a:p>
          <a:p>
            <a:pPr>
              <a:defRPr/>
            </a:pPr>
            <a:r>
              <a:rPr lang="en-US" dirty="0"/>
              <a:t>University of Southern California</a:t>
            </a:r>
          </a:p>
          <a:p>
            <a:pPr>
              <a:defRPr/>
            </a:pPr>
            <a:r>
              <a:rPr lang="en-US" dirty="0">
                <a:hlinkClick r:id="rId2"/>
              </a:rPr>
              <a:t>gedwards@usc.edu</a:t>
            </a:r>
            <a:endParaRPr lang="en-US" dirty="0"/>
          </a:p>
          <a:p>
            <a:pPr eaLnBrk="1" hangingPunct="1">
              <a:defRPr/>
            </a:pPr>
            <a:endParaRPr lang="en-US" dirty="0"/>
          </a:p>
        </p:txBody>
      </p:sp>
    </p:spTree>
    <p:extLst>
      <p:ext uri="{BB962C8B-B14F-4D97-AF65-F5344CB8AC3E}">
        <p14:creationId xmlns:p14="http://schemas.microsoft.com/office/powerpoint/2010/main" val="2577042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XP Practices</a:t>
            </a:r>
          </a:p>
        </p:txBody>
      </p:sp>
      <p:sp>
        <p:nvSpPr>
          <p:cNvPr id="3" name="Content Placeholder 2"/>
          <p:cNvSpPr>
            <a:spLocks noGrp="1"/>
          </p:cNvSpPr>
          <p:nvPr>
            <p:ph idx="1"/>
          </p:nvPr>
        </p:nvSpPr>
        <p:spPr/>
        <p:txBody>
          <a:bodyPr>
            <a:normAutofit fontScale="92500" lnSpcReduction="20000"/>
          </a:bodyPr>
          <a:lstStyle/>
          <a:p>
            <a:r>
              <a:rPr lang="en-US" sz="2400" dirty="0"/>
              <a:t>The customer is </a:t>
            </a:r>
            <a:r>
              <a:rPr lang="en-US" sz="2400" b="1" dirty="0"/>
              <a:t>always available</a:t>
            </a:r>
          </a:p>
          <a:p>
            <a:pPr lvl="1"/>
            <a:r>
              <a:rPr lang="en-US" dirty="0"/>
              <a:t>Preferably face to face, on site</a:t>
            </a:r>
          </a:p>
          <a:p>
            <a:r>
              <a:rPr lang="en-US" sz="2400" dirty="0"/>
              <a:t>A </a:t>
            </a:r>
            <a:r>
              <a:rPr lang="en-US" sz="2400" b="1" dirty="0"/>
              <a:t>stand up meeting </a:t>
            </a:r>
            <a:r>
              <a:rPr lang="en-US" sz="2400" dirty="0"/>
              <a:t>starts each day</a:t>
            </a:r>
          </a:p>
          <a:p>
            <a:pPr lvl="1"/>
            <a:r>
              <a:rPr lang="en-US" sz="2000" dirty="0"/>
              <a:t>10 minutes or less</a:t>
            </a:r>
          </a:p>
          <a:p>
            <a:r>
              <a:rPr lang="en-US" sz="2400" dirty="0"/>
              <a:t>Use an </a:t>
            </a:r>
            <a:r>
              <a:rPr lang="en-US" sz="2400" b="1" dirty="0"/>
              <a:t>open work space</a:t>
            </a:r>
          </a:p>
          <a:p>
            <a:pPr lvl="1"/>
            <a:r>
              <a:rPr lang="en-US" dirty="0"/>
              <a:t>Put computers in a central area that no one owns</a:t>
            </a:r>
            <a:endParaRPr lang="en-US" b="1" dirty="0"/>
          </a:p>
          <a:p>
            <a:r>
              <a:rPr lang="en-US" sz="2400" b="1" dirty="0"/>
              <a:t>Move</a:t>
            </a:r>
            <a:r>
              <a:rPr lang="en-US" sz="2400" dirty="0"/>
              <a:t> people around and use </a:t>
            </a:r>
            <a:r>
              <a:rPr lang="en-US" sz="2400" b="1" dirty="0"/>
              <a:t>collective ownership</a:t>
            </a:r>
            <a:endParaRPr lang="en-US" sz="2400" dirty="0"/>
          </a:p>
          <a:p>
            <a:pPr lvl="1"/>
            <a:r>
              <a:rPr lang="en-US" dirty="0"/>
              <a:t>Force programmers to work on all parts of the system</a:t>
            </a:r>
          </a:p>
          <a:p>
            <a:r>
              <a:rPr lang="en-US" sz="2400" dirty="0"/>
              <a:t>Code the </a:t>
            </a:r>
            <a:r>
              <a:rPr lang="en-US" sz="2400" b="1" dirty="0"/>
              <a:t>unit test </a:t>
            </a:r>
            <a:r>
              <a:rPr lang="en-US" sz="2400" dirty="0"/>
              <a:t>first</a:t>
            </a:r>
          </a:p>
          <a:p>
            <a:pPr lvl="1"/>
            <a:r>
              <a:rPr lang="en-US" dirty="0"/>
              <a:t>When a bug is found, tests are created</a:t>
            </a:r>
          </a:p>
          <a:p>
            <a:r>
              <a:rPr lang="en-US" sz="2400" b="1" dirty="0"/>
              <a:t>Refactor</a:t>
            </a:r>
            <a:r>
              <a:rPr lang="en-US" sz="2400" dirty="0"/>
              <a:t> continuously</a:t>
            </a:r>
          </a:p>
          <a:p>
            <a:pPr lvl="1"/>
            <a:r>
              <a:rPr lang="en-US" dirty="0"/>
              <a:t>Remove redundancy, eliminate unused functionality, and rejuvenate obsolete designs</a:t>
            </a:r>
          </a:p>
          <a:p>
            <a:r>
              <a:rPr lang="en-US" sz="2400" dirty="0"/>
              <a:t>All code is </a:t>
            </a:r>
            <a:r>
              <a:rPr lang="en-US" sz="2400" b="1" dirty="0"/>
              <a:t>pair programmed</a:t>
            </a:r>
          </a:p>
          <a:p>
            <a:pPr lvl="1"/>
            <a:r>
              <a:rPr lang="en-US" dirty="0"/>
              <a:t>Two people working together at a single computer</a:t>
            </a:r>
            <a:endParaRPr lang="en-US" b="1" dirty="0"/>
          </a:p>
        </p:txBody>
      </p:sp>
      <p:sp>
        <p:nvSpPr>
          <p:cNvPr id="4" name="Footer Placeholder 3"/>
          <p:cNvSpPr>
            <a:spLocks noGrp="1"/>
          </p:cNvSpPr>
          <p:nvPr>
            <p:ph type="ftr" sz="quarter" idx="11"/>
          </p:nvPr>
        </p:nvSpPr>
        <p:spPr/>
        <p:txBody>
          <a:bodyPr/>
          <a:lstStyle/>
          <a:p>
            <a:pPr>
              <a:defRPr/>
            </a:pPr>
            <a:r>
              <a:rPr lang="en-US" dirty="0"/>
              <a:t>Requirements Engineering Lecture 8</a:t>
            </a:r>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10</a:t>
            </a:fld>
            <a:endParaRPr lang="en-US" altLang="en-US"/>
          </a:p>
        </p:txBody>
      </p:sp>
    </p:spTree>
    <p:extLst>
      <p:ext uri="{BB962C8B-B14F-4D97-AF65-F5344CB8AC3E}">
        <p14:creationId xmlns:p14="http://schemas.microsoft.com/office/powerpoint/2010/main" val="759073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Scrum</a:t>
            </a:r>
          </a:p>
        </p:txBody>
      </p:sp>
      <p:sp>
        <p:nvSpPr>
          <p:cNvPr id="3" name="Content Placeholder 2"/>
          <p:cNvSpPr>
            <a:spLocks noGrp="1"/>
          </p:cNvSpPr>
          <p:nvPr>
            <p:ph idx="1"/>
          </p:nvPr>
        </p:nvSpPr>
        <p:spPr/>
        <p:txBody>
          <a:bodyPr>
            <a:normAutofit lnSpcReduction="10000"/>
          </a:bodyPr>
          <a:lstStyle/>
          <a:p>
            <a:r>
              <a:rPr lang="en-US" dirty="0"/>
              <a:t>A </a:t>
            </a:r>
            <a:r>
              <a:rPr lang="en-US" b="1" dirty="0"/>
              <a:t>product backlog</a:t>
            </a:r>
            <a:r>
              <a:rPr lang="en-US" dirty="0"/>
              <a:t> of prioritized work (requirements) is created</a:t>
            </a:r>
          </a:p>
          <a:p>
            <a:r>
              <a:rPr lang="en-US" dirty="0"/>
              <a:t>Development occurs in fixed time intervals called </a:t>
            </a:r>
            <a:r>
              <a:rPr lang="en-US" b="1" dirty="0"/>
              <a:t>sprints</a:t>
            </a:r>
          </a:p>
          <a:p>
            <a:pPr lvl="1"/>
            <a:r>
              <a:rPr lang="en-US" dirty="0"/>
              <a:t>Creates a useable and potentially releasable product </a:t>
            </a:r>
            <a:r>
              <a:rPr lang="en-US" b="1" dirty="0"/>
              <a:t>increment</a:t>
            </a:r>
          </a:p>
          <a:p>
            <a:pPr lvl="1"/>
            <a:r>
              <a:rPr lang="en-US" dirty="0"/>
              <a:t>Consistent durations throughout a development effort (usually 30 days)</a:t>
            </a:r>
          </a:p>
          <a:p>
            <a:pPr lvl="1"/>
            <a:r>
              <a:rPr lang="en-US" dirty="0"/>
              <a:t>A new sprint starts immediately after the conclusion of the previous sprint</a:t>
            </a:r>
          </a:p>
          <a:p>
            <a:r>
              <a:rPr lang="en-US" b="1" dirty="0"/>
              <a:t>Sprint planning </a:t>
            </a:r>
            <a:r>
              <a:rPr lang="en-US" dirty="0"/>
              <a:t>determines work to be performed in next sprint</a:t>
            </a:r>
          </a:p>
          <a:p>
            <a:pPr lvl="1"/>
            <a:r>
              <a:rPr lang="en-US" dirty="0"/>
              <a:t>Max 8 hours</a:t>
            </a:r>
          </a:p>
          <a:p>
            <a:pPr lvl="1"/>
            <a:r>
              <a:rPr lang="en-US" dirty="0"/>
              <a:t>Items are selected from product backlog</a:t>
            </a:r>
          </a:p>
          <a:p>
            <a:pPr lvl="1"/>
            <a:r>
              <a:rPr lang="en-US" b="1" dirty="0"/>
              <a:t>Sprint goal</a:t>
            </a:r>
            <a:r>
              <a:rPr lang="en-US" dirty="0"/>
              <a:t> is decided: one coherent function that can be met through the implementation of product backlog</a:t>
            </a:r>
          </a:p>
          <a:p>
            <a:pPr marL="171450" lvl="1">
              <a:spcBef>
                <a:spcPts val="750"/>
              </a:spcBef>
            </a:pPr>
            <a:r>
              <a:rPr lang="en-US" sz="2100" b="1" dirty="0"/>
              <a:t>Daily scrums </a:t>
            </a:r>
            <a:r>
              <a:rPr lang="en-US" sz="2100" dirty="0"/>
              <a:t>synchronize activities and create a plan for the next 24 hours</a:t>
            </a:r>
            <a:endParaRPr lang="en-US" sz="2100" b="1" dirty="0"/>
          </a:p>
          <a:p>
            <a:pPr lvl="1"/>
            <a:r>
              <a:rPr lang="en-US" dirty="0"/>
              <a:t>15 minute meeting</a:t>
            </a:r>
          </a:p>
          <a:p>
            <a:pPr lvl="1"/>
            <a:r>
              <a:rPr lang="en-US" dirty="0"/>
              <a:t>Progress, upcoming work, and impediments are discussed </a:t>
            </a:r>
          </a:p>
          <a:p>
            <a:pPr lvl="1"/>
            <a:r>
              <a:rPr lang="en-US" dirty="0"/>
              <a:t>Only development team members participate</a:t>
            </a:r>
          </a:p>
        </p:txBody>
      </p:sp>
      <p:sp>
        <p:nvSpPr>
          <p:cNvPr id="4" name="Footer Placeholder 3"/>
          <p:cNvSpPr>
            <a:spLocks noGrp="1"/>
          </p:cNvSpPr>
          <p:nvPr>
            <p:ph type="ftr" sz="quarter" idx="11"/>
          </p:nvPr>
        </p:nvSpPr>
        <p:spPr/>
        <p:txBody>
          <a:bodyPr/>
          <a:lstStyle/>
          <a:p>
            <a:pPr>
              <a:defRPr/>
            </a:pPr>
            <a:r>
              <a:rPr lang="en-US" dirty="0"/>
              <a:t>Requirements Engineering Lecture 8</a:t>
            </a:r>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11</a:t>
            </a:fld>
            <a:endParaRPr lang="en-US" altLang="en-US"/>
          </a:p>
        </p:txBody>
      </p:sp>
    </p:spTree>
    <p:extLst>
      <p:ext uri="{BB962C8B-B14F-4D97-AF65-F5344CB8AC3E}">
        <p14:creationId xmlns:p14="http://schemas.microsoft.com/office/powerpoint/2010/main" val="1087918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Requirements Engineering Lecture 8</a:t>
            </a:r>
          </a:p>
        </p:txBody>
      </p:sp>
      <p:sp>
        <p:nvSpPr>
          <p:cNvPr id="6" name="Slide Number Placeholder 5"/>
          <p:cNvSpPr>
            <a:spLocks noGrp="1"/>
          </p:cNvSpPr>
          <p:nvPr>
            <p:ph type="sldNum" sz="quarter" idx="12"/>
          </p:nvPr>
        </p:nvSpPr>
        <p:spPr/>
        <p:txBody>
          <a:bodyPr/>
          <a:lstStyle/>
          <a:p>
            <a:pPr>
              <a:defRPr/>
            </a:pPr>
            <a:fld id="{08735B15-1E5D-43FE-89B9-F3C95BB23CCA}" type="slidenum">
              <a:rPr lang="en-US"/>
              <a:pPr>
                <a:defRPr/>
              </a:pPr>
              <a:t>12</a:t>
            </a:fld>
            <a:endParaRPr lang="en-US"/>
          </a:p>
        </p:txBody>
      </p:sp>
      <p:sp>
        <p:nvSpPr>
          <p:cNvPr id="102402" name="Rectangle 2"/>
          <p:cNvSpPr>
            <a:spLocks noGrp="1" noChangeArrowheads="1"/>
          </p:cNvSpPr>
          <p:nvPr>
            <p:ph type="title"/>
          </p:nvPr>
        </p:nvSpPr>
        <p:spPr>
          <a:xfrm>
            <a:off x="457200" y="457200"/>
            <a:ext cx="8229600" cy="1139825"/>
          </a:xfrm>
        </p:spPr>
        <p:txBody>
          <a:bodyPr/>
          <a:lstStyle/>
          <a:p>
            <a:pPr algn="ctr" eaLnBrk="1" hangingPunct="1">
              <a:defRPr/>
            </a:pPr>
            <a:r>
              <a:rPr lang="en-US" dirty="0"/>
              <a:t>Scrum</a:t>
            </a:r>
          </a:p>
        </p:txBody>
      </p:sp>
      <p:sp>
        <p:nvSpPr>
          <p:cNvPr id="102403" name="Rectangle 3"/>
          <p:cNvSpPr>
            <a:spLocks noGrp="1" noChangeArrowheads="1"/>
          </p:cNvSpPr>
          <p:nvPr>
            <p:ph type="body" idx="1"/>
          </p:nvPr>
        </p:nvSpPr>
        <p:spPr>
          <a:xfrm>
            <a:off x="685800" y="1455761"/>
            <a:ext cx="8229600" cy="5410200"/>
          </a:xfrm>
        </p:spPr>
        <p:txBody>
          <a:bodyPr/>
          <a:lstStyle/>
          <a:p>
            <a:r>
              <a:rPr lang="en-US" sz="2400" b="1" dirty="0"/>
              <a:t>Sprint review</a:t>
            </a:r>
            <a:r>
              <a:rPr lang="en-US" sz="2400" dirty="0"/>
              <a:t> inspects the increment and adapts the product backlog if needed</a:t>
            </a:r>
          </a:p>
          <a:p>
            <a:pPr lvl="1"/>
            <a:r>
              <a:rPr lang="en-US" dirty="0"/>
              <a:t>Held at the end of the sprint</a:t>
            </a:r>
          </a:p>
          <a:p>
            <a:pPr lvl="1"/>
            <a:r>
              <a:rPr lang="en-US" dirty="0"/>
              <a:t>4 hours max</a:t>
            </a:r>
          </a:p>
          <a:p>
            <a:pPr lvl="1"/>
            <a:r>
              <a:rPr lang="en-US" dirty="0"/>
              <a:t>Involves Scrum Team and stakeholders</a:t>
            </a:r>
          </a:p>
          <a:p>
            <a:r>
              <a:rPr lang="en-US" sz="2400" b="1" dirty="0"/>
              <a:t>Sprint retrospective </a:t>
            </a:r>
            <a:r>
              <a:rPr lang="en-US" sz="2400" dirty="0"/>
              <a:t>identifies successes and potential improvements</a:t>
            </a:r>
          </a:p>
          <a:p>
            <a:pPr lvl="1"/>
            <a:r>
              <a:rPr lang="en-US" dirty="0"/>
              <a:t>Occurs after sprint review and before sprint planning</a:t>
            </a:r>
          </a:p>
          <a:p>
            <a:pPr lvl="1"/>
            <a:r>
              <a:rPr lang="en-US" dirty="0"/>
              <a:t>3 hours max</a:t>
            </a:r>
          </a:p>
          <a:p>
            <a:pPr lvl="1"/>
            <a:r>
              <a:rPr lang="en-US" dirty="0"/>
              <a:t>Scrum Team only</a:t>
            </a:r>
          </a:p>
        </p:txBody>
      </p:sp>
    </p:spTree>
    <p:extLst>
      <p:ext uri="{BB962C8B-B14F-4D97-AF65-F5344CB8AC3E}">
        <p14:creationId xmlns:p14="http://schemas.microsoft.com/office/powerpoint/2010/main" val="8420050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3" name="Picture 7" descr="M:\plaplante\books\Requirements Engineering\Figures\Fig 7.3.gif"/>
          <p:cNvPicPr>
            <a:picLocks noChangeAspect="1" noChangeArrowheads="1"/>
          </p:cNvPicPr>
          <p:nvPr/>
        </p:nvPicPr>
        <p:blipFill>
          <a:blip r:embed="rId2" cstate="print"/>
          <a:srcRect/>
          <a:stretch>
            <a:fillRect/>
          </a:stretch>
        </p:blipFill>
        <p:spPr bwMode="auto">
          <a:xfrm>
            <a:off x="990600" y="1130301"/>
            <a:ext cx="7391400" cy="5543550"/>
          </a:xfrm>
          <a:prstGeom prst="rect">
            <a:avLst/>
          </a:prstGeom>
          <a:noFill/>
        </p:spPr>
      </p:pic>
      <p:sp>
        <p:nvSpPr>
          <p:cNvPr id="103426" name="Rectangle 2"/>
          <p:cNvSpPr>
            <a:spLocks noGrp="1" noChangeArrowheads="1"/>
          </p:cNvSpPr>
          <p:nvPr>
            <p:ph type="title"/>
          </p:nvPr>
        </p:nvSpPr>
        <p:spPr/>
        <p:txBody>
          <a:bodyPr>
            <a:normAutofit fontScale="90000"/>
          </a:bodyPr>
          <a:lstStyle/>
          <a:p>
            <a:pPr algn="ctr" eaLnBrk="1" hangingPunct="1">
              <a:defRPr/>
            </a:pPr>
            <a:r>
              <a:rPr lang="en-US" sz="4800" dirty="0"/>
              <a:t>Scrum</a:t>
            </a:r>
          </a:p>
        </p:txBody>
      </p:sp>
      <p:sp>
        <p:nvSpPr>
          <p:cNvPr id="6" name="Footer Placeholder 4"/>
          <p:cNvSpPr>
            <a:spLocks noGrp="1"/>
          </p:cNvSpPr>
          <p:nvPr>
            <p:ph type="ftr" sz="quarter" idx="11"/>
          </p:nvPr>
        </p:nvSpPr>
        <p:spPr/>
        <p:txBody>
          <a:bodyPr/>
          <a:lstStyle/>
          <a:p>
            <a:pPr>
              <a:defRPr/>
            </a:pPr>
            <a:r>
              <a:rPr lang="en-US"/>
              <a:t>Requirements Engineering Lecture 8</a:t>
            </a:r>
          </a:p>
        </p:txBody>
      </p:sp>
      <p:sp>
        <p:nvSpPr>
          <p:cNvPr id="7" name="Slide Number Placeholder 5"/>
          <p:cNvSpPr>
            <a:spLocks noGrp="1"/>
          </p:cNvSpPr>
          <p:nvPr>
            <p:ph type="sldNum" sz="quarter" idx="12"/>
          </p:nvPr>
        </p:nvSpPr>
        <p:spPr/>
        <p:txBody>
          <a:bodyPr/>
          <a:lstStyle/>
          <a:p>
            <a:pPr>
              <a:defRPr/>
            </a:pPr>
            <a:fld id="{701EB0FD-0A9D-431B-A6A2-50F724A9E28F}" type="slidenum">
              <a:rPr lang="en-US"/>
              <a:pPr>
                <a:defRPr/>
              </a:pPr>
              <a:t>13</a:t>
            </a:fld>
            <a:endParaRPr lang="en-US"/>
          </a:p>
        </p:txBody>
      </p:sp>
    </p:spTree>
    <p:extLst>
      <p:ext uri="{BB962C8B-B14F-4D97-AF65-F5344CB8AC3E}">
        <p14:creationId xmlns:p14="http://schemas.microsoft.com/office/powerpoint/2010/main" val="323299291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Scrum Team</a:t>
            </a:r>
          </a:p>
        </p:txBody>
      </p:sp>
      <p:sp>
        <p:nvSpPr>
          <p:cNvPr id="3" name="Content Placeholder 2"/>
          <p:cNvSpPr>
            <a:spLocks noGrp="1"/>
          </p:cNvSpPr>
          <p:nvPr>
            <p:ph idx="1"/>
          </p:nvPr>
        </p:nvSpPr>
        <p:spPr/>
        <p:txBody>
          <a:bodyPr/>
          <a:lstStyle/>
          <a:p>
            <a:r>
              <a:rPr lang="en-US" dirty="0"/>
              <a:t>Product Owner</a:t>
            </a:r>
          </a:p>
          <a:p>
            <a:pPr lvl="1"/>
            <a:r>
              <a:rPr lang="en-US" dirty="0"/>
              <a:t>One person</a:t>
            </a:r>
          </a:p>
          <a:p>
            <a:pPr lvl="1"/>
            <a:r>
              <a:rPr lang="en-US" dirty="0"/>
              <a:t>Manages the product backlog</a:t>
            </a:r>
          </a:p>
          <a:p>
            <a:pPr lvl="1"/>
            <a:r>
              <a:rPr lang="en-US" dirty="0"/>
              <a:t>Responsible for maximizing the value of the product</a:t>
            </a:r>
          </a:p>
          <a:p>
            <a:pPr lvl="1"/>
            <a:r>
              <a:rPr lang="en-US" dirty="0"/>
              <a:t>Has final authority for requirement prioritization</a:t>
            </a:r>
          </a:p>
          <a:p>
            <a:r>
              <a:rPr lang="en-US" dirty="0"/>
              <a:t>Development Team</a:t>
            </a:r>
          </a:p>
          <a:p>
            <a:pPr lvl="1"/>
            <a:r>
              <a:rPr lang="en-US" dirty="0"/>
              <a:t>Self-organizing team (usually 3-9 people, no titles or sub-teams)</a:t>
            </a:r>
          </a:p>
          <a:p>
            <a:pPr lvl="1"/>
            <a:r>
              <a:rPr lang="en-US" dirty="0"/>
              <a:t>Turns the product backlog into an increment</a:t>
            </a:r>
          </a:p>
          <a:p>
            <a:r>
              <a:rPr lang="en-US" dirty="0"/>
              <a:t>Scrum Master</a:t>
            </a:r>
          </a:p>
          <a:p>
            <a:pPr lvl="1"/>
            <a:r>
              <a:rPr lang="en-US" dirty="0"/>
              <a:t>Ensures Scrum is understood and enacted</a:t>
            </a:r>
          </a:p>
          <a:p>
            <a:pPr lvl="1"/>
            <a:r>
              <a:rPr lang="en-US" dirty="0"/>
              <a:t>Facilitates and encourages Scrum practices</a:t>
            </a:r>
          </a:p>
          <a:p>
            <a:pPr lvl="1"/>
            <a:r>
              <a:rPr lang="en-US" dirty="0"/>
              <a:t>Helps those outside the Scrum Team understand which of their interactions with the Scrum Team are helpful and which aren’t</a:t>
            </a:r>
          </a:p>
        </p:txBody>
      </p:sp>
      <p:sp>
        <p:nvSpPr>
          <p:cNvPr id="4" name="Footer Placeholder 3"/>
          <p:cNvSpPr>
            <a:spLocks noGrp="1"/>
          </p:cNvSpPr>
          <p:nvPr>
            <p:ph type="ftr" sz="quarter" idx="11"/>
          </p:nvPr>
        </p:nvSpPr>
        <p:spPr/>
        <p:txBody>
          <a:bodyPr/>
          <a:lstStyle/>
          <a:p>
            <a:pPr>
              <a:defRPr/>
            </a:pPr>
            <a:r>
              <a:rPr lang="en-US"/>
              <a:t>Requirements Engineering Lecture 1</a:t>
            </a:r>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14</a:t>
            </a:fld>
            <a:endParaRPr lang="en-US" altLang="en-US"/>
          </a:p>
        </p:txBody>
      </p:sp>
    </p:spTree>
    <p:extLst>
      <p:ext uri="{BB962C8B-B14F-4D97-AF65-F5344CB8AC3E}">
        <p14:creationId xmlns:p14="http://schemas.microsoft.com/office/powerpoint/2010/main" val="1804388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Requirements Engineering Lecture 8</a:t>
            </a:r>
          </a:p>
        </p:txBody>
      </p:sp>
      <p:sp>
        <p:nvSpPr>
          <p:cNvPr id="6" name="Slide Number Placeholder 5"/>
          <p:cNvSpPr>
            <a:spLocks noGrp="1"/>
          </p:cNvSpPr>
          <p:nvPr>
            <p:ph type="sldNum" sz="quarter" idx="12"/>
          </p:nvPr>
        </p:nvSpPr>
        <p:spPr/>
        <p:txBody>
          <a:bodyPr/>
          <a:lstStyle/>
          <a:p>
            <a:pPr>
              <a:defRPr/>
            </a:pPr>
            <a:fld id="{560B2901-C42A-4742-9423-1D25C0BE4C53}" type="slidenum">
              <a:rPr lang="en-US"/>
              <a:pPr>
                <a:defRPr/>
              </a:pPr>
              <a:t>15</a:t>
            </a:fld>
            <a:endParaRPr lang="en-US"/>
          </a:p>
        </p:txBody>
      </p:sp>
      <p:sp>
        <p:nvSpPr>
          <p:cNvPr id="158722" name="Rectangle 2"/>
          <p:cNvSpPr>
            <a:spLocks noGrp="1" noChangeArrowheads="1"/>
          </p:cNvSpPr>
          <p:nvPr>
            <p:ph type="title"/>
          </p:nvPr>
        </p:nvSpPr>
        <p:spPr/>
        <p:txBody>
          <a:bodyPr/>
          <a:lstStyle/>
          <a:p>
            <a:pPr algn="ctr" eaLnBrk="1" hangingPunct="1">
              <a:defRPr/>
            </a:pPr>
            <a:r>
              <a:rPr lang="en-US" dirty="0"/>
              <a:t>Sprint Backlog</a:t>
            </a:r>
          </a:p>
        </p:txBody>
      </p:sp>
      <p:sp>
        <p:nvSpPr>
          <p:cNvPr id="158723" name="Rectangle 3"/>
          <p:cNvSpPr>
            <a:spLocks noGrp="1" noChangeArrowheads="1"/>
          </p:cNvSpPr>
          <p:nvPr>
            <p:ph type="body" idx="1"/>
          </p:nvPr>
        </p:nvSpPr>
        <p:spPr/>
        <p:txBody>
          <a:bodyPr>
            <a:normAutofit/>
          </a:bodyPr>
          <a:lstStyle/>
          <a:p>
            <a:pPr eaLnBrk="1" hangingPunct="1">
              <a:lnSpc>
                <a:spcPct val="90000"/>
              </a:lnSpc>
              <a:defRPr/>
            </a:pPr>
            <a:r>
              <a:rPr lang="en-US" sz="2400" dirty="0"/>
              <a:t>Three backlog (requirements) types </a:t>
            </a:r>
          </a:p>
          <a:p>
            <a:pPr eaLnBrk="1" hangingPunct="1">
              <a:lnSpc>
                <a:spcPct val="90000"/>
              </a:lnSpc>
              <a:defRPr/>
            </a:pPr>
            <a:r>
              <a:rPr lang="en-US" sz="2400" b="1" dirty="0"/>
              <a:t>Product</a:t>
            </a:r>
          </a:p>
          <a:p>
            <a:pPr lvl="1">
              <a:defRPr/>
            </a:pPr>
            <a:r>
              <a:rPr lang="en-US" sz="2000" dirty="0"/>
              <a:t>List of everything that might be needed in the product</a:t>
            </a:r>
          </a:p>
          <a:p>
            <a:pPr lvl="1" eaLnBrk="1" hangingPunct="1">
              <a:lnSpc>
                <a:spcPct val="90000"/>
              </a:lnSpc>
              <a:defRPr/>
            </a:pPr>
            <a:r>
              <a:rPr lang="en-US" sz="2000" dirty="0"/>
              <a:t>Acts as a repository for requirements targeted for release at some point</a:t>
            </a:r>
          </a:p>
          <a:p>
            <a:pPr lvl="1" eaLnBrk="1" hangingPunct="1">
              <a:lnSpc>
                <a:spcPct val="90000"/>
              </a:lnSpc>
              <a:defRPr/>
            </a:pPr>
            <a:r>
              <a:rPr lang="en-US" sz="2000" dirty="0"/>
              <a:t>Typically high level requirements</a:t>
            </a:r>
          </a:p>
          <a:p>
            <a:pPr lvl="1">
              <a:defRPr/>
            </a:pPr>
            <a:r>
              <a:rPr lang="en-US" sz="2000" dirty="0"/>
              <a:t>Never complete – evolves as the product and environment evolve</a:t>
            </a:r>
          </a:p>
          <a:p>
            <a:pPr eaLnBrk="1" hangingPunct="1">
              <a:lnSpc>
                <a:spcPct val="90000"/>
              </a:lnSpc>
              <a:defRPr/>
            </a:pPr>
            <a:r>
              <a:rPr lang="en-US" sz="2400" b="1" dirty="0"/>
              <a:t>Release</a:t>
            </a:r>
          </a:p>
          <a:p>
            <a:pPr lvl="1" eaLnBrk="1" hangingPunct="1">
              <a:lnSpc>
                <a:spcPct val="90000"/>
              </a:lnSpc>
              <a:defRPr/>
            </a:pPr>
            <a:r>
              <a:rPr lang="en-US" sz="2000" dirty="0"/>
              <a:t>A prioritized set of items from product backlog</a:t>
            </a:r>
          </a:p>
          <a:p>
            <a:pPr lvl="1" eaLnBrk="1" hangingPunct="1">
              <a:lnSpc>
                <a:spcPct val="90000"/>
              </a:lnSpc>
              <a:defRPr/>
            </a:pPr>
            <a:r>
              <a:rPr lang="en-US" sz="2000" dirty="0"/>
              <a:t>Contains more details and low level effort estimates  </a:t>
            </a:r>
          </a:p>
          <a:p>
            <a:pPr eaLnBrk="1" hangingPunct="1">
              <a:lnSpc>
                <a:spcPct val="90000"/>
              </a:lnSpc>
              <a:defRPr/>
            </a:pPr>
            <a:r>
              <a:rPr lang="en-US" sz="2400" b="1" dirty="0"/>
              <a:t>Sprint</a:t>
            </a:r>
          </a:p>
          <a:p>
            <a:pPr lvl="1" eaLnBrk="1" hangingPunct="1">
              <a:lnSpc>
                <a:spcPct val="90000"/>
              </a:lnSpc>
              <a:defRPr/>
            </a:pPr>
            <a:r>
              <a:rPr lang="en-US" sz="2000" dirty="0"/>
              <a:t>Set of release requirements that the team will complete (fully coded, tested, and documented) at the end of the sprint</a:t>
            </a:r>
          </a:p>
        </p:txBody>
      </p:sp>
    </p:spTree>
    <p:extLst>
      <p:ext uri="{BB962C8B-B14F-4D97-AF65-F5344CB8AC3E}">
        <p14:creationId xmlns:p14="http://schemas.microsoft.com/office/powerpoint/2010/main" val="3227610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3"/>
          <p:cNvSpPr>
            <a:spLocks noGrp="1"/>
          </p:cNvSpPr>
          <p:nvPr>
            <p:ph type="ftr" sz="quarter" idx="11"/>
          </p:nvPr>
        </p:nvSpPr>
        <p:spPr/>
        <p:txBody>
          <a:bodyPr/>
          <a:lstStyle/>
          <a:p>
            <a:pPr>
              <a:defRPr/>
            </a:pPr>
            <a:r>
              <a:rPr lang="en-US"/>
              <a:t>Requirements Engineering Lecture 8</a:t>
            </a:r>
          </a:p>
        </p:txBody>
      </p:sp>
      <p:sp>
        <p:nvSpPr>
          <p:cNvPr id="19" name="Slide Number Placeholder 4"/>
          <p:cNvSpPr>
            <a:spLocks noGrp="1"/>
          </p:cNvSpPr>
          <p:nvPr>
            <p:ph type="sldNum" sz="quarter" idx="12"/>
          </p:nvPr>
        </p:nvSpPr>
        <p:spPr/>
        <p:txBody>
          <a:bodyPr/>
          <a:lstStyle/>
          <a:p>
            <a:pPr>
              <a:defRPr/>
            </a:pPr>
            <a:fld id="{56E2A364-5C41-4EEA-B6EC-A0FC109E5583}" type="slidenum">
              <a:rPr lang="en-US"/>
              <a:pPr>
                <a:defRPr/>
              </a:pPr>
              <a:t>16</a:t>
            </a:fld>
            <a:endParaRPr lang="en-US"/>
          </a:p>
        </p:txBody>
      </p:sp>
      <p:sp>
        <p:nvSpPr>
          <p:cNvPr id="163844" name="Rectangle 4"/>
          <p:cNvSpPr>
            <a:spLocks noGrp="1" noChangeArrowheads="1"/>
          </p:cNvSpPr>
          <p:nvPr>
            <p:ph type="title"/>
          </p:nvPr>
        </p:nvSpPr>
        <p:spPr/>
        <p:txBody>
          <a:bodyPr/>
          <a:lstStyle/>
          <a:p>
            <a:pPr algn="ctr" eaLnBrk="1" hangingPunct="1">
              <a:defRPr/>
            </a:pPr>
            <a:r>
              <a:rPr lang="en-US" dirty="0"/>
              <a:t>Backlog Relationship</a:t>
            </a:r>
          </a:p>
        </p:txBody>
      </p:sp>
      <p:sp>
        <p:nvSpPr>
          <p:cNvPr id="27653" name="Oval 5"/>
          <p:cNvSpPr>
            <a:spLocks noChangeArrowheads="1"/>
          </p:cNvSpPr>
          <p:nvPr/>
        </p:nvSpPr>
        <p:spPr bwMode="auto">
          <a:xfrm>
            <a:off x="2514600" y="2133600"/>
            <a:ext cx="4343400" cy="1295400"/>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27654" name="Oval 6"/>
          <p:cNvSpPr>
            <a:spLocks noChangeArrowheads="1"/>
          </p:cNvSpPr>
          <p:nvPr/>
        </p:nvSpPr>
        <p:spPr bwMode="auto">
          <a:xfrm>
            <a:off x="4408714" y="4046220"/>
            <a:ext cx="2094139" cy="609600"/>
          </a:xfrm>
          <a:prstGeom prst="ellipse">
            <a:avLst/>
          </a:prstGeom>
          <a:solidFill>
            <a:srgbClr val="66FF99"/>
          </a:solidFill>
          <a:ln w="9525">
            <a:solidFill>
              <a:schemeClr val="tx1"/>
            </a:solidFill>
            <a:round/>
            <a:headEnd/>
            <a:tailEnd/>
          </a:ln>
        </p:spPr>
        <p:txBody>
          <a:bodyPr wrap="none" anchor="ctr"/>
          <a:lstStyle/>
          <a:p>
            <a:endParaRPr lang="en-US"/>
          </a:p>
        </p:txBody>
      </p:sp>
      <p:sp>
        <p:nvSpPr>
          <p:cNvPr id="27655" name="Oval 7"/>
          <p:cNvSpPr>
            <a:spLocks noChangeArrowheads="1"/>
          </p:cNvSpPr>
          <p:nvPr/>
        </p:nvSpPr>
        <p:spPr bwMode="auto">
          <a:xfrm>
            <a:off x="6248400" y="5486400"/>
            <a:ext cx="853167" cy="381000"/>
          </a:xfrm>
          <a:prstGeom prst="ellipse">
            <a:avLst/>
          </a:prstGeom>
          <a:solidFill>
            <a:srgbClr val="6600FF"/>
          </a:solidFill>
          <a:ln w="9525">
            <a:solidFill>
              <a:schemeClr val="tx1"/>
            </a:solidFill>
            <a:round/>
            <a:headEnd/>
            <a:tailEnd/>
          </a:ln>
        </p:spPr>
        <p:txBody>
          <a:bodyPr wrap="none" anchor="ctr"/>
          <a:lstStyle/>
          <a:p>
            <a:endParaRPr lang="en-US"/>
          </a:p>
        </p:txBody>
      </p:sp>
      <p:sp>
        <p:nvSpPr>
          <p:cNvPr id="27656" name="Text Box 10"/>
          <p:cNvSpPr txBox="1">
            <a:spLocks noChangeArrowheads="1"/>
          </p:cNvSpPr>
          <p:nvPr/>
        </p:nvSpPr>
        <p:spPr bwMode="auto">
          <a:xfrm>
            <a:off x="3242582" y="2433679"/>
            <a:ext cx="2559504" cy="366713"/>
          </a:xfrm>
          <a:prstGeom prst="rect">
            <a:avLst/>
          </a:prstGeom>
          <a:noFill/>
          <a:ln w="9525">
            <a:noFill/>
            <a:miter lim="800000"/>
            <a:headEnd/>
            <a:tailEnd/>
          </a:ln>
        </p:spPr>
        <p:txBody>
          <a:bodyPr wrap="square">
            <a:spAutoFit/>
          </a:bodyPr>
          <a:lstStyle/>
          <a:p>
            <a:pPr>
              <a:spcBef>
                <a:spcPct val="50000"/>
              </a:spcBef>
            </a:pPr>
            <a:r>
              <a:rPr lang="en-US" b="1" dirty="0"/>
              <a:t>Product</a:t>
            </a:r>
          </a:p>
        </p:txBody>
      </p:sp>
      <p:sp>
        <p:nvSpPr>
          <p:cNvPr id="27657" name="Oval 11"/>
          <p:cNvSpPr>
            <a:spLocks noChangeArrowheads="1"/>
          </p:cNvSpPr>
          <p:nvPr/>
        </p:nvSpPr>
        <p:spPr bwMode="auto">
          <a:xfrm>
            <a:off x="4038599" y="2743200"/>
            <a:ext cx="2094139" cy="609600"/>
          </a:xfrm>
          <a:prstGeom prst="ellipse">
            <a:avLst/>
          </a:prstGeom>
          <a:solidFill>
            <a:srgbClr val="66FF99"/>
          </a:solidFill>
          <a:ln w="9525">
            <a:solidFill>
              <a:schemeClr val="tx1"/>
            </a:solidFill>
            <a:round/>
            <a:headEnd/>
            <a:tailEnd/>
          </a:ln>
        </p:spPr>
        <p:txBody>
          <a:bodyPr wrap="none" anchor="ctr"/>
          <a:lstStyle/>
          <a:p>
            <a:endParaRPr lang="en-US"/>
          </a:p>
        </p:txBody>
      </p:sp>
      <p:sp>
        <p:nvSpPr>
          <p:cNvPr id="27658" name="Oval 12"/>
          <p:cNvSpPr>
            <a:spLocks noChangeArrowheads="1"/>
          </p:cNvSpPr>
          <p:nvPr/>
        </p:nvSpPr>
        <p:spPr bwMode="auto">
          <a:xfrm>
            <a:off x="5410200" y="4191000"/>
            <a:ext cx="853168" cy="381000"/>
          </a:xfrm>
          <a:prstGeom prst="ellipse">
            <a:avLst/>
          </a:prstGeom>
          <a:solidFill>
            <a:srgbClr val="6600FF"/>
          </a:solidFill>
          <a:ln w="9525">
            <a:solidFill>
              <a:schemeClr val="tx1"/>
            </a:solidFill>
            <a:round/>
            <a:headEnd/>
            <a:tailEnd/>
          </a:ln>
        </p:spPr>
        <p:txBody>
          <a:bodyPr wrap="none" anchor="ctr"/>
          <a:lstStyle/>
          <a:p>
            <a:endParaRPr lang="en-US"/>
          </a:p>
        </p:txBody>
      </p:sp>
      <p:sp>
        <p:nvSpPr>
          <p:cNvPr id="27659" name="Oval 13"/>
          <p:cNvSpPr>
            <a:spLocks noChangeArrowheads="1"/>
          </p:cNvSpPr>
          <p:nvPr/>
        </p:nvSpPr>
        <p:spPr bwMode="auto">
          <a:xfrm>
            <a:off x="5029199" y="2918448"/>
            <a:ext cx="853168" cy="381000"/>
          </a:xfrm>
          <a:prstGeom prst="ellipse">
            <a:avLst/>
          </a:prstGeom>
          <a:solidFill>
            <a:srgbClr val="6600FF"/>
          </a:solidFill>
          <a:ln w="9525">
            <a:solidFill>
              <a:schemeClr val="tx1"/>
            </a:solidFill>
            <a:round/>
            <a:headEnd/>
            <a:tailEnd/>
          </a:ln>
        </p:spPr>
        <p:txBody>
          <a:bodyPr wrap="none" anchor="ctr"/>
          <a:lstStyle/>
          <a:p>
            <a:endParaRPr lang="en-US"/>
          </a:p>
        </p:txBody>
      </p:sp>
      <p:sp>
        <p:nvSpPr>
          <p:cNvPr id="27660" name="Text Box 14"/>
          <p:cNvSpPr txBox="1">
            <a:spLocks noChangeArrowheads="1"/>
          </p:cNvSpPr>
          <p:nvPr/>
        </p:nvSpPr>
        <p:spPr bwMode="auto">
          <a:xfrm>
            <a:off x="4237061" y="2917195"/>
            <a:ext cx="914400" cy="276999"/>
          </a:xfrm>
          <a:prstGeom prst="rect">
            <a:avLst/>
          </a:prstGeom>
          <a:noFill/>
          <a:ln w="9525">
            <a:noFill/>
            <a:miter lim="800000"/>
            <a:headEnd/>
            <a:tailEnd/>
          </a:ln>
        </p:spPr>
        <p:txBody>
          <a:bodyPr wrap="square">
            <a:spAutoFit/>
          </a:bodyPr>
          <a:lstStyle/>
          <a:p>
            <a:pPr>
              <a:spcBef>
                <a:spcPct val="50000"/>
              </a:spcBef>
            </a:pPr>
            <a:r>
              <a:rPr lang="en-US" sz="1200" b="1" dirty="0">
                <a:solidFill>
                  <a:srgbClr val="000000"/>
                </a:solidFill>
              </a:rPr>
              <a:t>Release</a:t>
            </a:r>
          </a:p>
        </p:txBody>
      </p:sp>
      <p:sp>
        <p:nvSpPr>
          <p:cNvPr id="27661" name="Text Box 15"/>
          <p:cNvSpPr txBox="1">
            <a:spLocks noChangeArrowheads="1"/>
          </p:cNvSpPr>
          <p:nvPr/>
        </p:nvSpPr>
        <p:spPr bwMode="auto">
          <a:xfrm>
            <a:off x="4641394" y="4212595"/>
            <a:ext cx="888548" cy="276999"/>
          </a:xfrm>
          <a:prstGeom prst="rect">
            <a:avLst/>
          </a:prstGeom>
          <a:noFill/>
          <a:ln w="9525">
            <a:noFill/>
            <a:miter lim="800000"/>
            <a:headEnd/>
            <a:tailEnd/>
          </a:ln>
        </p:spPr>
        <p:txBody>
          <a:bodyPr wrap="square">
            <a:spAutoFit/>
          </a:bodyPr>
          <a:lstStyle/>
          <a:p>
            <a:pPr>
              <a:spcBef>
                <a:spcPct val="50000"/>
              </a:spcBef>
            </a:pPr>
            <a:r>
              <a:rPr lang="en-US" sz="1200" b="1" dirty="0">
                <a:solidFill>
                  <a:srgbClr val="000000"/>
                </a:solidFill>
              </a:rPr>
              <a:t>Release</a:t>
            </a:r>
          </a:p>
        </p:txBody>
      </p:sp>
      <p:sp>
        <p:nvSpPr>
          <p:cNvPr id="27662" name="Text Box 16"/>
          <p:cNvSpPr txBox="1">
            <a:spLocks noChangeArrowheads="1"/>
          </p:cNvSpPr>
          <p:nvPr/>
        </p:nvSpPr>
        <p:spPr bwMode="auto">
          <a:xfrm>
            <a:off x="5125240" y="2938319"/>
            <a:ext cx="742160" cy="307777"/>
          </a:xfrm>
          <a:prstGeom prst="rect">
            <a:avLst/>
          </a:prstGeom>
          <a:noFill/>
          <a:ln w="9525">
            <a:noFill/>
            <a:miter lim="800000"/>
            <a:headEnd/>
            <a:tailEnd/>
          </a:ln>
        </p:spPr>
        <p:txBody>
          <a:bodyPr wrap="square">
            <a:spAutoFit/>
          </a:bodyPr>
          <a:lstStyle/>
          <a:p>
            <a:pPr>
              <a:spcBef>
                <a:spcPct val="50000"/>
              </a:spcBef>
            </a:pPr>
            <a:r>
              <a:rPr lang="en-US" sz="1400" b="1" dirty="0">
                <a:solidFill>
                  <a:schemeClr val="bg1"/>
                </a:solidFill>
              </a:rPr>
              <a:t>sprint</a:t>
            </a:r>
          </a:p>
        </p:txBody>
      </p:sp>
      <p:sp>
        <p:nvSpPr>
          <p:cNvPr id="27663" name="Text Box 17"/>
          <p:cNvSpPr txBox="1">
            <a:spLocks noChangeArrowheads="1"/>
          </p:cNvSpPr>
          <p:nvPr/>
        </p:nvSpPr>
        <p:spPr bwMode="auto">
          <a:xfrm>
            <a:off x="5479597" y="4199330"/>
            <a:ext cx="698046" cy="307777"/>
          </a:xfrm>
          <a:prstGeom prst="rect">
            <a:avLst/>
          </a:prstGeom>
          <a:noFill/>
          <a:ln w="9525">
            <a:noFill/>
            <a:miter lim="800000"/>
            <a:headEnd/>
            <a:tailEnd/>
          </a:ln>
        </p:spPr>
        <p:txBody>
          <a:bodyPr wrap="square">
            <a:spAutoFit/>
          </a:bodyPr>
          <a:lstStyle/>
          <a:p>
            <a:pPr>
              <a:spcBef>
                <a:spcPct val="50000"/>
              </a:spcBef>
            </a:pPr>
            <a:r>
              <a:rPr lang="en-US" sz="1400" b="1" dirty="0">
                <a:solidFill>
                  <a:schemeClr val="bg1"/>
                </a:solidFill>
              </a:rPr>
              <a:t>sprint</a:t>
            </a:r>
          </a:p>
        </p:txBody>
      </p:sp>
      <p:sp>
        <p:nvSpPr>
          <p:cNvPr id="27664" name="Text Box 18"/>
          <p:cNvSpPr txBox="1">
            <a:spLocks noChangeArrowheads="1"/>
          </p:cNvSpPr>
          <p:nvPr/>
        </p:nvSpPr>
        <p:spPr bwMode="auto">
          <a:xfrm>
            <a:off x="6334260" y="5509260"/>
            <a:ext cx="736827" cy="307777"/>
          </a:xfrm>
          <a:prstGeom prst="rect">
            <a:avLst/>
          </a:prstGeom>
          <a:noFill/>
          <a:ln w="9525">
            <a:noFill/>
            <a:miter lim="800000"/>
            <a:headEnd/>
            <a:tailEnd/>
          </a:ln>
        </p:spPr>
        <p:txBody>
          <a:bodyPr wrap="square">
            <a:spAutoFit/>
          </a:bodyPr>
          <a:lstStyle/>
          <a:p>
            <a:pPr>
              <a:spcBef>
                <a:spcPct val="50000"/>
              </a:spcBef>
            </a:pPr>
            <a:r>
              <a:rPr lang="en-US" sz="1400" b="1" dirty="0">
                <a:solidFill>
                  <a:schemeClr val="bg1"/>
                </a:solidFill>
              </a:rPr>
              <a:t>sprint</a:t>
            </a:r>
          </a:p>
        </p:txBody>
      </p:sp>
      <p:sp>
        <p:nvSpPr>
          <p:cNvPr id="27665" name="Line 20"/>
          <p:cNvSpPr>
            <a:spLocks noChangeShapeType="1"/>
          </p:cNvSpPr>
          <p:nvPr/>
        </p:nvSpPr>
        <p:spPr bwMode="auto">
          <a:xfrm>
            <a:off x="5105399" y="3352800"/>
            <a:ext cx="310243" cy="609600"/>
          </a:xfrm>
          <a:prstGeom prst="line">
            <a:avLst/>
          </a:prstGeom>
          <a:noFill/>
          <a:ln w="9525">
            <a:solidFill>
              <a:schemeClr val="tx1"/>
            </a:solidFill>
            <a:round/>
            <a:headEnd/>
            <a:tailEnd type="triangle" w="med" len="med"/>
          </a:ln>
        </p:spPr>
        <p:txBody>
          <a:bodyPr/>
          <a:lstStyle/>
          <a:p>
            <a:endParaRPr lang="en-US"/>
          </a:p>
        </p:txBody>
      </p:sp>
      <p:sp>
        <p:nvSpPr>
          <p:cNvPr id="27666" name="Line 21"/>
          <p:cNvSpPr>
            <a:spLocks noChangeShapeType="1"/>
          </p:cNvSpPr>
          <p:nvPr/>
        </p:nvSpPr>
        <p:spPr bwMode="auto">
          <a:xfrm>
            <a:off x="5867400" y="4572000"/>
            <a:ext cx="620486" cy="914400"/>
          </a:xfrm>
          <a:prstGeom prst="line">
            <a:avLst/>
          </a:prstGeom>
          <a:noFill/>
          <a:ln w="9525">
            <a:solidFill>
              <a:schemeClr val="tx1"/>
            </a:solidFill>
            <a:round/>
            <a:headEnd/>
            <a:tailEnd type="triangle" w="med" len="med"/>
          </a:ln>
        </p:spPr>
        <p:txBody>
          <a:bodyPr/>
          <a:lstStyle/>
          <a:p>
            <a:endParaRPr lang="en-US"/>
          </a:p>
        </p:txBody>
      </p:sp>
    </p:spTree>
    <p:extLst>
      <p:ext uri="{BB962C8B-B14F-4D97-AF65-F5344CB8AC3E}">
        <p14:creationId xmlns:p14="http://schemas.microsoft.com/office/powerpoint/2010/main" val="3031375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Characteristics of Agile Methods</a:t>
            </a:r>
          </a:p>
        </p:txBody>
      </p:sp>
      <p:sp>
        <p:nvSpPr>
          <p:cNvPr id="5" name="Content Placeholder 4"/>
          <p:cNvSpPr>
            <a:spLocks noGrp="1"/>
          </p:cNvSpPr>
          <p:nvPr>
            <p:ph idx="1"/>
          </p:nvPr>
        </p:nvSpPr>
        <p:spPr/>
        <p:txBody>
          <a:bodyPr/>
          <a:lstStyle/>
          <a:p>
            <a:r>
              <a:rPr lang="en-US" sz="2400" dirty="0"/>
              <a:t>Informal requirements specifications (user stories, backlog)</a:t>
            </a:r>
          </a:p>
          <a:p>
            <a:endParaRPr lang="en-US" sz="2400" dirty="0"/>
          </a:p>
          <a:p>
            <a:r>
              <a:rPr lang="en-US" sz="2400" dirty="0"/>
              <a:t>Fixed duration development increments (iteration, sprint)</a:t>
            </a:r>
          </a:p>
          <a:p>
            <a:endParaRPr lang="en-US" sz="2400" dirty="0"/>
          </a:p>
          <a:p>
            <a:r>
              <a:rPr lang="en-US" sz="2400" dirty="0"/>
              <a:t>Short daily meetings (stand up meeting, scrum)</a:t>
            </a:r>
          </a:p>
          <a:p>
            <a:endParaRPr lang="en-US" sz="2400" dirty="0"/>
          </a:p>
          <a:p>
            <a:r>
              <a:rPr lang="en-US" sz="2400" dirty="0"/>
              <a:t>Progress metrics (task estimation, project velocity)</a:t>
            </a:r>
          </a:p>
          <a:p>
            <a:endParaRPr lang="en-US" dirty="0"/>
          </a:p>
        </p:txBody>
      </p:sp>
      <p:sp>
        <p:nvSpPr>
          <p:cNvPr id="3" name="Footer Placeholder 2"/>
          <p:cNvSpPr>
            <a:spLocks noGrp="1"/>
          </p:cNvSpPr>
          <p:nvPr>
            <p:ph type="ftr" sz="quarter" idx="11"/>
          </p:nvPr>
        </p:nvSpPr>
        <p:spPr/>
        <p:txBody>
          <a:bodyPr/>
          <a:lstStyle/>
          <a:p>
            <a:pPr>
              <a:defRPr/>
            </a:pPr>
            <a:r>
              <a:rPr lang="en-US" dirty="0"/>
              <a:t>Requirements Engineering Lecture 8</a:t>
            </a:r>
          </a:p>
        </p:txBody>
      </p:sp>
      <p:sp>
        <p:nvSpPr>
          <p:cNvPr id="4" name="Slide Number Placeholder 3"/>
          <p:cNvSpPr>
            <a:spLocks noGrp="1"/>
          </p:cNvSpPr>
          <p:nvPr>
            <p:ph type="sldNum" sz="quarter" idx="12"/>
          </p:nvPr>
        </p:nvSpPr>
        <p:spPr/>
        <p:txBody>
          <a:bodyPr/>
          <a:lstStyle/>
          <a:p>
            <a:fld id="{10BF96CC-F3C9-4CCD-8A85-A3A71B3E490F}" type="slidenum">
              <a:rPr lang="en-US" altLang="en-US" smtClean="0"/>
              <a:pPr/>
              <a:t>17</a:t>
            </a:fld>
            <a:endParaRPr lang="en-US" altLang="en-US"/>
          </a:p>
        </p:txBody>
      </p:sp>
    </p:spTree>
    <p:extLst>
      <p:ext uri="{BB962C8B-B14F-4D97-AF65-F5344CB8AC3E}">
        <p14:creationId xmlns:p14="http://schemas.microsoft.com/office/powerpoint/2010/main" val="2326977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ooter Placeholder 4"/>
          <p:cNvSpPr>
            <a:spLocks noGrp="1"/>
          </p:cNvSpPr>
          <p:nvPr>
            <p:ph type="ftr" sz="quarter" idx="11"/>
          </p:nvPr>
        </p:nvSpPr>
        <p:spPr/>
        <p:txBody>
          <a:bodyPr/>
          <a:lstStyle/>
          <a:p>
            <a:pPr>
              <a:defRPr/>
            </a:pPr>
            <a:r>
              <a:rPr lang="en-US"/>
              <a:t>Requirements Engineering Lecture 8</a:t>
            </a:r>
          </a:p>
        </p:txBody>
      </p:sp>
      <p:sp>
        <p:nvSpPr>
          <p:cNvPr id="43" name="Slide Number Placeholder 5"/>
          <p:cNvSpPr>
            <a:spLocks noGrp="1"/>
          </p:cNvSpPr>
          <p:nvPr>
            <p:ph type="sldNum" sz="quarter" idx="12"/>
          </p:nvPr>
        </p:nvSpPr>
        <p:spPr/>
        <p:txBody>
          <a:bodyPr/>
          <a:lstStyle/>
          <a:p>
            <a:pPr>
              <a:defRPr/>
            </a:pPr>
            <a:fld id="{F16ECF86-09D9-4589-A0A9-C00E4A789F6D}" type="slidenum">
              <a:rPr lang="en-US"/>
              <a:pPr>
                <a:defRPr/>
              </a:pPr>
              <a:t>18</a:t>
            </a:fld>
            <a:endParaRPr lang="en-US"/>
          </a:p>
        </p:txBody>
      </p:sp>
      <p:sp>
        <p:nvSpPr>
          <p:cNvPr id="11268" name="Text Box 2"/>
          <p:cNvSpPr txBox="1">
            <a:spLocks noChangeArrowheads="1"/>
          </p:cNvSpPr>
          <p:nvPr/>
        </p:nvSpPr>
        <p:spPr bwMode="auto">
          <a:xfrm>
            <a:off x="304800" y="304800"/>
            <a:ext cx="8610600" cy="2289175"/>
          </a:xfrm>
          <a:prstGeom prst="rect">
            <a:avLst/>
          </a:prstGeom>
          <a:noFill/>
          <a:ln w="9525">
            <a:noFill/>
            <a:miter lim="800000"/>
            <a:headEnd/>
            <a:tailEnd/>
          </a:ln>
        </p:spPr>
        <p:txBody>
          <a:bodyPr>
            <a:spAutoFit/>
          </a:bodyPr>
          <a:lstStyle/>
          <a:p>
            <a:endParaRPr lang="en-US"/>
          </a:p>
          <a:p>
            <a:endParaRPr lang="en-US"/>
          </a:p>
          <a:p>
            <a:endParaRPr lang="en-US"/>
          </a:p>
          <a:p>
            <a:endParaRPr lang="en-US"/>
          </a:p>
          <a:p>
            <a:endParaRPr lang="en-US"/>
          </a:p>
          <a:p>
            <a:endParaRPr lang="en-US"/>
          </a:p>
          <a:p>
            <a:endParaRPr lang="en-US"/>
          </a:p>
          <a:p>
            <a:r>
              <a:rPr lang="en-US"/>
              <a:t> </a:t>
            </a:r>
          </a:p>
        </p:txBody>
      </p:sp>
      <p:sp>
        <p:nvSpPr>
          <p:cNvPr id="153603" name="Rectangle 3"/>
          <p:cNvSpPr>
            <a:spLocks noGrp="1" noChangeArrowheads="1"/>
          </p:cNvSpPr>
          <p:nvPr>
            <p:ph type="title"/>
          </p:nvPr>
        </p:nvSpPr>
        <p:spPr>
          <a:xfrm>
            <a:off x="457200" y="536575"/>
            <a:ext cx="8229600" cy="1139825"/>
          </a:xfrm>
        </p:spPr>
        <p:txBody>
          <a:bodyPr>
            <a:normAutofit/>
          </a:bodyPr>
          <a:lstStyle/>
          <a:p>
            <a:pPr algn="ctr" eaLnBrk="1" hangingPunct="1">
              <a:defRPr/>
            </a:pPr>
            <a:r>
              <a:rPr lang="en-US" sz="2800" dirty="0"/>
              <a:t>Requirements Engineering : Agile versus Traditional</a:t>
            </a:r>
          </a:p>
        </p:txBody>
      </p:sp>
      <p:sp>
        <p:nvSpPr>
          <p:cNvPr id="153604" name="Rectangle 4"/>
          <p:cNvSpPr>
            <a:spLocks noGrp="1" noChangeArrowheads="1"/>
          </p:cNvSpPr>
          <p:nvPr>
            <p:ph type="body" idx="4294967295"/>
          </p:nvPr>
        </p:nvSpPr>
        <p:spPr>
          <a:xfrm>
            <a:off x="914400" y="1676400"/>
            <a:ext cx="8229600" cy="4525963"/>
          </a:xfrm>
        </p:spPr>
        <p:txBody>
          <a:bodyPr/>
          <a:lstStyle/>
          <a:p>
            <a:pPr eaLnBrk="1" hangingPunct="1">
              <a:defRPr/>
            </a:pPr>
            <a:endParaRPr lang="en-US">
              <a:effectLst/>
            </a:endParaRPr>
          </a:p>
          <a:p>
            <a:pPr>
              <a:spcBef>
                <a:spcPct val="0"/>
              </a:spcBef>
              <a:buClrTx/>
              <a:buSzTx/>
              <a:buFontTx/>
              <a:buChar char="•"/>
              <a:defRPr/>
            </a:pPr>
            <a:endParaRPr lang="en-US" sz="2400">
              <a:effectLst/>
            </a:endParaRPr>
          </a:p>
          <a:p>
            <a:pPr>
              <a:spcBef>
                <a:spcPct val="0"/>
              </a:spcBef>
              <a:buClrTx/>
              <a:buSzTx/>
              <a:buFontTx/>
              <a:buChar char="•"/>
              <a:defRPr/>
            </a:pPr>
            <a:endParaRPr lang="en-US" sz="2400">
              <a:effectLst/>
            </a:endParaRPr>
          </a:p>
          <a:p>
            <a:pPr eaLnBrk="1" hangingPunct="1">
              <a:defRPr/>
            </a:pPr>
            <a:endParaRPr lang="en-US"/>
          </a:p>
        </p:txBody>
      </p:sp>
      <p:graphicFrame>
        <p:nvGraphicFramePr>
          <p:cNvPr id="153759" name="Group 159"/>
          <p:cNvGraphicFramePr>
            <a:graphicFrameLocks noGrp="1"/>
          </p:cNvGraphicFramePr>
          <p:nvPr>
            <p:ph idx="1"/>
            <p:extLst>
              <p:ext uri="{D42A27DB-BD31-4B8C-83A1-F6EECF244321}">
                <p14:modId xmlns:p14="http://schemas.microsoft.com/office/powerpoint/2010/main" val="1916257938"/>
              </p:ext>
            </p:extLst>
          </p:nvPr>
        </p:nvGraphicFramePr>
        <p:xfrm>
          <a:off x="609600" y="1616163"/>
          <a:ext cx="8077200" cy="4803688"/>
        </p:xfrm>
        <a:graphic>
          <a:graphicData uri="http://schemas.openxmlformats.org/drawingml/2006/table">
            <a:tbl>
              <a:tblPr/>
              <a:tblGrid>
                <a:gridCol w="3066344">
                  <a:extLst>
                    <a:ext uri="{9D8B030D-6E8A-4147-A177-3AD203B41FA5}">
                      <a16:colId xmlns:a16="http://schemas.microsoft.com/office/drawing/2014/main" xmlns="" val="20000"/>
                    </a:ext>
                  </a:extLst>
                </a:gridCol>
                <a:gridCol w="2991556">
                  <a:extLst>
                    <a:ext uri="{9D8B030D-6E8A-4147-A177-3AD203B41FA5}">
                      <a16:colId xmlns:a16="http://schemas.microsoft.com/office/drawing/2014/main" xmlns="" val="20001"/>
                    </a:ext>
                  </a:extLst>
                </a:gridCol>
                <a:gridCol w="2019300">
                  <a:extLst>
                    <a:ext uri="{9D8B030D-6E8A-4147-A177-3AD203B41FA5}">
                      <a16:colId xmlns:a16="http://schemas.microsoft.com/office/drawing/2014/main" xmlns="" val="20002"/>
                    </a:ext>
                  </a:extLst>
                </a:gridCol>
              </a:tblGrid>
              <a:tr h="579651">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Traditional</a:t>
                      </a: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Agile</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8995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When requirements gathered?</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Usually at the front end of the process</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Always ongoing</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8995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Who gathers the requirements?</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One or a few requirements engineers</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All developers</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8995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Customer interaction</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Limited to requirements engineers</a:t>
                      </a: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All developers</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98993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Feedback to customers on requirements implementation</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Sporadic, mostly at the end during acceptance testing</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Ongoing</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1403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Customer involvement</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Low</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High</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68995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Vulnerability to changing requirements</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High</a:t>
                      </a: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Low</a:t>
                      </a: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571677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5" name="Picture 7" descr="M:\plaplante\books\Requirements Engineering\Figures\Fig 7.4.GIF"/>
          <p:cNvPicPr>
            <a:picLocks noChangeAspect="1" noChangeArrowheads="1"/>
          </p:cNvPicPr>
          <p:nvPr/>
        </p:nvPicPr>
        <p:blipFill>
          <a:blip r:embed="rId2" cstate="print"/>
          <a:srcRect/>
          <a:stretch>
            <a:fillRect/>
          </a:stretch>
        </p:blipFill>
        <p:spPr bwMode="auto">
          <a:xfrm>
            <a:off x="990600" y="1447800"/>
            <a:ext cx="7086600" cy="5314950"/>
          </a:xfrm>
          <a:prstGeom prst="rect">
            <a:avLst/>
          </a:prstGeom>
          <a:noFill/>
        </p:spPr>
      </p:pic>
      <p:sp>
        <p:nvSpPr>
          <p:cNvPr id="141314" name="Rectangle 2"/>
          <p:cNvSpPr>
            <a:spLocks noGrp="1" noChangeArrowheads="1"/>
          </p:cNvSpPr>
          <p:nvPr>
            <p:ph type="title"/>
          </p:nvPr>
        </p:nvSpPr>
        <p:spPr>
          <a:xfrm>
            <a:off x="628650" y="838200"/>
            <a:ext cx="7886700" cy="744242"/>
          </a:xfrm>
        </p:spPr>
        <p:txBody>
          <a:bodyPr>
            <a:normAutofit fontScale="90000"/>
          </a:bodyPr>
          <a:lstStyle/>
          <a:p>
            <a:pPr algn="ctr" eaLnBrk="1" hangingPunct="1">
              <a:defRPr/>
            </a:pPr>
            <a:r>
              <a:rPr lang="en-US" sz="4000" b="1" dirty="0"/>
              <a:t>Agile Requirements Change Management Process</a:t>
            </a:r>
            <a:r>
              <a:rPr lang="en-US" sz="4000" dirty="0"/>
              <a:t> </a:t>
            </a:r>
          </a:p>
        </p:txBody>
      </p:sp>
      <p:sp>
        <p:nvSpPr>
          <p:cNvPr id="6" name="Footer Placeholder 4"/>
          <p:cNvSpPr>
            <a:spLocks noGrp="1"/>
          </p:cNvSpPr>
          <p:nvPr>
            <p:ph type="ftr" sz="quarter" idx="11"/>
          </p:nvPr>
        </p:nvSpPr>
        <p:spPr/>
        <p:txBody>
          <a:bodyPr/>
          <a:lstStyle/>
          <a:p>
            <a:pPr>
              <a:defRPr/>
            </a:pPr>
            <a:r>
              <a:rPr lang="en-US"/>
              <a:t>Requirements Engineering Lecture 8</a:t>
            </a:r>
          </a:p>
        </p:txBody>
      </p:sp>
      <p:sp>
        <p:nvSpPr>
          <p:cNvPr id="7" name="Slide Number Placeholder 5"/>
          <p:cNvSpPr>
            <a:spLocks noGrp="1"/>
          </p:cNvSpPr>
          <p:nvPr>
            <p:ph type="sldNum" sz="quarter" idx="12"/>
          </p:nvPr>
        </p:nvSpPr>
        <p:spPr/>
        <p:txBody>
          <a:bodyPr/>
          <a:lstStyle/>
          <a:p>
            <a:pPr>
              <a:defRPr/>
            </a:pPr>
            <a:fld id="{16388427-272D-498E-AFF1-446E49224C41}" type="slidenum">
              <a:rPr lang="en-US"/>
              <a:pPr>
                <a:defRPr/>
              </a:pPr>
              <a:t>19</a:t>
            </a:fld>
            <a:endParaRPr lang="en-US"/>
          </a:p>
        </p:txBody>
      </p:sp>
      <p:sp>
        <p:nvSpPr>
          <p:cNvPr id="12294" name="Text Box 4"/>
          <p:cNvSpPr txBox="1">
            <a:spLocks noChangeArrowheads="1"/>
          </p:cNvSpPr>
          <p:nvPr/>
        </p:nvSpPr>
        <p:spPr bwMode="auto">
          <a:xfrm>
            <a:off x="6095716" y="5989638"/>
            <a:ext cx="3276600" cy="366713"/>
          </a:xfrm>
          <a:prstGeom prst="rect">
            <a:avLst/>
          </a:prstGeom>
          <a:noFill/>
          <a:ln w="9525">
            <a:noFill/>
            <a:miter lim="800000"/>
            <a:headEnd/>
            <a:tailEnd/>
          </a:ln>
        </p:spPr>
        <p:txBody>
          <a:bodyPr>
            <a:spAutoFit/>
          </a:bodyPr>
          <a:lstStyle/>
          <a:p>
            <a:pPr>
              <a:spcBef>
                <a:spcPct val="50000"/>
              </a:spcBef>
            </a:pPr>
            <a:r>
              <a:rPr lang="en-US" dirty="0"/>
              <a:t>Source: Ambler 2007</a:t>
            </a:r>
          </a:p>
        </p:txBody>
      </p:sp>
    </p:spTree>
    <p:extLst>
      <p:ext uri="{BB962C8B-B14F-4D97-AF65-F5344CB8AC3E}">
        <p14:creationId xmlns:p14="http://schemas.microsoft.com/office/powerpoint/2010/main" val="3898723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Agenda</a:t>
            </a:r>
          </a:p>
        </p:txBody>
      </p:sp>
      <p:sp>
        <p:nvSpPr>
          <p:cNvPr id="3" name="Content Placeholder 2"/>
          <p:cNvSpPr>
            <a:spLocks noGrp="1"/>
          </p:cNvSpPr>
          <p:nvPr>
            <p:ph idx="1"/>
          </p:nvPr>
        </p:nvSpPr>
        <p:spPr/>
        <p:txBody>
          <a:bodyPr/>
          <a:lstStyle/>
          <a:p>
            <a:r>
              <a:rPr lang="en-US" dirty="0"/>
              <a:t>Ch. 6 quiz</a:t>
            </a:r>
          </a:p>
          <a:p>
            <a:r>
              <a:rPr lang="en-US" dirty="0"/>
              <a:t>Review Ch. 5 quiz</a:t>
            </a:r>
          </a:p>
          <a:p>
            <a:r>
              <a:rPr lang="en-US" dirty="0"/>
              <a:t>Finish DOORS tutorial</a:t>
            </a:r>
          </a:p>
          <a:p>
            <a:r>
              <a:rPr lang="en-US" dirty="0"/>
              <a:t>Student presentations</a:t>
            </a:r>
          </a:p>
          <a:p>
            <a:pPr lvl="1"/>
            <a:r>
              <a:rPr lang="en-US" dirty="0"/>
              <a:t>Agile Requirements Engineering Practices: An Empirical Study</a:t>
            </a:r>
          </a:p>
          <a:p>
            <a:r>
              <a:rPr lang="en-US" dirty="0"/>
              <a:t>Ch. 7 lecture</a:t>
            </a:r>
          </a:p>
          <a:p>
            <a:r>
              <a:rPr lang="en-US" dirty="0"/>
              <a:t>Ch. 7 homework discussion</a:t>
            </a:r>
          </a:p>
        </p:txBody>
      </p:sp>
      <p:sp>
        <p:nvSpPr>
          <p:cNvPr id="4" name="Footer Placeholder 3"/>
          <p:cNvSpPr>
            <a:spLocks noGrp="1"/>
          </p:cNvSpPr>
          <p:nvPr>
            <p:ph type="ftr" sz="quarter" idx="11"/>
          </p:nvPr>
        </p:nvSpPr>
        <p:spPr/>
        <p:txBody>
          <a:bodyPr/>
          <a:lstStyle/>
          <a:p>
            <a:pPr>
              <a:defRPr/>
            </a:pPr>
            <a:r>
              <a:rPr lang="en-US"/>
              <a:t>Requirements Engineering Lecture 1</a:t>
            </a:r>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2</a:t>
            </a:fld>
            <a:endParaRPr lang="en-US" altLang="en-US"/>
          </a:p>
        </p:txBody>
      </p:sp>
    </p:spTree>
    <p:extLst>
      <p:ext uri="{BB962C8B-B14F-4D97-AF65-F5344CB8AC3E}">
        <p14:creationId xmlns:p14="http://schemas.microsoft.com/office/powerpoint/2010/main" val="925672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t>Requirements Engineering Lecture 8</a:t>
            </a:r>
          </a:p>
        </p:txBody>
      </p:sp>
      <p:sp>
        <p:nvSpPr>
          <p:cNvPr id="7" name="Slide Number Placeholder 5"/>
          <p:cNvSpPr>
            <a:spLocks noGrp="1"/>
          </p:cNvSpPr>
          <p:nvPr>
            <p:ph type="sldNum" sz="quarter" idx="12"/>
          </p:nvPr>
        </p:nvSpPr>
        <p:spPr/>
        <p:txBody>
          <a:bodyPr/>
          <a:lstStyle/>
          <a:p>
            <a:pPr>
              <a:defRPr/>
            </a:pPr>
            <a:fld id="{A8F71CD7-F364-4616-A8E2-ABB646A13F1C}" type="slidenum">
              <a:rPr lang="en-US"/>
              <a:pPr>
                <a:defRPr/>
              </a:pPr>
              <a:t>20</a:t>
            </a:fld>
            <a:endParaRPr lang="en-US"/>
          </a:p>
        </p:txBody>
      </p:sp>
      <p:sp>
        <p:nvSpPr>
          <p:cNvPr id="166914" name="Rectangle 2"/>
          <p:cNvSpPr>
            <a:spLocks noGrp="1" noChangeArrowheads="1"/>
          </p:cNvSpPr>
          <p:nvPr>
            <p:ph type="title"/>
          </p:nvPr>
        </p:nvSpPr>
        <p:spPr/>
        <p:txBody>
          <a:bodyPr/>
          <a:lstStyle/>
          <a:p>
            <a:pPr algn="ctr" eaLnBrk="1" hangingPunct="1">
              <a:defRPr/>
            </a:pPr>
            <a:r>
              <a:rPr lang="en-US" dirty="0"/>
              <a:t>User Stories and Agile RE</a:t>
            </a:r>
          </a:p>
        </p:txBody>
      </p:sp>
      <p:sp>
        <p:nvSpPr>
          <p:cNvPr id="166915" name="Rectangle 3"/>
          <p:cNvSpPr>
            <a:spLocks noGrp="1" noChangeArrowheads="1"/>
          </p:cNvSpPr>
          <p:nvPr>
            <p:ph type="body" idx="1"/>
          </p:nvPr>
        </p:nvSpPr>
        <p:spPr>
          <a:xfrm>
            <a:off x="628650" y="1740090"/>
            <a:ext cx="7886700" cy="4576763"/>
          </a:xfrm>
        </p:spPr>
        <p:txBody>
          <a:bodyPr>
            <a:normAutofit/>
          </a:bodyPr>
          <a:lstStyle/>
          <a:p>
            <a:pPr eaLnBrk="1" hangingPunct="1">
              <a:lnSpc>
                <a:spcPct val="120000"/>
              </a:lnSpc>
              <a:defRPr/>
            </a:pPr>
            <a:r>
              <a:rPr lang="en-US" sz="2400" dirty="0"/>
              <a:t>User stories are the most basic unit of requirements in most agile methodologies</a:t>
            </a:r>
          </a:p>
          <a:p>
            <a:pPr eaLnBrk="1" hangingPunct="1">
              <a:lnSpc>
                <a:spcPct val="120000"/>
              </a:lnSpc>
              <a:defRPr/>
            </a:pPr>
            <a:r>
              <a:rPr lang="en-US" sz="2400" dirty="0"/>
              <a:t>Each user story represents a feature desired by the customer</a:t>
            </a:r>
          </a:p>
          <a:p>
            <a:pPr eaLnBrk="1" hangingPunct="1">
              <a:lnSpc>
                <a:spcPct val="120000"/>
              </a:lnSpc>
              <a:defRPr/>
            </a:pPr>
            <a:r>
              <a:rPr lang="en-US" sz="2400" dirty="0"/>
              <a:t>User stories are written by the customer on index cards (though they can be automated via wikis or other tools)</a:t>
            </a:r>
          </a:p>
          <a:p>
            <a:pPr eaLnBrk="1" hangingPunct="1">
              <a:lnSpc>
                <a:spcPct val="120000"/>
              </a:lnSpc>
              <a:defRPr/>
            </a:pPr>
            <a:r>
              <a:rPr lang="en-US" sz="2400" dirty="0"/>
              <a:t>Formal requirements and use cases are derived from the user stories by the software engineering team as needed</a:t>
            </a:r>
          </a:p>
        </p:txBody>
      </p:sp>
      <p:sp>
        <p:nvSpPr>
          <p:cNvPr id="28678" name="Text Box 4"/>
          <p:cNvSpPr txBox="1">
            <a:spLocks noChangeArrowheads="1"/>
          </p:cNvSpPr>
          <p:nvPr/>
        </p:nvSpPr>
        <p:spPr bwMode="auto">
          <a:xfrm>
            <a:off x="628650" y="5950140"/>
            <a:ext cx="2971800" cy="366713"/>
          </a:xfrm>
          <a:prstGeom prst="rect">
            <a:avLst/>
          </a:prstGeom>
          <a:noFill/>
          <a:ln w="9525">
            <a:noFill/>
            <a:miter lim="800000"/>
            <a:headEnd/>
            <a:tailEnd/>
          </a:ln>
        </p:spPr>
        <p:txBody>
          <a:bodyPr>
            <a:spAutoFit/>
          </a:bodyPr>
          <a:lstStyle/>
          <a:p>
            <a:pPr>
              <a:spcBef>
                <a:spcPct val="50000"/>
              </a:spcBef>
            </a:pPr>
            <a:r>
              <a:rPr lang="en-US" dirty="0"/>
              <a:t>Source: Williams</a:t>
            </a:r>
          </a:p>
        </p:txBody>
      </p:sp>
    </p:spTree>
    <p:extLst>
      <p:ext uri="{BB962C8B-B14F-4D97-AF65-F5344CB8AC3E}">
        <p14:creationId xmlns:p14="http://schemas.microsoft.com/office/powerpoint/2010/main" val="505160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t>Requirements Engineering Lecture 8</a:t>
            </a:r>
          </a:p>
        </p:txBody>
      </p:sp>
      <p:sp>
        <p:nvSpPr>
          <p:cNvPr id="7" name="Slide Number Placeholder 5"/>
          <p:cNvSpPr>
            <a:spLocks noGrp="1"/>
          </p:cNvSpPr>
          <p:nvPr>
            <p:ph type="sldNum" sz="quarter" idx="12"/>
          </p:nvPr>
        </p:nvSpPr>
        <p:spPr/>
        <p:txBody>
          <a:bodyPr/>
          <a:lstStyle/>
          <a:p>
            <a:pPr>
              <a:defRPr/>
            </a:pPr>
            <a:fld id="{148FD9B4-D07F-4F49-8C00-D454F23587A7}" type="slidenum">
              <a:rPr lang="en-US"/>
              <a:pPr>
                <a:defRPr/>
              </a:pPr>
              <a:t>21</a:t>
            </a:fld>
            <a:endParaRPr lang="en-US"/>
          </a:p>
        </p:txBody>
      </p:sp>
      <p:sp>
        <p:nvSpPr>
          <p:cNvPr id="167938" name="Rectangle 2"/>
          <p:cNvSpPr>
            <a:spLocks noGrp="1" noChangeArrowheads="1"/>
          </p:cNvSpPr>
          <p:nvPr>
            <p:ph type="title"/>
          </p:nvPr>
        </p:nvSpPr>
        <p:spPr/>
        <p:txBody>
          <a:bodyPr/>
          <a:lstStyle/>
          <a:p>
            <a:pPr algn="ctr" eaLnBrk="1" hangingPunct="1">
              <a:defRPr/>
            </a:pPr>
            <a:r>
              <a:rPr lang="en-US" dirty="0"/>
              <a:t>User Stories and Agile RE</a:t>
            </a:r>
          </a:p>
        </p:txBody>
      </p:sp>
      <p:sp>
        <p:nvSpPr>
          <p:cNvPr id="167939" name="Rectangle 3"/>
          <p:cNvSpPr>
            <a:spLocks noGrp="1" noChangeArrowheads="1"/>
          </p:cNvSpPr>
          <p:nvPr>
            <p:ph type="body" idx="1"/>
          </p:nvPr>
        </p:nvSpPr>
        <p:spPr/>
        <p:txBody>
          <a:bodyPr/>
          <a:lstStyle/>
          <a:p>
            <a:pPr eaLnBrk="1" hangingPunct="1">
              <a:lnSpc>
                <a:spcPct val="80000"/>
              </a:lnSpc>
              <a:defRPr/>
            </a:pPr>
            <a:r>
              <a:rPr lang="en-US" sz="2400" dirty="0"/>
              <a:t>User stories are used for effort and cost estimation</a:t>
            </a:r>
          </a:p>
          <a:p>
            <a:pPr eaLnBrk="1" hangingPunct="1">
              <a:lnSpc>
                <a:spcPct val="80000"/>
              </a:lnSpc>
              <a:defRPr/>
            </a:pPr>
            <a:r>
              <a:rPr lang="en-US" sz="2400" dirty="0"/>
              <a:t>Initial user stories are usually gathered in small offsite meetings</a:t>
            </a:r>
          </a:p>
          <a:p>
            <a:pPr eaLnBrk="1" hangingPunct="1">
              <a:lnSpc>
                <a:spcPct val="80000"/>
              </a:lnSpc>
              <a:defRPr/>
            </a:pPr>
            <a:r>
              <a:rPr lang="en-US" sz="2400" dirty="0"/>
              <a:t>Stories can be generated either through goal-oriented approaches (e.g., “let’s discuss how a customer makes a purchase”) or through interactive approaches (stream-of-consciousness)</a:t>
            </a:r>
          </a:p>
          <a:p>
            <a:pPr eaLnBrk="1" hangingPunct="1">
              <a:lnSpc>
                <a:spcPct val="80000"/>
              </a:lnSpc>
              <a:defRPr/>
            </a:pPr>
            <a:r>
              <a:rPr lang="en-US" sz="2400" dirty="0"/>
              <a:t>Developing user stories is an “iterative and interactive” process</a:t>
            </a:r>
          </a:p>
          <a:p>
            <a:pPr eaLnBrk="1" hangingPunct="1">
              <a:lnSpc>
                <a:spcPct val="80000"/>
              </a:lnSpc>
              <a:defRPr/>
            </a:pPr>
            <a:r>
              <a:rPr lang="en-US" sz="2400" dirty="0"/>
              <a:t>Testability of each story is considered by the development team</a:t>
            </a:r>
          </a:p>
          <a:p>
            <a:pPr eaLnBrk="1" hangingPunct="1">
              <a:lnSpc>
                <a:spcPct val="80000"/>
              </a:lnSpc>
              <a:defRPr/>
            </a:pPr>
            <a:r>
              <a:rPr lang="en-US" sz="2400" dirty="0"/>
              <a:t>The development team also manages the size of stories for uniformity (e.g. too large – split, too small – combine)</a:t>
            </a:r>
          </a:p>
          <a:p>
            <a:pPr eaLnBrk="1" hangingPunct="1">
              <a:lnSpc>
                <a:spcPct val="80000"/>
              </a:lnSpc>
              <a:defRPr/>
            </a:pPr>
            <a:endParaRPr lang="en-US" sz="2400" dirty="0"/>
          </a:p>
        </p:txBody>
      </p:sp>
      <p:sp>
        <p:nvSpPr>
          <p:cNvPr id="29702" name="Text Box 4"/>
          <p:cNvSpPr txBox="1">
            <a:spLocks noChangeArrowheads="1"/>
          </p:cNvSpPr>
          <p:nvPr/>
        </p:nvSpPr>
        <p:spPr bwMode="auto">
          <a:xfrm>
            <a:off x="622963" y="6146006"/>
            <a:ext cx="2971800" cy="366713"/>
          </a:xfrm>
          <a:prstGeom prst="rect">
            <a:avLst/>
          </a:prstGeom>
          <a:noFill/>
          <a:ln w="9525">
            <a:noFill/>
            <a:miter lim="800000"/>
            <a:headEnd/>
            <a:tailEnd/>
          </a:ln>
        </p:spPr>
        <p:txBody>
          <a:bodyPr>
            <a:spAutoFit/>
          </a:bodyPr>
          <a:lstStyle/>
          <a:p>
            <a:pPr>
              <a:spcBef>
                <a:spcPct val="50000"/>
              </a:spcBef>
            </a:pPr>
            <a:r>
              <a:rPr lang="en-US" dirty="0"/>
              <a:t>Source: Williams</a:t>
            </a:r>
          </a:p>
        </p:txBody>
      </p:sp>
    </p:spTree>
    <p:extLst>
      <p:ext uri="{BB962C8B-B14F-4D97-AF65-F5344CB8AC3E}">
        <p14:creationId xmlns:p14="http://schemas.microsoft.com/office/powerpoint/2010/main" val="402085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t>Requirements Engineering Lecture 8</a:t>
            </a:r>
          </a:p>
        </p:txBody>
      </p:sp>
      <p:sp>
        <p:nvSpPr>
          <p:cNvPr id="7" name="Slide Number Placeholder 5"/>
          <p:cNvSpPr>
            <a:spLocks noGrp="1"/>
          </p:cNvSpPr>
          <p:nvPr>
            <p:ph type="sldNum" sz="quarter" idx="12"/>
          </p:nvPr>
        </p:nvSpPr>
        <p:spPr/>
        <p:txBody>
          <a:bodyPr/>
          <a:lstStyle/>
          <a:p>
            <a:pPr>
              <a:defRPr/>
            </a:pPr>
            <a:fld id="{0480F5FC-F64A-441A-B60E-21DE5A0A4AAC}" type="slidenum">
              <a:rPr lang="en-US"/>
              <a:pPr>
                <a:defRPr/>
              </a:pPr>
              <a:t>22</a:t>
            </a:fld>
            <a:endParaRPr lang="en-US"/>
          </a:p>
        </p:txBody>
      </p:sp>
      <p:sp>
        <p:nvSpPr>
          <p:cNvPr id="144386" name="Rectangle 2"/>
          <p:cNvSpPr>
            <a:spLocks noGrp="1" noChangeArrowheads="1"/>
          </p:cNvSpPr>
          <p:nvPr>
            <p:ph type="title"/>
          </p:nvPr>
        </p:nvSpPr>
        <p:spPr/>
        <p:txBody>
          <a:bodyPr/>
          <a:lstStyle/>
          <a:p>
            <a:pPr algn="ctr" eaLnBrk="1" hangingPunct="1">
              <a:defRPr/>
            </a:pPr>
            <a:r>
              <a:rPr lang="en-US" dirty="0"/>
              <a:t>User Story Components</a:t>
            </a:r>
          </a:p>
        </p:txBody>
      </p:sp>
      <p:sp>
        <p:nvSpPr>
          <p:cNvPr id="30725" name="Text Box 4"/>
          <p:cNvSpPr txBox="1">
            <a:spLocks noChangeArrowheads="1"/>
          </p:cNvSpPr>
          <p:nvPr/>
        </p:nvSpPr>
        <p:spPr bwMode="auto">
          <a:xfrm>
            <a:off x="689496" y="6068019"/>
            <a:ext cx="2362200" cy="366713"/>
          </a:xfrm>
          <a:prstGeom prst="rect">
            <a:avLst/>
          </a:prstGeom>
          <a:noFill/>
          <a:ln w="9525">
            <a:noFill/>
            <a:miter lim="800000"/>
            <a:headEnd/>
            <a:tailEnd/>
          </a:ln>
        </p:spPr>
        <p:txBody>
          <a:bodyPr>
            <a:spAutoFit/>
          </a:bodyPr>
          <a:lstStyle/>
          <a:p>
            <a:pPr>
              <a:spcBef>
                <a:spcPct val="50000"/>
              </a:spcBef>
            </a:pPr>
            <a:r>
              <a:rPr lang="en-US" dirty="0"/>
              <a:t>Source: Williams</a:t>
            </a:r>
          </a:p>
        </p:txBody>
      </p:sp>
      <p:sp>
        <p:nvSpPr>
          <p:cNvPr id="144389" name="Rectangle 5"/>
          <p:cNvSpPr>
            <a:spLocks noGrp="1" noChangeArrowheads="1"/>
          </p:cNvSpPr>
          <p:nvPr>
            <p:ph type="body" idx="1"/>
          </p:nvPr>
        </p:nvSpPr>
        <p:spPr/>
        <p:txBody>
          <a:bodyPr>
            <a:normAutofit/>
          </a:bodyPr>
          <a:lstStyle/>
          <a:p>
            <a:pPr eaLnBrk="1" hangingPunct="1">
              <a:lnSpc>
                <a:spcPct val="120000"/>
              </a:lnSpc>
              <a:defRPr/>
            </a:pPr>
            <a:r>
              <a:rPr lang="en-US" sz="2400" b="1" dirty="0"/>
              <a:t>Title</a:t>
            </a:r>
            <a:r>
              <a:rPr lang="en-US" sz="2400" dirty="0"/>
              <a:t> – a short handle for the story; present tense verb in active voice is desirable</a:t>
            </a:r>
          </a:p>
          <a:p>
            <a:pPr eaLnBrk="1" hangingPunct="1">
              <a:lnSpc>
                <a:spcPct val="120000"/>
              </a:lnSpc>
              <a:defRPr/>
            </a:pPr>
            <a:r>
              <a:rPr lang="en-US" sz="2400" b="1" dirty="0"/>
              <a:t>Acceptance test</a:t>
            </a:r>
            <a:r>
              <a:rPr lang="en-US" sz="2400" dirty="0"/>
              <a:t> – a unique identifier that will be the name of a method to test the story</a:t>
            </a:r>
          </a:p>
          <a:p>
            <a:pPr eaLnBrk="1" hangingPunct="1">
              <a:lnSpc>
                <a:spcPct val="120000"/>
              </a:lnSpc>
              <a:defRPr/>
            </a:pPr>
            <a:r>
              <a:rPr lang="en-US" sz="2400" b="1" dirty="0"/>
              <a:t>Priority</a:t>
            </a:r>
            <a:r>
              <a:rPr lang="en-US" sz="2400" dirty="0"/>
              <a:t> – based on the prioritization scheme adopted</a:t>
            </a:r>
          </a:p>
          <a:p>
            <a:pPr eaLnBrk="1" hangingPunct="1">
              <a:lnSpc>
                <a:spcPct val="120000"/>
              </a:lnSpc>
              <a:defRPr/>
            </a:pPr>
            <a:r>
              <a:rPr lang="en-US" sz="2400" b="1" dirty="0"/>
              <a:t>Story points</a:t>
            </a:r>
            <a:r>
              <a:rPr lang="en-US" sz="2400" dirty="0"/>
              <a:t> – estimated time to implement (e.g., 1-3 days in XP)</a:t>
            </a:r>
          </a:p>
          <a:p>
            <a:pPr eaLnBrk="1" hangingPunct="1">
              <a:lnSpc>
                <a:spcPct val="120000"/>
              </a:lnSpc>
              <a:defRPr/>
            </a:pPr>
            <a:r>
              <a:rPr lang="en-US" sz="2400" b="1" dirty="0"/>
              <a:t>Description</a:t>
            </a:r>
            <a:r>
              <a:rPr lang="en-US" sz="2400" dirty="0"/>
              <a:t> – one to three sentences describing the story</a:t>
            </a:r>
          </a:p>
        </p:txBody>
      </p:sp>
    </p:spTree>
    <p:extLst>
      <p:ext uri="{BB962C8B-B14F-4D97-AF65-F5344CB8AC3E}">
        <p14:creationId xmlns:p14="http://schemas.microsoft.com/office/powerpoint/2010/main" val="1320616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3"/>
          <p:cNvSpPr>
            <a:spLocks noGrp="1"/>
          </p:cNvSpPr>
          <p:nvPr>
            <p:ph type="ftr" sz="quarter" idx="11"/>
          </p:nvPr>
        </p:nvSpPr>
        <p:spPr/>
        <p:txBody>
          <a:bodyPr/>
          <a:lstStyle/>
          <a:p>
            <a:pPr>
              <a:defRPr/>
            </a:pPr>
            <a:r>
              <a:rPr lang="en-US"/>
              <a:t>Requirements Engineering Lecture 8</a:t>
            </a:r>
          </a:p>
        </p:txBody>
      </p:sp>
      <p:sp>
        <p:nvSpPr>
          <p:cNvPr id="17" name="Slide Number Placeholder 4"/>
          <p:cNvSpPr>
            <a:spLocks noGrp="1"/>
          </p:cNvSpPr>
          <p:nvPr>
            <p:ph type="sldNum" sz="quarter" idx="12"/>
          </p:nvPr>
        </p:nvSpPr>
        <p:spPr/>
        <p:txBody>
          <a:bodyPr/>
          <a:lstStyle/>
          <a:p>
            <a:pPr>
              <a:defRPr/>
            </a:pPr>
            <a:fld id="{7AC87FD8-426F-493D-94B3-0C27D98E677D}" type="slidenum">
              <a:rPr lang="en-US"/>
              <a:pPr>
                <a:defRPr/>
              </a:pPr>
              <a:t>23</a:t>
            </a:fld>
            <a:endParaRPr lang="en-US"/>
          </a:p>
        </p:txBody>
      </p:sp>
      <p:sp>
        <p:nvSpPr>
          <p:cNvPr id="168962" name="Rectangle 2"/>
          <p:cNvSpPr>
            <a:spLocks noGrp="1" noChangeArrowheads="1"/>
          </p:cNvSpPr>
          <p:nvPr>
            <p:ph type="title"/>
          </p:nvPr>
        </p:nvSpPr>
        <p:spPr/>
        <p:txBody>
          <a:bodyPr/>
          <a:lstStyle/>
          <a:p>
            <a:pPr algn="ctr" eaLnBrk="1" hangingPunct="1">
              <a:defRPr/>
            </a:pPr>
            <a:r>
              <a:rPr lang="en-US" dirty="0"/>
              <a:t>User Story Layout</a:t>
            </a:r>
          </a:p>
        </p:txBody>
      </p:sp>
      <p:sp>
        <p:nvSpPr>
          <p:cNvPr id="32774" name="Rectangle 6"/>
          <p:cNvSpPr>
            <a:spLocks noChangeArrowheads="1"/>
          </p:cNvSpPr>
          <p:nvPr/>
        </p:nvSpPr>
        <p:spPr bwMode="auto">
          <a:xfrm>
            <a:off x="1066800" y="2053894"/>
            <a:ext cx="7391400" cy="3352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2775" name="Text Box 7"/>
          <p:cNvSpPr txBox="1">
            <a:spLocks noChangeArrowheads="1"/>
          </p:cNvSpPr>
          <p:nvPr/>
        </p:nvSpPr>
        <p:spPr bwMode="auto">
          <a:xfrm>
            <a:off x="1054290" y="5475252"/>
            <a:ext cx="2209800" cy="366713"/>
          </a:xfrm>
          <a:prstGeom prst="rect">
            <a:avLst/>
          </a:prstGeom>
          <a:noFill/>
          <a:ln w="9525">
            <a:noFill/>
            <a:miter lim="800000"/>
            <a:headEnd/>
            <a:tailEnd/>
          </a:ln>
        </p:spPr>
        <p:txBody>
          <a:bodyPr>
            <a:spAutoFit/>
          </a:bodyPr>
          <a:lstStyle/>
          <a:p>
            <a:pPr>
              <a:spcBef>
                <a:spcPct val="50000"/>
              </a:spcBef>
            </a:pPr>
            <a:r>
              <a:rPr lang="en-US" dirty="0"/>
              <a:t>3 by 5 index card</a:t>
            </a:r>
          </a:p>
        </p:txBody>
      </p:sp>
      <p:sp>
        <p:nvSpPr>
          <p:cNvPr id="32776" name="Line 9"/>
          <p:cNvSpPr>
            <a:spLocks noChangeShapeType="1"/>
          </p:cNvSpPr>
          <p:nvPr/>
        </p:nvSpPr>
        <p:spPr bwMode="auto">
          <a:xfrm>
            <a:off x="1054290" y="2667000"/>
            <a:ext cx="7391400" cy="0"/>
          </a:xfrm>
          <a:prstGeom prst="line">
            <a:avLst/>
          </a:prstGeom>
          <a:noFill/>
          <a:ln w="9525">
            <a:solidFill>
              <a:schemeClr val="tx1"/>
            </a:solidFill>
            <a:round/>
            <a:headEnd/>
            <a:tailEnd/>
          </a:ln>
        </p:spPr>
        <p:txBody>
          <a:bodyPr/>
          <a:lstStyle/>
          <a:p>
            <a:endParaRPr lang="en-US"/>
          </a:p>
        </p:txBody>
      </p:sp>
      <p:sp>
        <p:nvSpPr>
          <p:cNvPr id="32777" name="Text Box 10"/>
          <p:cNvSpPr txBox="1">
            <a:spLocks noChangeArrowheads="1"/>
          </p:cNvSpPr>
          <p:nvPr/>
        </p:nvSpPr>
        <p:spPr bwMode="auto">
          <a:xfrm>
            <a:off x="4419600" y="2194198"/>
            <a:ext cx="895350" cy="366713"/>
          </a:xfrm>
          <a:prstGeom prst="rect">
            <a:avLst/>
          </a:prstGeom>
          <a:noFill/>
          <a:ln w="9525">
            <a:noFill/>
            <a:miter lim="800000"/>
            <a:headEnd/>
            <a:tailEnd/>
          </a:ln>
        </p:spPr>
        <p:txBody>
          <a:bodyPr wrap="square">
            <a:spAutoFit/>
          </a:bodyPr>
          <a:lstStyle/>
          <a:p>
            <a:pPr>
              <a:spcBef>
                <a:spcPct val="50000"/>
              </a:spcBef>
            </a:pPr>
            <a:r>
              <a:rPr lang="en-US" b="1" dirty="0"/>
              <a:t>Title</a:t>
            </a:r>
          </a:p>
        </p:txBody>
      </p:sp>
      <p:sp>
        <p:nvSpPr>
          <p:cNvPr id="32778" name="Line 11"/>
          <p:cNvSpPr>
            <a:spLocks noChangeShapeType="1"/>
          </p:cNvSpPr>
          <p:nvPr/>
        </p:nvSpPr>
        <p:spPr bwMode="auto">
          <a:xfrm>
            <a:off x="1066800" y="3200400"/>
            <a:ext cx="7391400" cy="0"/>
          </a:xfrm>
          <a:prstGeom prst="line">
            <a:avLst/>
          </a:prstGeom>
          <a:noFill/>
          <a:ln w="9525">
            <a:solidFill>
              <a:schemeClr val="tx1"/>
            </a:solidFill>
            <a:round/>
            <a:headEnd/>
            <a:tailEnd/>
          </a:ln>
        </p:spPr>
        <p:txBody>
          <a:bodyPr/>
          <a:lstStyle/>
          <a:p>
            <a:endParaRPr lang="en-US"/>
          </a:p>
        </p:txBody>
      </p:sp>
      <p:sp>
        <p:nvSpPr>
          <p:cNvPr id="32779" name="Line 12"/>
          <p:cNvSpPr>
            <a:spLocks noChangeShapeType="1"/>
          </p:cNvSpPr>
          <p:nvPr/>
        </p:nvSpPr>
        <p:spPr bwMode="auto">
          <a:xfrm>
            <a:off x="4419600" y="2667000"/>
            <a:ext cx="0" cy="533400"/>
          </a:xfrm>
          <a:prstGeom prst="line">
            <a:avLst/>
          </a:prstGeom>
          <a:noFill/>
          <a:ln w="9525">
            <a:solidFill>
              <a:schemeClr val="tx1"/>
            </a:solidFill>
            <a:round/>
            <a:headEnd/>
            <a:tailEnd/>
          </a:ln>
        </p:spPr>
        <p:txBody>
          <a:bodyPr/>
          <a:lstStyle/>
          <a:p>
            <a:endParaRPr lang="en-US"/>
          </a:p>
        </p:txBody>
      </p:sp>
      <p:sp>
        <p:nvSpPr>
          <p:cNvPr id="32780" name="Line 13"/>
          <p:cNvSpPr>
            <a:spLocks noChangeShapeType="1"/>
          </p:cNvSpPr>
          <p:nvPr/>
        </p:nvSpPr>
        <p:spPr bwMode="auto">
          <a:xfrm>
            <a:off x="6248400" y="2667000"/>
            <a:ext cx="0" cy="533400"/>
          </a:xfrm>
          <a:prstGeom prst="line">
            <a:avLst/>
          </a:prstGeom>
          <a:noFill/>
          <a:ln w="9525">
            <a:solidFill>
              <a:schemeClr val="tx1"/>
            </a:solidFill>
            <a:round/>
            <a:headEnd/>
            <a:tailEnd/>
          </a:ln>
        </p:spPr>
        <p:txBody>
          <a:bodyPr/>
          <a:lstStyle/>
          <a:p>
            <a:endParaRPr lang="en-US"/>
          </a:p>
        </p:txBody>
      </p:sp>
      <p:sp>
        <p:nvSpPr>
          <p:cNvPr id="32781" name="Text Box 14"/>
          <p:cNvSpPr txBox="1">
            <a:spLocks noChangeArrowheads="1"/>
          </p:cNvSpPr>
          <p:nvPr/>
        </p:nvSpPr>
        <p:spPr bwMode="auto">
          <a:xfrm>
            <a:off x="1570630" y="2735558"/>
            <a:ext cx="2590800" cy="366713"/>
          </a:xfrm>
          <a:prstGeom prst="rect">
            <a:avLst/>
          </a:prstGeom>
          <a:noFill/>
          <a:ln w="9525">
            <a:noFill/>
            <a:miter lim="800000"/>
            <a:headEnd/>
            <a:tailEnd/>
          </a:ln>
        </p:spPr>
        <p:txBody>
          <a:bodyPr>
            <a:spAutoFit/>
          </a:bodyPr>
          <a:lstStyle/>
          <a:p>
            <a:pPr>
              <a:spcBef>
                <a:spcPct val="50000"/>
              </a:spcBef>
            </a:pPr>
            <a:r>
              <a:rPr lang="en-US" b="1" dirty="0"/>
              <a:t>Acceptance Test</a:t>
            </a:r>
          </a:p>
        </p:txBody>
      </p:sp>
      <p:sp>
        <p:nvSpPr>
          <p:cNvPr id="32782" name="Text Box 15"/>
          <p:cNvSpPr txBox="1">
            <a:spLocks noChangeArrowheads="1"/>
          </p:cNvSpPr>
          <p:nvPr/>
        </p:nvSpPr>
        <p:spPr bwMode="auto">
          <a:xfrm>
            <a:off x="4800600" y="2743200"/>
            <a:ext cx="1219200" cy="366713"/>
          </a:xfrm>
          <a:prstGeom prst="rect">
            <a:avLst/>
          </a:prstGeom>
          <a:noFill/>
          <a:ln w="9525">
            <a:noFill/>
            <a:miter lim="800000"/>
            <a:headEnd/>
            <a:tailEnd/>
          </a:ln>
        </p:spPr>
        <p:txBody>
          <a:bodyPr>
            <a:spAutoFit/>
          </a:bodyPr>
          <a:lstStyle/>
          <a:p>
            <a:pPr>
              <a:spcBef>
                <a:spcPct val="50000"/>
              </a:spcBef>
            </a:pPr>
            <a:r>
              <a:rPr lang="en-US" b="1" dirty="0"/>
              <a:t>Priority</a:t>
            </a:r>
          </a:p>
        </p:txBody>
      </p:sp>
      <p:sp>
        <p:nvSpPr>
          <p:cNvPr id="32783" name="Text Box 16"/>
          <p:cNvSpPr txBox="1">
            <a:spLocks noChangeArrowheads="1"/>
          </p:cNvSpPr>
          <p:nvPr/>
        </p:nvSpPr>
        <p:spPr bwMode="auto">
          <a:xfrm>
            <a:off x="6508845" y="2735558"/>
            <a:ext cx="1676400" cy="366713"/>
          </a:xfrm>
          <a:prstGeom prst="rect">
            <a:avLst/>
          </a:prstGeom>
          <a:noFill/>
          <a:ln w="9525">
            <a:noFill/>
            <a:miter lim="800000"/>
            <a:headEnd/>
            <a:tailEnd/>
          </a:ln>
        </p:spPr>
        <p:txBody>
          <a:bodyPr>
            <a:spAutoFit/>
          </a:bodyPr>
          <a:lstStyle/>
          <a:p>
            <a:pPr>
              <a:spcBef>
                <a:spcPct val="50000"/>
              </a:spcBef>
            </a:pPr>
            <a:r>
              <a:rPr lang="en-US" b="1" dirty="0"/>
              <a:t>Story Points</a:t>
            </a:r>
          </a:p>
        </p:txBody>
      </p:sp>
      <p:sp>
        <p:nvSpPr>
          <p:cNvPr id="32784" name="Text Box 17"/>
          <p:cNvSpPr txBox="1">
            <a:spLocks noChangeArrowheads="1"/>
          </p:cNvSpPr>
          <p:nvPr/>
        </p:nvSpPr>
        <p:spPr bwMode="auto">
          <a:xfrm>
            <a:off x="4076700" y="4029703"/>
            <a:ext cx="2667000" cy="366713"/>
          </a:xfrm>
          <a:prstGeom prst="rect">
            <a:avLst/>
          </a:prstGeom>
          <a:noFill/>
          <a:ln w="9525">
            <a:noFill/>
            <a:miter lim="800000"/>
            <a:headEnd/>
            <a:tailEnd/>
          </a:ln>
        </p:spPr>
        <p:txBody>
          <a:bodyPr>
            <a:spAutoFit/>
          </a:bodyPr>
          <a:lstStyle/>
          <a:p>
            <a:pPr>
              <a:spcBef>
                <a:spcPct val="50000"/>
              </a:spcBef>
            </a:pPr>
            <a:r>
              <a:rPr lang="en-US" b="1" dirty="0"/>
              <a:t>Description</a:t>
            </a:r>
          </a:p>
        </p:txBody>
      </p:sp>
    </p:spTree>
    <p:extLst>
      <p:ext uri="{BB962C8B-B14F-4D97-AF65-F5344CB8AC3E}">
        <p14:creationId xmlns:p14="http://schemas.microsoft.com/office/powerpoint/2010/main" val="3091720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3"/>
          <p:cNvSpPr>
            <a:spLocks noGrp="1"/>
          </p:cNvSpPr>
          <p:nvPr>
            <p:ph type="ftr" sz="quarter" idx="11"/>
          </p:nvPr>
        </p:nvSpPr>
        <p:spPr/>
        <p:txBody>
          <a:bodyPr/>
          <a:lstStyle/>
          <a:p>
            <a:pPr>
              <a:defRPr/>
            </a:pPr>
            <a:r>
              <a:rPr lang="en-US"/>
              <a:t>Requirements Engineering Lecture 8</a:t>
            </a:r>
          </a:p>
        </p:txBody>
      </p:sp>
      <p:sp>
        <p:nvSpPr>
          <p:cNvPr id="17" name="Slide Number Placeholder 4"/>
          <p:cNvSpPr>
            <a:spLocks noGrp="1"/>
          </p:cNvSpPr>
          <p:nvPr>
            <p:ph type="sldNum" sz="quarter" idx="12"/>
          </p:nvPr>
        </p:nvSpPr>
        <p:spPr/>
        <p:txBody>
          <a:bodyPr/>
          <a:lstStyle/>
          <a:p>
            <a:pPr>
              <a:defRPr/>
            </a:pPr>
            <a:fld id="{C12D826B-71E4-4A92-9537-02912BB903FC}" type="slidenum">
              <a:rPr lang="en-US"/>
              <a:pPr>
                <a:defRPr/>
              </a:pPr>
              <a:t>24</a:t>
            </a:fld>
            <a:endParaRPr lang="en-US"/>
          </a:p>
        </p:txBody>
      </p:sp>
      <p:sp>
        <p:nvSpPr>
          <p:cNvPr id="172034" name="Rectangle 2"/>
          <p:cNvSpPr>
            <a:spLocks noGrp="1" noChangeArrowheads="1"/>
          </p:cNvSpPr>
          <p:nvPr>
            <p:ph type="title"/>
          </p:nvPr>
        </p:nvSpPr>
        <p:spPr/>
        <p:txBody>
          <a:bodyPr/>
          <a:lstStyle/>
          <a:p>
            <a:pPr algn="ctr" eaLnBrk="1" hangingPunct="1">
              <a:defRPr/>
            </a:pPr>
            <a:r>
              <a:rPr lang="en-US" dirty="0"/>
              <a:t>User Story: Pet Store POS</a:t>
            </a:r>
          </a:p>
        </p:txBody>
      </p:sp>
      <p:sp>
        <p:nvSpPr>
          <p:cNvPr id="33797" name="Text Box 3"/>
          <p:cNvSpPr txBox="1">
            <a:spLocks noChangeArrowheads="1"/>
          </p:cNvSpPr>
          <p:nvPr/>
        </p:nvSpPr>
        <p:spPr bwMode="auto">
          <a:xfrm>
            <a:off x="573206" y="6217443"/>
            <a:ext cx="2362200" cy="366713"/>
          </a:xfrm>
          <a:prstGeom prst="rect">
            <a:avLst/>
          </a:prstGeom>
          <a:noFill/>
          <a:ln w="9525">
            <a:noFill/>
            <a:miter lim="800000"/>
            <a:headEnd/>
            <a:tailEnd/>
          </a:ln>
        </p:spPr>
        <p:txBody>
          <a:bodyPr>
            <a:spAutoFit/>
          </a:bodyPr>
          <a:lstStyle/>
          <a:p>
            <a:pPr>
              <a:spcBef>
                <a:spcPct val="50000"/>
              </a:spcBef>
            </a:pPr>
            <a:r>
              <a:rPr lang="en-US" dirty="0"/>
              <a:t>Source: Williams</a:t>
            </a:r>
          </a:p>
        </p:txBody>
      </p:sp>
      <p:sp>
        <p:nvSpPr>
          <p:cNvPr id="33798" name="Rectangle 4"/>
          <p:cNvSpPr>
            <a:spLocks noChangeArrowheads="1"/>
          </p:cNvSpPr>
          <p:nvPr/>
        </p:nvSpPr>
        <p:spPr bwMode="auto">
          <a:xfrm>
            <a:off x="1066800" y="1981200"/>
            <a:ext cx="7391400" cy="3352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3799" name="Text Box 5"/>
          <p:cNvSpPr txBox="1">
            <a:spLocks noChangeArrowheads="1"/>
          </p:cNvSpPr>
          <p:nvPr/>
        </p:nvSpPr>
        <p:spPr bwMode="auto">
          <a:xfrm>
            <a:off x="857250" y="5478462"/>
            <a:ext cx="4343400" cy="366713"/>
          </a:xfrm>
          <a:prstGeom prst="rect">
            <a:avLst/>
          </a:prstGeom>
          <a:noFill/>
          <a:ln w="9525">
            <a:noFill/>
            <a:miter lim="800000"/>
            <a:headEnd/>
            <a:tailEnd/>
          </a:ln>
        </p:spPr>
        <p:txBody>
          <a:bodyPr>
            <a:spAutoFit/>
          </a:bodyPr>
          <a:lstStyle/>
          <a:p>
            <a:pPr>
              <a:spcBef>
                <a:spcPct val="50000"/>
              </a:spcBef>
            </a:pPr>
            <a:r>
              <a:rPr lang="en-US" dirty="0"/>
              <a:t>1= high priority, 1 story point = 1 day</a:t>
            </a:r>
          </a:p>
        </p:txBody>
      </p:sp>
      <p:sp>
        <p:nvSpPr>
          <p:cNvPr id="33800" name="Line 6"/>
          <p:cNvSpPr>
            <a:spLocks noChangeShapeType="1"/>
          </p:cNvSpPr>
          <p:nvPr/>
        </p:nvSpPr>
        <p:spPr bwMode="auto">
          <a:xfrm>
            <a:off x="1066800" y="2667000"/>
            <a:ext cx="7391400" cy="0"/>
          </a:xfrm>
          <a:prstGeom prst="line">
            <a:avLst/>
          </a:prstGeom>
          <a:noFill/>
          <a:ln w="9525">
            <a:solidFill>
              <a:schemeClr val="tx1"/>
            </a:solidFill>
            <a:round/>
            <a:headEnd/>
            <a:tailEnd/>
          </a:ln>
        </p:spPr>
        <p:txBody>
          <a:bodyPr/>
          <a:lstStyle/>
          <a:p>
            <a:endParaRPr lang="en-US"/>
          </a:p>
        </p:txBody>
      </p:sp>
      <p:sp>
        <p:nvSpPr>
          <p:cNvPr id="33801" name="Text Box 7"/>
          <p:cNvSpPr txBox="1">
            <a:spLocks noChangeArrowheads="1"/>
          </p:cNvSpPr>
          <p:nvPr/>
        </p:nvSpPr>
        <p:spPr bwMode="auto">
          <a:xfrm>
            <a:off x="3276600" y="2133600"/>
            <a:ext cx="3733800" cy="369332"/>
          </a:xfrm>
          <a:prstGeom prst="rect">
            <a:avLst/>
          </a:prstGeom>
          <a:noFill/>
          <a:ln w="9525">
            <a:noFill/>
            <a:miter lim="800000"/>
            <a:headEnd/>
            <a:tailEnd/>
          </a:ln>
        </p:spPr>
        <p:txBody>
          <a:bodyPr wrap="square">
            <a:spAutoFit/>
          </a:bodyPr>
          <a:lstStyle/>
          <a:p>
            <a:pPr>
              <a:spcBef>
                <a:spcPct val="50000"/>
              </a:spcBef>
            </a:pPr>
            <a:r>
              <a:rPr lang="en-US" b="1" dirty="0"/>
              <a:t>Title: </a:t>
            </a:r>
            <a:r>
              <a:rPr lang="en-US" b="1" dirty="0">
                <a:solidFill>
                  <a:schemeClr val="bg1"/>
                </a:solidFill>
              </a:rPr>
              <a:t>Customer Returns Items</a:t>
            </a:r>
          </a:p>
        </p:txBody>
      </p:sp>
      <p:sp>
        <p:nvSpPr>
          <p:cNvPr id="33802" name="Line 8"/>
          <p:cNvSpPr>
            <a:spLocks noChangeShapeType="1"/>
          </p:cNvSpPr>
          <p:nvPr/>
        </p:nvSpPr>
        <p:spPr bwMode="auto">
          <a:xfrm>
            <a:off x="1066800" y="3200400"/>
            <a:ext cx="7391400" cy="0"/>
          </a:xfrm>
          <a:prstGeom prst="line">
            <a:avLst/>
          </a:prstGeom>
          <a:noFill/>
          <a:ln w="9525">
            <a:solidFill>
              <a:schemeClr val="tx1"/>
            </a:solidFill>
            <a:round/>
            <a:headEnd/>
            <a:tailEnd/>
          </a:ln>
        </p:spPr>
        <p:txBody>
          <a:bodyPr/>
          <a:lstStyle/>
          <a:p>
            <a:endParaRPr lang="en-US"/>
          </a:p>
        </p:txBody>
      </p:sp>
      <p:sp>
        <p:nvSpPr>
          <p:cNvPr id="33803" name="Line 9"/>
          <p:cNvSpPr>
            <a:spLocks noChangeShapeType="1"/>
          </p:cNvSpPr>
          <p:nvPr/>
        </p:nvSpPr>
        <p:spPr bwMode="auto">
          <a:xfrm>
            <a:off x="4419600" y="2667000"/>
            <a:ext cx="0" cy="533400"/>
          </a:xfrm>
          <a:prstGeom prst="line">
            <a:avLst/>
          </a:prstGeom>
          <a:noFill/>
          <a:ln w="9525">
            <a:solidFill>
              <a:schemeClr val="tx1"/>
            </a:solidFill>
            <a:round/>
            <a:headEnd/>
            <a:tailEnd/>
          </a:ln>
        </p:spPr>
        <p:txBody>
          <a:bodyPr/>
          <a:lstStyle/>
          <a:p>
            <a:endParaRPr lang="en-US"/>
          </a:p>
        </p:txBody>
      </p:sp>
      <p:sp>
        <p:nvSpPr>
          <p:cNvPr id="33804" name="Line 10"/>
          <p:cNvSpPr>
            <a:spLocks noChangeShapeType="1"/>
          </p:cNvSpPr>
          <p:nvPr/>
        </p:nvSpPr>
        <p:spPr bwMode="auto">
          <a:xfrm>
            <a:off x="6248400" y="2667000"/>
            <a:ext cx="0" cy="533400"/>
          </a:xfrm>
          <a:prstGeom prst="line">
            <a:avLst/>
          </a:prstGeom>
          <a:noFill/>
          <a:ln w="9525">
            <a:solidFill>
              <a:schemeClr val="tx1"/>
            </a:solidFill>
            <a:round/>
            <a:headEnd/>
            <a:tailEnd/>
          </a:ln>
        </p:spPr>
        <p:txBody>
          <a:bodyPr/>
          <a:lstStyle/>
          <a:p>
            <a:endParaRPr lang="en-US"/>
          </a:p>
        </p:txBody>
      </p:sp>
      <p:sp>
        <p:nvSpPr>
          <p:cNvPr id="33805" name="Text Box 11"/>
          <p:cNvSpPr txBox="1">
            <a:spLocks noChangeArrowheads="1"/>
          </p:cNvSpPr>
          <p:nvPr/>
        </p:nvSpPr>
        <p:spPr bwMode="auto">
          <a:xfrm>
            <a:off x="999415" y="2739232"/>
            <a:ext cx="3657600" cy="366713"/>
          </a:xfrm>
          <a:prstGeom prst="rect">
            <a:avLst/>
          </a:prstGeom>
          <a:noFill/>
          <a:ln w="9525">
            <a:noFill/>
            <a:miter lim="800000"/>
            <a:headEnd/>
            <a:tailEnd/>
          </a:ln>
        </p:spPr>
        <p:txBody>
          <a:bodyPr>
            <a:spAutoFit/>
          </a:bodyPr>
          <a:lstStyle/>
          <a:p>
            <a:pPr>
              <a:spcBef>
                <a:spcPct val="50000"/>
              </a:spcBef>
            </a:pPr>
            <a:r>
              <a:rPr lang="en-US" b="1" dirty="0"/>
              <a:t>Acceptance Test: </a:t>
            </a:r>
            <a:r>
              <a:rPr lang="en-US" b="1" dirty="0" err="1">
                <a:solidFill>
                  <a:schemeClr val="bg1"/>
                </a:solidFill>
              </a:rPr>
              <a:t>custRetItem</a:t>
            </a:r>
            <a:endParaRPr lang="en-US" b="1" dirty="0">
              <a:solidFill>
                <a:schemeClr val="bg1"/>
              </a:solidFill>
            </a:endParaRPr>
          </a:p>
        </p:txBody>
      </p:sp>
      <p:sp>
        <p:nvSpPr>
          <p:cNvPr id="33806" name="Text Box 12"/>
          <p:cNvSpPr txBox="1">
            <a:spLocks noChangeArrowheads="1"/>
          </p:cNvSpPr>
          <p:nvPr/>
        </p:nvSpPr>
        <p:spPr bwMode="auto">
          <a:xfrm>
            <a:off x="4643082" y="2737923"/>
            <a:ext cx="1381836" cy="369332"/>
          </a:xfrm>
          <a:prstGeom prst="rect">
            <a:avLst/>
          </a:prstGeom>
          <a:noFill/>
          <a:ln w="9525">
            <a:noFill/>
            <a:miter lim="800000"/>
            <a:headEnd/>
            <a:tailEnd/>
          </a:ln>
        </p:spPr>
        <p:txBody>
          <a:bodyPr wrap="square">
            <a:spAutoFit/>
          </a:bodyPr>
          <a:lstStyle/>
          <a:p>
            <a:pPr>
              <a:spcBef>
                <a:spcPct val="50000"/>
              </a:spcBef>
            </a:pPr>
            <a:r>
              <a:rPr lang="en-US" b="1" dirty="0"/>
              <a:t>Priority: </a:t>
            </a:r>
            <a:r>
              <a:rPr lang="en-US" b="1" dirty="0">
                <a:solidFill>
                  <a:schemeClr val="bg1"/>
                </a:solidFill>
              </a:rPr>
              <a:t>1</a:t>
            </a:r>
          </a:p>
        </p:txBody>
      </p:sp>
      <p:sp>
        <p:nvSpPr>
          <p:cNvPr id="33807" name="Text Box 13"/>
          <p:cNvSpPr txBox="1">
            <a:spLocks noChangeArrowheads="1"/>
          </p:cNvSpPr>
          <p:nvPr/>
        </p:nvSpPr>
        <p:spPr bwMode="auto">
          <a:xfrm>
            <a:off x="6426105" y="2737922"/>
            <a:ext cx="1976082" cy="369332"/>
          </a:xfrm>
          <a:prstGeom prst="rect">
            <a:avLst/>
          </a:prstGeom>
          <a:noFill/>
          <a:ln w="9525">
            <a:noFill/>
            <a:miter lim="800000"/>
            <a:headEnd/>
            <a:tailEnd/>
          </a:ln>
        </p:spPr>
        <p:txBody>
          <a:bodyPr wrap="square">
            <a:spAutoFit/>
          </a:bodyPr>
          <a:lstStyle/>
          <a:p>
            <a:pPr>
              <a:spcBef>
                <a:spcPct val="50000"/>
              </a:spcBef>
            </a:pPr>
            <a:r>
              <a:rPr lang="en-US" b="1" dirty="0"/>
              <a:t>Story Points:</a:t>
            </a:r>
            <a:r>
              <a:rPr lang="en-US" b="1" dirty="0">
                <a:solidFill>
                  <a:schemeClr val="bg1"/>
                </a:solidFill>
              </a:rPr>
              <a:t>2</a:t>
            </a:r>
          </a:p>
        </p:txBody>
      </p:sp>
      <p:sp>
        <p:nvSpPr>
          <p:cNvPr id="33808" name="Text Box 14"/>
          <p:cNvSpPr txBox="1">
            <a:spLocks noChangeArrowheads="1"/>
          </p:cNvSpPr>
          <p:nvPr/>
        </p:nvSpPr>
        <p:spPr bwMode="auto">
          <a:xfrm>
            <a:off x="1219200" y="3429000"/>
            <a:ext cx="7086600" cy="1477328"/>
          </a:xfrm>
          <a:prstGeom prst="rect">
            <a:avLst/>
          </a:prstGeom>
          <a:noFill/>
          <a:ln w="9525">
            <a:noFill/>
            <a:miter lim="800000"/>
            <a:headEnd/>
            <a:tailEnd/>
          </a:ln>
        </p:spPr>
        <p:txBody>
          <a:bodyPr>
            <a:spAutoFit/>
          </a:bodyPr>
          <a:lstStyle/>
          <a:p>
            <a:pPr>
              <a:spcBef>
                <a:spcPct val="50000"/>
              </a:spcBef>
            </a:pPr>
            <a:r>
              <a:rPr lang="en-US" b="1" dirty="0">
                <a:solidFill>
                  <a:schemeClr val="bg1"/>
                </a:solidFill>
              </a:rPr>
              <a:t>When a customer returns an item, its purchase should be authenticated.  If the purchase was authentic then the customer’s account should be credited or the purchase amount returned. The inventory should be updated accordingly.</a:t>
            </a:r>
          </a:p>
        </p:txBody>
      </p:sp>
    </p:spTree>
    <p:extLst>
      <p:ext uri="{BB962C8B-B14F-4D97-AF65-F5344CB8AC3E}">
        <p14:creationId xmlns:p14="http://schemas.microsoft.com/office/powerpoint/2010/main" val="1921101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3"/>
          <p:cNvSpPr>
            <a:spLocks noGrp="1"/>
          </p:cNvSpPr>
          <p:nvPr>
            <p:ph type="ftr" sz="quarter" idx="11"/>
          </p:nvPr>
        </p:nvSpPr>
        <p:spPr/>
        <p:txBody>
          <a:bodyPr/>
          <a:lstStyle/>
          <a:p>
            <a:pPr>
              <a:defRPr/>
            </a:pPr>
            <a:r>
              <a:rPr lang="en-US"/>
              <a:t>Requirements Engineering Lecture 8</a:t>
            </a:r>
          </a:p>
        </p:txBody>
      </p:sp>
      <p:sp>
        <p:nvSpPr>
          <p:cNvPr id="17" name="Slide Number Placeholder 4"/>
          <p:cNvSpPr>
            <a:spLocks noGrp="1"/>
          </p:cNvSpPr>
          <p:nvPr>
            <p:ph type="sldNum" sz="quarter" idx="12"/>
          </p:nvPr>
        </p:nvSpPr>
        <p:spPr/>
        <p:txBody>
          <a:bodyPr/>
          <a:lstStyle/>
          <a:p>
            <a:pPr>
              <a:defRPr/>
            </a:pPr>
            <a:fld id="{90910BAB-5E66-4BEB-8AFA-99AB25A6AD40}" type="slidenum">
              <a:rPr lang="en-US"/>
              <a:pPr>
                <a:defRPr/>
              </a:pPr>
              <a:t>25</a:t>
            </a:fld>
            <a:endParaRPr lang="en-US"/>
          </a:p>
        </p:txBody>
      </p:sp>
      <p:sp>
        <p:nvSpPr>
          <p:cNvPr id="174082" name="Rectangle 2"/>
          <p:cNvSpPr>
            <a:spLocks noGrp="1" noChangeArrowheads="1"/>
          </p:cNvSpPr>
          <p:nvPr>
            <p:ph type="title"/>
          </p:nvPr>
        </p:nvSpPr>
        <p:spPr/>
        <p:txBody>
          <a:bodyPr/>
          <a:lstStyle/>
          <a:p>
            <a:pPr algn="ctr" eaLnBrk="1" hangingPunct="1">
              <a:defRPr/>
            </a:pPr>
            <a:r>
              <a:rPr lang="en-US" dirty="0"/>
              <a:t>User Story: Baggage Handling</a:t>
            </a:r>
          </a:p>
        </p:txBody>
      </p:sp>
      <p:sp>
        <p:nvSpPr>
          <p:cNvPr id="34821" name="Text Box 3"/>
          <p:cNvSpPr txBox="1">
            <a:spLocks noChangeArrowheads="1"/>
          </p:cNvSpPr>
          <p:nvPr/>
        </p:nvSpPr>
        <p:spPr bwMode="auto">
          <a:xfrm>
            <a:off x="559558" y="6172994"/>
            <a:ext cx="2362200" cy="366713"/>
          </a:xfrm>
          <a:prstGeom prst="rect">
            <a:avLst/>
          </a:prstGeom>
          <a:noFill/>
          <a:ln w="9525">
            <a:noFill/>
            <a:miter lim="800000"/>
            <a:headEnd/>
            <a:tailEnd/>
          </a:ln>
        </p:spPr>
        <p:txBody>
          <a:bodyPr>
            <a:spAutoFit/>
          </a:bodyPr>
          <a:lstStyle/>
          <a:p>
            <a:pPr>
              <a:spcBef>
                <a:spcPct val="50000"/>
              </a:spcBef>
            </a:pPr>
            <a:r>
              <a:rPr lang="en-US" dirty="0"/>
              <a:t>Source: Williams</a:t>
            </a:r>
          </a:p>
        </p:txBody>
      </p:sp>
      <p:sp>
        <p:nvSpPr>
          <p:cNvPr id="34822" name="Rectangle 4"/>
          <p:cNvSpPr>
            <a:spLocks noChangeArrowheads="1"/>
          </p:cNvSpPr>
          <p:nvPr/>
        </p:nvSpPr>
        <p:spPr bwMode="auto">
          <a:xfrm>
            <a:off x="1066800" y="1981200"/>
            <a:ext cx="7391400" cy="3352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4823" name="Text Box 5"/>
          <p:cNvSpPr txBox="1">
            <a:spLocks noChangeArrowheads="1"/>
          </p:cNvSpPr>
          <p:nvPr/>
        </p:nvSpPr>
        <p:spPr bwMode="auto">
          <a:xfrm>
            <a:off x="762000" y="5458619"/>
            <a:ext cx="4343400" cy="366713"/>
          </a:xfrm>
          <a:prstGeom prst="rect">
            <a:avLst/>
          </a:prstGeom>
          <a:noFill/>
          <a:ln w="9525">
            <a:noFill/>
            <a:miter lim="800000"/>
            <a:headEnd/>
            <a:tailEnd/>
          </a:ln>
        </p:spPr>
        <p:txBody>
          <a:bodyPr>
            <a:spAutoFit/>
          </a:bodyPr>
          <a:lstStyle/>
          <a:p>
            <a:pPr>
              <a:spcBef>
                <a:spcPct val="50000"/>
              </a:spcBef>
            </a:pPr>
            <a:r>
              <a:rPr lang="en-US" dirty="0"/>
              <a:t>1= high priority, 1 story point = 1 day</a:t>
            </a:r>
          </a:p>
        </p:txBody>
      </p:sp>
      <p:sp>
        <p:nvSpPr>
          <p:cNvPr id="34824" name="Line 6"/>
          <p:cNvSpPr>
            <a:spLocks noChangeShapeType="1"/>
          </p:cNvSpPr>
          <p:nvPr/>
        </p:nvSpPr>
        <p:spPr bwMode="auto">
          <a:xfrm>
            <a:off x="1066800" y="2667000"/>
            <a:ext cx="7391400" cy="0"/>
          </a:xfrm>
          <a:prstGeom prst="line">
            <a:avLst/>
          </a:prstGeom>
          <a:noFill/>
          <a:ln w="9525">
            <a:solidFill>
              <a:schemeClr val="tx1"/>
            </a:solidFill>
            <a:round/>
            <a:headEnd/>
            <a:tailEnd/>
          </a:ln>
        </p:spPr>
        <p:txBody>
          <a:bodyPr/>
          <a:lstStyle/>
          <a:p>
            <a:endParaRPr lang="en-US"/>
          </a:p>
        </p:txBody>
      </p:sp>
      <p:sp>
        <p:nvSpPr>
          <p:cNvPr id="34825" name="Text Box 7"/>
          <p:cNvSpPr txBox="1">
            <a:spLocks noChangeArrowheads="1"/>
          </p:cNvSpPr>
          <p:nvPr/>
        </p:nvSpPr>
        <p:spPr bwMode="auto">
          <a:xfrm>
            <a:off x="3276600" y="2133600"/>
            <a:ext cx="3429000" cy="366713"/>
          </a:xfrm>
          <a:prstGeom prst="rect">
            <a:avLst/>
          </a:prstGeom>
          <a:noFill/>
          <a:ln w="9525">
            <a:noFill/>
            <a:miter lim="800000"/>
            <a:headEnd/>
            <a:tailEnd/>
          </a:ln>
        </p:spPr>
        <p:txBody>
          <a:bodyPr>
            <a:spAutoFit/>
          </a:bodyPr>
          <a:lstStyle/>
          <a:p>
            <a:pPr>
              <a:spcBef>
                <a:spcPct val="50000"/>
              </a:spcBef>
            </a:pPr>
            <a:r>
              <a:rPr lang="en-US" b="1" dirty="0"/>
              <a:t>Title: </a:t>
            </a:r>
            <a:r>
              <a:rPr lang="en-US" b="1" dirty="0">
                <a:solidFill>
                  <a:schemeClr val="bg1"/>
                </a:solidFill>
              </a:rPr>
              <a:t>Detect Security Threat</a:t>
            </a:r>
          </a:p>
        </p:txBody>
      </p:sp>
      <p:sp>
        <p:nvSpPr>
          <p:cNvPr id="34826" name="Line 8"/>
          <p:cNvSpPr>
            <a:spLocks noChangeShapeType="1"/>
          </p:cNvSpPr>
          <p:nvPr/>
        </p:nvSpPr>
        <p:spPr bwMode="auto">
          <a:xfrm>
            <a:off x="1066800" y="3200400"/>
            <a:ext cx="7391400" cy="0"/>
          </a:xfrm>
          <a:prstGeom prst="line">
            <a:avLst/>
          </a:prstGeom>
          <a:noFill/>
          <a:ln w="9525">
            <a:solidFill>
              <a:schemeClr val="tx1"/>
            </a:solidFill>
            <a:round/>
            <a:headEnd/>
            <a:tailEnd/>
          </a:ln>
        </p:spPr>
        <p:txBody>
          <a:bodyPr/>
          <a:lstStyle/>
          <a:p>
            <a:endParaRPr lang="en-US"/>
          </a:p>
        </p:txBody>
      </p:sp>
      <p:sp>
        <p:nvSpPr>
          <p:cNvPr id="34827" name="Line 9"/>
          <p:cNvSpPr>
            <a:spLocks noChangeShapeType="1"/>
          </p:cNvSpPr>
          <p:nvPr/>
        </p:nvSpPr>
        <p:spPr bwMode="auto">
          <a:xfrm>
            <a:off x="4419600" y="2667000"/>
            <a:ext cx="0" cy="533400"/>
          </a:xfrm>
          <a:prstGeom prst="line">
            <a:avLst/>
          </a:prstGeom>
          <a:noFill/>
          <a:ln w="9525">
            <a:solidFill>
              <a:schemeClr val="tx1"/>
            </a:solidFill>
            <a:round/>
            <a:headEnd/>
            <a:tailEnd/>
          </a:ln>
        </p:spPr>
        <p:txBody>
          <a:bodyPr/>
          <a:lstStyle/>
          <a:p>
            <a:endParaRPr lang="en-US"/>
          </a:p>
        </p:txBody>
      </p:sp>
      <p:sp>
        <p:nvSpPr>
          <p:cNvPr id="34828" name="Line 10"/>
          <p:cNvSpPr>
            <a:spLocks noChangeShapeType="1"/>
          </p:cNvSpPr>
          <p:nvPr/>
        </p:nvSpPr>
        <p:spPr bwMode="auto">
          <a:xfrm>
            <a:off x="6248400" y="2667000"/>
            <a:ext cx="0" cy="533400"/>
          </a:xfrm>
          <a:prstGeom prst="line">
            <a:avLst/>
          </a:prstGeom>
          <a:noFill/>
          <a:ln w="9525">
            <a:solidFill>
              <a:schemeClr val="tx1"/>
            </a:solidFill>
            <a:round/>
            <a:headEnd/>
            <a:tailEnd/>
          </a:ln>
        </p:spPr>
        <p:txBody>
          <a:bodyPr/>
          <a:lstStyle/>
          <a:p>
            <a:endParaRPr lang="en-US"/>
          </a:p>
        </p:txBody>
      </p:sp>
      <p:sp>
        <p:nvSpPr>
          <p:cNvPr id="34829" name="Text Box 11"/>
          <p:cNvSpPr txBox="1">
            <a:spLocks noChangeArrowheads="1"/>
          </p:cNvSpPr>
          <p:nvPr/>
        </p:nvSpPr>
        <p:spPr bwMode="auto">
          <a:xfrm>
            <a:off x="1066800" y="2742128"/>
            <a:ext cx="3657600" cy="366713"/>
          </a:xfrm>
          <a:prstGeom prst="rect">
            <a:avLst/>
          </a:prstGeom>
          <a:noFill/>
          <a:ln w="9525">
            <a:noFill/>
            <a:miter lim="800000"/>
            <a:headEnd/>
            <a:tailEnd/>
          </a:ln>
        </p:spPr>
        <p:txBody>
          <a:bodyPr>
            <a:spAutoFit/>
          </a:bodyPr>
          <a:lstStyle/>
          <a:p>
            <a:pPr>
              <a:spcBef>
                <a:spcPct val="50000"/>
              </a:spcBef>
            </a:pPr>
            <a:r>
              <a:rPr lang="en-US" b="1" dirty="0"/>
              <a:t>Acceptance Test: </a:t>
            </a:r>
            <a:r>
              <a:rPr lang="en-US" b="1" dirty="0" err="1">
                <a:solidFill>
                  <a:schemeClr val="bg1"/>
                </a:solidFill>
              </a:rPr>
              <a:t>detSecThrt</a:t>
            </a:r>
            <a:endParaRPr lang="en-US" b="1" dirty="0">
              <a:solidFill>
                <a:schemeClr val="bg1"/>
              </a:solidFill>
            </a:endParaRPr>
          </a:p>
        </p:txBody>
      </p:sp>
      <p:sp>
        <p:nvSpPr>
          <p:cNvPr id="34830" name="Text Box 12"/>
          <p:cNvSpPr txBox="1">
            <a:spLocks noChangeArrowheads="1"/>
          </p:cNvSpPr>
          <p:nvPr/>
        </p:nvSpPr>
        <p:spPr bwMode="auto">
          <a:xfrm>
            <a:off x="4648201" y="2749034"/>
            <a:ext cx="1524000" cy="369332"/>
          </a:xfrm>
          <a:prstGeom prst="rect">
            <a:avLst/>
          </a:prstGeom>
          <a:noFill/>
          <a:ln w="9525">
            <a:noFill/>
            <a:miter lim="800000"/>
            <a:headEnd/>
            <a:tailEnd/>
          </a:ln>
        </p:spPr>
        <p:txBody>
          <a:bodyPr wrap="square">
            <a:spAutoFit/>
          </a:bodyPr>
          <a:lstStyle/>
          <a:p>
            <a:pPr>
              <a:spcBef>
                <a:spcPct val="50000"/>
              </a:spcBef>
            </a:pPr>
            <a:r>
              <a:rPr lang="en-US" b="1" dirty="0"/>
              <a:t>Priority: </a:t>
            </a:r>
            <a:r>
              <a:rPr lang="en-US" b="1" dirty="0">
                <a:solidFill>
                  <a:schemeClr val="bg1"/>
                </a:solidFill>
              </a:rPr>
              <a:t>1</a:t>
            </a:r>
          </a:p>
        </p:txBody>
      </p:sp>
      <p:sp>
        <p:nvSpPr>
          <p:cNvPr id="34831" name="Text Box 13"/>
          <p:cNvSpPr txBox="1">
            <a:spLocks noChangeArrowheads="1"/>
          </p:cNvSpPr>
          <p:nvPr/>
        </p:nvSpPr>
        <p:spPr bwMode="auto">
          <a:xfrm>
            <a:off x="6384879" y="2737098"/>
            <a:ext cx="1981200" cy="369332"/>
          </a:xfrm>
          <a:prstGeom prst="rect">
            <a:avLst/>
          </a:prstGeom>
          <a:noFill/>
          <a:ln w="9525">
            <a:noFill/>
            <a:miter lim="800000"/>
            <a:headEnd/>
            <a:tailEnd/>
          </a:ln>
        </p:spPr>
        <p:txBody>
          <a:bodyPr wrap="square">
            <a:spAutoFit/>
          </a:bodyPr>
          <a:lstStyle/>
          <a:p>
            <a:pPr>
              <a:spcBef>
                <a:spcPct val="50000"/>
              </a:spcBef>
            </a:pPr>
            <a:r>
              <a:rPr lang="en-US" b="1" dirty="0"/>
              <a:t>Story Points:</a:t>
            </a:r>
            <a:r>
              <a:rPr lang="en-US" b="1" dirty="0">
                <a:solidFill>
                  <a:schemeClr val="bg1"/>
                </a:solidFill>
              </a:rPr>
              <a:t>3</a:t>
            </a:r>
          </a:p>
        </p:txBody>
      </p:sp>
      <p:sp>
        <p:nvSpPr>
          <p:cNvPr id="34832" name="Text Box 14"/>
          <p:cNvSpPr txBox="1">
            <a:spLocks noChangeArrowheads="1"/>
          </p:cNvSpPr>
          <p:nvPr/>
        </p:nvSpPr>
        <p:spPr bwMode="auto">
          <a:xfrm>
            <a:off x="1219200" y="3429000"/>
            <a:ext cx="7086600" cy="1190625"/>
          </a:xfrm>
          <a:prstGeom prst="rect">
            <a:avLst/>
          </a:prstGeom>
          <a:noFill/>
          <a:ln w="9525">
            <a:noFill/>
            <a:miter lim="800000"/>
            <a:headEnd/>
            <a:tailEnd/>
          </a:ln>
        </p:spPr>
        <p:txBody>
          <a:bodyPr>
            <a:spAutoFit/>
          </a:bodyPr>
          <a:lstStyle/>
          <a:p>
            <a:pPr>
              <a:spcBef>
                <a:spcPct val="50000"/>
              </a:spcBef>
            </a:pPr>
            <a:r>
              <a:rPr lang="en-US" b="1" dirty="0">
                <a:solidFill>
                  <a:schemeClr val="bg1"/>
                </a:solidFill>
              </a:rPr>
              <a:t>When a scanned bag has been determined to contain an instance of a banned item, the bag shall be diverted to the security checkpoint conveyor. The security manager shall be sent an email stating that a potential threat has been detected.</a:t>
            </a:r>
          </a:p>
        </p:txBody>
      </p:sp>
    </p:spTree>
    <p:extLst>
      <p:ext uri="{BB962C8B-B14F-4D97-AF65-F5344CB8AC3E}">
        <p14:creationId xmlns:p14="http://schemas.microsoft.com/office/powerpoint/2010/main" val="1524679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t>Requirements Engineering Lecture 8</a:t>
            </a:r>
          </a:p>
        </p:txBody>
      </p:sp>
      <p:sp>
        <p:nvSpPr>
          <p:cNvPr id="7" name="Slide Number Placeholder 5"/>
          <p:cNvSpPr>
            <a:spLocks noGrp="1"/>
          </p:cNvSpPr>
          <p:nvPr>
            <p:ph type="sldNum" sz="quarter" idx="12"/>
          </p:nvPr>
        </p:nvSpPr>
        <p:spPr/>
        <p:txBody>
          <a:bodyPr/>
          <a:lstStyle/>
          <a:p>
            <a:pPr>
              <a:defRPr/>
            </a:pPr>
            <a:fld id="{36FF175D-72B2-4EC1-92AF-3E377256AF11}" type="slidenum">
              <a:rPr lang="en-US"/>
              <a:pPr>
                <a:defRPr/>
              </a:pPr>
              <a:t>26</a:t>
            </a:fld>
            <a:endParaRPr lang="en-US"/>
          </a:p>
        </p:txBody>
      </p:sp>
      <p:sp>
        <p:nvSpPr>
          <p:cNvPr id="175106" name="Rectangle 2"/>
          <p:cNvSpPr>
            <a:spLocks noGrp="1" noChangeArrowheads="1"/>
          </p:cNvSpPr>
          <p:nvPr>
            <p:ph type="title"/>
          </p:nvPr>
        </p:nvSpPr>
        <p:spPr/>
        <p:txBody>
          <a:bodyPr/>
          <a:lstStyle/>
          <a:p>
            <a:pPr algn="ctr" eaLnBrk="1" hangingPunct="1">
              <a:defRPr/>
            </a:pPr>
            <a:r>
              <a:rPr lang="en-US" dirty="0"/>
              <a:t>Criteria for User Stories</a:t>
            </a:r>
          </a:p>
        </p:txBody>
      </p:sp>
      <p:sp>
        <p:nvSpPr>
          <p:cNvPr id="175107" name="Rectangle 3"/>
          <p:cNvSpPr>
            <a:spLocks noGrp="1" noChangeArrowheads="1"/>
          </p:cNvSpPr>
          <p:nvPr>
            <p:ph type="body" idx="1"/>
          </p:nvPr>
        </p:nvSpPr>
        <p:spPr/>
        <p:txBody>
          <a:bodyPr>
            <a:normAutofit/>
          </a:bodyPr>
          <a:lstStyle/>
          <a:p>
            <a:pPr eaLnBrk="1" hangingPunct="1">
              <a:lnSpc>
                <a:spcPct val="110000"/>
              </a:lnSpc>
              <a:defRPr/>
            </a:pPr>
            <a:r>
              <a:rPr lang="en-US" sz="2400" dirty="0"/>
              <a:t>Stories should be understandable to the customers</a:t>
            </a:r>
          </a:p>
          <a:p>
            <a:pPr eaLnBrk="1" hangingPunct="1">
              <a:lnSpc>
                <a:spcPct val="110000"/>
              </a:lnSpc>
              <a:defRPr/>
            </a:pPr>
            <a:r>
              <a:rPr lang="en-US" sz="2400" dirty="0"/>
              <a:t>Each story should add value</a:t>
            </a:r>
          </a:p>
          <a:p>
            <a:pPr eaLnBrk="1" hangingPunct="1">
              <a:lnSpc>
                <a:spcPct val="110000"/>
              </a:lnSpc>
              <a:defRPr/>
            </a:pPr>
            <a:r>
              <a:rPr lang="en-US" sz="2400" dirty="0"/>
              <a:t>Developers do not write user stories</a:t>
            </a:r>
          </a:p>
          <a:p>
            <a:pPr eaLnBrk="1" hangingPunct="1">
              <a:lnSpc>
                <a:spcPct val="110000"/>
              </a:lnSpc>
              <a:defRPr/>
            </a:pPr>
            <a:r>
              <a:rPr lang="en-US" sz="2400" dirty="0"/>
              <a:t>Stories need to be small enough that several can be completed per iteration</a:t>
            </a:r>
          </a:p>
          <a:p>
            <a:pPr eaLnBrk="1" hangingPunct="1">
              <a:lnSpc>
                <a:spcPct val="110000"/>
              </a:lnSpc>
              <a:defRPr/>
            </a:pPr>
            <a:r>
              <a:rPr lang="en-US" sz="2400" dirty="0"/>
              <a:t>Stories should be independent (as much as possible)</a:t>
            </a:r>
          </a:p>
          <a:p>
            <a:pPr eaLnBrk="1" hangingPunct="1">
              <a:lnSpc>
                <a:spcPct val="110000"/>
              </a:lnSpc>
              <a:defRPr/>
            </a:pPr>
            <a:r>
              <a:rPr lang="en-US" sz="2400" dirty="0"/>
              <a:t>Stories must be testable – like any requirement, if it cannot be tested, it’s not a requirement!</a:t>
            </a:r>
          </a:p>
        </p:txBody>
      </p:sp>
      <p:sp>
        <p:nvSpPr>
          <p:cNvPr id="31750" name="Text Box 4"/>
          <p:cNvSpPr txBox="1">
            <a:spLocks noChangeArrowheads="1"/>
          </p:cNvSpPr>
          <p:nvPr/>
        </p:nvSpPr>
        <p:spPr bwMode="auto">
          <a:xfrm>
            <a:off x="628650" y="5962650"/>
            <a:ext cx="2895600" cy="366713"/>
          </a:xfrm>
          <a:prstGeom prst="rect">
            <a:avLst/>
          </a:prstGeom>
          <a:noFill/>
          <a:ln w="9525">
            <a:noFill/>
            <a:miter lim="800000"/>
            <a:headEnd/>
            <a:tailEnd/>
          </a:ln>
        </p:spPr>
        <p:txBody>
          <a:bodyPr>
            <a:spAutoFit/>
          </a:bodyPr>
          <a:lstStyle/>
          <a:p>
            <a:pPr>
              <a:spcBef>
                <a:spcPct val="50000"/>
              </a:spcBef>
            </a:pPr>
            <a:r>
              <a:rPr lang="en-US" dirty="0"/>
              <a:t>Source: Williams</a:t>
            </a:r>
          </a:p>
        </p:txBody>
      </p:sp>
    </p:spTree>
    <p:extLst>
      <p:ext uri="{BB962C8B-B14F-4D97-AF65-F5344CB8AC3E}">
        <p14:creationId xmlns:p14="http://schemas.microsoft.com/office/powerpoint/2010/main" val="1119294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t>Requirements Engineering Lecture 8</a:t>
            </a:r>
          </a:p>
        </p:txBody>
      </p:sp>
      <p:sp>
        <p:nvSpPr>
          <p:cNvPr id="7" name="Slide Number Placeholder 5"/>
          <p:cNvSpPr>
            <a:spLocks noGrp="1"/>
          </p:cNvSpPr>
          <p:nvPr>
            <p:ph type="sldNum" sz="quarter" idx="12"/>
          </p:nvPr>
        </p:nvSpPr>
        <p:spPr/>
        <p:txBody>
          <a:bodyPr/>
          <a:lstStyle/>
          <a:p>
            <a:pPr>
              <a:defRPr/>
            </a:pPr>
            <a:fld id="{05239008-798E-4CFF-9F46-3C7728D7F729}" type="slidenum">
              <a:rPr lang="en-US"/>
              <a:pPr>
                <a:defRPr/>
              </a:pPr>
              <a:t>27</a:t>
            </a:fld>
            <a:endParaRPr lang="en-US"/>
          </a:p>
        </p:txBody>
      </p:sp>
      <p:sp>
        <p:nvSpPr>
          <p:cNvPr id="142338" name="Rectangle 2"/>
          <p:cNvSpPr>
            <a:spLocks noGrp="1" noChangeArrowheads="1"/>
          </p:cNvSpPr>
          <p:nvPr>
            <p:ph type="title"/>
          </p:nvPr>
        </p:nvSpPr>
        <p:spPr/>
        <p:txBody>
          <a:bodyPr/>
          <a:lstStyle/>
          <a:p>
            <a:pPr algn="ctr" eaLnBrk="1" hangingPunct="1">
              <a:defRPr/>
            </a:pPr>
            <a:r>
              <a:rPr lang="en-US" sz="4000" dirty="0"/>
              <a:t>Agile Requirements Best Practices</a:t>
            </a:r>
          </a:p>
        </p:txBody>
      </p:sp>
      <p:sp>
        <p:nvSpPr>
          <p:cNvPr id="142339" name="Rectangle 3"/>
          <p:cNvSpPr>
            <a:spLocks noGrp="1" noChangeArrowheads="1"/>
          </p:cNvSpPr>
          <p:nvPr>
            <p:ph type="body" idx="1"/>
          </p:nvPr>
        </p:nvSpPr>
        <p:spPr/>
        <p:txBody>
          <a:bodyPr>
            <a:normAutofit/>
          </a:bodyPr>
          <a:lstStyle/>
          <a:p>
            <a:pPr marL="609600" indent="-609600" eaLnBrk="1" hangingPunct="1">
              <a:lnSpc>
                <a:spcPct val="80000"/>
              </a:lnSpc>
              <a:defRPr/>
            </a:pPr>
            <a:r>
              <a:rPr lang="en-US" sz="2400" dirty="0"/>
              <a:t>Stakeholders actively participate </a:t>
            </a:r>
          </a:p>
          <a:p>
            <a:pPr marL="952500" lvl="1" indent="-609600">
              <a:lnSpc>
                <a:spcPct val="80000"/>
              </a:lnSpc>
              <a:defRPr/>
            </a:pPr>
            <a:r>
              <a:rPr lang="en-US" sz="2000" dirty="0"/>
              <a:t>Adopt stakeholder terminology</a:t>
            </a:r>
          </a:p>
          <a:p>
            <a:pPr marL="952500" lvl="1" indent="-609600">
              <a:lnSpc>
                <a:spcPct val="80000"/>
              </a:lnSpc>
              <a:defRPr/>
            </a:pPr>
            <a:r>
              <a:rPr lang="en-US" sz="2000" dirty="0"/>
              <a:t>Frequent, personal interaction</a:t>
            </a:r>
          </a:p>
          <a:p>
            <a:pPr marL="952500" lvl="1" indent="-609600">
              <a:lnSpc>
                <a:spcPct val="80000"/>
              </a:lnSpc>
              <a:defRPr/>
            </a:pPr>
            <a:endParaRPr lang="en-US" sz="2000" dirty="0"/>
          </a:p>
          <a:p>
            <a:pPr marL="609600" indent="-609600">
              <a:lnSpc>
                <a:spcPct val="80000"/>
              </a:lnSpc>
              <a:defRPr/>
            </a:pPr>
            <a:r>
              <a:rPr lang="en-US" sz="2400" dirty="0"/>
              <a:t>Implement requirements, do not document them</a:t>
            </a:r>
          </a:p>
          <a:p>
            <a:pPr marL="952500" lvl="1" indent="-609600">
              <a:lnSpc>
                <a:spcPct val="80000"/>
              </a:lnSpc>
              <a:defRPr/>
            </a:pPr>
            <a:r>
              <a:rPr lang="en-US" sz="2000" dirty="0"/>
              <a:t>Express requirements as features</a:t>
            </a:r>
          </a:p>
          <a:p>
            <a:pPr marL="952500" lvl="1" indent="-609600">
              <a:lnSpc>
                <a:spcPct val="80000"/>
              </a:lnSpc>
              <a:defRPr/>
            </a:pPr>
            <a:r>
              <a:rPr lang="en-US" sz="2000" dirty="0"/>
              <a:t>Treat requirements like a prioritized stack</a:t>
            </a:r>
          </a:p>
          <a:p>
            <a:pPr marL="952500" lvl="1" indent="-609600">
              <a:lnSpc>
                <a:spcPct val="80000"/>
              </a:lnSpc>
              <a:defRPr/>
            </a:pPr>
            <a:endParaRPr lang="en-US" sz="2000" dirty="0"/>
          </a:p>
          <a:p>
            <a:pPr marL="609600" indent="-609600" eaLnBrk="1" hangingPunct="1">
              <a:lnSpc>
                <a:spcPct val="80000"/>
              </a:lnSpc>
              <a:defRPr/>
            </a:pPr>
            <a:r>
              <a:rPr lang="en-US" sz="2400" dirty="0"/>
              <a:t>Adopt inclusive models</a:t>
            </a:r>
          </a:p>
          <a:p>
            <a:pPr marL="952500" lvl="1" indent="-609600">
              <a:lnSpc>
                <a:spcPct val="80000"/>
              </a:lnSpc>
              <a:defRPr/>
            </a:pPr>
            <a:r>
              <a:rPr lang="en-US" sz="2000" dirty="0"/>
              <a:t>Create platform independent requirements</a:t>
            </a:r>
          </a:p>
          <a:p>
            <a:pPr marL="952500" lvl="1" indent="-609600">
              <a:lnSpc>
                <a:spcPct val="80000"/>
              </a:lnSpc>
              <a:defRPr/>
            </a:pPr>
            <a:r>
              <a:rPr lang="en-US" sz="2000" dirty="0"/>
              <a:t>Use user stories</a:t>
            </a:r>
          </a:p>
          <a:p>
            <a:pPr marL="952500" lvl="1" indent="-609600">
              <a:lnSpc>
                <a:spcPct val="80000"/>
              </a:lnSpc>
              <a:defRPr/>
            </a:pPr>
            <a:r>
              <a:rPr lang="en-US" sz="2000" dirty="0"/>
              <a:t>Smaller is better</a:t>
            </a:r>
          </a:p>
          <a:p>
            <a:pPr marL="952500" lvl="1" indent="-609600">
              <a:lnSpc>
                <a:spcPct val="80000"/>
              </a:lnSpc>
              <a:defRPr/>
            </a:pPr>
            <a:endParaRPr lang="en-US" sz="2000" dirty="0"/>
          </a:p>
          <a:p>
            <a:pPr marL="609600" lvl="1" indent="-609600">
              <a:lnSpc>
                <a:spcPct val="80000"/>
              </a:lnSpc>
              <a:spcBef>
                <a:spcPts val="750"/>
              </a:spcBef>
              <a:defRPr/>
            </a:pPr>
            <a:r>
              <a:rPr lang="en-US" sz="2400" dirty="0"/>
              <a:t>Frequent delivery of software</a:t>
            </a:r>
          </a:p>
          <a:p>
            <a:pPr marL="609600" indent="-609600">
              <a:lnSpc>
                <a:spcPct val="80000"/>
              </a:lnSpc>
              <a:defRPr/>
            </a:pPr>
            <a:endParaRPr lang="en-US" sz="2300" dirty="0"/>
          </a:p>
        </p:txBody>
      </p:sp>
    </p:spTree>
    <p:extLst>
      <p:ext uri="{BB962C8B-B14F-4D97-AF65-F5344CB8AC3E}">
        <p14:creationId xmlns:p14="http://schemas.microsoft.com/office/powerpoint/2010/main" val="1674526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t>Requirements Engineering Lecture 8</a:t>
            </a:r>
          </a:p>
        </p:txBody>
      </p:sp>
      <p:sp>
        <p:nvSpPr>
          <p:cNvPr id="7" name="Slide Number Placeholder 5"/>
          <p:cNvSpPr>
            <a:spLocks noGrp="1"/>
          </p:cNvSpPr>
          <p:nvPr>
            <p:ph type="sldNum" sz="quarter" idx="12"/>
          </p:nvPr>
        </p:nvSpPr>
        <p:spPr/>
        <p:txBody>
          <a:bodyPr/>
          <a:lstStyle/>
          <a:p>
            <a:pPr>
              <a:defRPr/>
            </a:pPr>
            <a:fld id="{87E76B43-35FD-4464-A4FB-3CE8E8BBC868}" type="slidenum">
              <a:rPr lang="en-US"/>
              <a:pPr>
                <a:defRPr/>
              </a:pPr>
              <a:t>28</a:t>
            </a:fld>
            <a:endParaRPr lang="en-US"/>
          </a:p>
        </p:txBody>
      </p:sp>
      <p:sp>
        <p:nvSpPr>
          <p:cNvPr id="161794" name="Rectangle 2"/>
          <p:cNvSpPr>
            <a:spLocks noGrp="1" noChangeArrowheads="1"/>
          </p:cNvSpPr>
          <p:nvPr>
            <p:ph type="title"/>
          </p:nvPr>
        </p:nvSpPr>
        <p:spPr/>
        <p:txBody>
          <a:bodyPr>
            <a:normAutofit fontScale="90000"/>
          </a:bodyPr>
          <a:lstStyle/>
          <a:p>
            <a:pPr algn="ctr" eaLnBrk="1" hangingPunct="1">
              <a:defRPr/>
            </a:pPr>
            <a:r>
              <a:rPr lang="en-US" sz="4000" dirty="0"/>
              <a:t>Challenges for RE and Agile Methodologies</a:t>
            </a:r>
          </a:p>
        </p:txBody>
      </p:sp>
      <p:sp>
        <p:nvSpPr>
          <p:cNvPr id="161795" name="Rectangle 3"/>
          <p:cNvSpPr>
            <a:spLocks noGrp="1" noChangeArrowheads="1"/>
          </p:cNvSpPr>
          <p:nvPr>
            <p:ph type="body" idx="1"/>
          </p:nvPr>
        </p:nvSpPr>
        <p:spPr>
          <a:xfrm>
            <a:off x="457200" y="1600105"/>
            <a:ext cx="8458200" cy="4648200"/>
          </a:xfrm>
        </p:spPr>
        <p:txBody>
          <a:bodyPr>
            <a:normAutofit lnSpcReduction="10000"/>
          </a:bodyPr>
          <a:lstStyle/>
          <a:p>
            <a:pPr eaLnBrk="1" hangingPunct="1">
              <a:defRPr/>
            </a:pPr>
            <a:r>
              <a:rPr lang="en-US" sz="2400" dirty="0"/>
              <a:t>Dealing with non-functional requirements</a:t>
            </a:r>
          </a:p>
          <a:p>
            <a:pPr lvl="1" eaLnBrk="1" hangingPunct="1">
              <a:defRPr/>
            </a:pPr>
            <a:r>
              <a:rPr lang="en-US" sz="2000" dirty="0"/>
              <a:t>Because they are not always apparent when dealing with requirements functionally only</a:t>
            </a:r>
          </a:p>
          <a:p>
            <a:pPr lvl="1" eaLnBrk="1" hangingPunct="1">
              <a:defRPr/>
            </a:pPr>
            <a:r>
              <a:rPr lang="en-US" sz="2000" dirty="0"/>
              <a:t>User stories can be augmented with appropriate NFRs</a:t>
            </a:r>
          </a:p>
          <a:p>
            <a:pPr lvl="1" eaLnBrk="1" hangingPunct="1">
              <a:defRPr/>
            </a:pPr>
            <a:endParaRPr lang="en-US" sz="2000" dirty="0"/>
          </a:p>
          <a:p>
            <a:pPr eaLnBrk="1" hangingPunct="1">
              <a:defRPr/>
            </a:pPr>
            <a:r>
              <a:rPr lang="en-US" sz="2400" dirty="0"/>
              <a:t>Customer interaction is strong – but mostly through prototyping</a:t>
            </a:r>
          </a:p>
          <a:p>
            <a:pPr lvl="1" eaLnBrk="1" hangingPunct="1">
              <a:defRPr/>
            </a:pPr>
            <a:r>
              <a:rPr lang="en-US" sz="2000" dirty="0"/>
              <a:t>Using various interviewing techniques would be desirable</a:t>
            </a:r>
          </a:p>
          <a:p>
            <a:pPr lvl="1" eaLnBrk="1" hangingPunct="1">
              <a:defRPr/>
            </a:pPr>
            <a:endParaRPr lang="en-US" sz="2000" dirty="0"/>
          </a:p>
          <a:p>
            <a:pPr eaLnBrk="1" hangingPunct="1">
              <a:defRPr/>
            </a:pPr>
            <a:r>
              <a:rPr lang="en-US" sz="2400" dirty="0"/>
              <a:t>Validation is strong through testing, but verification is weak</a:t>
            </a:r>
          </a:p>
          <a:p>
            <a:pPr lvl="1" eaLnBrk="1" hangingPunct="1">
              <a:defRPr/>
            </a:pPr>
            <a:r>
              <a:rPr lang="en-US" sz="2000" dirty="0"/>
              <a:t>Using formal methods could strengthen agile RE</a:t>
            </a:r>
          </a:p>
          <a:p>
            <a:pPr>
              <a:defRPr/>
            </a:pPr>
            <a:endParaRPr lang="en-US" sz="2300" dirty="0"/>
          </a:p>
          <a:p>
            <a:pPr>
              <a:defRPr/>
            </a:pPr>
            <a:r>
              <a:rPr lang="en-US" sz="2300" dirty="0"/>
              <a:t>Large-scale projects</a:t>
            </a:r>
          </a:p>
          <a:p>
            <a:pPr lvl="1">
              <a:defRPr/>
            </a:pPr>
            <a:r>
              <a:rPr lang="en-US" sz="2000" dirty="0"/>
              <a:t>Teams are limited in size</a:t>
            </a:r>
          </a:p>
        </p:txBody>
      </p:sp>
    </p:spTree>
    <p:extLst>
      <p:ext uri="{BB962C8B-B14F-4D97-AF65-F5344CB8AC3E}">
        <p14:creationId xmlns:p14="http://schemas.microsoft.com/office/powerpoint/2010/main" val="2676257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Requirements Engineering Lecture 8</a:t>
            </a:r>
          </a:p>
        </p:txBody>
      </p:sp>
      <p:sp>
        <p:nvSpPr>
          <p:cNvPr id="6" name="Slide Number Placeholder 5"/>
          <p:cNvSpPr>
            <a:spLocks noGrp="1"/>
          </p:cNvSpPr>
          <p:nvPr>
            <p:ph type="sldNum" sz="quarter" idx="12"/>
          </p:nvPr>
        </p:nvSpPr>
        <p:spPr/>
        <p:txBody>
          <a:bodyPr/>
          <a:lstStyle/>
          <a:p>
            <a:pPr>
              <a:defRPr/>
            </a:pPr>
            <a:fld id="{A828A982-F0DB-462B-BC90-7B2E951D615F}" type="slidenum">
              <a:rPr lang="en-US"/>
              <a:pPr>
                <a:defRPr/>
              </a:pPr>
              <a:t>3</a:t>
            </a:fld>
            <a:endParaRPr lang="en-US"/>
          </a:p>
        </p:txBody>
      </p:sp>
      <p:sp>
        <p:nvSpPr>
          <p:cNvPr id="81922" name="Rectangle 2"/>
          <p:cNvSpPr>
            <a:spLocks noGrp="1" noChangeArrowheads="1"/>
          </p:cNvSpPr>
          <p:nvPr>
            <p:ph type="title"/>
          </p:nvPr>
        </p:nvSpPr>
        <p:spPr/>
        <p:txBody>
          <a:bodyPr/>
          <a:lstStyle/>
          <a:p>
            <a:pPr algn="ctr" eaLnBrk="1" hangingPunct="1">
              <a:defRPr/>
            </a:pPr>
            <a:r>
              <a:rPr lang="en-US" dirty="0"/>
              <a:t>Topics</a:t>
            </a:r>
          </a:p>
        </p:txBody>
      </p:sp>
      <p:sp>
        <p:nvSpPr>
          <p:cNvPr id="81923" name="Rectangle 3"/>
          <p:cNvSpPr>
            <a:spLocks noGrp="1" noChangeArrowheads="1"/>
          </p:cNvSpPr>
          <p:nvPr>
            <p:ph type="body" idx="1"/>
          </p:nvPr>
        </p:nvSpPr>
        <p:spPr>
          <a:xfrm>
            <a:off x="628650" y="1447800"/>
            <a:ext cx="7886700" cy="4576763"/>
          </a:xfrm>
        </p:spPr>
        <p:txBody>
          <a:bodyPr>
            <a:normAutofit/>
          </a:bodyPr>
          <a:lstStyle/>
          <a:p>
            <a:pPr eaLnBrk="1" hangingPunct="1">
              <a:lnSpc>
                <a:spcPct val="200000"/>
              </a:lnSpc>
              <a:defRPr/>
            </a:pPr>
            <a:r>
              <a:rPr lang="en-US" sz="2400" dirty="0"/>
              <a:t>Introduction to Agile Software Development</a:t>
            </a:r>
          </a:p>
          <a:p>
            <a:pPr eaLnBrk="1" hangingPunct="1">
              <a:lnSpc>
                <a:spcPct val="200000"/>
              </a:lnSpc>
              <a:defRPr/>
            </a:pPr>
            <a:r>
              <a:rPr lang="en-US" sz="2400" dirty="0"/>
              <a:t>Extreme Programming and Scrum</a:t>
            </a:r>
          </a:p>
          <a:p>
            <a:pPr eaLnBrk="1" hangingPunct="1">
              <a:lnSpc>
                <a:spcPct val="200000"/>
              </a:lnSpc>
              <a:defRPr/>
            </a:pPr>
            <a:r>
              <a:rPr lang="en-US" sz="2400" dirty="0"/>
              <a:t>Writing user stories</a:t>
            </a:r>
          </a:p>
          <a:p>
            <a:pPr eaLnBrk="1" hangingPunct="1">
              <a:lnSpc>
                <a:spcPct val="200000"/>
              </a:lnSpc>
              <a:defRPr/>
            </a:pPr>
            <a:r>
              <a:rPr lang="en-US" sz="2400" dirty="0"/>
              <a:t>Challenges for RE and Agile Methodologies</a:t>
            </a:r>
          </a:p>
        </p:txBody>
      </p:sp>
    </p:spTree>
    <p:extLst>
      <p:ext uri="{BB962C8B-B14F-4D97-AF65-F5344CB8AC3E}">
        <p14:creationId xmlns:p14="http://schemas.microsoft.com/office/powerpoint/2010/main" val="56137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a:t>Agile Manifesto</a:t>
            </a:r>
          </a:p>
        </p:txBody>
      </p:sp>
      <p:sp>
        <p:nvSpPr>
          <p:cNvPr id="3" name="Content Placeholder 2"/>
          <p:cNvSpPr>
            <a:spLocks noGrp="1"/>
          </p:cNvSpPr>
          <p:nvPr>
            <p:ph idx="1"/>
          </p:nvPr>
        </p:nvSpPr>
        <p:spPr/>
        <p:txBody>
          <a:bodyPr/>
          <a:lstStyle/>
          <a:p>
            <a:pPr eaLnBrk="1" hangingPunct="1">
              <a:lnSpc>
                <a:spcPct val="120000"/>
              </a:lnSpc>
              <a:defRPr/>
            </a:pPr>
            <a:r>
              <a:rPr lang="en-US" sz="2400" dirty="0"/>
              <a:t>We are uncovering better ways of developing software by doing it and helping others do it. </a:t>
            </a:r>
            <a:br>
              <a:rPr lang="en-US" sz="2400" dirty="0"/>
            </a:br>
            <a:r>
              <a:rPr lang="en-US" sz="2400" dirty="0"/>
              <a:t>Through this work we have come to value: </a:t>
            </a:r>
          </a:p>
          <a:p>
            <a:pPr lvl="1" eaLnBrk="1" hangingPunct="1">
              <a:lnSpc>
                <a:spcPct val="120000"/>
              </a:lnSpc>
              <a:defRPr/>
            </a:pPr>
            <a:r>
              <a:rPr lang="en-US" sz="2400" b="1" dirty="0"/>
              <a:t>Individuals</a:t>
            </a:r>
            <a:r>
              <a:rPr lang="en-US" sz="2400" dirty="0"/>
              <a:t> and </a:t>
            </a:r>
            <a:r>
              <a:rPr lang="en-US" sz="2400" b="1" dirty="0"/>
              <a:t>interactions</a:t>
            </a:r>
            <a:r>
              <a:rPr lang="en-US" sz="2400" dirty="0"/>
              <a:t> over processes and tools </a:t>
            </a:r>
          </a:p>
          <a:p>
            <a:pPr lvl="1" eaLnBrk="1" hangingPunct="1">
              <a:lnSpc>
                <a:spcPct val="120000"/>
              </a:lnSpc>
              <a:defRPr/>
            </a:pPr>
            <a:r>
              <a:rPr lang="en-US" sz="2400" b="1" dirty="0"/>
              <a:t>Working software</a:t>
            </a:r>
            <a:r>
              <a:rPr lang="en-US" sz="2400" dirty="0"/>
              <a:t> over comprehensive documentation </a:t>
            </a:r>
          </a:p>
          <a:p>
            <a:pPr lvl="1" eaLnBrk="1" hangingPunct="1">
              <a:lnSpc>
                <a:spcPct val="120000"/>
              </a:lnSpc>
              <a:defRPr/>
            </a:pPr>
            <a:r>
              <a:rPr lang="en-US" sz="2400" b="1" dirty="0"/>
              <a:t>Customer collaboration</a:t>
            </a:r>
            <a:r>
              <a:rPr lang="en-US" sz="2400" dirty="0"/>
              <a:t> over contract negotiation </a:t>
            </a:r>
          </a:p>
          <a:p>
            <a:pPr lvl="1" eaLnBrk="1" hangingPunct="1">
              <a:lnSpc>
                <a:spcPct val="120000"/>
              </a:lnSpc>
              <a:defRPr/>
            </a:pPr>
            <a:r>
              <a:rPr lang="en-US" sz="2400" b="1" dirty="0"/>
              <a:t>Responding to change</a:t>
            </a:r>
            <a:r>
              <a:rPr lang="en-US" sz="2400" dirty="0"/>
              <a:t> over following a plan </a:t>
            </a:r>
          </a:p>
          <a:p>
            <a:pPr eaLnBrk="1" hangingPunct="1">
              <a:lnSpc>
                <a:spcPct val="120000"/>
              </a:lnSpc>
              <a:defRPr/>
            </a:pPr>
            <a:r>
              <a:rPr lang="en-US" sz="2400" dirty="0"/>
              <a:t>That is, while there is value in the items on the right, we value the items on the left more. </a:t>
            </a:r>
          </a:p>
          <a:p>
            <a:pPr eaLnBrk="1" hangingPunct="1">
              <a:defRPr/>
            </a:pPr>
            <a:endParaRPr lang="en-US" dirty="0"/>
          </a:p>
        </p:txBody>
      </p:sp>
      <p:sp>
        <p:nvSpPr>
          <p:cNvPr id="4" name="Footer Placeholder 3"/>
          <p:cNvSpPr>
            <a:spLocks noGrp="1"/>
          </p:cNvSpPr>
          <p:nvPr>
            <p:ph type="ftr" sz="quarter" idx="11"/>
          </p:nvPr>
        </p:nvSpPr>
        <p:spPr/>
        <p:txBody>
          <a:bodyPr/>
          <a:lstStyle/>
          <a:p>
            <a:pPr>
              <a:defRPr/>
            </a:pPr>
            <a:r>
              <a:rPr lang="en-US"/>
              <a:t>Requirements Engineering Lecture 8</a:t>
            </a:r>
          </a:p>
        </p:txBody>
      </p:sp>
      <p:sp>
        <p:nvSpPr>
          <p:cNvPr id="5" name="Slide Number Placeholder 4"/>
          <p:cNvSpPr>
            <a:spLocks noGrp="1"/>
          </p:cNvSpPr>
          <p:nvPr>
            <p:ph type="sldNum" sz="quarter" idx="12"/>
          </p:nvPr>
        </p:nvSpPr>
        <p:spPr/>
        <p:txBody>
          <a:bodyPr/>
          <a:lstStyle/>
          <a:p>
            <a:pPr>
              <a:defRPr/>
            </a:pPr>
            <a:fld id="{5EB6382A-B5F1-402C-894D-704CFC783100}" type="slidenum">
              <a:rPr lang="en-US"/>
              <a:pPr>
                <a:defRPr/>
              </a:pPr>
              <a:t>4</a:t>
            </a:fld>
            <a:endParaRPr lang="en-US"/>
          </a:p>
        </p:txBody>
      </p:sp>
    </p:spTree>
    <p:extLst>
      <p:ext uri="{BB962C8B-B14F-4D97-AF65-F5344CB8AC3E}">
        <p14:creationId xmlns:p14="http://schemas.microsoft.com/office/powerpoint/2010/main" val="1872477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t>Requirements Engineering Lecture 8</a:t>
            </a:r>
          </a:p>
        </p:txBody>
      </p:sp>
      <p:sp>
        <p:nvSpPr>
          <p:cNvPr id="7" name="Slide Number Placeholder 5"/>
          <p:cNvSpPr>
            <a:spLocks noGrp="1"/>
          </p:cNvSpPr>
          <p:nvPr>
            <p:ph type="sldNum" sz="quarter" idx="12"/>
          </p:nvPr>
        </p:nvSpPr>
        <p:spPr/>
        <p:txBody>
          <a:bodyPr/>
          <a:lstStyle/>
          <a:p>
            <a:pPr>
              <a:defRPr/>
            </a:pPr>
            <a:fld id="{7D41F2BA-E1F4-4B35-AFE0-D868B0C02BDF}" type="slidenum">
              <a:rPr lang="en-US"/>
              <a:pPr>
                <a:defRPr/>
              </a:pPr>
              <a:t>5</a:t>
            </a:fld>
            <a:endParaRPr lang="en-US"/>
          </a:p>
        </p:txBody>
      </p:sp>
      <p:sp>
        <p:nvSpPr>
          <p:cNvPr id="89090" name="Rectangle 2"/>
          <p:cNvSpPr>
            <a:spLocks noGrp="1" noChangeArrowheads="1"/>
          </p:cNvSpPr>
          <p:nvPr>
            <p:ph type="title"/>
          </p:nvPr>
        </p:nvSpPr>
        <p:spPr/>
        <p:txBody>
          <a:bodyPr/>
          <a:lstStyle/>
          <a:p>
            <a:pPr algn="ctr" eaLnBrk="1" hangingPunct="1">
              <a:defRPr/>
            </a:pPr>
            <a:r>
              <a:rPr lang="en-US" dirty="0"/>
              <a:t>Principles Behind Agile Manifesto</a:t>
            </a:r>
          </a:p>
        </p:txBody>
      </p:sp>
      <p:sp>
        <p:nvSpPr>
          <p:cNvPr id="89091" name="Rectangle 3"/>
          <p:cNvSpPr>
            <a:spLocks noGrp="1" noChangeArrowheads="1"/>
          </p:cNvSpPr>
          <p:nvPr>
            <p:ph type="body" idx="1"/>
          </p:nvPr>
        </p:nvSpPr>
        <p:spPr>
          <a:xfrm>
            <a:off x="628650" y="1628693"/>
            <a:ext cx="8093075" cy="4419600"/>
          </a:xfrm>
        </p:spPr>
        <p:txBody>
          <a:bodyPr>
            <a:normAutofit fontScale="92500" lnSpcReduction="10000"/>
          </a:bodyPr>
          <a:lstStyle/>
          <a:p>
            <a:pPr marL="533400" indent="-533400" eaLnBrk="1" hangingPunct="1">
              <a:defRPr/>
            </a:pPr>
            <a:r>
              <a:rPr lang="en-US" sz="2200" dirty="0"/>
              <a:t>Our highest priority is to satisfy the customer through early and continuous delivery of valuable software.</a:t>
            </a:r>
          </a:p>
          <a:p>
            <a:pPr marL="533400" indent="-533400">
              <a:defRPr/>
            </a:pPr>
            <a:r>
              <a:rPr lang="en-US" sz="2200" dirty="0"/>
              <a:t>Welcome changing requirements, even late in development.</a:t>
            </a:r>
          </a:p>
          <a:p>
            <a:pPr marL="533400" indent="-533400">
              <a:defRPr/>
            </a:pPr>
            <a:r>
              <a:rPr lang="en-US" sz="2200" dirty="0"/>
              <a:t>Agile processes harness change for the customer's competitive advantage. </a:t>
            </a:r>
          </a:p>
          <a:p>
            <a:pPr marL="533400" indent="-533400" eaLnBrk="1" hangingPunct="1">
              <a:defRPr/>
            </a:pPr>
            <a:r>
              <a:rPr lang="en-US" sz="2200" dirty="0"/>
              <a:t>Deliver working software frequently, from a couple of weeks to a couple of months, with a preference to the shorter timescale. </a:t>
            </a:r>
          </a:p>
          <a:p>
            <a:pPr marL="533400" indent="-533400" eaLnBrk="1" hangingPunct="1">
              <a:defRPr/>
            </a:pPr>
            <a:r>
              <a:rPr lang="en-US" sz="2200" dirty="0"/>
              <a:t>Business people and developers must work together daily throughout the project.</a:t>
            </a:r>
          </a:p>
          <a:p>
            <a:pPr marL="533400" indent="-533400" eaLnBrk="1" hangingPunct="1">
              <a:defRPr/>
            </a:pPr>
            <a:r>
              <a:rPr lang="en-US" sz="2200" dirty="0"/>
              <a:t>Build projects around motivated individuals.</a:t>
            </a:r>
          </a:p>
          <a:p>
            <a:pPr marL="533400" indent="-533400">
              <a:defRPr/>
            </a:pPr>
            <a:r>
              <a:rPr lang="en-US" sz="2200" dirty="0"/>
              <a:t>Give them the environment and support they need, and trust them to get the job done. </a:t>
            </a:r>
          </a:p>
          <a:p>
            <a:pPr marL="533400" indent="-533400" eaLnBrk="1" hangingPunct="1">
              <a:defRPr/>
            </a:pPr>
            <a:r>
              <a:rPr lang="en-US" sz="2200" dirty="0"/>
              <a:t>The most efficient and effective method of conveying information to and within a development team is face-to-face conversation.</a:t>
            </a:r>
          </a:p>
          <a:p>
            <a:pPr marL="533400" indent="-533400" eaLnBrk="1" hangingPunct="1">
              <a:lnSpc>
                <a:spcPct val="80000"/>
              </a:lnSpc>
              <a:buFont typeface="Wingdings" pitchFamily="2" charset="2"/>
              <a:buNone/>
              <a:defRPr/>
            </a:pPr>
            <a:endParaRPr lang="en-US" sz="2000" dirty="0">
              <a:solidFill>
                <a:srgbClr val="FF3300"/>
              </a:solidFill>
            </a:endParaRPr>
          </a:p>
        </p:txBody>
      </p:sp>
    </p:spTree>
    <p:extLst>
      <p:ext uri="{BB962C8B-B14F-4D97-AF65-F5344CB8AC3E}">
        <p14:creationId xmlns:p14="http://schemas.microsoft.com/office/powerpoint/2010/main" val="245418007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t>Requirements Engineering Lecture 8</a:t>
            </a:r>
          </a:p>
        </p:txBody>
      </p:sp>
      <p:sp>
        <p:nvSpPr>
          <p:cNvPr id="7" name="Slide Number Placeholder 5"/>
          <p:cNvSpPr>
            <a:spLocks noGrp="1"/>
          </p:cNvSpPr>
          <p:nvPr>
            <p:ph type="sldNum" sz="quarter" idx="12"/>
          </p:nvPr>
        </p:nvSpPr>
        <p:spPr/>
        <p:txBody>
          <a:bodyPr/>
          <a:lstStyle/>
          <a:p>
            <a:pPr>
              <a:defRPr/>
            </a:pPr>
            <a:fld id="{33768F72-A9AF-41A6-83E2-C480131984BF}" type="slidenum">
              <a:rPr lang="en-US"/>
              <a:pPr>
                <a:defRPr/>
              </a:pPr>
              <a:t>6</a:t>
            </a:fld>
            <a:endParaRPr lang="en-US"/>
          </a:p>
        </p:txBody>
      </p:sp>
      <p:sp>
        <p:nvSpPr>
          <p:cNvPr id="90114" name="Rectangle 2"/>
          <p:cNvSpPr>
            <a:spLocks noGrp="1" noChangeArrowheads="1"/>
          </p:cNvSpPr>
          <p:nvPr>
            <p:ph type="title"/>
          </p:nvPr>
        </p:nvSpPr>
        <p:spPr/>
        <p:txBody>
          <a:bodyPr/>
          <a:lstStyle/>
          <a:p>
            <a:pPr algn="ctr" eaLnBrk="1" hangingPunct="1">
              <a:defRPr/>
            </a:pPr>
            <a:r>
              <a:rPr lang="en-US" dirty="0"/>
              <a:t>Principles Behind the Agile Manifesto</a:t>
            </a:r>
          </a:p>
        </p:txBody>
      </p:sp>
      <p:sp>
        <p:nvSpPr>
          <p:cNvPr id="90115" name="Rectangle 3"/>
          <p:cNvSpPr>
            <a:spLocks noGrp="1" noChangeArrowheads="1"/>
          </p:cNvSpPr>
          <p:nvPr>
            <p:ph type="body" idx="1"/>
          </p:nvPr>
        </p:nvSpPr>
        <p:spPr>
          <a:xfrm>
            <a:off x="666750" y="1448937"/>
            <a:ext cx="7943850" cy="4648200"/>
          </a:xfrm>
        </p:spPr>
        <p:txBody>
          <a:bodyPr>
            <a:normAutofit fontScale="92500"/>
          </a:bodyPr>
          <a:lstStyle/>
          <a:p>
            <a:pPr eaLnBrk="1" hangingPunct="1">
              <a:defRPr/>
            </a:pPr>
            <a:r>
              <a:rPr lang="en-US" sz="2400" dirty="0"/>
              <a:t>Working software is the primary measure of progress. </a:t>
            </a:r>
          </a:p>
          <a:p>
            <a:pPr eaLnBrk="1" hangingPunct="1">
              <a:defRPr/>
            </a:pPr>
            <a:r>
              <a:rPr lang="en-US" sz="2400" dirty="0"/>
              <a:t>Agile processes promote sustainable development. The sponsors, developers, and users should be able to maintain a constant pace indefinitely. </a:t>
            </a:r>
          </a:p>
          <a:p>
            <a:pPr eaLnBrk="1" hangingPunct="1">
              <a:defRPr/>
            </a:pPr>
            <a:r>
              <a:rPr lang="en-US" sz="2400" dirty="0"/>
              <a:t>Continuous attention to technical excellence and good design enhances agility. </a:t>
            </a:r>
          </a:p>
          <a:p>
            <a:pPr eaLnBrk="1" hangingPunct="1">
              <a:defRPr/>
            </a:pPr>
            <a:r>
              <a:rPr lang="en-US" sz="2400" dirty="0"/>
              <a:t>Simplicity – the art of maximizing the amount of work not done – is essential. Do the simplest thing that could possibly work.</a:t>
            </a:r>
          </a:p>
          <a:p>
            <a:pPr eaLnBrk="1" hangingPunct="1">
              <a:defRPr/>
            </a:pPr>
            <a:r>
              <a:rPr lang="en-US" sz="2400" dirty="0"/>
              <a:t>The best architectures, requirements, and designs emerge from self-organizing teams. </a:t>
            </a:r>
          </a:p>
          <a:p>
            <a:pPr eaLnBrk="1" hangingPunct="1">
              <a:defRPr/>
            </a:pPr>
            <a:r>
              <a:rPr lang="en-US" sz="2400" dirty="0"/>
              <a:t>At regular intervals, the team reflects on how to become more effective, then tunes and adjusts its behavior accordingly. </a:t>
            </a:r>
          </a:p>
          <a:p>
            <a:pPr eaLnBrk="1" hangingPunct="1">
              <a:lnSpc>
                <a:spcPct val="80000"/>
              </a:lnSpc>
              <a:defRPr/>
            </a:pPr>
            <a:endParaRPr lang="en-US" sz="2400" dirty="0"/>
          </a:p>
          <a:p>
            <a:pPr eaLnBrk="1" hangingPunct="1">
              <a:lnSpc>
                <a:spcPct val="80000"/>
              </a:lnSpc>
              <a:defRPr/>
            </a:pPr>
            <a:endParaRPr lang="en-US" sz="2400" dirty="0"/>
          </a:p>
        </p:txBody>
      </p:sp>
    </p:spTree>
    <p:extLst>
      <p:ext uri="{BB962C8B-B14F-4D97-AF65-F5344CB8AC3E}">
        <p14:creationId xmlns:p14="http://schemas.microsoft.com/office/powerpoint/2010/main" val="78158054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t>Requirements Engineering Lecture 8</a:t>
            </a:r>
          </a:p>
        </p:txBody>
      </p:sp>
      <p:sp>
        <p:nvSpPr>
          <p:cNvPr id="7" name="Slide Number Placeholder 5"/>
          <p:cNvSpPr>
            <a:spLocks noGrp="1"/>
          </p:cNvSpPr>
          <p:nvPr>
            <p:ph type="sldNum" sz="quarter" idx="12"/>
          </p:nvPr>
        </p:nvSpPr>
        <p:spPr/>
        <p:txBody>
          <a:bodyPr/>
          <a:lstStyle/>
          <a:p>
            <a:pPr>
              <a:defRPr/>
            </a:pPr>
            <a:fld id="{7ECEFCEC-1876-4418-B404-673252F5D077}" type="slidenum">
              <a:rPr lang="en-US"/>
              <a:pPr>
                <a:defRPr/>
              </a:pPr>
              <a:t>7</a:t>
            </a:fld>
            <a:endParaRPr lang="en-US"/>
          </a:p>
        </p:txBody>
      </p:sp>
      <p:sp>
        <p:nvSpPr>
          <p:cNvPr id="10244" name="Text Box 2"/>
          <p:cNvSpPr txBox="1">
            <a:spLocks noChangeArrowheads="1"/>
          </p:cNvSpPr>
          <p:nvPr/>
        </p:nvSpPr>
        <p:spPr bwMode="auto">
          <a:xfrm>
            <a:off x="304800" y="304800"/>
            <a:ext cx="8610600" cy="366713"/>
          </a:xfrm>
          <a:prstGeom prst="rect">
            <a:avLst/>
          </a:prstGeom>
          <a:noFill/>
          <a:ln w="9525">
            <a:noFill/>
            <a:miter lim="800000"/>
            <a:headEnd/>
            <a:tailEnd/>
          </a:ln>
        </p:spPr>
        <p:txBody>
          <a:bodyPr>
            <a:spAutoFit/>
          </a:bodyPr>
          <a:lstStyle/>
          <a:p>
            <a:endParaRPr lang="en-US"/>
          </a:p>
        </p:txBody>
      </p:sp>
      <p:sp>
        <p:nvSpPr>
          <p:cNvPr id="151555" name="Rectangle 3"/>
          <p:cNvSpPr>
            <a:spLocks noGrp="1" noChangeArrowheads="1"/>
          </p:cNvSpPr>
          <p:nvPr>
            <p:ph type="title"/>
          </p:nvPr>
        </p:nvSpPr>
        <p:spPr>
          <a:xfrm>
            <a:off x="533400" y="657224"/>
            <a:ext cx="8229600" cy="1139825"/>
          </a:xfrm>
        </p:spPr>
        <p:txBody>
          <a:bodyPr>
            <a:normAutofit fontScale="90000"/>
          </a:bodyPr>
          <a:lstStyle/>
          <a:p>
            <a:pPr algn="ctr" eaLnBrk="1" hangingPunct="1">
              <a:defRPr/>
            </a:pPr>
            <a:r>
              <a:rPr lang="en-US" sz="4000" dirty="0"/>
              <a:t>Requirements Engineering in Agile Methodologies</a:t>
            </a:r>
          </a:p>
        </p:txBody>
      </p:sp>
      <p:sp>
        <p:nvSpPr>
          <p:cNvPr id="151556" name="Rectangle 4"/>
          <p:cNvSpPr>
            <a:spLocks noGrp="1" noChangeArrowheads="1"/>
          </p:cNvSpPr>
          <p:nvPr>
            <p:ph type="body" idx="1"/>
          </p:nvPr>
        </p:nvSpPr>
        <p:spPr>
          <a:xfrm>
            <a:off x="533400" y="2133600"/>
            <a:ext cx="8229600" cy="3886200"/>
          </a:xfrm>
        </p:spPr>
        <p:txBody>
          <a:bodyPr>
            <a:normAutofit fontScale="92500" lnSpcReduction="10000"/>
          </a:bodyPr>
          <a:lstStyle/>
          <a:p>
            <a:pPr eaLnBrk="1" hangingPunct="1">
              <a:lnSpc>
                <a:spcPct val="90000"/>
              </a:lnSpc>
              <a:defRPr/>
            </a:pPr>
            <a:r>
              <a:rPr lang="en-US" sz="2400" dirty="0">
                <a:effectLst/>
              </a:rPr>
              <a:t>Agile methods address one of the biggest challenges in software development: changing requirements.</a:t>
            </a:r>
          </a:p>
          <a:p>
            <a:pPr eaLnBrk="1" hangingPunct="1">
              <a:lnSpc>
                <a:spcPct val="90000"/>
              </a:lnSpc>
              <a:defRPr/>
            </a:pPr>
            <a:endParaRPr lang="en-US" sz="2400" dirty="0"/>
          </a:p>
          <a:p>
            <a:pPr eaLnBrk="1" hangingPunct="1">
              <a:lnSpc>
                <a:spcPct val="90000"/>
              </a:lnSpc>
              <a:defRPr/>
            </a:pPr>
            <a:r>
              <a:rPr lang="en-US" sz="2400" dirty="0">
                <a:effectLst/>
              </a:rPr>
              <a:t>A major difference between traditional and agile methodologies is in the gathering of requirements</a:t>
            </a:r>
            <a:r>
              <a:rPr lang="en-US" sz="2400" dirty="0"/>
              <a:t>.</a:t>
            </a:r>
            <a:endParaRPr lang="en-US" sz="2400" dirty="0">
              <a:effectLst/>
            </a:endParaRPr>
          </a:p>
          <a:p>
            <a:pPr eaLnBrk="1" hangingPunct="1">
              <a:lnSpc>
                <a:spcPct val="90000"/>
              </a:lnSpc>
              <a:defRPr/>
            </a:pPr>
            <a:endParaRPr lang="en-US" sz="2400" dirty="0">
              <a:effectLst/>
            </a:endParaRPr>
          </a:p>
          <a:p>
            <a:pPr eaLnBrk="1" hangingPunct="1">
              <a:lnSpc>
                <a:spcPct val="90000"/>
              </a:lnSpc>
              <a:defRPr/>
            </a:pPr>
            <a:r>
              <a:rPr lang="en-US" sz="2400" dirty="0">
                <a:effectLst/>
              </a:rPr>
              <a:t>Requirements engineering approaches for agile methodologies tend to be much more informal.  </a:t>
            </a:r>
          </a:p>
          <a:p>
            <a:pPr eaLnBrk="1" hangingPunct="1">
              <a:lnSpc>
                <a:spcPct val="90000"/>
              </a:lnSpc>
              <a:defRPr/>
            </a:pPr>
            <a:endParaRPr lang="en-US" sz="2400" dirty="0">
              <a:effectLst/>
            </a:endParaRPr>
          </a:p>
          <a:p>
            <a:pPr eaLnBrk="1" hangingPunct="1">
              <a:lnSpc>
                <a:spcPct val="90000"/>
              </a:lnSpc>
              <a:defRPr/>
            </a:pPr>
            <a:r>
              <a:rPr lang="en-US" sz="2400" dirty="0">
                <a:effectLst/>
              </a:rPr>
              <a:t>Some proponents of agile methodologies use requirements engineering practices as a selling point for agile.  </a:t>
            </a:r>
          </a:p>
          <a:p>
            <a:pPr eaLnBrk="1" hangingPunct="1">
              <a:lnSpc>
                <a:spcPct val="90000"/>
              </a:lnSpc>
              <a:defRPr/>
            </a:pPr>
            <a:endParaRPr lang="en-US" dirty="0"/>
          </a:p>
        </p:txBody>
      </p:sp>
    </p:spTree>
    <p:extLst>
      <p:ext uri="{BB962C8B-B14F-4D97-AF65-F5344CB8AC3E}">
        <p14:creationId xmlns:p14="http://schemas.microsoft.com/office/powerpoint/2010/main" val="1982679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Requirements Engineering Lecture 8</a:t>
            </a:r>
          </a:p>
        </p:txBody>
      </p:sp>
      <p:sp>
        <p:nvSpPr>
          <p:cNvPr id="6" name="Slide Number Placeholder 5"/>
          <p:cNvSpPr>
            <a:spLocks noGrp="1"/>
          </p:cNvSpPr>
          <p:nvPr>
            <p:ph type="sldNum" sz="quarter" idx="12"/>
          </p:nvPr>
        </p:nvSpPr>
        <p:spPr/>
        <p:txBody>
          <a:bodyPr/>
          <a:lstStyle/>
          <a:p>
            <a:pPr>
              <a:defRPr/>
            </a:pPr>
            <a:fld id="{D75648D5-0042-4770-929D-05B2B1D89CC1}" type="slidenum">
              <a:rPr lang="en-US"/>
              <a:pPr>
                <a:defRPr/>
              </a:pPr>
              <a:t>8</a:t>
            </a:fld>
            <a:endParaRPr lang="en-US"/>
          </a:p>
        </p:txBody>
      </p:sp>
      <p:sp>
        <p:nvSpPr>
          <p:cNvPr id="96258" name="Rectangle 2"/>
          <p:cNvSpPr>
            <a:spLocks noGrp="1" noChangeArrowheads="1"/>
          </p:cNvSpPr>
          <p:nvPr>
            <p:ph type="title"/>
          </p:nvPr>
        </p:nvSpPr>
        <p:spPr>
          <a:xfrm>
            <a:off x="628650" y="914400"/>
            <a:ext cx="7886700" cy="744242"/>
          </a:xfrm>
        </p:spPr>
        <p:txBody>
          <a:bodyPr>
            <a:normAutofit fontScale="90000"/>
          </a:bodyPr>
          <a:lstStyle/>
          <a:p>
            <a:pPr algn="ctr" eaLnBrk="1" hangingPunct="1">
              <a:defRPr/>
            </a:pPr>
            <a:r>
              <a:rPr lang="en-US" sz="4000" dirty="0"/>
              <a:t>Comparison of Waterfall, Iterative, and Agile Development Cycles</a:t>
            </a:r>
          </a:p>
        </p:txBody>
      </p:sp>
      <p:pic>
        <p:nvPicPr>
          <p:cNvPr id="9221" name="Picture 3"/>
          <p:cNvPicPr>
            <a:picLocks noGrp="1" noChangeAspect="1" noChangeArrowheads="1"/>
          </p:cNvPicPr>
          <p:nvPr>
            <p:ph idx="1"/>
          </p:nvPr>
        </p:nvPicPr>
        <p:blipFill>
          <a:blip r:embed="rId2" cstate="print"/>
          <a:srcRect/>
          <a:stretch>
            <a:fillRect/>
          </a:stretch>
        </p:blipFill>
        <p:spPr>
          <a:xfrm>
            <a:off x="-10236" y="2514600"/>
            <a:ext cx="9134365" cy="3200400"/>
          </a:xfrm>
          <a:noFill/>
        </p:spPr>
      </p:pic>
      <p:sp>
        <p:nvSpPr>
          <p:cNvPr id="2" name="TextBox 1"/>
          <p:cNvSpPr txBox="1"/>
          <p:nvPr/>
        </p:nvSpPr>
        <p:spPr>
          <a:xfrm>
            <a:off x="7315200" y="2514600"/>
            <a:ext cx="529312" cy="261610"/>
          </a:xfrm>
          <a:prstGeom prst="rect">
            <a:avLst/>
          </a:prstGeom>
          <a:solidFill>
            <a:schemeClr val="bg1"/>
          </a:solidFill>
        </p:spPr>
        <p:txBody>
          <a:bodyPr wrap="none" rtlCol="0">
            <a:spAutoFit/>
          </a:bodyPr>
          <a:lstStyle/>
          <a:p>
            <a:r>
              <a:rPr lang="en-US" sz="1100" b="1" u="sng" dirty="0"/>
              <a:t>Agile</a:t>
            </a:r>
          </a:p>
        </p:txBody>
      </p:sp>
    </p:spTree>
    <p:extLst>
      <p:ext uri="{BB962C8B-B14F-4D97-AF65-F5344CB8AC3E}">
        <p14:creationId xmlns:p14="http://schemas.microsoft.com/office/powerpoint/2010/main" val="216844493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03558"/>
            <a:ext cx="7886700" cy="215605"/>
          </a:xfrm>
        </p:spPr>
        <p:txBody>
          <a:bodyPr>
            <a:normAutofit fontScale="90000"/>
          </a:bodyPr>
          <a:lstStyle/>
          <a:p>
            <a:pPr algn="ctr"/>
            <a:r>
              <a:rPr lang="en-US" dirty="0"/>
              <a:t>Extreme Programming (XP)</a:t>
            </a:r>
          </a:p>
        </p:txBody>
      </p:sp>
      <p:sp>
        <p:nvSpPr>
          <p:cNvPr id="7" name="Content Placeholder 6"/>
          <p:cNvSpPr>
            <a:spLocks noGrp="1"/>
          </p:cNvSpPr>
          <p:nvPr>
            <p:ph idx="1"/>
          </p:nvPr>
        </p:nvSpPr>
        <p:spPr>
          <a:xfrm>
            <a:off x="628650" y="1066800"/>
            <a:ext cx="7886700" cy="5110163"/>
          </a:xfrm>
        </p:spPr>
        <p:txBody>
          <a:bodyPr>
            <a:normAutofit/>
          </a:bodyPr>
          <a:lstStyle/>
          <a:p>
            <a:r>
              <a:rPr lang="en-US" sz="1600" b="1" dirty="0"/>
              <a:t>User stories</a:t>
            </a:r>
            <a:r>
              <a:rPr lang="en-US" sz="1600" dirty="0"/>
              <a:t>: about three sentences of text written by the customer in the customers terminology stating what the system needs to do for them.</a:t>
            </a:r>
          </a:p>
          <a:p>
            <a:r>
              <a:rPr lang="en-US" sz="1600" b="1" dirty="0"/>
              <a:t>System metaphor:</a:t>
            </a:r>
            <a:r>
              <a:rPr lang="en-US" sz="1600" dirty="0"/>
              <a:t> a story that everyone - customers, programmers, and managers - can tell about how the system works.</a:t>
            </a:r>
          </a:p>
          <a:p>
            <a:r>
              <a:rPr lang="en-US" sz="1600" b="1" dirty="0"/>
              <a:t>Release planning: </a:t>
            </a:r>
            <a:r>
              <a:rPr lang="en-US" sz="1600" dirty="0"/>
              <a:t>a practice where the customer presents the desired features to the programmers, and the programmers estimate their difficulty.</a:t>
            </a:r>
          </a:p>
          <a:p>
            <a:r>
              <a:rPr lang="en-US" sz="1600" b="1" dirty="0"/>
              <a:t>Iteration planning meeting: </a:t>
            </a:r>
            <a:r>
              <a:rPr lang="en-US" sz="1600" dirty="0"/>
              <a:t>called at the beginning of each iteration to choose user stories to be implemented. Each iteration is 1 to 3 weeks long.</a:t>
            </a:r>
          </a:p>
          <a:p>
            <a:r>
              <a:rPr lang="en-US" sz="1600" b="1" dirty="0"/>
              <a:t>Spike solution:</a:t>
            </a:r>
            <a:r>
              <a:rPr lang="en-US" sz="1600" dirty="0"/>
              <a:t> a very simple program to explore potential solutions.</a:t>
            </a:r>
          </a:p>
          <a:p>
            <a:r>
              <a:rPr lang="en-US" sz="1600" b="1" dirty="0"/>
              <a:t>Project velocity:</a:t>
            </a:r>
            <a:r>
              <a:rPr lang="en-US" sz="1600" dirty="0"/>
              <a:t> a measure of how much work is getting done on your project computed as the sum of the estimates of the user stories that were finished.</a:t>
            </a:r>
          </a:p>
        </p:txBody>
      </p:sp>
      <p:sp>
        <p:nvSpPr>
          <p:cNvPr id="4" name="Footer Placeholder 3"/>
          <p:cNvSpPr>
            <a:spLocks noGrp="1"/>
          </p:cNvSpPr>
          <p:nvPr>
            <p:ph type="ftr" sz="quarter" idx="11"/>
          </p:nvPr>
        </p:nvSpPr>
        <p:spPr/>
        <p:txBody>
          <a:bodyPr/>
          <a:lstStyle/>
          <a:p>
            <a:pPr>
              <a:defRPr/>
            </a:pPr>
            <a:r>
              <a:rPr lang="en-US" dirty="0"/>
              <a:t>Requirements Engineering Lecture 8</a:t>
            </a:r>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9</a:t>
            </a:fld>
            <a:endParaRPr lang="en-US" altLang="en-US"/>
          </a:p>
        </p:txBody>
      </p:sp>
      <p:pic>
        <p:nvPicPr>
          <p:cNvPr id="6" name="Picture 5"/>
          <p:cNvPicPr>
            <a:picLocks noChangeAspect="1"/>
          </p:cNvPicPr>
          <p:nvPr/>
        </p:nvPicPr>
        <p:blipFill>
          <a:blip r:embed="rId2"/>
          <a:stretch>
            <a:fillRect/>
          </a:stretch>
        </p:blipFill>
        <p:spPr>
          <a:xfrm>
            <a:off x="609600" y="4091893"/>
            <a:ext cx="8153400" cy="2766107"/>
          </a:xfrm>
          <a:prstGeom prst="rect">
            <a:avLst/>
          </a:prstGeom>
        </p:spPr>
      </p:pic>
    </p:spTree>
    <p:extLst>
      <p:ext uri="{BB962C8B-B14F-4D97-AF65-F5344CB8AC3E}">
        <p14:creationId xmlns:p14="http://schemas.microsoft.com/office/powerpoint/2010/main" val="2626720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3678</TotalTime>
  <Words>1749</Words>
  <Application>Microsoft Macintosh PowerPoint</Application>
  <PresentationFormat>On-screen Show (4:3)</PresentationFormat>
  <Paragraphs>306</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Times New Roman</vt:lpstr>
      <vt:lpstr>Wingdings</vt:lpstr>
      <vt:lpstr>Office Theme</vt:lpstr>
      <vt:lpstr>Requirements Engineering</vt:lpstr>
      <vt:lpstr>Today’s Agenda</vt:lpstr>
      <vt:lpstr>Topics</vt:lpstr>
      <vt:lpstr>Agile Manifesto</vt:lpstr>
      <vt:lpstr>Principles Behind Agile Manifesto</vt:lpstr>
      <vt:lpstr>Principles Behind the Agile Manifesto</vt:lpstr>
      <vt:lpstr>Requirements Engineering in Agile Methodologies</vt:lpstr>
      <vt:lpstr>Comparison of Waterfall, Iterative, and Agile Development Cycles</vt:lpstr>
      <vt:lpstr>Extreme Programming (XP)</vt:lpstr>
      <vt:lpstr>XP Practices</vt:lpstr>
      <vt:lpstr>Scrum</vt:lpstr>
      <vt:lpstr>Scrum</vt:lpstr>
      <vt:lpstr>Scrum</vt:lpstr>
      <vt:lpstr>Scrum Team</vt:lpstr>
      <vt:lpstr>Sprint Backlog</vt:lpstr>
      <vt:lpstr>Backlog Relationship</vt:lpstr>
      <vt:lpstr>Characteristics of Agile Methods</vt:lpstr>
      <vt:lpstr>Requirements Engineering : Agile versus Traditional</vt:lpstr>
      <vt:lpstr>Agile Requirements Change Management Process </vt:lpstr>
      <vt:lpstr>User Stories and Agile RE</vt:lpstr>
      <vt:lpstr>User Stories and Agile RE</vt:lpstr>
      <vt:lpstr>User Story Components</vt:lpstr>
      <vt:lpstr>User Story Layout</vt:lpstr>
      <vt:lpstr>User Story: Pet Store POS</vt:lpstr>
      <vt:lpstr>User Story: Baggage Handling</vt:lpstr>
      <vt:lpstr>Criteria for User Stories</vt:lpstr>
      <vt:lpstr>Agile Requirements Best Practices</vt:lpstr>
      <vt:lpstr>Challenges for RE and Agile Methodologies</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Laplante</dc:creator>
  <cp:lastModifiedBy>mukar@usc.edu</cp:lastModifiedBy>
  <cp:revision>152</cp:revision>
  <cp:lastPrinted>1601-01-01T00:00:00Z</cp:lastPrinted>
  <dcterms:created xsi:type="dcterms:W3CDTF">1601-01-01T00:00:00Z</dcterms:created>
  <dcterms:modified xsi:type="dcterms:W3CDTF">2017-03-28T22:07:14Z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