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6" r:id="rId3"/>
    <p:sldId id="259" r:id="rId4"/>
    <p:sldId id="260" r:id="rId5"/>
    <p:sldId id="262" r:id="rId6"/>
    <p:sldId id="264" r:id="rId7"/>
    <p:sldId id="265" r:id="rId8"/>
    <p:sldId id="266" r:id="rId9"/>
    <p:sldId id="291" r:id="rId10"/>
    <p:sldId id="267" r:id="rId11"/>
    <p:sldId id="268" r:id="rId12"/>
    <p:sldId id="274" r:id="rId13"/>
    <p:sldId id="275" r:id="rId14"/>
    <p:sldId id="279" r:id="rId15"/>
    <p:sldId id="281" r:id="rId16"/>
    <p:sldId id="288" r:id="rId17"/>
    <p:sldId id="289" r:id="rId18"/>
    <p:sldId id="290" r:id="rId19"/>
    <p:sldId id="284" r:id="rId2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D9DB1C6-72C5-4228-AD2A-24FA13DBB998}" type="datetimeFigureOut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A45A8B-D08D-4392-8FEF-F9CF140CE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617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F28205-4AAE-41B2-BFAA-34FAAEA36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197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648CFF-4F2B-4A24-B3F9-559C7A8A388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62083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847D-CDCA-4276-83D2-5A4485A9FB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6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C348-52D0-4F93-84FF-49258F852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9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7E0-18EB-4064-B170-034665DE6F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892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Requirements Engineering Lecture 9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7FD51B-F7F3-4EB6-BEBC-4186202044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59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42E8-9CD3-4C72-B3BE-209CA07F54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7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175-38CE-41EA-9DAA-A3EEA7ADCA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E653-3931-4FF2-BF2C-B1768EAFF0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96CC-F3C9-4CCD-8A85-A3A71B3E49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8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D50-D3BF-45D7-85EE-257C0E8F34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50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BC3-F136-41FA-8795-B770754B77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7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432B-BD0D-437C-8077-970B21A77C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61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74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00200"/>
            <a:ext cx="78867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1255-09E4-4786-B293-33EAB5E1A2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0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dwards@us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vDAQC3quB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serenasoftware/presentation-and-demo-dimensions-rm?mkt_tok=3RkMMJWWfF9wsRonsqTKcO/hmjTEU5z17%2BktWaKxhYkz2EFye%2BLIHETpodcMT8NnNb7YDBceEJhqyQJxPr3AKtQN3t1zRhjmCA%3D%3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WPPZGECd_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fFkjqBtwT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lere.co.uk/tools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YK7_g4Fy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Requirements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429000"/>
            <a:ext cx="6858000" cy="1808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Chapter 8: RE Tool Support</a:t>
            </a:r>
          </a:p>
          <a:p>
            <a:pPr>
              <a:defRPr/>
            </a:pPr>
            <a:r>
              <a:rPr lang="en-US" sz="2000" b="1" dirty="0"/>
              <a:t>George Edwards</a:t>
            </a:r>
          </a:p>
          <a:p>
            <a:pPr>
              <a:defRPr/>
            </a:pPr>
            <a:r>
              <a:rPr lang="en-US" dirty="0"/>
              <a:t>Computer Science Department</a:t>
            </a:r>
          </a:p>
          <a:p>
            <a:pPr>
              <a:defRPr/>
            </a:pPr>
            <a:r>
              <a:rPr lang="en-US" dirty="0"/>
              <a:t>University of Southern California</a:t>
            </a:r>
          </a:p>
          <a:p>
            <a:pPr>
              <a:defRPr/>
            </a:pPr>
            <a:r>
              <a:rPr lang="en-US" dirty="0">
                <a:hlinkClick r:id="rId2"/>
              </a:rPr>
              <a:t>gedwards@usc.edu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42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2B3F6B-C8D9-4C33-A7B5-46699C7B293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Caliber (Borland)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041" y="1905000"/>
            <a:ext cx="7886700" cy="3581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800" dirty="0"/>
              <a:t>Features include: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400" dirty="0"/>
              <a:t>Centralized repository 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  <a:defRPr/>
            </a:pPr>
            <a:endParaRPr lang="en-US" sz="2400" dirty="0"/>
          </a:p>
          <a:p>
            <a:pPr lvl="1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400" dirty="0"/>
              <a:t>Customizable GUI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  <a:defRPr/>
            </a:pPr>
            <a:endParaRPr lang="en-US" sz="2400" dirty="0"/>
          </a:p>
          <a:p>
            <a:pPr lvl="1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400" dirty="0"/>
              <a:t>Traceability across the lifecycle 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  <a:defRPr/>
            </a:pPr>
            <a:endParaRPr lang="en-US" sz="2400" dirty="0"/>
          </a:p>
          <a:p>
            <a:pPr lvl="1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400" dirty="0"/>
              <a:t>Online glossaries 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511791" y="6081713"/>
            <a:ext cx="4038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Source: http://www.volere.co.uk/tools.htm</a:t>
            </a:r>
          </a:p>
        </p:txBody>
      </p:sp>
    </p:spTree>
    <p:extLst>
      <p:ext uri="{BB962C8B-B14F-4D97-AF65-F5344CB8AC3E}">
        <p14:creationId xmlns:p14="http://schemas.microsoft.com/office/powerpoint/2010/main" val="33294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C2C30F-04D3-4065-AF63-E3C1B4D9234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62000"/>
            <a:ext cx="7886700" cy="74424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Caliber Demo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438400"/>
            <a:ext cx="7886700" cy="23622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hlinkClick r:id="rId2"/>
              </a:rPr>
              <a:t>https://www.youtube.com/watch?v=vvDAQC3quBs</a:t>
            </a:r>
            <a:endParaRPr lang="en-US" sz="2800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57BCC3-054F-4F33-B983-AB0FB64BB7E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7797" y="824207"/>
            <a:ext cx="7886700" cy="744242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/>
              <a:t>Dimensions RM (Serena)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797" y="2057400"/>
            <a:ext cx="78867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Oracle-based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Enables management and traceability of requirements, design, tests, tasks, and other development information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 class definition tool used to model any type of hierarchical project data (requirement document, hierarchies, system element structure and WBS).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Generic relationships within the hierarchies can be established to cross-reference link information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Online collaboration capability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010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A3B0B0-7FC9-42A0-8E63-02C61A55555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14400"/>
            <a:ext cx="7886700" cy="744242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/>
              <a:t>Dimensions RM Demo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438401"/>
            <a:ext cx="7886700" cy="266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hlinkClick r:id="rId2"/>
              </a:rPr>
              <a:t>http://www.slideshare.net/serenasoftware/presentation-and-demo-dimensions-rm?mkt_tok=3RkMMJWWfF9wsRonsqTKcO%2FhmjTEU5z17%2BktWaKxhYkz2EFye%2BLIHETpodcMT8NnNb7YDBceEJhqyQJxPr3AKtQN3t1zRhjmCA%3D%3D</a:t>
            </a: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20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9AB388-3ECB-4387-B79D-48AC21856AC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err="1"/>
              <a:t>FreeMind</a:t>
            </a:r>
            <a:r>
              <a:rPr lang="en-US" dirty="0"/>
              <a:t> (open source)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080" y="1981200"/>
            <a:ext cx="78867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Free “mind mapping” software written in Java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Mind maps are simple “graphs” (in the CS sense) of concepts</a:t>
            </a:r>
          </a:p>
          <a:p>
            <a:pPr lvl="1">
              <a:defRPr/>
            </a:pPr>
            <a:r>
              <a:rPr lang="en-US" dirty="0"/>
              <a:t>Start with a central concept</a:t>
            </a:r>
          </a:p>
          <a:p>
            <a:pPr lvl="1">
              <a:defRPr/>
            </a:pPr>
            <a:r>
              <a:rPr lang="en-US" dirty="0"/>
              <a:t>Branches representing related ideas radiate from the central concept</a:t>
            </a:r>
          </a:p>
          <a:p>
            <a:pPr marL="0" indent="0" eaLnBrk="1" hangingPunct="1"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Useful for brainstorming, task analysis, laddering, traceability, JAD, focus groups, etc.</a:t>
            </a:r>
          </a:p>
          <a:p>
            <a:pPr marL="0" indent="0" eaLnBrk="1" hangingPunct="1"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1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9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CBA4D0-1F7B-42CD-A2F7-3BBA261C2E0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88070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err="1"/>
              <a:t>FreeMind</a:t>
            </a:r>
            <a:endParaRPr lang="en-US" dirty="0"/>
          </a:p>
        </p:txBody>
      </p:sp>
      <p:pic>
        <p:nvPicPr>
          <p:cNvPr id="2867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40" y="1262784"/>
            <a:ext cx="7086600" cy="51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833367" y="6618620"/>
            <a:ext cx="502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/>
              <a:t>Source:  http://freemind.sourceforge.net/FreeMind-computer-knowledge.png</a:t>
            </a:r>
          </a:p>
        </p:txBody>
      </p:sp>
    </p:spTree>
    <p:extLst>
      <p:ext uri="{BB962C8B-B14F-4D97-AF65-F5344CB8AC3E}">
        <p14:creationId xmlns:p14="http://schemas.microsoft.com/office/powerpoint/2010/main" val="154418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FreeMind</a:t>
            </a:r>
            <a:r>
              <a:rPr lang="en-US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https://www.youtube.com/watch?v=OWPPZGECd_4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15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Kanban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Kanban is a process management system for tracking the status of work items (tasks)</a:t>
            </a:r>
          </a:p>
          <a:p>
            <a:r>
              <a:rPr lang="en-US" dirty="0"/>
              <a:t>Work items are captured on a Kanban “board”</a:t>
            </a:r>
          </a:p>
          <a:p>
            <a:pPr lvl="1"/>
            <a:r>
              <a:rPr lang="en-US" dirty="0"/>
              <a:t>The board includes set of process steps (“bins”)</a:t>
            </a:r>
          </a:p>
          <a:p>
            <a:pPr lvl="1"/>
            <a:r>
              <a:rPr lang="en-US" dirty="0"/>
              <a:t>Work items are moved between steps as their status changes</a:t>
            </a:r>
          </a:p>
          <a:p>
            <a:r>
              <a:rPr lang="en-US" dirty="0"/>
              <a:t>Process steps, task types, work items, user roles, etc. are customizable</a:t>
            </a:r>
          </a:p>
          <a:p>
            <a:r>
              <a:rPr lang="en-US" dirty="0"/>
              <a:t>In agile methods like Scrum and XP, work items are user stories</a:t>
            </a:r>
          </a:p>
          <a:p>
            <a:r>
              <a:rPr lang="en-US" dirty="0"/>
              <a:t>Common process steps are:</a:t>
            </a:r>
          </a:p>
          <a:p>
            <a:pPr lvl="1"/>
            <a:r>
              <a:rPr lang="en-US" dirty="0"/>
              <a:t>Planned, In progress, Done</a:t>
            </a:r>
          </a:p>
          <a:p>
            <a:pPr lvl="1"/>
            <a:r>
              <a:rPr lang="en-US" dirty="0"/>
              <a:t>Product backlog, Release backlog, Sprint backlog</a:t>
            </a:r>
          </a:p>
          <a:p>
            <a:pPr lvl="1"/>
            <a:r>
              <a:rPr lang="en-US" dirty="0"/>
              <a:t>Specification, Development, Testing, Deployment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34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KanbanFlow</a:t>
            </a:r>
            <a:r>
              <a:rPr lang="en-US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https://www.youtube.com/watch?v=VfFkjqBtwTg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358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http://www.volere.co.uk/tools.htm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93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Ch. 7 quiz, part 2</a:t>
            </a:r>
          </a:p>
          <a:p>
            <a:r>
              <a:rPr lang="en-US" dirty="0"/>
              <a:t>Review Ch. 7 quiz, part 1</a:t>
            </a:r>
          </a:p>
          <a:p>
            <a:r>
              <a:rPr lang="en-US" dirty="0"/>
              <a:t>Ch. 8 lecture</a:t>
            </a:r>
          </a:p>
          <a:p>
            <a:r>
              <a:rPr lang="en-US" dirty="0"/>
              <a:t>Student presentations</a:t>
            </a:r>
          </a:p>
          <a:p>
            <a:r>
              <a:rPr lang="en-US" dirty="0"/>
              <a:t>Class project help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4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258F7F-02E1-4C40-ACF1-3CA41604B7E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/>
              <a:t>Requirements Engineering Tools Features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00200"/>
            <a:ext cx="7886700" cy="4756151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400" dirty="0"/>
              <a:t>Represents all “typical” RE objects – e.g. use cases, scenarios, user stories</a:t>
            </a:r>
          </a:p>
          <a:p>
            <a:pPr eaLnBrk="1" hangingPunct="1">
              <a:defRPr/>
            </a:pPr>
            <a:r>
              <a:rPr lang="en-US" sz="2400" dirty="0"/>
              <a:t>Support for user defined entities</a:t>
            </a:r>
          </a:p>
          <a:p>
            <a:pPr eaLnBrk="1" hangingPunct="1">
              <a:defRPr/>
            </a:pPr>
            <a:r>
              <a:rPr lang="en-US" sz="2400" dirty="0"/>
              <a:t>Multi-user support without collision and versioning issues</a:t>
            </a:r>
          </a:p>
          <a:p>
            <a:pPr eaLnBrk="1" hangingPunct="1">
              <a:defRPr/>
            </a:pPr>
            <a:r>
              <a:rPr lang="en-US" sz="2400" dirty="0"/>
              <a:t>Online collaboration </a:t>
            </a:r>
          </a:p>
          <a:p>
            <a:pPr eaLnBrk="1" hangingPunct="1">
              <a:defRPr/>
            </a:pPr>
            <a:r>
              <a:rPr lang="en-US" sz="2400" dirty="0"/>
              <a:t>Customizable GUIs</a:t>
            </a:r>
          </a:p>
          <a:p>
            <a:pPr eaLnBrk="1" hangingPunct="1">
              <a:defRPr/>
            </a:pPr>
            <a:r>
              <a:rPr lang="en-US" sz="2400" dirty="0"/>
              <a:t>Standard templates (e.g. IEEE 12207, 830)</a:t>
            </a:r>
          </a:p>
          <a:p>
            <a:pPr eaLnBrk="1" hangingPunct="1">
              <a:defRPr/>
            </a:pPr>
            <a:r>
              <a:rPr lang="en-US" sz="2400" dirty="0"/>
              <a:t>Verification and validation tools</a:t>
            </a:r>
          </a:p>
          <a:p>
            <a:pPr eaLnBrk="1" hangingPunct="1">
              <a:defRPr/>
            </a:pPr>
            <a:r>
              <a:rPr lang="en-US" sz="2400" dirty="0"/>
              <a:t>API access to functionality for customization</a:t>
            </a:r>
          </a:p>
          <a:p>
            <a:pPr eaLnBrk="1" hangingPunct="1">
              <a:defRPr/>
            </a:pPr>
            <a:r>
              <a:rPr lang="en-US" sz="2400" dirty="0"/>
              <a:t>Support for traceability</a:t>
            </a:r>
          </a:p>
          <a:p>
            <a:pPr eaLnBrk="1" hangingPunct="1">
              <a:defRPr/>
            </a:pPr>
            <a:r>
              <a:rPr lang="en-US" sz="2400" dirty="0"/>
              <a:t>Round tripping</a:t>
            </a:r>
          </a:p>
          <a:p>
            <a:pPr eaLnBrk="1" hangingPunct="1">
              <a:defRPr/>
            </a:pPr>
            <a:r>
              <a:rPr lang="en-US" sz="2400" dirty="0"/>
              <a:t>Glossary support</a:t>
            </a:r>
          </a:p>
        </p:txBody>
      </p:sp>
    </p:spTree>
    <p:extLst>
      <p:ext uri="{BB962C8B-B14F-4D97-AF65-F5344CB8AC3E}">
        <p14:creationId xmlns:p14="http://schemas.microsoft.com/office/powerpoint/2010/main" val="205296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9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A0DF96-553C-4980-BFE2-9A88242BC27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>
          <a:xfrm>
            <a:off x="285750" y="457200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Automated RE Tool Features</a:t>
            </a:r>
          </a:p>
        </p:txBody>
      </p:sp>
      <p:graphicFrame>
        <p:nvGraphicFramePr>
          <p:cNvPr id="126013" name="Group 6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558468"/>
              </p:ext>
            </p:extLst>
          </p:nvPr>
        </p:nvGraphicFramePr>
        <p:xfrm>
          <a:off x="533400" y="1404640"/>
          <a:ext cx="8229600" cy="4759325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Tool Feature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Definition of workflow for requirements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workflow (states, roles, state transitions) is configurable for requirements.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Automated generation of bi-directionality of traces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When the user creates a trace between artifact A and artifact B it automatically establishes a backward trace from B to A.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Definition of user-specific trace types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 authorized user can define trace types and assign names.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Suspect traces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When a requirement changes the tool automatically highlights all traces related to this requirement for checking and updating traces.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Long-term archiving functionality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data in the tool can be archived in a format accessible without the tool if necessary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30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F86C36-A056-434D-A587-BF9921497D5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en-US" dirty="0"/>
              <a:t>Traceability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44196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GB" sz="2400" dirty="0"/>
              <a:t>Traceability is concerned with the relationships between requirements, their sources and the system design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GB" sz="2400" b="1" dirty="0"/>
              <a:t>Source traceability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GB" sz="2400" dirty="0"/>
              <a:t>Links from requirements to stakeholders who proposed these requirements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GB" sz="2400" b="1" dirty="0"/>
              <a:t>Requirements traceability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GB" sz="2400" dirty="0"/>
              <a:t>Links between dependent requirements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GB" sz="2400" b="1" dirty="0"/>
              <a:t>Design traceability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GB" sz="2400" dirty="0"/>
              <a:t>Links from the requirements to the design</a:t>
            </a:r>
          </a:p>
        </p:txBody>
      </p:sp>
    </p:spTree>
    <p:extLst>
      <p:ext uri="{BB962C8B-B14F-4D97-AF65-F5344CB8AC3E}">
        <p14:creationId xmlns:p14="http://schemas.microsoft.com/office/powerpoint/2010/main" val="37398747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7E0FAA-21A0-4AAC-A53C-C72F7434349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/>
              <a:t>Best Practices for Automated Traceability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Trace for a </a:t>
            </a:r>
            <a:r>
              <a:rPr lang="en-US" sz="2400" b="1" dirty="0"/>
              <a:t>purpose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Determine which linkages are truly important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Avoid generating extraneous links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Define a </a:t>
            </a:r>
            <a:r>
              <a:rPr lang="en-US" sz="2400" b="1" dirty="0"/>
              <a:t>suitable trace granularity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i="1" dirty="0"/>
              <a:t>e.g.</a:t>
            </a:r>
            <a:r>
              <a:rPr lang="en-US" sz="2000" dirty="0"/>
              <a:t>, should linkages be at a package, class, or method level?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Support </a:t>
            </a:r>
            <a:r>
              <a:rPr lang="en-US" sz="2400" b="1" dirty="0"/>
              <a:t>in-place traceability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Provide traceability between artifacts as they reside in their native environments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Use a well-defined </a:t>
            </a:r>
            <a:r>
              <a:rPr lang="en-US" sz="2400" b="1" dirty="0"/>
              <a:t>project glossary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Create during initial discovery meetings with stakeholders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Use consistently throughout the RE process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800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14B6B8-F7C9-48D5-827B-89C7E924710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dirty="0"/>
              <a:t>Best Practices for Automated Traceability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733300"/>
            <a:ext cx="7886700" cy="45767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Construct a </a:t>
            </a:r>
            <a:r>
              <a:rPr lang="en-US" sz="2400" b="1" dirty="0"/>
              <a:t>meaningful hierarchy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/>
              <a:t>Experimental results show that hierarchically organized requirements are more susceptible to intelligent linking software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Avoid </a:t>
            </a:r>
            <a:r>
              <a:rPr lang="en-US" sz="2400" b="1" dirty="0"/>
              <a:t>overloaded terminology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/>
              <a:t>Terms with different semantics in different domains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Create </a:t>
            </a:r>
            <a:r>
              <a:rPr lang="en-US" sz="2400" b="1" dirty="0"/>
              <a:t>rich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/>
              <a:t>Incorporate rationale and domain knowledge in each requirement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Use a </a:t>
            </a:r>
            <a:r>
              <a:rPr lang="en-US" sz="2400" b="1" dirty="0"/>
              <a:t>process improvement plan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/>
              <a:t>Identify areas of inefficiency and implement corrective steps</a:t>
            </a:r>
          </a:p>
          <a:p>
            <a:pPr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15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697B8A-8250-4453-8F52-AC9CB6AF70D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/>
              <a:t>Requirements Engineering Tools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8800"/>
            <a:ext cx="7886700" cy="3810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DOORS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/>
              <a:t>Caliber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Dimensions RM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Other types of tools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err="1"/>
              <a:t>FreeMind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en-US" dirty="0" err="1"/>
              <a:t>Kanbanery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5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DOORS (IBM)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Web-based, feature-rich requirements management system</a:t>
            </a:r>
          </a:p>
          <a:p>
            <a:pPr lvl="1"/>
            <a:r>
              <a:rPr lang="en-US" dirty="0"/>
              <a:t>Requirements and artifacts stored in a DB</a:t>
            </a:r>
          </a:p>
          <a:p>
            <a:pPr lvl="1"/>
            <a:r>
              <a:rPr lang="en-US" dirty="0"/>
              <a:t>Multiple different views of requirements</a:t>
            </a:r>
          </a:p>
          <a:p>
            <a:pPr lvl="1"/>
            <a:r>
              <a:rPr lang="en-US" dirty="0"/>
              <a:t>Imports/exports to Word, Excel, etc.</a:t>
            </a:r>
          </a:p>
          <a:p>
            <a:pPr lvl="1"/>
            <a:r>
              <a:rPr lang="en-US" dirty="0"/>
              <a:t>Allows definition of traceability links, custom attributes, etc.</a:t>
            </a:r>
          </a:p>
          <a:p>
            <a:endParaRPr lang="en-US" dirty="0"/>
          </a:p>
          <a:p>
            <a:r>
              <a:rPr lang="en-US" dirty="0"/>
              <a:t>Built on IBM Jazz platform</a:t>
            </a:r>
          </a:p>
          <a:p>
            <a:pPr lvl="1"/>
            <a:r>
              <a:rPr lang="en-US" dirty="0"/>
              <a:t>Integrates with other IBM products for full lifecycle support</a:t>
            </a:r>
          </a:p>
          <a:p>
            <a:endParaRPr lang="en-US" dirty="0"/>
          </a:p>
          <a:p>
            <a:r>
              <a:rPr lang="en-US" dirty="0"/>
              <a:t>Requires more training due to large number of features, complexity of the interface</a:t>
            </a:r>
          </a:p>
          <a:p>
            <a:endParaRPr lang="en-US" dirty="0"/>
          </a:p>
          <a:p>
            <a:r>
              <a:rPr lang="en-US" sz="2000" dirty="0">
                <a:hlinkClick r:id="rId2"/>
              </a:rPr>
              <a:t>https://www.youtube.com/watch?v=qYK7_g4Fy44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4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Words>955</Words>
  <Application>Microsoft Office PowerPoint</Application>
  <PresentationFormat>On-screen Show (4:3)</PresentationFormat>
  <Paragraphs>169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Requirements Engineering</vt:lpstr>
      <vt:lpstr>Today’s Agenda</vt:lpstr>
      <vt:lpstr>Requirements Engineering Tools Features</vt:lpstr>
      <vt:lpstr>Automated RE Tool Features</vt:lpstr>
      <vt:lpstr>Traceability</vt:lpstr>
      <vt:lpstr>Best Practices for Automated Traceability</vt:lpstr>
      <vt:lpstr>Best Practices for Automated Traceability</vt:lpstr>
      <vt:lpstr>Requirements Engineering Tools</vt:lpstr>
      <vt:lpstr>DOORS (IBM)</vt:lpstr>
      <vt:lpstr>Caliber (Borland)</vt:lpstr>
      <vt:lpstr>Caliber Demo</vt:lpstr>
      <vt:lpstr>Dimensions RM (Serena)</vt:lpstr>
      <vt:lpstr>Dimensions RM Demo</vt:lpstr>
      <vt:lpstr>FreeMind (open source)</vt:lpstr>
      <vt:lpstr>FreeMind</vt:lpstr>
      <vt:lpstr>FreeMind Demo</vt:lpstr>
      <vt:lpstr>Kanban tools</vt:lpstr>
      <vt:lpstr>KanbanFlow Demo</vt:lpstr>
      <vt:lpstr>Other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Laplante</dc:creator>
  <cp:lastModifiedBy>George Edwards</cp:lastModifiedBy>
  <cp:revision>134</cp:revision>
  <cp:lastPrinted>1601-01-01T00:00:00Z</cp:lastPrinted>
  <dcterms:created xsi:type="dcterms:W3CDTF">1601-01-01T00:00:00Z</dcterms:created>
  <dcterms:modified xsi:type="dcterms:W3CDTF">2017-04-03T19:52:49Z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