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3" r:id="rId1"/>
  </p:sldMasterIdLst>
  <p:notesMasterIdLst>
    <p:notesMasterId r:id="rId16"/>
  </p:notesMasterIdLst>
  <p:handoutMasterIdLst>
    <p:handoutMasterId r:id="rId17"/>
  </p:handoutMasterIdLst>
  <p:sldIdLst>
    <p:sldId id="256" r:id="rId2"/>
    <p:sldId id="285" r:id="rId3"/>
    <p:sldId id="257" r:id="rId4"/>
    <p:sldId id="286" r:id="rId5"/>
    <p:sldId id="262" r:id="rId6"/>
    <p:sldId id="263" r:id="rId7"/>
    <p:sldId id="291" r:id="rId8"/>
    <p:sldId id="270" r:id="rId9"/>
    <p:sldId id="274" r:id="rId10"/>
    <p:sldId id="287" r:id="rId11"/>
    <p:sldId id="275" r:id="rId12"/>
    <p:sldId id="289" r:id="rId13"/>
    <p:sldId id="288" r:id="rId14"/>
    <p:sldId id="290" r:id="rId15"/>
  </p:sldIdLst>
  <p:sldSz cx="9144000" cy="6858000" type="screen4x3"/>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4"/>
  </p:normalViewPr>
  <p:slideViewPr>
    <p:cSldViewPr>
      <p:cViewPr varScale="1">
        <p:scale>
          <a:sx n="90" d="100"/>
          <a:sy n="90" d="100"/>
        </p:scale>
        <p:origin x="1744"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4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atin typeface="Arial" charset="0"/>
              </a:defRPr>
            </a:lvl1pPr>
          </a:lstStyle>
          <a:p>
            <a:pPr>
              <a:defRPr/>
            </a:pPr>
            <a:fld id="{9D9DB1C6-72C5-4228-AD2A-24FA13DBB998}" type="datetimeFigureOut">
              <a:rPr lang="en-US"/>
              <a:pPr>
                <a:defRPr/>
              </a:pPr>
              <a:t>4/17/17</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5A45A8B-D08D-4392-8FEF-F9CF140CECF5}" type="slidenum">
              <a:rPr lang="en-US" altLang="en-US"/>
              <a:pPr/>
              <a:t>‹#›</a:t>
            </a:fld>
            <a:endParaRPr lang="en-US" altLang="en-US"/>
          </a:p>
        </p:txBody>
      </p:sp>
    </p:spTree>
    <p:extLst>
      <p:ext uri="{BB962C8B-B14F-4D97-AF65-F5344CB8AC3E}">
        <p14:creationId xmlns:p14="http://schemas.microsoft.com/office/powerpoint/2010/main" val="830617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2F28205-4AAE-41B2-BFAA-34FAAEA36A6C}" type="slidenum">
              <a:rPr lang="en-US" altLang="en-US"/>
              <a:pPr/>
              <a:t>‹#›</a:t>
            </a:fld>
            <a:endParaRPr lang="en-US" altLang="en-US"/>
          </a:p>
        </p:txBody>
      </p:sp>
    </p:spTree>
    <p:extLst>
      <p:ext uri="{BB962C8B-B14F-4D97-AF65-F5344CB8AC3E}">
        <p14:creationId xmlns:p14="http://schemas.microsoft.com/office/powerpoint/2010/main" val="23811975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620837"/>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2C86847D-CDCA-4276-83D2-5A4485A9FB0E}" type="slidenum">
              <a:rPr lang="en-US" altLang="en-US" smtClean="0"/>
              <a:pPr/>
              <a:t>‹#›</a:t>
            </a:fld>
            <a:endParaRPr lang="en-US" altLang="en-US"/>
          </a:p>
        </p:txBody>
      </p:sp>
    </p:spTree>
    <p:extLst>
      <p:ext uri="{BB962C8B-B14F-4D97-AF65-F5344CB8AC3E}">
        <p14:creationId xmlns:p14="http://schemas.microsoft.com/office/powerpoint/2010/main" val="362364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D2A7C348-52D0-4F93-84FF-49258F852FB8}" type="slidenum">
              <a:rPr lang="en-US" altLang="en-US" smtClean="0"/>
              <a:pPr/>
              <a:t>‹#›</a:t>
            </a:fld>
            <a:endParaRPr lang="en-US" altLang="en-US"/>
          </a:p>
        </p:txBody>
      </p:sp>
    </p:spTree>
    <p:extLst>
      <p:ext uri="{BB962C8B-B14F-4D97-AF65-F5344CB8AC3E}">
        <p14:creationId xmlns:p14="http://schemas.microsoft.com/office/powerpoint/2010/main" val="103293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096F57E0-18EB-4064-B170-034665DE6F67}" type="slidenum">
              <a:rPr lang="en-US" altLang="en-US" smtClean="0"/>
              <a:pPr/>
              <a:t>‹#›</a:t>
            </a:fld>
            <a:endParaRPr lang="en-US" altLang="en-US"/>
          </a:p>
        </p:txBody>
      </p:sp>
    </p:spTree>
    <p:extLst>
      <p:ext uri="{BB962C8B-B14F-4D97-AF65-F5344CB8AC3E}">
        <p14:creationId xmlns:p14="http://schemas.microsoft.com/office/powerpoint/2010/main" val="399189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270B6DF2-2878-4E11-830F-A626BD8BF0A8}" type="slidenum">
              <a:rPr lang="en-US" altLang="en-US" smtClean="0"/>
              <a:pPr/>
              <a:t>‹#›</a:t>
            </a:fld>
            <a:endParaRPr lang="en-US" altLang="en-US"/>
          </a:p>
        </p:txBody>
      </p:sp>
    </p:spTree>
    <p:extLst>
      <p:ext uri="{BB962C8B-B14F-4D97-AF65-F5344CB8AC3E}">
        <p14:creationId xmlns:p14="http://schemas.microsoft.com/office/powerpoint/2010/main" val="1427590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Requirements Engineering Lecture 1</a:t>
            </a:r>
          </a:p>
        </p:txBody>
      </p:sp>
      <p:sp>
        <p:nvSpPr>
          <p:cNvPr id="6" name="Slide Number Placeholder 5"/>
          <p:cNvSpPr>
            <a:spLocks noGrp="1"/>
          </p:cNvSpPr>
          <p:nvPr>
            <p:ph type="sldNum" sz="quarter" idx="12"/>
          </p:nvPr>
        </p:nvSpPr>
        <p:spPr/>
        <p:txBody>
          <a:bodyPr/>
          <a:lstStyle/>
          <a:p>
            <a:fld id="{A26442E8-9CD3-4C72-B3BE-209CA07F540E}" type="slidenum">
              <a:rPr lang="en-US" altLang="en-US" smtClean="0"/>
              <a:pPr/>
              <a:t>‹#›</a:t>
            </a:fld>
            <a:endParaRPr lang="en-US" altLang="en-US"/>
          </a:p>
        </p:txBody>
      </p:sp>
    </p:spTree>
    <p:extLst>
      <p:ext uri="{BB962C8B-B14F-4D97-AF65-F5344CB8AC3E}">
        <p14:creationId xmlns:p14="http://schemas.microsoft.com/office/powerpoint/2010/main" val="90871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F1743175-38CE-41EA-9DAA-A3EEA7ADCA31}" type="slidenum">
              <a:rPr lang="en-US" altLang="en-US" smtClean="0"/>
              <a:pPr/>
              <a:t>‹#›</a:t>
            </a:fld>
            <a:endParaRPr lang="en-US" altLang="en-US"/>
          </a:p>
        </p:txBody>
      </p:sp>
    </p:spTree>
    <p:extLst>
      <p:ext uri="{BB962C8B-B14F-4D97-AF65-F5344CB8AC3E}">
        <p14:creationId xmlns:p14="http://schemas.microsoft.com/office/powerpoint/2010/main" val="196158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Requirements Engineering Lecture 1</a:t>
            </a:r>
          </a:p>
        </p:txBody>
      </p:sp>
      <p:sp>
        <p:nvSpPr>
          <p:cNvPr id="9" name="Slide Number Placeholder 8"/>
          <p:cNvSpPr>
            <a:spLocks noGrp="1"/>
          </p:cNvSpPr>
          <p:nvPr>
            <p:ph type="sldNum" sz="quarter" idx="12"/>
          </p:nvPr>
        </p:nvSpPr>
        <p:spPr/>
        <p:txBody>
          <a:bodyPr/>
          <a:lstStyle/>
          <a:p>
            <a:fld id="{0A6DE653-3931-4FF2-BF2C-B1768EAFF0C7}" type="slidenum">
              <a:rPr lang="en-US" altLang="en-US" smtClean="0"/>
              <a:pPr/>
              <a:t>‹#›</a:t>
            </a:fld>
            <a:endParaRPr lang="en-US" altLang="en-US"/>
          </a:p>
        </p:txBody>
      </p:sp>
    </p:spTree>
    <p:extLst>
      <p:ext uri="{BB962C8B-B14F-4D97-AF65-F5344CB8AC3E}">
        <p14:creationId xmlns:p14="http://schemas.microsoft.com/office/powerpoint/2010/main" val="367600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10BF96CC-F3C9-4CCD-8A85-A3A71B3E490F}" type="slidenum">
              <a:rPr lang="en-US" altLang="en-US" smtClean="0"/>
              <a:pPr/>
              <a:t>‹#›</a:t>
            </a:fld>
            <a:endParaRPr lang="en-US" altLang="en-US"/>
          </a:p>
        </p:txBody>
      </p:sp>
    </p:spTree>
    <p:extLst>
      <p:ext uri="{BB962C8B-B14F-4D97-AF65-F5344CB8AC3E}">
        <p14:creationId xmlns:p14="http://schemas.microsoft.com/office/powerpoint/2010/main" val="314084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Requirements Engineering Lecture 1</a:t>
            </a:r>
          </a:p>
        </p:txBody>
      </p:sp>
      <p:sp>
        <p:nvSpPr>
          <p:cNvPr id="4" name="Slide Number Placeholder 3"/>
          <p:cNvSpPr>
            <a:spLocks noGrp="1"/>
          </p:cNvSpPr>
          <p:nvPr>
            <p:ph type="sldNum" sz="quarter" idx="12"/>
          </p:nvPr>
        </p:nvSpPr>
        <p:spPr/>
        <p:txBody>
          <a:bodyPr/>
          <a:lstStyle/>
          <a:p>
            <a:fld id="{F9CA5D50-D3BF-45D7-85EE-257C0E8F34C9}" type="slidenum">
              <a:rPr lang="en-US" altLang="en-US" smtClean="0"/>
              <a:pPr/>
              <a:t>‹#›</a:t>
            </a:fld>
            <a:endParaRPr lang="en-US" altLang="en-US"/>
          </a:p>
        </p:txBody>
      </p:sp>
    </p:spTree>
    <p:extLst>
      <p:ext uri="{BB962C8B-B14F-4D97-AF65-F5344CB8AC3E}">
        <p14:creationId xmlns:p14="http://schemas.microsoft.com/office/powerpoint/2010/main" val="381250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FF733BC3-F136-41FA-8795-B770754B7736}" type="slidenum">
              <a:rPr lang="en-US" altLang="en-US" smtClean="0"/>
              <a:pPr/>
              <a:t>‹#›</a:t>
            </a:fld>
            <a:endParaRPr lang="en-US" altLang="en-US"/>
          </a:p>
        </p:txBody>
      </p:sp>
    </p:spTree>
    <p:extLst>
      <p:ext uri="{BB962C8B-B14F-4D97-AF65-F5344CB8AC3E}">
        <p14:creationId xmlns:p14="http://schemas.microsoft.com/office/powerpoint/2010/main" val="1887780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Requirements Engineering Lecture 1</a:t>
            </a:r>
          </a:p>
        </p:txBody>
      </p:sp>
      <p:sp>
        <p:nvSpPr>
          <p:cNvPr id="7" name="Slide Number Placeholder 6"/>
          <p:cNvSpPr>
            <a:spLocks noGrp="1"/>
          </p:cNvSpPr>
          <p:nvPr>
            <p:ph type="sldNum" sz="quarter" idx="12"/>
          </p:nvPr>
        </p:nvSpPr>
        <p:spPr/>
        <p:txBody>
          <a:bodyPr/>
          <a:lstStyle/>
          <a:p>
            <a:fld id="{35CA432B-BD0D-437C-8077-970B21A77CB7}" type="slidenum">
              <a:rPr lang="en-US" altLang="en-US" smtClean="0"/>
              <a:pPr/>
              <a:t>‹#›</a:t>
            </a:fld>
            <a:endParaRPr lang="en-US" altLang="en-US"/>
          </a:p>
        </p:txBody>
      </p:sp>
    </p:spTree>
    <p:extLst>
      <p:ext uri="{BB962C8B-B14F-4D97-AF65-F5344CB8AC3E}">
        <p14:creationId xmlns:p14="http://schemas.microsoft.com/office/powerpoint/2010/main" val="19496105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703558"/>
            <a:ext cx="7886700" cy="74424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600200"/>
            <a:ext cx="7886700" cy="4576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Requirements Engineering Lecture 1</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C11255-09E4-4786-B293-33EAB5E1A284}" type="slidenum">
              <a:rPr lang="en-US" altLang="en-US" smtClean="0"/>
              <a:pPr/>
              <a:t>‹#›</a:t>
            </a:fld>
            <a:endParaRPr lang="en-US" altLang="en-US"/>
          </a:p>
        </p:txBody>
      </p:sp>
      <p:pic>
        <p:nvPicPr>
          <p:cNvPr id="7" name="Picture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288"/>
            <a:ext cx="9144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0892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hdr="0" dt="0"/>
  <p:txStyles>
    <p:titleStyle>
      <a:lvl1pPr algn="l" defTabSz="6858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gedwards@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defRPr/>
            </a:pPr>
            <a:r>
              <a:rPr lang="en-US" dirty="0"/>
              <a:t>Requirements Engineering</a:t>
            </a:r>
          </a:p>
        </p:txBody>
      </p:sp>
      <p:sp>
        <p:nvSpPr>
          <p:cNvPr id="5123" name="Rectangle 3"/>
          <p:cNvSpPr>
            <a:spLocks noGrp="1" noChangeArrowheads="1"/>
          </p:cNvSpPr>
          <p:nvPr>
            <p:ph type="subTitle" idx="1"/>
          </p:nvPr>
        </p:nvSpPr>
        <p:spPr>
          <a:xfrm>
            <a:off x="1133901" y="3352800"/>
            <a:ext cx="6858000" cy="1655762"/>
          </a:xfrm>
        </p:spPr>
        <p:txBody>
          <a:bodyPr>
            <a:normAutofit fontScale="85000" lnSpcReduction="20000"/>
          </a:bodyPr>
          <a:lstStyle/>
          <a:p>
            <a:pPr>
              <a:defRPr/>
            </a:pPr>
            <a:r>
              <a:rPr lang="en-US" sz="2400" dirty="0"/>
              <a:t>Lecture 10: RE Management</a:t>
            </a:r>
          </a:p>
          <a:p>
            <a:pPr>
              <a:defRPr/>
            </a:pPr>
            <a:r>
              <a:rPr lang="en-US" sz="2400" b="1" dirty="0"/>
              <a:t>George Edwards</a:t>
            </a:r>
          </a:p>
          <a:p>
            <a:pPr>
              <a:defRPr/>
            </a:pPr>
            <a:r>
              <a:rPr lang="en-US" sz="2400" dirty="0"/>
              <a:t>Computer Science Department</a:t>
            </a:r>
          </a:p>
          <a:p>
            <a:pPr>
              <a:defRPr/>
            </a:pPr>
            <a:r>
              <a:rPr lang="en-US" sz="2400" dirty="0"/>
              <a:t>University of Southern California</a:t>
            </a:r>
          </a:p>
          <a:p>
            <a:pPr>
              <a:defRPr/>
            </a:pPr>
            <a:r>
              <a:rPr lang="en-US" sz="2400" dirty="0">
                <a:hlinkClick r:id="rId2"/>
              </a:rPr>
              <a:t>gedwards@usc.edu</a:t>
            </a:r>
            <a:endParaRPr lang="en-US" sz="2400" dirty="0"/>
          </a:p>
          <a:p>
            <a:pPr eaLnBrk="1" hangingPunct="1">
              <a:lnSpc>
                <a:spcPct val="80000"/>
              </a:lnSpc>
              <a:defRPr/>
            </a:pPr>
            <a:endParaRPr lang="en-US" sz="2300" dirty="0"/>
          </a:p>
        </p:txBody>
      </p:sp>
    </p:spTree>
    <p:extLst>
      <p:ext uri="{BB962C8B-B14F-4D97-AF65-F5344CB8AC3E}">
        <p14:creationId xmlns:p14="http://schemas.microsoft.com/office/powerpoint/2010/main" val="2883153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CMMI Structure</a:t>
            </a:r>
          </a:p>
        </p:txBody>
      </p:sp>
      <p:sp>
        <p:nvSpPr>
          <p:cNvPr id="3" name="Content Placeholder 2"/>
          <p:cNvSpPr>
            <a:spLocks noGrp="1"/>
          </p:cNvSpPr>
          <p:nvPr>
            <p:ph idx="1"/>
          </p:nvPr>
        </p:nvSpPr>
        <p:spPr/>
        <p:txBody>
          <a:bodyPr>
            <a:normAutofit/>
          </a:bodyPr>
          <a:lstStyle/>
          <a:p>
            <a:r>
              <a:rPr lang="en-US" sz="2800" dirty="0"/>
              <a:t>Maturity Levels</a:t>
            </a:r>
          </a:p>
          <a:p>
            <a:endParaRPr lang="en-US" sz="2800" dirty="0"/>
          </a:p>
          <a:p>
            <a:r>
              <a:rPr lang="en-US" sz="2800" dirty="0"/>
              <a:t>Process Areas</a:t>
            </a:r>
          </a:p>
          <a:p>
            <a:endParaRPr lang="en-US" sz="2800" dirty="0"/>
          </a:p>
          <a:p>
            <a:r>
              <a:rPr lang="en-US" sz="2800" dirty="0"/>
              <a:t>Goals</a:t>
            </a:r>
          </a:p>
          <a:p>
            <a:endParaRPr lang="en-US" sz="2800" dirty="0"/>
          </a:p>
          <a:p>
            <a:r>
              <a:rPr lang="en-US" sz="2800" dirty="0"/>
              <a:t>Practices</a:t>
            </a:r>
          </a:p>
          <a:p>
            <a:endParaRPr lang="en-US" sz="2800" dirty="0"/>
          </a:p>
          <a:p>
            <a:r>
              <a:rPr lang="en-US" sz="2800" dirty="0"/>
              <a:t>Common Features</a:t>
            </a:r>
          </a:p>
          <a:p>
            <a:endParaRPr lang="en-US" sz="2800" dirty="0"/>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10</a:t>
            </a:fld>
            <a:endParaRPr lang="en-US" altLang="en-US"/>
          </a:p>
        </p:txBody>
      </p:sp>
    </p:spTree>
    <p:extLst>
      <p:ext uri="{BB962C8B-B14F-4D97-AF65-F5344CB8AC3E}">
        <p14:creationId xmlns:p14="http://schemas.microsoft.com/office/powerpoint/2010/main" val="3206744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Requirements Engineering Lecture 10</a:t>
            </a:r>
          </a:p>
        </p:txBody>
      </p:sp>
      <p:sp>
        <p:nvSpPr>
          <p:cNvPr id="6" name="Slide Number Placeholder 5"/>
          <p:cNvSpPr>
            <a:spLocks noGrp="1"/>
          </p:cNvSpPr>
          <p:nvPr>
            <p:ph type="sldNum" sz="quarter" idx="12"/>
          </p:nvPr>
        </p:nvSpPr>
        <p:spPr/>
        <p:txBody>
          <a:bodyPr/>
          <a:lstStyle/>
          <a:p>
            <a:pPr>
              <a:defRPr/>
            </a:pPr>
            <a:fld id="{F2DA280A-63C9-4D84-A5ED-CB283B12698D}" type="slidenum">
              <a:rPr lang="en-US"/>
              <a:pPr>
                <a:defRPr/>
              </a:pPr>
              <a:t>11</a:t>
            </a:fld>
            <a:endParaRPr lang="en-US"/>
          </a:p>
        </p:txBody>
      </p:sp>
      <p:sp>
        <p:nvSpPr>
          <p:cNvPr id="120834" name="Rectangle 2"/>
          <p:cNvSpPr>
            <a:spLocks noGrp="1" noChangeArrowheads="1"/>
          </p:cNvSpPr>
          <p:nvPr>
            <p:ph type="title"/>
          </p:nvPr>
        </p:nvSpPr>
        <p:spPr>
          <a:xfrm>
            <a:off x="628650" y="900406"/>
            <a:ext cx="7886700" cy="744242"/>
          </a:xfrm>
        </p:spPr>
        <p:txBody>
          <a:bodyPr>
            <a:normAutofit/>
          </a:bodyPr>
          <a:lstStyle/>
          <a:p>
            <a:pPr algn="ctr" eaLnBrk="1" hangingPunct="1">
              <a:defRPr/>
            </a:pPr>
            <a:r>
              <a:rPr lang="en-US" sz="4000" dirty="0"/>
              <a:t>CMMI Maturity Levels</a:t>
            </a:r>
          </a:p>
        </p:txBody>
      </p:sp>
      <p:sp>
        <p:nvSpPr>
          <p:cNvPr id="120835" name="Rectangle 3"/>
          <p:cNvSpPr>
            <a:spLocks noGrp="1" noChangeArrowheads="1"/>
          </p:cNvSpPr>
          <p:nvPr>
            <p:ph type="body" idx="1"/>
          </p:nvPr>
        </p:nvSpPr>
        <p:spPr>
          <a:xfrm>
            <a:off x="628650" y="1981200"/>
            <a:ext cx="7886700" cy="4038599"/>
          </a:xfrm>
        </p:spPr>
        <p:txBody>
          <a:bodyPr>
            <a:normAutofit/>
          </a:bodyPr>
          <a:lstStyle/>
          <a:p>
            <a:pPr eaLnBrk="1" hangingPunct="1">
              <a:lnSpc>
                <a:spcPct val="100000"/>
              </a:lnSpc>
              <a:defRPr/>
            </a:pPr>
            <a:r>
              <a:rPr lang="en-US" sz="2400" dirty="0"/>
              <a:t>Level 1: Process unpredictable, poorly controlled, and reactive</a:t>
            </a:r>
          </a:p>
          <a:p>
            <a:pPr eaLnBrk="1" hangingPunct="1">
              <a:lnSpc>
                <a:spcPct val="100000"/>
              </a:lnSpc>
              <a:defRPr/>
            </a:pPr>
            <a:r>
              <a:rPr lang="en-US" sz="2400" dirty="0"/>
              <a:t>Level 2: Process characterized for projects and is often reactive</a:t>
            </a:r>
          </a:p>
          <a:p>
            <a:pPr eaLnBrk="1" hangingPunct="1">
              <a:lnSpc>
                <a:spcPct val="100000"/>
              </a:lnSpc>
              <a:defRPr/>
            </a:pPr>
            <a:r>
              <a:rPr lang="en-US" sz="2400" dirty="0"/>
              <a:t>Level 3: Process characterized for the organization and is proactive</a:t>
            </a:r>
          </a:p>
          <a:p>
            <a:pPr eaLnBrk="1" hangingPunct="1">
              <a:lnSpc>
                <a:spcPct val="100000"/>
              </a:lnSpc>
              <a:defRPr/>
            </a:pPr>
            <a:r>
              <a:rPr lang="en-US" sz="2400" dirty="0"/>
              <a:t>Level 4: Process measured and controlled</a:t>
            </a:r>
          </a:p>
          <a:p>
            <a:pPr eaLnBrk="1" hangingPunct="1">
              <a:lnSpc>
                <a:spcPct val="100000"/>
              </a:lnSpc>
              <a:defRPr/>
            </a:pPr>
            <a:r>
              <a:rPr lang="en-US" sz="2400" dirty="0"/>
              <a:t>Level 5: Focus on continuous process improvement</a:t>
            </a:r>
          </a:p>
          <a:p>
            <a:pPr eaLnBrk="1" hangingPunct="1">
              <a:lnSpc>
                <a:spcPct val="100000"/>
              </a:lnSpc>
              <a:defRPr/>
            </a:pPr>
            <a:endParaRPr lang="en-US" sz="2400" dirty="0"/>
          </a:p>
          <a:p>
            <a:pPr eaLnBrk="1" hangingPunct="1">
              <a:lnSpc>
                <a:spcPct val="100000"/>
              </a:lnSpc>
              <a:defRPr/>
            </a:pPr>
            <a:endParaRPr lang="en-US" sz="2400" dirty="0"/>
          </a:p>
        </p:txBody>
      </p:sp>
    </p:spTree>
    <p:extLst>
      <p:ext uri="{BB962C8B-B14F-4D97-AF65-F5344CB8AC3E}">
        <p14:creationId xmlns:p14="http://schemas.microsoft.com/office/powerpoint/2010/main" val="1440911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CMMI Goals and Practices</a:t>
            </a:r>
          </a:p>
        </p:txBody>
      </p:sp>
      <p:sp>
        <p:nvSpPr>
          <p:cNvPr id="3" name="Content Placeholder 2"/>
          <p:cNvSpPr>
            <a:spLocks noGrp="1"/>
          </p:cNvSpPr>
          <p:nvPr>
            <p:ph idx="1"/>
          </p:nvPr>
        </p:nvSpPr>
        <p:spPr>
          <a:xfrm>
            <a:off x="628650" y="1600200"/>
            <a:ext cx="7886700" cy="4800600"/>
          </a:xfrm>
        </p:spPr>
        <p:txBody>
          <a:bodyPr numCol="2">
            <a:normAutofit lnSpcReduction="10000"/>
          </a:bodyPr>
          <a:lstStyle/>
          <a:p>
            <a:r>
              <a:rPr lang="en-US" dirty="0"/>
              <a:t>Achieve Specific Goals</a:t>
            </a:r>
          </a:p>
          <a:p>
            <a:pPr lvl="1"/>
            <a:r>
              <a:rPr lang="en-US" dirty="0"/>
              <a:t>Perform Specific Practices</a:t>
            </a:r>
          </a:p>
          <a:p>
            <a:r>
              <a:rPr lang="en-US" dirty="0"/>
              <a:t>Institutionalize a Managed Process</a:t>
            </a:r>
          </a:p>
          <a:p>
            <a:pPr lvl="1"/>
            <a:r>
              <a:rPr lang="en-US" dirty="0"/>
              <a:t>Establish an Organizational Policy</a:t>
            </a:r>
          </a:p>
          <a:p>
            <a:pPr lvl="1"/>
            <a:r>
              <a:rPr lang="en-US" dirty="0"/>
              <a:t>Plan the Process</a:t>
            </a:r>
          </a:p>
          <a:p>
            <a:pPr lvl="1"/>
            <a:r>
              <a:rPr lang="en-US" dirty="0"/>
              <a:t>Provide Resources</a:t>
            </a:r>
          </a:p>
          <a:p>
            <a:pPr lvl="1"/>
            <a:r>
              <a:rPr lang="en-US" dirty="0"/>
              <a:t>Assign Responsibility</a:t>
            </a:r>
          </a:p>
          <a:p>
            <a:pPr lvl="1"/>
            <a:r>
              <a:rPr lang="en-US" dirty="0"/>
              <a:t>Train People</a:t>
            </a:r>
          </a:p>
          <a:p>
            <a:pPr lvl="1"/>
            <a:r>
              <a:rPr lang="en-US" dirty="0"/>
              <a:t>Manage Configurations</a:t>
            </a:r>
          </a:p>
          <a:p>
            <a:pPr lvl="1"/>
            <a:r>
              <a:rPr lang="en-US" dirty="0"/>
              <a:t>Identify and Involve Relevant Stakeholders</a:t>
            </a:r>
          </a:p>
          <a:p>
            <a:pPr lvl="1"/>
            <a:r>
              <a:rPr lang="en-US" dirty="0"/>
              <a:t>Monitor and Control the Process</a:t>
            </a:r>
          </a:p>
          <a:p>
            <a:pPr lvl="1"/>
            <a:r>
              <a:rPr lang="en-US" dirty="0"/>
              <a:t>Objectively Evaluate Adherence</a:t>
            </a:r>
          </a:p>
          <a:p>
            <a:pPr lvl="1"/>
            <a:r>
              <a:rPr lang="en-US" dirty="0"/>
              <a:t>Review Status with Higher Level Management</a:t>
            </a:r>
          </a:p>
          <a:p>
            <a:pPr lvl="1"/>
            <a:endParaRPr lang="en-US" dirty="0"/>
          </a:p>
          <a:p>
            <a:pPr lvl="1"/>
            <a:endParaRPr lang="en-US" dirty="0"/>
          </a:p>
          <a:p>
            <a:r>
              <a:rPr lang="en-US" dirty="0"/>
              <a:t>Institutionalize a Defined Process</a:t>
            </a:r>
          </a:p>
          <a:p>
            <a:pPr lvl="1"/>
            <a:r>
              <a:rPr lang="en-US" dirty="0"/>
              <a:t>Establish a Defined Process</a:t>
            </a:r>
          </a:p>
          <a:p>
            <a:pPr lvl="1"/>
            <a:r>
              <a:rPr lang="en-US" dirty="0"/>
              <a:t>Collect Improvement Information</a:t>
            </a:r>
          </a:p>
          <a:p>
            <a:r>
              <a:rPr lang="en-US" dirty="0"/>
              <a:t>Institutionalize a Quantitatively Managed Process</a:t>
            </a:r>
          </a:p>
          <a:p>
            <a:pPr lvl="1"/>
            <a:r>
              <a:rPr lang="en-US" dirty="0"/>
              <a:t>Establish Quantitative Objectives for the Process</a:t>
            </a:r>
          </a:p>
          <a:p>
            <a:pPr lvl="1"/>
            <a:r>
              <a:rPr lang="en-US" dirty="0"/>
              <a:t>Stabilize Sub process Performance</a:t>
            </a:r>
          </a:p>
          <a:p>
            <a:r>
              <a:rPr lang="en-US" dirty="0"/>
              <a:t>Institutionalize an Optimizing Process</a:t>
            </a:r>
          </a:p>
          <a:p>
            <a:pPr lvl="1"/>
            <a:r>
              <a:rPr lang="en-US" dirty="0"/>
              <a:t>Ensure Continuous Process Improvement</a:t>
            </a:r>
          </a:p>
          <a:p>
            <a:pPr lvl="1"/>
            <a:r>
              <a:rPr lang="en-US" dirty="0"/>
              <a:t>Correct Root Causes of Problems</a:t>
            </a:r>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12</a:t>
            </a:fld>
            <a:endParaRPr lang="en-US" altLang="en-US"/>
          </a:p>
        </p:txBody>
      </p:sp>
    </p:spTree>
    <p:extLst>
      <p:ext uri="{BB962C8B-B14F-4D97-AF65-F5344CB8AC3E}">
        <p14:creationId xmlns:p14="http://schemas.microsoft.com/office/powerpoint/2010/main" val="974833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CMMI Process Areas</a:t>
            </a:r>
          </a:p>
        </p:txBody>
      </p:sp>
      <p:sp>
        <p:nvSpPr>
          <p:cNvPr id="3" name="Content Placeholder 2"/>
          <p:cNvSpPr>
            <a:spLocks noGrp="1"/>
          </p:cNvSpPr>
          <p:nvPr>
            <p:ph idx="1"/>
          </p:nvPr>
        </p:nvSpPr>
        <p:spPr/>
        <p:txBody>
          <a:bodyPr/>
          <a:lstStyle/>
          <a:p>
            <a:r>
              <a:rPr lang="en-US" dirty="0"/>
              <a:t>Cluster of 22 related practices that satisfy a set of goals</a:t>
            </a:r>
          </a:p>
          <a:p>
            <a:r>
              <a:rPr lang="en-US" dirty="0"/>
              <a:t>Example Process Areas:</a:t>
            </a:r>
          </a:p>
          <a:p>
            <a:pPr lvl="1"/>
            <a:r>
              <a:rPr lang="en-US" u="sng" dirty="0"/>
              <a:t>Causal Analysis and Resolution:</a:t>
            </a:r>
            <a:r>
              <a:rPr lang="en-US" dirty="0"/>
              <a:t> identify causes of defects and other problems and take action to prevent them from occurring in the future</a:t>
            </a:r>
          </a:p>
          <a:p>
            <a:pPr lvl="1"/>
            <a:r>
              <a:rPr lang="en-US" u="sng" dirty="0"/>
              <a:t>Configuration Management:</a:t>
            </a:r>
            <a:r>
              <a:rPr lang="en-US" dirty="0"/>
              <a:t> establish and maintain the integrity of work products using configuration identification, configuration control, configuration status accounting, and configuration audits</a:t>
            </a:r>
          </a:p>
          <a:p>
            <a:pPr lvl="1"/>
            <a:r>
              <a:rPr lang="en-US" u="sng" dirty="0"/>
              <a:t>Decision Analysis and Resolution:</a:t>
            </a:r>
            <a:r>
              <a:rPr lang="en-US" dirty="0"/>
              <a:t> analyze possible decisions using a formal evaluation process that evaluates identified alternatives against established criteria.</a:t>
            </a:r>
          </a:p>
          <a:p>
            <a:pPr lvl="1"/>
            <a:r>
              <a:rPr lang="en-US" u="sng" dirty="0"/>
              <a:t>Measurement and Analysis:</a:t>
            </a:r>
            <a:r>
              <a:rPr lang="en-US" dirty="0"/>
              <a:t> develop and sustain a measurement capability that is used to support management information needs</a:t>
            </a:r>
          </a:p>
          <a:p>
            <a:pPr lvl="1"/>
            <a:r>
              <a:rPr lang="en-US" u="sng" dirty="0"/>
              <a:t>Organizational Innovation and Deployment:</a:t>
            </a:r>
            <a:r>
              <a:rPr lang="en-US" dirty="0"/>
              <a:t> select and deploy incremental and innovative improvements that measurably improve the organization's processes and technologies</a:t>
            </a:r>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13</a:t>
            </a:fld>
            <a:endParaRPr lang="en-US" altLang="en-US"/>
          </a:p>
        </p:txBody>
      </p:sp>
    </p:spTree>
    <p:extLst>
      <p:ext uri="{BB962C8B-B14F-4D97-AF65-F5344CB8AC3E}">
        <p14:creationId xmlns:p14="http://schemas.microsoft.com/office/powerpoint/2010/main" val="2682943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CMMI Common Features</a:t>
            </a:r>
          </a:p>
        </p:txBody>
      </p:sp>
      <p:sp>
        <p:nvSpPr>
          <p:cNvPr id="3" name="Content Placeholder 2"/>
          <p:cNvSpPr>
            <a:spLocks noGrp="1"/>
          </p:cNvSpPr>
          <p:nvPr>
            <p:ph idx="1"/>
          </p:nvPr>
        </p:nvSpPr>
        <p:spPr/>
        <p:txBody>
          <a:bodyPr>
            <a:normAutofit/>
          </a:bodyPr>
          <a:lstStyle/>
          <a:p>
            <a:r>
              <a:rPr lang="en-US" dirty="0"/>
              <a:t>Attributes that indicate whether the implementation and institutionalization of a key process area is effective, repeatable, and lasting</a:t>
            </a:r>
          </a:p>
          <a:p>
            <a:pPr lvl="1"/>
            <a:r>
              <a:rPr lang="en-US" u="sng" dirty="0"/>
              <a:t>Commitment to Perform:</a:t>
            </a:r>
            <a:r>
              <a:rPr lang="en-US" dirty="0"/>
              <a:t> actions that ensure that the process is established and will endure (management buy-in)</a:t>
            </a:r>
          </a:p>
          <a:p>
            <a:pPr lvl="1"/>
            <a:r>
              <a:rPr lang="en-US" u="sng" dirty="0"/>
              <a:t>Ability to Perform:</a:t>
            </a:r>
            <a:r>
              <a:rPr lang="en-US" dirty="0"/>
              <a:t> preconditions for implementing the software process competently (resources, organizational structures, and training)</a:t>
            </a:r>
          </a:p>
          <a:p>
            <a:pPr lvl="1"/>
            <a:r>
              <a:rPr lang="en-US" u="sng" dirty="0"/>
              <a:t>Activities Performed:</a:t>
            </a:r>
            <a:r>
              <a:rPr lang="en-US" dirty="0"/>
              <a:t> roles and procedures for implementing a process area (plans and procedures)</a:t>
            </a:r>
          </a:p>
          <a:p>
            <a:pPr lvl="1"/>
            <a:r>
              <a:rPr lang="en-US" u="sng" dirty="0"/>
              <a:t>Measurement and Analysis:</a:t>
            </a:r>
            <a:r>
              <a:rPr lang="en-US" dirty="0"/>
              <a:t> measurement and analysis of the process (status and effectiveness</a:t>
            </a:r>
          </a:p>
          <a:p>
            <a:pPr lvl="1"/>
            <a:r>
              <a:rPr lang="en-US" u="sng" dirty="0"/>
              <a:t>Verifying Implementation:</a:t>
            </a:r>
            <a:r>
              <a:rPr lang="en-US" dirty="0"/>
              <a:t> steps that ensure that the activities are performed in compliance with the process (reviews and audits)</a:t>
            </a:r>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14</a:t>
            </a:fld>
            <a:endParaRPr lang="en-US" altLang="en-US"/>
          </a:p>
        </p:txBody>
      </p:sp>
    </p:spTree>
    <p:extLst>
      <p:ext uri="{BB962C8B-B14F-4D97-AF65-F5344CB8AC3E}">
        <p14:creationId xmlns:p14="http://schemas.microsoft.com/office/powerpoint/2010/main" val="2418293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Today:</a:t>
            </a:r>
          </a:p>
          <a:p>
            <a:pPr lvl="1"/>
            <a:r>
              <a:rPr lang="en-US" dirty="0"/>
              <a:t>Chapter 8 quiz</a:t>
            </a:r>
          </a:p>
          <a:p>
            <a:pPr lvl="1"/>
            <a:r>
              <a:rPr lang="en-US" dirty="0"/>
              <a:t>Review chapter 7 quiz</a:t>
            </a:r>
          </a:p>
          <a:p>
            <a:pPr lvl="1"/>
            <a:r>
              <a:rPr lang="en-US" dirty="0"/>
              <a:t>Chapter 9 lecture</a:t>
            </a:r>
          </a:p>
          <a:p>
            <a:pPr lvl="1"/>
            <a:r>
              <a:rPr lang="en-US" dirty="0"/>
              <a:t>Student presentations</a:t>
            </a:r>
          </a:p>
          <a:p>
            <a:pPr lvl="1"/>
            <a:r>
              <a:rPr lang="en-US" dirty="0"/>
              <a:t>Project help</a:t>
            </a:r>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2</a:t>
            </a:fld>
            <a:endParaRPr lang="en-US" altLang="en-US"/>
          </a:p>
        </p:txBody>
      </p:sp>
    </p:spTree>
    <p:extLst>
      <p:ext uri="{BB962C8B-B14F-4D97-AF65-F5344CB8AC3E}">
        <p14:creationId xmlns:p14="http://schemas.microsoft.com/office/powerpoint/2010/main" val="1785003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dirty="0"/>
              <a:t>Requirements Engineering Lecture 10</a:t>
            </a:r>
          </a:p>
        </p:txBody>
      </p:sp>
      <p:sp>
        <p:nvSpPr>
          <p:cNvPr id="6" name="Slide Number Placeholder 5"/>
          <p:cNvSpPr>
            <a:spLocks noGrp="1"/>
          </p:cNvSpPr>
          <p:nvPr>
            <p:ph type="sldNum" sz="quarter" idx="12"/>
          </p:nvPr>
        </p:nvSpPr>
        <p:spPr/>
        <p:txBody>
          <a:bodyPr/>
          <a:lstStyle/>
          <a:p>
            <a:pPr>
              <a:defRPr/>
            </a:pPr>
            <a:fld id="{2A1294DF-108E-46BB-B976-1C7F66C6572D}" type="slidenum">
              <a:rPr lang="en-US"/>
              <a:pPr>
                <a:defRPr/>
              </a:pPr>
              <a:t>3</a:t>
            </a:fld>
            <a:endParaRPr lang="en-US"/>
          </a:p>
        </p:txBody>
      </p:sp>
      <p:sp>
        <p:nvSpPr>
          <p:cNvPr id="87042" name="Rectangle 2"/>
          <p:cNvSpPr>
            <a:spLocks noGrp="1" noChangeArrowheads="1"/>
          </p:cNvSpPr>
          <p:nvPr>
            <p:ph type="title"/>
          </p:nvPr>
        </p:nvSpPr>
        <p:spPr/>
        <p:txBody>
          <a:bodyPr/>
          <a:lstStyle/>
          <a:p>
            <a:pPr algn="ctr" eaLnBrk="1" hangingPunct="1">
              <a:defRPr/>
            </a:pPr>
            <a:r>
              <a:rPr lang="en-US" dirty="0"/>
              <a:t>Topics</a:t>
            </a:r>
          </a:p>
        </p:txBody>
      </p:sp>
      <p:sp>
        <p:nvSpPr>
          <p:cNvPr id="87043" name="Rectangle 3"/>
          <p:cNvSpPr>
            <a:spLocks noGrp="1" noChangeArrowheads="1"/>
          </p:cNvSpPr>
          <p:nvPr>
            <p:ph type="body" idx="1"/>
          </p:nvPr>
        </p:nvSpPr>
        <p:spPr>
          <a:xfrm>
            <a:off x="628650" y="1828800"/>
            <a:ext cx="7886700" cy="3429000"/>
          </a:xfrm>
        </p:spPr>
        <p:txBody>
          <a:bodyPr/>
          <a:lstStyle/>
          <a:p>
            <a:pPr eaLnBrk="1" hangingPunct="1">
              <a:defRPr/>
            </a:pPr>
            <a:r>
              <a:rPr lang="en-US" sz="2400" dirty="0"/>
              <a:t>RE management</a:t>
            </a:r>
          </a:p>
          <a:p>
            <a:pPr eaLnBrk="1" hangingPunct="1">
              <a:defRPr/>
            </a:pPr>
            <a:endParaRPr lang="en-US" sz="2400" dirty="0"/>
          </a:p>
          <a:p>
            <a:pPr eaLnBrk="1" hangingPunct="1">
              <a:defRPr/>
            </a:pPr>
            <a:r>
              <a:rPr lang="en-US" sz="2400" dirty="0"/>
              <a:t>Reference models (CMMI)</a:t>
            </a:r>
          </a:p>
          <a:p>
            <a:pPr marL="0" indent="0" eaLnBrk="1" hangingPunct="1">
              <a:buNone/>
              <a:defRPr/>
            </a:pPr>
            <a:endParaRPr lang="en-US" sz="2400" dirty="0"/>
          </a:p>
          <a:p>
            <a:pPr eaLnBrk="1" hangingPunct="1">
              <a:defRPr/>
            </a:pPr>
            <a:r>
              <a:rPr lang="en-US" sz="2400" dirty="0"/>
              <a:t>Managing divergent agendas</a:t>
            </a:r>
          </a:p>
        </p:txBody>
      </p:sp>
    </p:spTree>
    <p:extLst>
      <p:ext uri="{BB962C8B-B14F-4D97-AF65-F5344CB8AC3E}">
        <p14:creationId xmlns:p14="http://schemas.microsoft.com/office/powerpoint/2010/main" val="782474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10</a:t>
            </a:r>
          </a:p>
        </p:txBody>
      </p:sp>
      <p:sp>
        <p:nvSpPr>
          <p:cNvPr id="7" name="Slide Number Placeholder 5"/>
          <p:cNvSpPr>
            <a:spLocks noGrp="1"/>
          </p:cNvSpPr>
          <p:nvPr>
            <p:ph type="sldNum" sz="quarter" idx="12"/>
          </p:nvPr>
        </p:nvSpPr>
        <p:spPr/>
        <p:txBody>
          <a:bodyPr/>
          <a:lstStyle/>
          <a:p>
            <a:pPr>
              <a:defRPr/>
            </a:pPr>
            <a:fld id="{B459240A-0DA2-4C74-A4F4-4E7C1B39E4A2}" type="slidenum">
              <a:rPr lang="en-US"/>
              <a:pPr>
                <a:defRPr/>
              </a:pPr>
              <a:t>4</a:t>
            </a:fld>
            <a:endParaRPr lang="en-US"/>
          </a:p>
        </p:txBody>
      </p:sp>
      <p:sp>
        <p:nvSpPr>
          <p:cNvPr id="95234" name="Rectangle 2"/>
          <p:cNvSpPr>
            <a:spLocks noGrp="1" noChangeArrowheads="1"/>
          </p:cNvSpPr>
          <p:nvPr>
            <p:ph type="title"/>
          </p:nvPr>
        </p:nvSpPr>
        <p:spPr/>
        <p:txBody>
          <a:bodyPr/>
          <a:lstStyle/>
          <a:p>
            <a:pPr algn="ctr" eaLnBrk="1" hangingPunct="1">
              <a:defRPr/>
            </a:pPr>
            <a:r>
              <a:rPr lang="en-US" sz="4000" dirty="0"/>
              <a:t>What is Requirements Management?</a:t>
            </a:r>
          </a:p>
        </p:txBody>
      </p:sp>
      <p:sp>
        <p:nvSpPr>
          <p:cNvPr id="95235" name="Rectangle 3"/>
          <p:cNvSpPr>
            <a:spLocks noGrp="1" noChangeArrowheads="1"/>
          </p:cNvSpPr>
          <p:nvPr>
            <p:ph type="body" idx="1"/>
          </p:nvPr>
        </p:nvSpPr>
        <p:spPr>
          <a:xfrm>
            <a:off x="628650" y="1905000"/>
            <a:ext cx="7886700" cy="3962400"/>
          </a:xfrm>
        </p:spPr>
        <p:txBody>
          <a:bodyPr>
            <a:normAutofit fontScale="92500" lnSpcReduction="10000"/>
          </a:bodyPr>
          <a:lstStyle/>
          <a:p>
            <a:pPr eaLnBrk="1" hangingPunct="1">
              <a:defRPr/>
            </a:pPr>
            <a:r>
              <a:rPr lang="en-US" i="1" dirty="0"/>
              <a:t>“</a:t>
            </a:r>
            <a:r>
              <a:rPr lang="en-US" sz="2400" i="1" dirty="0"/>
              <a:t>Establishing and maintaining an agreement with the customer on the requirements for the software project. The agreement forms the basis for estimating, planning, performing, and tracking the software project’s activities throughout the software life cycle.”</a:t>
            </a:r>
          </a:p>
          <a:p>
            <a:pPr eaLnBrk="1" hangingPunct="1">
              <a:defRPr/>
            </a:pPr>
            <a:endParaRPr lang="en-US" sz="2400" i="1" dirty="0"/>
          </a:p>
          <a:p>
            <a:pPr>
              <a:defRPr/>
            </a:pPr>
            <a:r>
              <a:rPr lang="en-US" sz="2400" i="1" dirty="0"/>
              <a:t>“A systematic approach to identify, document, organize, and track all system’s requirements.”</a:t>
            </a:r>
          </a:p>
          <a:p>
            <a:pPr marL="0" indent="0">
              <a:buNone/>
              <a:defRPr/>
            </a:pPr>
            <a:endParaRPr lang="en-US" sz="2400" i="1" dirty="0"/>
          </a:p>
          <a:p>
            <a:pPr>
              <a:defRPr/>
            </a:pPr>
            <a:r>
              <a:rPr lang="en-US" sz="2400" i="1" dirty="0"/>
              <a:t>“RM’s major aim is to establish agreement between the customer and the software team on the meaning of the requirements.”</a:t>
            </a:r>
          </a:p>
          <a:p>
            <a:pPr marL="0" indent="0" eaLnBrk="1" hangingPunct="1">
              <a:buNone/>
              <a:defRPr/>
            </a:pPr>
            <a:endParaRPr lang="en-US" sz="2400" i="1" dirty="0"/>
          </a:p>
          <a:p>
            <a:pPr eaLnBrk="1" hangingPunct="1">
              <a:defRPr/>
            </a:pPr>
            <a:r>
              <a:rPr lang="en-US" sz="2400" dirty="0"/>
              <a:t>A solid RM process is the key to a successful software project</a:t>
            </a:r>
          </a:p>
        </p:txBody>
      </p:sp>
    </p:spTree>
    <p:extLst>
      <p:ext uri="{BB962C8B-B14F-4D97-AF65-F5344CB8AC3E}">
        <p14:creationId xmlns:p14="http://schemas.microsoft.com/office/powerpoint/2010/main" val="1332535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pPr>
              <a:defRPr/>
            </a:pPr>
            <a:r>
              <a:rPr lang="en-US"/>
              <a:t>Requirements Engineering Lecture 10</a:t>
            </a:r>
          </a:p>
        </p:txBody>
      </p:sp>
      <p:sp>
        <p:nvSpPr>
          <p:cNvPr id="7" name="Slide Number Placeholder 5"/>
          <p:cNvSpPr>
            <a:spLocks noGrp="1"/>
          </p:cNvSpPr>
          <p:nvPr>
            <p:ph type="sldNum" sz="quarter" idx="12"/>
          </p:nvPr>
        </p:nvSpPr>
        <p:spPr/>
        <p:txBody>
          <a:bodyPr/>
          <a:lstStyle/>
          <a:p>
            <a:pPr>
              <a:defRPr/>
            </a:pPr>
            <a:fld id="{876BCFD8-39B8-433B-BB94-78C9B902A3F8}" type="slidenum">
              <a:rPr lang="en-US"/>
              <a:pPr>
                <a:defRPr/>
              </a:pPr>
              <a:t>5</a:t>
            </a:fld>
            <a:endParaRPr lang="en-US"/>
          </a:p>
        </p:txBody>
      </p:sp>
      <p:sp>
        <p:nvSpPr>
          <p:cNvPr id="96258" name="Rectangle 2"/>
          <p:cNvSpPr>
            <a:spLocks noGrp="1" noChangeArrowheads="1"/>
          </p:cNvSpPr>
          <p:nvPr>
            <p:ph type="title"/>
          </p:nvPr>
        </p:nvSpPr>
        <p:spPr/>
        <p:txBody>
          <a:bodyPr>
            <a:normAutofit fontScale="90000"/>
          </a:bodyPr>
          <a:lstStyle/>
          <a:p>
            <a:pPr algn="ctr" eaLnBrk="1" hangingPunct="1">
              <a:defRPr/>
            </a:pPr>
            <a:r>
              <a:rPr lang="en-US" sz="4000" dirty="0"/>
              <a:t>Who Does Requirements Management?</a:t>
            </a:r>
          </a:p>
        </p:txBody>
      </p:sp>
      <p:sp>
        <p:nvSpPr>
          <p:cNvPr id="96259" name="Rectangle 3"/>
          <p:cNvSpPr>
            <a:spLocks noGrp="1" noChangeArrowheads="1"/>
          </p:cNvSpPr>
          <p:nvPr>
            <p:ph type="body" idx="1"/>
          </p:nvPr>
        </p:nvSpPr>
        <p:spPr>
          <a:xfrm>
            <a:off x="628650" y="1905000"/>
            <a:ext cx="7886700" cy="3429000"/>
          </a:xfrm>
        </p:spPr>
        <p:txBody>
          <a:bodyPr/>
          <a:lstStyle/>
          <a:p>
            <a:pPr eaLnBrk="1" hangingPunct="1">
              <a:defRPr/>
            </a:pPr>
            <a:r>
              <a:rPr lang="en-US" sz="2400" dirty="0"/>
              <a:t>Most organizations do not have an explicit requirements management (RM) process.</a:t>
            </a:r>
          </a:p>
          <a:p>
            <a:pPr marL="0" indent="0" eaLnBrk="1" hangingPunct="1">
              <a:buNone/>
              <a:defRPr/>
            </a:pPr>
            <a:endParaRPr lang="en-US" sz="2400" dirty="0"/>
          </a:p>
          <a:p>
            <a:pPr eaLnBrk="1" hangingPunct="1">
              <a:defRPr/>
            </a:pPr>
            <a:r>
              <a:rPr lang="en-US" sz="2400" dirty="0"/>
              <a:t>Requirements management does occur within the organization, however.</a:t>
            </a:r>
          </a:p>
          <a:p>
            <a:pPr marL="0" indent="0" eaLnBrk="1" hangingPunct="1">
              <a:buNone/>
              <a:defRPr/>
            </a:pPr>
            <a:endParaRPr lang="en-US" sz="2400" dirty="0"/>
          </a:p>
          <a:p>
            <a:pPr eaLnBrk="1" hangingPunct="1">
              <a:defRPr/>
            </a:pPr>
            <a:r>
              <a:rPr lang="en-US" sz="2400" dirty="0"/>
              <a:t>These practices are not usually documented, however.</a:t>
            </a:r>
          </a:p>
          <a:p>
            <a:pPr eaLnBrk="1" hangingPunct="1">
              <a:defRPr/>
            </a:pPr>
            <a:endParaRPr lang="en-US" dirty="0"/>
          </a:p>
        </p:txBody>
      </p:sp>
      <p:sp>
        <p:nvSpPr>
          <p:cNvPr id="9222" name="Text Box 4"/>
          <p:cNvSpPr txBox="1">
            <a:spLocks noChangeArrowheads="1"/>
          </p:cNvSpPr>
          <p:nvPr/>
        </p:nvSpPr>
        <p:spPr bwMode="auto">
          <a:xfrm>
            <a:off x="304800" y="6248400"/>
            <a:ext cx="2362200" cy="366713"/>
          </a:xfrm>
          <a:prstGeom prst="rect">
            <a:avLst/>
          </a:prstGeom>
          <a:noFill/>
          <a:ln w="9525">
            <a:noFill/>
            <a:miter lim="800000"/>
            <a:headEnd/>
            <a:tailEnd/>
          </a:ln>
        </p:spPr>
        <p:txBody>
          <a:bodyPr>
            <a:spAutoFit/>
          </a:bodyPr>
          <a:lstStyle/>
          <a:p>
            <a:pPr>
              <a:spcBef>
                <a:spcPct val="50000"/>
              </a:spcBef>
            </a:pPr>
            <a:r>
              <a:rPr lang="en-US"/>
              <a:t>Source: Cuevas</a:t>
            </a:r>
          </a:p>
        </p:txBody>
      </p:sp>
    </p:spTree>
    <p:extLst>
      <p:ext uri="{BB962C8B-B14F-4D97-AF65-F5344CB8AC3E}">
        <p14:creationId xmlns:p14="http://schemas.microsoft.com/office/powerpoint/2010/main" val="518408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pPr>
              <a:defRPr/>
            </a:pPr>
            <a:r>
              <a:rPr lang="en-US"/>
              <a:t>Requirements Engineering Lecture 10</a:t>
            </a:r>
          </a:p>
        </p:txBody>
      </p:sp>
      <p:sp>
        <p:nvSpPr>
          <p:cNvPr id="8" name="Slide Number Placeholder 5"/>
          <p:cNvSpPr>
            <a:spLocks noGrp="1"/>
          </p:cNvSpPr>
          <p:nvPr>
            <p:ph type="sldNum" sz="quarter" idx="12"/>
          </p:nvPr>
        </p:nvSpPr>
        <p:spPr/>
        <p:txBody>
          <a:bodyPr/>
          <a:lstStyle/>
          <a:p>
            <a:pPr>
              <a:defRPr/>
            </a:pPr>
            <a:fld id="{AA9E8F74-EA09-4BDD-9B11-0EC31B8CD7A0}" type="slidenum">
              <a:rPr lang="en-US"/>
              <a:pPr>
                <a:defRPr/>
              </a:pPr>
              <a:t>6</a:t>
            </a:fld>
            <a:endParaRPr lang="en-US"/>
          </a:p>
        </p:txBody>
      </p:sp>
      <p:sp>
        <p:nvSpPr>
          <p:cNvPr id="94210" name="Rectangle 2"/>
          <p:cNvSpPr>
            <a:spLocks noGrp="1" noChangeArrowheads="1"/>
          </p:cNvSpPr>
          <p:nvPr>
            <p:ph type="title"/>
          </p:nvPr>
        </p:nvSpPr>
        <p:spPr/>
        <p:txBody>
          <a:bodyPr/>
          <a:lstStyle/>
          <a:p>
            <a:pPr algn="ctr" eaLnBrk="1" hangingPunct="1">
              <a:defRPr/>
            </a:pPr>
            <a:r>
              <a:rPr lang="en-US" dirty="0"/>
              <a:t>Managing Divergent Agendas</a:t>
            </a:r>
          </a:p>
        </p:txBody>
      </p:sp>
      <p:sp>
        <p:nvSpPr>
          <p:cNvPr id="94211" name="Rectangle 3"/>
          <p:cNvSpPr>
            <a:spLocks noGrp="1" noChangeArrowheads="1"/>
          </p:cNvSpPr>
          <p:nvPr>
            <p:ph type="body" idx="1"/>
          </p:nvPr>
        </p:nvSpPr>
        <p:spPr/>
        <p:txBody>
          <a:bodyPr/>
          <a:lstStyle/>
          <a:p>
            <a:pPr eaLnBrk="1" hangingPunct="1">
              <a:defRPr/>
            </a:pPr>
            <a:r>
              <a:rPr lang="en-US" sz="2000" dirty="0"/>
              <a:t>Each stakeholder has a different requirements “agenda”</a:t>
            </a:r>
          </a:p>
          <a:p>
            <a:pPr lvl="1" eaLnBrk="1" hangingPunct="1">
              <a:defRPr/>
            </a:pPr>
            <a:r>
              <a:rPr lang="en-US" sz="1800" dirty="0"/>
              <a:t>Business owners seek ways to get their money’s worth from projects.</a:t>
            </a:r>
          </a:p>
          <a:p>
            <a:pPr lvl="1" eaLnBrk="1" hangingPunct="1">
              <a:defRPr/>
            </a:pPr>
            <a:r>
              <a:rPr lang="en-US" sz="1800" dirty="0"/>
              <a:t>Business partners want explicit requirements because they are like a “contract”</a:t>
            </a:r>
          </a:p>
          <a:p>
            <a:pPr lvl="1" eaLnBrk="1" hangingPunct="1">
              <a:defRPr/>
            </a:pPr>
            <a:r>
              <a:rPr lang="en-US" sz="1800" dirty="0"/>
              <a:t>Senior management expects more financial gain from project than can be realized</a:t>
            </a:r>
          </a:p>
          <a:p>
            <a:pPr lvl="1" eaLnBrk="1" hangingPunct="1">
              <a:defRPr/>
            </a:pPr>
            <a:r>
              <a:rPr lang="en-US" sz="1800" dirty="0"/>
              <a:t>SW Developers like </a:t>
            </a:r>
            <a:r>
              <a:rPr lang="en-US" dirty="0"/>
              <a:t>flexibility</a:t>
            </a:r>
            <a:r>
              <a:rPr lang="en-US" sz="1800" dirty="0"/>
              <a:t> because it gives them freedom to innovate solutions</a:t>
            </a:r>
          </a:p>
          <a:p>
            <a:pPr lvl="1" eaLnBrk="1" hangingPunct="1">
              <a:defRPr/>
            </a:pPr>
            <a:r>
              <a:rPr lang="en-US" sz="1800" dirty="0"/>
              <a:t>PMs use the use the requirements to protect them from false accusations of underperformance in the delivered product</a:t>
            </a:r>
          </a:p>
          <a:p>
            <a:pPr eaLnBrk="1" hangingPunct="1">
              <a:defRPr/>
            </a:pPr>
            <a:r>
              <a:rPr lang="en-US" sz="2000" dirty="0"/>
              <a:t>The smart requirements manager seeks to manage these agendas by asking the right questions upfront.</a:t>
            </a:r>
          </a:p>
        </p:txBody>
      </p:sp>
      <p:sp>
        <p:nvSpPr>
          <p:cNvPr id="10246" name="Text Box 5"/>
          <p:cNvSpPr txBox="1">
            <a:spLocks noChangeArrowheads="1"/>
          </p:cNvSpPr>
          <p:nvPr/>
        </p:nvSpPr>
        <p:spPr bwMode="auto">
          <a:xfrm>
            <a:off x="898525" y="5599113"/>
            <a:ext cx="184150" cy="366712"/>
          </a:xfrm>
          <a:prstGeom prst="rect">
            <a:avLst/>
          </a:prstGeom>
          <a:noFill/>
          <a:ln w="9525">
            <a:noFill/>
            <a:miter lim="800000"/>
            <a:headEnd/>
            <a:tailEnd/>
          </a:ln>
        </p:spPr>
        <p:txBody>
          <a:bodyPr wrap="none">
            <a:spAutoFit/>
          </a:bodyPr>
          <a:lstStyle/>
          <a:p>
            <a:endParaRPr lang="en-US"/>
          </a:p>
        </p:txBody>
      </p:sp>
      <p:sp>
        <p:nvSpPr>
          <p:cNvPr id="10247" name="Text Box 6"/>
          <p:cNvSpPr txBox="1">
            <a:spLocks noChangeArrowheads="1"/>
          </p:cNvSpPr>
          <p:nvPr/>
        </p:nvSpPr>
        <p:spPr bwMode="auto">
          <a:xfrm>
            <a:off x="533400" y="6145213"/>
            <a:ext cx="4038600" cy="366713"/>
          </a:xfrm>
          <a:prstGeom prst="rect">
            <a:avLst/>
          </a:prstGeom>
          <a:noFill/>
          <a:ln w="9525">
            <a:noFill/>
            <a:miter lim="800000"/>
            <a:headEnd/>
            <a:tailEnd/>
          </a:ln>
        </p:spPr>
        <p:txBody>
          <a:bodyPr>
            <a:spAutoFit/>
          </a:bodyPr>
          <a:lstStyle/>
          <a:p>
            <a:pPr>
              <a:spcBef>
                <a:spcPct val="50000"/>
              </a:spcBef>
            </a:pPr>
            <a:r>
              <a:rPr lang="en-US" dirty="0"/>
              <a:t>Ref: </a:t>
            </a:r>
            <a:r>
              <a:rPr lang="en-US" dirty="0" err="1"/>
              <a:t>Andriole</a:t>
            </a:r>
            <a:endParaRPr lang="en-US" dirty="0"/>
          </a:p>
        </p:txBody>
      </p:sp>
    </p:spTree>
    <p:extLst>
      <p:ext uri="{BB962C8B-B14F-4D97-AF65-F5344CB8AC3E}">
        <p14:creationId xmlns:p14="http://schemas.microsoft.com/office/powerpoint/2010/main" val="567721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32158"/>
            <a:ext cx="7886700" cy="744242"/>
          </a:xfrm>
        </p:spPr>
        <p:txBody>
          <a:bodyPr>
            <a:normAutofit fontScale="90000"/>
          </a:bodyPr>
          <a:lstStyle/>
          <a:p>
            <a:r>
              <a:rPr lang="en-US" dirty="0"/>
              <a:t>Antipatterns in Requirements Management</a:t>
            </a:r>
          </a:p>
        </p:txBody>
      </p:sp>
      <p:sp>
        <p:nvSpPr>
          <p:cNvPr id="3" name="Content Placeholder 2"/>
          <p:cNvSpPr>
            <a:spLocks noGrp="1"/>
          </p:cNvSpPr>
          <p:nvPr>
            <p:ph idx="1"/>
          </p:nvPr>
        </p:nvSpPr>
        <p:spPr>
          <a:xfrm>
            <a:off x="628650" y="1828800"/>
            <a:ext cx="7886700" cy="4348163"/>
          </a:xfrm>
        </p:spPr>
        <p:txBody>
          <a:bodyPr/>
          <a:lstStyle/>
          <a:p>
            <a:r>
              <a:rPr lang="en-US" sz="2400" dirty="0"/>
              <a:t>Divergent Goals</a:t>
            </a:r>
          </a:p>
          <a:p>
            <a:r>
              <a:rPr lang="en-US" sz="2400" dirty="0"/>
              <a:t>Process Clash</a:t>
            </a:r>
          </a:p>
          <a:p>
            <a:r>
              <a:rPr lang="en-US" sz="2400" dirty="0"/>
              <a:t>Metric Abuse</a:t>
            </a:r>
          </a:p>
          <a:p>
            <a:r>
              <a:rPr lang="en-US" sz="2400" dirty="0"/>
              <a:t>Mushroom </a:t>
            </a:r>
            <a:r>
              <a:rPr lang="en-US" sz="2400" dirty="0" smtClean="0"/>
              <a:t>Management</a:t>
            </a:r>
          </a:p>
          <a:p>
            <a:endParaRPr lang="en-US" sz="2400" dirty="0"/>
          </a:p>
          <a:p>
            <a:endParaRPr lang="en-US" sz="2400" dirty="0" smtClean="0"/>
          </a:p>
          <a:p>
            <a:endParaRPr lang="en-US" sz="2400" dirty="0"/>
          </a:p>
          <a:p>
            <a:endParaRPr lang="en-US" sz="2400" dirty="0" smtClean="0"/>
          </a:p>
          <a:p>
            <a:r>
              <a:rPr lang="en-US" sz="2400" b="1" u="sng" dirty="0" smtClean="0">
                <a:solidFill>
                  <a:srgbClr val="FF0000"/>
                </a:solidFill>
              </a:rPr>
              <a:t>Listen to lecture for details </a:t>
            </a:r>
            <a:endParaRPr lang="en-US" sz="2400" b="1" u="sng" dirty="0">
              <a:solidFill>
                <a:srgbClr val="FF0000"/>
              </a:solidFill>
            </a:endParaRPr>
          </a:p>
          <a:p>
            <a:endParaRPr lang="en-US" dirty="0"/>
          </a:p>
        </p:txBody>
      </p:sp>
      <p:sp>
        <p:nvSpPr>
          <p:cNvPr id="4" name="Footer Placeholder 3"/>
          <p:cNvSpPr>
            <a:spLocks noGrp="1"/>
          </p:cNvSpPr>
          <p:nvPr>
            <p:ph type="ftr" sz="quarter" idx="11"/>
          </p:nvPr>
        </p:nvSpPr>
        <p:spPr/>
        <p:txBody>
          <a:bodyPr/>
          <a:lstStyle/>
          <a:p>
            <a:pPr>
              <a:defRPr/>
            </a:pPr>
            <a:r>
              <a:rPr lang="en-US"/>
              <a:t>Requirements Engineering Lecture 1</a:t>
            </a:r>
          </a:p>
        </p:txBody>
      </p:sp>
      <p:sp>
        <p:nvSpPr>
          <p:cNvPr id="5" name="Slide Number Placeholder 4"/>
          <p:cNvSpPr>
            <a:spLocks noGrp="1"/>
          </p:cNvSpPr>
          <p:nvPr>
            <p:ph type="sldNum" sz="quarter" idx="12"/>
          </p:nvPr>
        </p:nvSpPr>
        <p:spPr/>
        <p:txBody>
          <a:bodyPr/>
          <a:lstStyle/>
          <a:p>
            <a:fld id="{270B6DF2-2878-4E11-830F-A626BD8BF0A8}" type="slidenum">
              <a:rPr lang="en-US" altLang="en-US" smtClean="0"/>
              <a:pPr/>
              <a:t>7</a:t>
            </a:fld>
            <a:endParaRPr lang="en-US" altLang="en-US"/>
          </a:p>
        </p:txBody>
      </p:sp>
    </p:spTree>
    <p:extLst>
      <p:ext uri="{BB962C8B-B14F-4D97-AF65-F5344CB8AC3E}">
        <p14:creationId xmlns:p14="http://schemas.microsoft.com/office/powerpoint/2010/main" val="486297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Requirements Engineering Lecture 10</a:t>
            </a:r>
          </a:p>
        </p:txBody>
      </p:sp>
      <p:sp>
        <p:nvSpPr>
          <p:cNvPr id="6" name="Slide Number Placeholder 5"/>
          <p:cNvSpPr>
            <a:spLocks noGrp="1"/>
          </p:cNvSpPr>
          <p:nvPr>
            <p:ph type="sldNum" sz="quarter" idx="12"/>
          </p:nvPr>
        </p:nvSpPr>
        <p:spPr/>
        <p:txBody>
          <a:bodyPr/>
          <a:lstStyle/>
          <a:p>
            <a:pPr>
              <a:defRPr/>
            </a:pPr>
            <a:fld id="{643A0674-CEEB-413B-8B96-00B0CB400A95}" type="slidenum">
              <a:rPr lang="en-US"/>
              <a:pPr>
                <a:defRPr/>
              </a:pPr>
              <a:t>8</a:t>
            </a:fld>
            <a:endParaRPr lang="en-US"/>
          </a:p>
        </p:txBody>
      </p:sp>
      <p:sp>
        <p:nvSpPr>
          <p:cNvPr id="81922" name="Rectangle 2"/>
          <p:cNvSpPr>
            <a:spLocks noGrp="1" noChangeArrowheads="1"/>
          </p:cNvSpPr>
          <p:nvPr>
            <p:ph type="title"/>
          </p:nvPr>
        </p:nvSpPr>
        <p:spPr/>
        <p:txBody>
          <a:bodyPr/>
          <a:lstStyle/>
          <a:p>
            <a:pPr algn="ctr" eaLnBrk="1" hangingPunct="1">
              <a:defRPr/>
            </a:pPr>
            <a:r>
              <a:rPr lang="en-US" sz="4000" dirty="0"/>
              <a:t>Reference Models for RM</a:t>
            </a:r>
          </a:p>
        </p:txBody>
      </p:sp>
      <p:sp>
        <p:nvSpPr>
          <p:cNvPr id="81924" name="Rectangle 4"/>
          <p:cNvSpPr>
            <a:spLocks noGrp="1" noChangeArrowheads="1"/>
          </p:cNvSpPr>
          <p:nvPr>
            <p:ph type="body" idx="1"/>
          </p:nvPr>
        </p:nvSpPr>
        <p:spPr>
          <a:xfrm>
            <a:off x="628650" y="1779589"/>
            <a:ext cx="7886700" cy="3935412"/>
          </a:xfrm>
        </p:spPr>
        <p:txBody>
          <a:bodyPr>
            <a:normAutofit/>
          </a:bodyPr>
          <a:lstStyle/>
          <a:p>
            <a:pPr eaLnBrk="1" hangingPunct="1">
              <a:lnSpc>
                <a:spcPct val="150000"/>
              </a:lnSpc>
              <a:defRPr/>
            </a:pPr>
            <a:r>
              <a:rPr lang="en-US" sz="2400" dirty="0"/>
              <a:t>ISO 9000-3 (9001)</a:t>
            </a:r>
          </a:p>
          <a:p>
            <a:pPr eaLnBrk="1" hangingPunct="1">
              <a:lnSpc>
                <a:spcPct val="150000"/>
              </a:lnSpc>
              <a:defRPr/>
            </a:pPr>
            <a:r>
              <a:rPr lang="en-US" sz="2400" dirty="0"/>
              <a:t>Six sigma</a:t>
            </a:r>
          </a:p>
          <a:p>
            <a:pPr eaLnBrk="1" hangingPunct="1">
              <a:lnSpc>
                <a:spcPct val="150000"/>
              </a:lnSpc>
              <a:defRPr/>
            </a:pPr>
            <a:r>
              <a:rPr lang="en-US" sz="2400" b="1" dirty="0"/>
              <a:t>CMM-I</a:t>
            </a:r>
          </a:p>
          <a:p>
            <a:pPr eaLnBrk="1" hangingPunct="1">
              <a:lnSpc>
                <a:spcPct val="150000"/>
              </a:lnSpc>
              <a:defRPr/>
            </a:pPr>
            <a:r>
              <a:rPr lang="en-US" sz="2400" dirty="0"/>
              <a:t>IEEE 830</a:t>
            </a:r>
          </a:p>
          <a:p>
            <a:pPr eaLnBrk="1" hangingPunct="1">
              <a:lnSpc>
                <a:spcPct val="150000"/>
              </a:lnSpc>
              <a:defRPr/>
            </a:pPr>
            <a:r>
              <a:rPr lang="en-US" sz="2400" dirty="0"/>
              <a:t>IEEE 12207</a:t>
            </a:r>
          </a:p>
          <a:p>
            <a:pPr eaLnBrk="1" hangingPunct="1">
              <a:lnSpc>
                <a:spcPct val="150000"/>
              </a:lnSpc>
              <a:defRPr/>
            </a:pPr>
            <a:r>
              <a:rPr lang="en-US" sz="2400" dirty="0"/>
              <a:t>These are not mutually exclusive</a:t>
            </a:r>
          </a:p>
        </p:txBody>
      </p:sp>
    </p:spTree>
    <p:extLst>
      <p:ext uri="{BB962C8B-B14F-4D97-AF65-F5344CB8AC3E}">
        <p14:creationId xmlns:p14="http://schemas.microsoft.com/office/powerpoint/2010/main" val="1449750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Requirements Engineering Lecture 10</a:t>
            </a:r>
          </a:p>
        </p:txBody>
      </p:sp>
      <p:sp>
        <p:nvSpPr>
          <p:cNvPr id="6" name="Slide Number Placeholder 5"/>
          <p:cNvSpPr>
            <a:spLocks noGrp="1"/>
          </p:cNvSpPr>
          <p:nvPr>
            <p:ph type="sldNum" sz="quarter" idx="12"/>
          </p:nvPr>
        </p:nvSpPr>
        <p:spPr/>
        <p:txBody>
          <a:bodyPr/>
          <a:lstStyle/>
          <a:p>
            <a:pPr>
              <a:defRPr/>
            </a:pPr>
            <a:fld id="{C7B8D91F-60D1-499B-AC4E-1727103EDE51}" type="slidenum">
              <a:rPr lang="en-US"/>
              <a:pPr>
                <a:defRPr/>
              </a:pPr>
              <a:t>9</a:t>
            </a:fld>
            <a:endParaRPr lang="en-US"/>
          </a:p>
        </p:txBody>
      </p:sp>
      <p:sp>
        <p:nvSpPr>
          <p:cNvPr id="117762" name="Rectangle 2"/>
          <p:cNvSpPr>
            <a:spLocks noGrp="1" noChangeArrowheads="1"/>
          </p:cNvSpPr>
          <p:nvPr>
            <p:ph type="title"/>
          </p:nvPr>
        </p:nvSpPr>
        <p:spPr>
          <a:xfrm>
            <a:off x="632062" y="914400"/>
            <a:ext cx="7886700" cy="744242"/>
          </a:xfrm>
        </p:spPr>
        <p:txBody>
          <a:bodyPr>
            <a:normAutofit fontScale="90000"/>
          </a:bodyPr>
          <a:lstStyle/>
          <a:p>
            <a:pPr algn="ctr" eaLnBrk="1" hangingPunct="1">
              <a:defRPr/>
            </a:pPr>
            <a:r>
              <a:rPr lang="en-US" dirty="0"/>
              <a:t>Capability Maturity Model Integration (CMMI)</a:t>
            </a:r>
          </a:p>
        </p:txBody>
      </p:sp>
      <p:sp>
        <p:nvSpPr>
          <p:cNvPr id="117763" name="Rectangle 3"/>
          <p:cNvSpPr>
            <a:spLocks noGrp="1" noChangeArrowheads="1"/>
          </p:cNvSpPr>
          <p:nvPr>
            <p:ph type="body" idx="1"/>
          </p:nvPr>
        </p:nvSpPr>
        <p:spPr>
          <a:xfrm>
            <a:off x="632062" y="1981200"/>
            <a:ext cx="7886700" cy="4191000"/>
          </a:xfrm>
        </p:spPr>
        <p:txBody>
          <a:bodyPr>
            <a:normAutofit/>
          </a:bodyPr>
          <a:lstStyle/>
          <a:p>
            <a:pPr eaLnBrk="1" hangingPunct="1">
              <a:lnSpc>
                <a:spcPct val="120000"/>
              </a:lnSpc>
              <a:defRPr/>
            </a:pPr>
            <a:r>
              <a:rPr lang="en-US" sz="1900" dirty="0"/>
              <a:t>A system for describing the principles and practices underlying software process maturity. </a:t>
            </a:r>
          </a:p>
          <a:p>
            <a:pPr eaLnBrk="1" hangingPunct="1">
              <a:lnSpc>
                <a:spcPct val="120000"/>
              </a:lnSpc>
              <a:defRPr/>
            </a:pPr>
            <a:r>
              <a:rPr lang="en-US" sz="1900" dirty="0"/>
              <a:t>Intended to:</a:t>
            </a:r>
          </a:p>
          <a:p>
            <a:pPr lvl="1">
              <a:lnSpc>
                <a:spcPct val="120000"/>
              </a:lnSpc>
              <a:defRPr/>
            </a:pPr>
            <a:r>
              <a:rPr lang="en-US" sz="1600" dirty="0"/>
              <a:t>Help software organizations improve the maturity of their software processes as an evolutionary path from </a:t>
            </a:r>
            <a:r>
              <a:rPr lang="en-US" sz="1600" i="1" dirty="0"/>
              <a:t>ad hoc</a:t>
            </a:r>
            <a:r>
              <a:rPr lang="en-US" sz="1600" dirty="0"/>
              <a:t>, chaotic processes to mature, disciplined software processes.</a:t>
            </a:r>
          </a:p>
          <a:p>
            <a:pPr lvl="1">
              <a:lnSpc>
                <a:spcPct val="120000"/>
              </a:lnSpc>
              <a:defRPr/>
            </a:pPr>
            <a:r>
              <a:rPr lang="en-US" sz="1600" dirty="0"/>
              <a:t>Provide guidance for improving an organization’s processes and its ability to manage the development, acquisition, and maintenance of products and services. </a:t>
            </a:r>
          </a:p>
          <a:p>
            <a:pPr>
              <a:lnSpc>
                <a:spcPct val="120000"/>
              </a:lnSpc>
              <a:defRPr/>
            </a:pPr>
            <a:r>
              <a:rPr lang="en-US" sz="1900" dirty="0"/>
              <a:t>Consists of five maturity levels – 1 through 5</a:t>
            </a:r>
            <a:r>
              <a:rPr lang="en-US" sz="1900" dirty="0" smtClean="0"/>
              <a:t>. </a:t>
            </a:r>
            <a:r>
              <a:rPr lang="en-US" sz="1900" dirty="0" smtClean="0">
                <a:solidFill>
                  <a:srgbClr val="FF0000"/>
                </a:solidFill>
              </a:rPr>
              <a:t>5 is the best</a:t>
            </a:r>
            <a:endParaRPr lang="en-US" sz="1900" dirty="0">
              <a:solidFill>
                <a:srgbClr val="FF0000"/>
              </a:solidFill>
            </a:endParaRPr>
          </a:p>
          <a:p>
            <a:pPr>
              <a:lnSpc>
                <a:spcPct val="120000"/>
              </a:lnSpc>
              <a:defRPr/>
            </a:pPr>
            <a:r>
              <a:rPr lang="en-US" sz="2000" dirty="0"/>
              <a:t>CMMI product suite includes multiple integrated models, courses, and an assessment method.</a:t>
            </a:r>
          </a:p>
          <a:p>
            <a:pPr>
              <a:lnSpc>
                <a:spcPct val="120000"/>
              </a:lnSpc>
              <a:defRPr/>
            </a:pPr>
            <a:endParaRPr lang="en-US" dirty="0"/>
          </a:p>
          <a:p>
            <a:pPr eaLnBrk="1" hangingPunct="1">
              <a:lnSpc>
                <a:spcPct val="90000"/>
              </a:lnSpc>
              <a:buFont typeface="Wingdings" pitchFamily="2" charset="2"/>
              <a:buNone/>
              <a:defRPr/>
            </a:pPr>
            <a:endParaRPr lang="en-US" dirty="0"/>
          </a:p>
        </p:txBody>
      </p:sp>
    </p:spTree>
    <p:extLst>
      <p:ext uri="{BB962C8B-B14F-4D97-AF65-F5344CB8AC3E}">
        <p14:creationId xmlns:p14="http://schemas.microsoft.com/office/powerpoint/2010/main" val="2930457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1533</TotalTime>
  <Words>873</Words>
  <Application>Microsoft Macintosh PowerPoint</Application>
  <PresentationFormat>On-screen Show (4:3)</PresentationFormat>
  <Paragraphs>149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Wingdings</vt:lpstr>
      <vt:lpstr>Arial</vt:lpstr>
      <vt:lpstr>Office Theme</vt:lpstr>
      <vt:lpstr>Requirements Engineering</vt:lpstr>
      <vt:lpstr>Agenda</vt:lpstr>
      <vt:lpstr>Topics</vt:lpstr>
      <vt:lpstr>What is Requirements Management?</vt:lpstr>
      <vt:lpstr>Who Does Requirements Management?</vt:lpstr>
      <vt:lpstr>Managing Divergent Agendas</vt:lpstr>
      <vt:lpstr>Antipatterns in Requirements Management</vt:lpstr>
      <vt:lpstr>Reference Models for RM</vt:lpstr>
      <vt:lpstr>Capability Maturity Model Integration (CMMI)</vt:lpstr>
      <vt:lpstr>CMMI Structure</vt:lpstr>
      <vt:lpstr>CMMI Maturity Levels</vt:lpstr>
      <vt:lpstr>CMMI Goals and Practices</vt:lpstr>
      <vt:lpstr>CMMI Process Areas</vt:lpstr>
      <vt:lpstr>CMMI Common Features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Laplante</dc:creator>
  <cp:lastModifiedBy>mukar@usc.edu</cp:lastModifiedBy>
  <cp:revision>120</cp:revision>
  <cp:lastPrinted>1601-01-01T00:00:00Z</cp:lastPrinted>
  <dcterms:created xsi:type="dcterms:W3CDTF">1601-01-01T00:00:00Z</dcterms:created>
  <dcterms:modified xsi:type="dcterms:W3CDTF">2017-04-17T21:02:11Z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