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3" r:id="rId1"/>
  </p:sldMasterIdLst>
  <p:notesMasterIdLst>
    <p:notesMasterId r:id="rId28"/>
  </p:notesMasterIdLst>
  <p:handoutMasterIdLst>
    <p:handoutMasterId r:id="rId29"/>
  </p:handoutMasterIdLst>
  <p:sldIdLst>
    <p:sldId id="256" r:id="rId2"/>
    <p:sldId id="257" r:id="rId3"/>
    <p:sldId id="258" r:id="rId4"/>
    <p:sldId id="282" r:id="rId5"/>
    <p:sldId id="283" r:id="rId6"/>
    <p:sldId id="290" r:id="rId7"/>
    <p:sldId id="289" r:id="rId8"/>
    <p:sldId id="274" r:id="rId9"/>
    <p:sldId id="275" r:id="rId10"/>
    <p:sldId id="287" r:id="rId11"/>
    <p:sldId id="281" r:id="rId12"/>
    <p:sldId id="276" r:id="rId13"/>
    <p:sldId id="278" r:id="rId14"/>
    <p:sldId id="279" r:id="rId15"/>
    <p:sldId id="292" r:id="rId16"/>
    <p:sldId id="291" r:id="rId17"/>
    <p:sldId id="288" r:id="rId18"/>
    <p:sldId id="293" r:id="rId19"/>
    <p:sldId id="294" r:id="rId20"/>
    <p:sldId id="295" r:id="rId21"/>
    <p:sldId id="296" r:id="rId22"/>
    <p:sldId id="284" r:id="rId23"/>
    <p:sldId id="260" r:id="rId24"/>
    <p:sldId id="262" r:id="rId25"/>
    <p:sldId id="261" r:id="rId26"/>
    <p:sldId id="297" r:id="rId27"/>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53" autoAdjust="0"/>
  </p:normalViewPr>
  <p:slideViewPr>
    <p:cSldViewPr>
      <p:cViewPr varScale="1">
        <p:scale>
          <a:sx n="95" d="100"/>
          <a:sy n="95" d="100"/>
        </p:scale>
        <p:origin x="158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4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atin typeface="Arial" charset="0"/>
              </a:defRPr>
            </a:lvl1pPr>
          </a:lstStyle>
          <a:p>
            <a:pPr>
              <a:defRPr/>
            </a:pPr>
            <a:fld id="{9D9DB1C6-72C5-4228-AD2A-24FA13DBB998}" type="datetimeFigureOut">
              <a:rPr lang="en-US"/>
              <a:pPr>
                <a:defRPr/>
              </a:pPr>
              <a:t>4/3/17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5A45A8B-D08D-4392-8FEF-F9CF140CECF5}" type="slidenum">
              <a:rPr lang="en-US" altLang="en-US"/>
              <a:pPr/>
              <a:t>‹#›</a:t>
            </a:fld>
            <a:endParaRPr lang="en-US" altLang="en-US"/>
          </a:p>
        </p:txBody>
      </p:sp>
    </p:spTree>
    <p:extLst>
      <p:ext uri="{BB962C8B-B14F-4D97-AF65-F5344CB8AC3E}">
        <p14:creationId xmlns:p14="http://schemas.microsoft.com/office/powerpoint/2010/main" val="830617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2F28205-4AAE-41B2-BFAA-34FAAEA36A6C}" type="slidenum">
              <a:rPr lang="en-US" altLang="en-US"/>
              <a:pPr/>
              <a:t>‹#›</a:t>
            </a:fld>
            <a:endParaRPr lang="en-US" altLang="en-US"/>
          </a:p>
        </p:txBody>
      </p:sp>
    </p:spTree>
    <p:extLst>
      <p:ext uri="{BB962C8B-B14F-4D97-AF65-F5344CB8AC3E}">
        <p14:creationId xmlns:p14="http://schemas.microsoft.com/office/powerpoint/2010/main" val="2381197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28205-4AAE-41B2-BFAA-34FAAEA36A6C}" type="slidenum">
              <a:rPr lang="en-US" altLang="en-US" smtClean="0"/>
              <a:pPr/>
              <a:t>1</a:t>
            </a:fld>
            <a:endParaRPr lang="en-US" altLang="en-US"/>
          </a:p>
        </p:txBody>
      </p:sp>
    </p:spTree>
    <p:extLst>
      <p:ext uri="{BB962C8B-B14F-4D97-AF65-F5344CB8AC3E}">
        <p14:creationId xmlns:p14="http://schemas.microsoft.com/office/powerpoint/2010/main" val="154667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F28205-4AAE-41B2-BFAA-34FAAEA36A6C}" type="slidenum">
              <a:rPr lang="en-US" altLang="en-US" smtClean="0"/>
              <a:pPr/>
              <a:t>3</a:t>
            </a:fld>
            <a:endParaRPr lang="en-US" altLang="en-US"/>
          </a:p>
        </p:txBody>
      </p:sp>
    </p:spTree>
    <p:extLst>
      <p:ext uri="{BB962C8B-B14F-4D97-AF65-F5344CB8AC3E}">
        <p14:creationId xmlns:p14="http://schemas.microsoft.com/office/powerpoint/2010/main" val="2183858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620837"/>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2C86847D-CDCA-4276-83D2-5A4485A9FB0E}" type="slidenum">
              <a:rPr lang="en-US" altLang="en-US" smtClean="0"/>
              <a:pPr/>
              <a:t>‹#›</a:t>
            </a:fld>
            <a:endParaRPr lang="en-US" altLang="en-US"/>
          </a:p>
        </p:txBody>
      </p:sp>
    </p:spTree>
    <p:extLst>
      <p:ext uri="{BB962C8B-B14F-4D97-AF65-F5344CB8AC3E}">
        <p14:creationId xmlns:p14="http://schemas.microsoft.com/office/powerpoint/2010/main" val="362364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D2A7C348-52D0-4F93-84FF-49258F852FB8}" type="slidenum">
              <a:rPr lang="en-US" altLang="en-US" smtClean="0"/>
              <a:pPr/>
              <a:t>‹#›</a:t>
            </a:fld>
            <a:endParaRPr lang="en-US" altLang="en-US"/>
          </a:p>
        </p:txBody>
      </p:sp>
    </p:spTree>
    <p:extLst>
      <p:ext uri="{BB962C8B-B14F-4D97-AF65-F5344CB8AC3E}">
        <p14:creationId xmlns:p14="http://schemas.microsoft.com/office/powerpoint/2010/main" val="103293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096F57E0-18EB-4064-B170-034665DE6F67}" type="slidenum">
              <a:rPr lang="en-US" altLang="en-US" smtClean="0"/>
              <a:pPr/>
              <a:t>‹#›</a:t>
            </a:fld>
            <a:endParaRPr lang="en-US" altLang="en-US"/>
          </a:p>
        </p:txBody>
      </p:sp>
    </p:spTree>
    <p:extLst>
      <p:ext uri="{BB962C8B-B14F-4D97-AF65-F5344CB8AC3E}">
        <p14:creationId xmlns:p14="http://schemas.microsoft.com/office/powerpoint/2010/main" val="399189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270B6DF2-2878-4E11-830F-A626BD8BF0A8}" type="slidenum">
              <a:rPr lang="en-US" altLang="en-US" smtClean="0"/>
              <a:pPr/>
              <a:t>‹#›</a:t>
            </a:fld>
            <a:endParaRPr lang="en-US" altLang="en-US"/>
          </a:p>
        </p:txBody>
      </p:sp>
    </p:spTree>
    <p:extLst>
      <p:ext uri="{BB962C8B-B14F-4D97-AF65-F5344CB8AC3E}">
        <p14:creationId xmlns:p14="http://schemas.microsoft.com/office/powerpoint/2010/main" val="142759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A26442E8-9CD3-4C72-B3BE-209CA07F540E}" type="slidenum">
              <a:rPr lang="en-US" altLang="en-US" smtClean="0"/>
              <a:pPr/>
              <a:t>‹#›</a:t>
            </a:fld>
            <a:endParaRPr lang="en-US" altLang="en-US"/>
          </a:p>
        </p:txBody>
      </p:sp>
    </p:spTree>
    <p:extLst>
      <p:ext uri="{BB962C8B-B14F-4D97-AF65-F5344CB8AC3E}">
        <p14:creationId xmlns:p14="http://schemas.microsoft.com/office/powerpoint/2010/main" val="90871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Requirements Engineering Lecture 1</a:t>
            </a:r>
          </a:p>
        </p:txBody>
      </p:sp>
      <p:sp>
        <p:nvSpPr>
          <p:cNvPr id="7" name="Slide Number Placeholder 6"/>
          <p:cNvSpPr>
            <a:spLocks noGrp="1"/>
          </p:cNvSpPr>
          <p:nvPr>
            <p:ph type="sldNum" sz="quarter" idx="12"/>
          </p:nvPr>
        </p:nvSpPr>
        <p:spPr/>
        <p:txBody>
          <a:bodyPr/>
          <a:lstStyle/>
          <a:p>
            <a:fld id="{F1743175-38CE-41EA-9DAA-A3EEA7ADCA31}" type="slidenum">
              <a:rPr lang="en-US" altLang="en-US" smtClean="0"/>
              <a:pPr/>
              <a:t>‹#›</a:t>
            </a:fld>
            <a:endParaRPr lang="en-US" altLang="en-US"/>
          </a:p>
        </p:txBody>
      </p:sp>
    </p:spTree>
    <p:extLst>
      <p:ext uri="{BB962C8B-B14F-4D97-AF65-F5344CB8AC3E}">
        <p14:creationId xmlns:p14="http://schemas.microsoft.com/office/powerpoint/2010/main" val="19615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Requirements Engineering Lecture 1</a:t>
            </a:r>
          </a:p>
        </p:txBody>
      </p:sp>
      <p:sp>
        <p:nvSpPr>
          <p:cNvPr id="9" name="Slide Number Placeholder 8"/>
          <p:cNvSpPr>
            <a:spLocks noGrp="1"/>
          </p:cNvSpPr>
          <p:nvPr>
            <p:ph type="sldNum" sz="quarter" idx="12"/>
          </p:nvPr>
        </p:nvSpPr>
        <p:spPr/>
        <p:txBody>
          <a:bodyPr/>
          <a:lstStyle/>
          <a:p>
            <a:fld id="{0A6DE653-3931-4FF2-BF2C-B1768EAFF0C7}" type="slidenum">
              <a:rPr lang="en-US" altLang="en-US" smtClean="0"/>
              <a:pPr/>
              <a:t>‹#›</a:t>
            </a:fld>
            <a:endParaRPr lang="en-US" altLang="en-US"/>
          </a:p>
        </p:txBody>
      </p:sp>
    </p:spTree>
    <p:extLst>
      <p:ext uri="{BB962C8B-B14F-4D97-AF65-F5344CB8AC3E}">
        <p14:creationId xmlns:p14="http://schemas.microsoft.com/office/powerpoint/2010/main" val="367600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Requirements Engineering Lecture 1</a:t>
            </a:r>
          </a:p>
        </p:txBody>
      </p:sp>
      <p:sp>
        <p:nvSpPr>
          <p:cNvPr id="5" name="Slide Number Placeholder 4"/>
          <p:cNvSpPr>
            <a:spLocks noGrp="1"/>
          </p:cNvSpPr>
          <p:nvPr>
            <p:ph type="sldNum" sz="quarter" idx="12"/>
          </p:nvPr>
        </p:nvSpPr>
        <p:spPr/>
        <p:txBody>
          <a:bodyPr/>
          <a:lstStyle/>
          <a:p>
            <a:fld id="{10BF96CC-F3C9-4CCD-8A85-A3A71B3E490F}" type="slidenum">
              <a:rPr lang="en-US" altLang="en-US" smtClean="0"/>
              <a:pPr/>
              <a:t>‹#›</a:t>
            </a:fld>
            <a:endParaRPr lang="en-US" altLang="en-US"/>
          </a:p>
        </p:txBody>
      </p:sp>
    </p:spTree>
    <p:extLst>
      <p:ext uri="{BB962C8B-B14F-4D97-AF65-F5344CB8AC3E}">
        <p14:creationId xmlns:p14="http://schemas.microsoft.com/office/powerpoint/2010/main" val="314084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Requirements Engineering Lecture 1</a:t>
            </a:r>
          </a:p>
        </p:txBody>
      </p:sp>
      <p:sp>
        <p:nvSpPr>
          <p:cNvPr id="4" name="Slide Number Placeholder 3"/>
          <p:cNvSpPr>
            <a:spLocks noGrp="1"/>
          </p:cNvSpPr>
          <p:nvPr>
            <p:ph type="sldNum" sz="quarter" idx="12"/>
          </p:nvPr>
        </p:nvSpPr>
        <p:spPr/>
        <p:txBody>
          <a:bodyPr/>
          <a:lstStyle/>
          <a:p>
            <a:fld id="{F9CA5D50-D3BF-45D7-85EE-257C0E8F34C9}" type="slidenum">
              <a:rPr lang="en-US" altLang="en-US" smtClean="0"/>
              <a:pPr/>
              <a:t>‹#›</a:t>
            </a:fld>
            <a:endParaRPr lang="en-US" altLang="en-US"/>
          </a:p>
        </p:txBody>
      </p:sp>
    </p:spTree>
    <p:extLst>
      <p:ext uri="{BB962C8B-B14F-4D97-AF65-F5344CB8AC3E}">
        <p14:creationId xmlns:p14="http://schemas.microsoft.com/office/powerpoint/2010/main" val="3812502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Requirements Engineering Lecture 1</a:t>
            </a:r>
          </a:p>
        </p:txBody>
      </p:sp>
      <p:sp>
        <p:nvSpPr>
          <p:cNvPr id="7" name="Slide Number Placeholder 6"/>
          <p:cNvSpPr>
            <a:spLocks noGrp="1"/>
          </p:cNvSpPr>
          <p:nvPr>
            <p:ph type="sldNum" sz="quarter" idx="12"/>
          </p:nvPr>
        </p:nvSpPr>
        <p:spPr/>
        <p:txBody>
          <a:bodyPr/>
          <a:lstStyle/>
          <a:p>
            <a:fld id="{FF733BC3-F136-41FA-8795-B770754B7736}" type="slidenum">
              <a:rPr lang="en-US" altLang="en-US" smtClean="0"/>
              <a:pPr/>
              <a:t>‹#›</a:t>
            </a:fld>
            <a:endParaRPr lang="en-US" altLang="en-US"/>
          </a:p>
        </p:txBody>
      </p:sp>
    </p:spTree>
    <p:extLst>
      <p:ext uri="{BB962C8B-B14F-4D97-AF65-F5344CB8AC3E}">
        <p14:creationId xmlns:p14="http://schemas.microsoft.com/office/powerpoint/2010/main" val="188778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Requirements Engineering Lecture 1</a:t>
            </a:r>
          </a:p>
        </p:txBody>
      </p:sp>
      <p:sp>
        <p:nvSpPr>
          <p:cNvPr id="7" name="Slide Number Placeholder 6"/>
          <p:cNvSpPr>
            <a:spLocks noGrp="1"/>
          </p:cNvSpPr>
          <p:nvPr>
            <p:ph type="sldNum" sz="quarter" idx="12"/>
          </p:nvPr>
        </p:nvSpPr>
        <p:spPr/>
        <p:txBody>
          <a:bodyPr/>
          <a:lstStyle/>
          <a:p>
            <a:fld id="{35CA432B-BD0D-437C-8077-970B21A77CB7}" type="slidenum">
              <a:rPr lang="en-US" altLang="en-US" smtClean="0"/>
              <a:pPr/>
              <a:t>‹#›</a:t>
            </a:fld>
            <a:endParaRPr lang="en-US" altLang="en-US"/>
          </a:p>
        </p:txBody>
      </p:sp>
    </p:spTree>
    <p:extLst>
      <p:ext uri="{BB962C8B-B14F-4D97-AF65-F5344CB8AC3E}">
        <p14:creationId xmlns:p14="http://schemas.microsoft.com/office/powerpoint/2010/main" val="19496105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03558"/>
            <a:ext cx="7886700" cy="7442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600200"/>
            <a:ext cx="7886700" cy="4576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Requirements Engineering Lecture 1</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C11255-09E4-4786-B293-33EAB5E1A284}" type="slidenum">
              <a:rPr lang="en-US" altLang="en-US" smtClean="0"/>
              <a:pPr/>
              <a:t>‹#›</a:t>
            </a:fld>
            <a:endParaRPr lang="en-US" altLang="en-US"/>
          </a:p>
        </p:txBody>
      </p:sp>
      <p:pic>
        <p:nvPicPr>
          <p:cNvPr id="7"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4288"/>
            <a:ext cx="9144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0892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hdr="0" dt="0"/>
  <p:txStyles>
    <p:titleStyle>
      <a:lvl1pPr algn="l" defTabSz="6858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09600"/>
            <a:ext cx="8229600" cy="2230437"/>
          </a:xfrm>
        </p:spPr>
        <p:txBody>
          <a:bodyPr>
            <a:noAutofit/>
          </a:bodyPr>
          <a:lstStyle/>
          <a:p>
            <a:r>
              <a:rPr lang="en-US" sz="4000" dirty="0" smtClean="0"/>
              <a:t>Requirement Elicitation: Toward the Unknown Unknowns</a:t>
            </a:r>
            <a:endParaRPr lang="en-US" sz="4000" dirty="0"/>
          </a:p>
        </p:txBody>
      </p:sp>
      <p:sp>
        <p:nvSpPr>
          <p:cNvPr id="3" name="Subtitle 2"/>
          <p:cNvSpPr>
            <a:spLocks noGrp="1"/>
          </p:cNvSpPr>
          <p:nvPr>
            <p:ph type="subTitle" idx="1"/>
          </p:nvPr>
        </p:nvSpPr>
        <p:spPr>
          <a:xfrm>
            <a:off x="1143000" y="3602038"/>
            <a:ext cx="6858000" cy="2722562"/>
          </a:xfrm>
        </p:spPr>
        <p:txBody>
          <a:bodyPr>
            <a:normAutofit/>
          </a:bodyPr>
          <a:lstStyle/>
          <a:p>
            <a:r>
              <a:rPr lang="en-US" dirty="0" smtClean="0"/>
              <a:t>Alistair Sutcliffe and Pete Sawyer </a:t>
            </a:r>
          </a:p>
          <a:p>
            <a:r>
              <a:rPr lang="en-US" dirty="0" smtClean="0"/>
              <a:t>University of Lancaster</a:t>
            </a:r>
            <a:endParaRPr lang="en-US" dirty="0"/>
          </a:p>
          <a:p>
            <a:r>
              <a:rPr lang="en-US" dirty="0" smtClean="0"/>
              <a:t>School of Computing and Communications</a:t>
            </a:r>
            <a:endParaRPr lang="en-US" dirty="0"/>
          </a:p>
          <a:p>
            <a:endParaRPr lang="en-US" dirty="0"/>
          </a:p>
          <a:p>
            <a:endParaRPr lang="en-US" b="1" dirty="0" smtClean="0"/>
          </a:p>
          <a:p>
            <a:endParaRPr lang="en-US" b="1" dirty="0"/>
          </a:p>
          <a:p>
            <a:r>
              <a:rPr lang="en-US" b="1" dirty="0" smtClean="0"/>
              <a:t>Presented </a:t>
            </a:r>
            <a:r>
              <a:rPr lang="en-US" b="1" dirty="0"/>
              <a:t>by </a:t>
            </a:r>
            <a:r>
              <a:rPr lang="en-US" b="1" dirty="0" smtClean="0"/>
              <a:t>Pavneet Kaur Mukar</a:t>
            </a:r>
            <a:endParaRPr lang="en-US" b="1" dirty="0"/>
          </a:p>
        </p:txBody>
      </p:sp>
    </p:spTree>
    <p:extLst>
      <p:ext uri="{BB962C8B-B14F-4D97-AF65-F5344CB8AC3E}">
        <p14:creationId xmlns:p14="http://schemas.microsoft.com/office/powerpoint/2010/main" val="3922238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 Elicitation </a:t>
            </a:r>
            <a:r>
              <a:rPr lang="en-US" dirty="0" smtClean="0"/>
              <a:t>Technique[2/3</a:t>
            </a:r>
            <a:r>
              <a:rPr lang="en-US" dirty="0"/>
              <a:t>]</a:t>
            </a:r>
          </a:p>
        </p:txBody>
      </p:sp>
      <p:sp>
        <p:nvSpPr>
          <p:cNvPr id="3" name="Content Placeholder 2"/>
          <p:cNvSpPr>
            <a:spLocks noGrp="1"/>
          </p:cNvSpPr>
          <p:nvPr>
            <p:ph idx="1"/>
          </p:nvPr>
        </p:nvSpPr>
        <p:spPr/>
        <p:txBody>
          <a:bodyPr/>
          <a:lstStyle/>
          <a:p>
            <a:pPr marL="457200" indent="-457200">
              <a:buFont typeface="+mj-lt"/>
              <a:buAutoNum type="alphaUcPeriod"/>
            </a:pPr>
            <a:r>
              <a:rPr lang="en-US" b="1" u="sng" dirty="0" smtClean="0"/>
              <a:t>UNKNOWN DISCOVERY:</a:t>
            </a:r>
          </a:p>
          <a:p>
            <a:pPr marL="0" indent="0">
              <a:buNone/>
            </a:pPr>
            <a:r>
              <a:rPr lang="en-US" dirty="0" smtClean="0"/>
              <a:t>The ability to detect unknown depends on analyst’s plan and sampling strategy</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10</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1369450921"/>
              </p:ext>
            </p:extLst>
          </p:nvPr>
        </p:nvGraphicFramePr>
        <p:xfrm>
          <a:off x="762000" y="2819397"/>
          <a:ext cx="7543800" cy="3357565"/>
        </p:xfrm>
        <a:graphic>
          <a:graphicData uri="http://schemas.openxmlformats.org/drawingml/2006/table">
            <a:tbl>
              <a:tblPr firstRow="1" bandRow="1">
                <a:tableStyleId>{5C22544A-7EE6-4342-B048-85BDC9FD1C3A}</a:tableStyleId>
              </a:tblPr>
              <a:tblGrid>
                <a:gridCol w="1752600"/>
                <a:gridCol w="5791200"/>
              </a:tblGrid>
              <a:tr h="458993">
                <a:tc>
                  <a:txBody>
                    <a:bodyPr/>
                    <a:lstStyle/>
                    <a:p>
                      <a:r>
                        <a:rPr lang="en-US" sz="1800" dirty="0" smtClean="0"/>
                        <a:t>Technique</a:t>
                      </a:r>
                      <a:endParaRPr lang="en-US" sz="1800" dirty="0"/>
                    </a:p>
                  </a:txBody>
                  <a:tcPr/>
                </a:tc>
                <a:tc>
                  <a:txBody>
                    <a:bodyPr/>
                    <a:lstStyle/>
                    <a:p>
                      <a:r>
                        <a:rPr lang="en-US" sz="1800" dirty="0" smtClean="0"/>
                        <a:t>Unknown unknown methods</a:t>
                      </a:r>
                      <a:endParaRPr lang="en-US" sz="1800" dirty="0"/>
                    </a:p>
                  </a:txBody>
                  <a:tcPr/>
                </a:tc>
              </a:tr>
              <a:tr h="458993">
                <a:tc>
                  <a:txBody>
                    <a:bodyPr/>
                    <a:lstStyle/>
                    <a:p>
                      <a:r>
                        <a:rPr lang="en-US" sz="1800" dirty="0" smtClean="0"/>
                        <a:t>Interview</a:t>
                      </a:r>
                      <a:endParaRPr lang="en-US" sz="1800" dirty="0"/>
                    </a:p>
                  </a:txBody>
                  <a:tcPr/>
                </a:tc>
                <a:tc>
                  <a:txBody>
                    <a:bodyPr/>
                    <a:lstStyle/>
                    <a:p>
                      <a:r>
                        <a:rPr lang="en-US" sz="1800" dirty="0" smtClean="0"/>
                        <a:t>Flexible,</a:t>
                      </a:r>
                      <a:r>
                        <a:rPr lang="en-US" sz="1800" baseline="0" dirty="0" smtClean="0"/>
                        <a:t> follow-up questions etc</a:t>
                      </a:r>
                      <a:endParaRPr lang="en-US" sz="1800" dirty="0"/>
                    </a:p>
                  </a:txBody>
                  <a:tcPr/>
                </a:tc>
              </a:tr>
              <a:tr h="458993">
                <a:tc>
                  <a:txBody>
                    <a:bodyPr/>
                    <a:lstStyle/>
                    <a:p>
                      <a:r>
                        <a:rPr lang="en-US" sz="1800" dirty="0" smtClean="0"/>
                        <a:t>Observations</a:t>
                      </a:r>
                      <a:endParaRPr lang="en-US" sz="1800" dirty="0"/>
                    </a:p>
                  </a:txBody>
                  <a:tcPr/>
                </a:tc>
                <a:tc>
                  <a:txBody>
                    <a:bodyPr/>
                    <a:lstStyle/>
                    <a:p>
                      <a:r>
                        <a:rPr lang="en-US" sz="1800" dirty="0" smtClean="0"/>
                        <a:t>Using</a:t>
                      </a:r>
                      <a:r>
                        <a:rPr lang="en-US" sz="1800" baseline="0" dirty="0" smtClean="0"/>
                        <a:t> ethnography provide memory prompts</a:t>
                      </a:r>
                      <a:endParaRPr lang="en-US" sz="1800" dirty="0"/>
                    </a:p>
                  </a:txBody>
                  <a:tcPr/>
                </a:tc>
              </a:tr>
              <a:tr h="603607">
                <a:tc>
                  <a:txBody>
                    <a:bodyPr/>
                    <a:lstStyle/>
                    <a:p>
                      <a:r>
                        <a:rPr lang="en-US" sz="1800" dirty="0" smtClean="0"/>
                        <a:t>Workshops</a:t>
                      </a:r>
                      <a:endParaRPr lang="en-US" sz="1800" dirty="0"/>
                    </a:p>
                  </a:txBody>
                  <a:tcPr/>
                </a:tc>
                <a:tc>
                  <a:txBody>
                    <a:bodyPr/>
                    <a:lstStyle/>
                    <a:p>
                      <a:r>
                        <a:rPr lang="en-US" sz="1800" dirty="0" smtClean="0"/>
                        <a:t>Number and composition </a:t>
                      </a:r>
                      <a:endParaRPr lang="en-US" sz="1800" dirty="0"/>
                    </a:p>
                  </a:txBody>
                  <a:tcPr/>
                </a:tc>
              </a:tr>
              <a:tr h="458993">
                <a:tc>
                  <a:txBody>
                    <a:bodyPr/>
                    <a:lstStyle/>
                    <a:p>
                      <a:r>
                        <a:rPr lang="en-US" sz="1800" dirty="0" smtClean="0"/>
                        <a:t>Protocol</a:t>
                      </a:r>
                      <a:endParaRPr lang="en-US" sz="1800" dirty="0"/>
                    </a:p>
                  </a:txBody>
                  <a:tcPr/>
                </a:tc>
                <a:tc>
                  <a:txBody>
                    <a:bodyPr/>
                    <a:lstStyle/>
                    <a:p>
                      <a:r>
                        <a:rPr lang="en-US" sz="1800" dirty="0" smtClean="0"/>
                        <a:t>Least effective as more resource intensive </a:t>
                      </a:r>
                      <a:endParaRPr lang="en-US" sz="1800" dirty="0"/>
                    </a:p>
                  </a:txBody>
                  <a:tcPr/>
                </a:tc>
              </a:tr>
              <a:tr h="458993">
                <a:tc>
                  <a:txBody>
                    <a:bodyPr/>
                    <a:lstStyle/>
                    <a:p>
                      <a:r>
                        <a:rPr lang="en-US" sz="1800" dirty="0" smtClean="0"/>
                        <a:t>Scenario</a:t>
                      </a:r>
                      <a:endParaRPr lang="en-US" sz="1800" dirty="0"/>
                    </a:p>
                  </a:txBody>
                  <a:tcPr/>
                </a:tc>
                <a:tc>
                  <a:txBody>
                    <a:bodyPr/>
                    <a:lstStyle/>
                    <a:p>
                      <a:r>
                        <a:rPr lang="en-US" sz="1800" dirty="0" smtClean="0"/>
                        <a:t>Sample size</a:t>
                      </a:r>
                      <a:r>
                        <a:rPr lang="en-US" sz="1800" baseline="0" dirty="0" smtClean="0"/>
                        <a:t> , diversity , economic to collect</a:t>
                      </a:r>
                      <a:endParaRPr lang="en-US" sz="1800" dirty="0"/>
                    </a:p>
                  </a:txBody>
                  <a:tcPr/>
                </a:tc>
              </a:tr>
              <a:tr h="458993">
                <a:tc>
                  <a:txBody>
                    <a:bodyPr/>
                    <a:lstStyle/>
                    <a:p>
                      <a:r>
                        <a:rPr lang="en-US" sz="1800" dirty="0" smtClean="0"/>
                        <a:t>Prototype</a:t>
                      </a:r>
                      <a:endParaRPr lang="en-US" sz="1800" dirty="0"/>
                    </a:p>
                  </a:txBody>
                  <a:tcPr/>
                </a:tc>
                <a:tc>
                  <a:txBody>
                    <a:bodyPr/>
                    <a:lstStyle/>
                    <a:p>
                      <a:r>
                        <a:rPr lang="en-US" sz="1800" dirty="0" smtClean="0"/>
                        <a:t>Least effective , articulation</a:t>
                      </a:r>
                      <a:r>
                        <a:rPr lang="en-US" sz="1800" baseline="0" dirty="0" smtClean="0"/>
                        <a:t> limited</a:t>
                      </a:r>
                      <a:endParaRPr lang="en-US" sz="1800" dirty="0"/>
                    </a:p>
                  </a:txBody>
                  <a:tcPr/>
                </a:tc>
              </a:tr>
            </a:tbl>
          </a:graphicData>
        </a:graphic>
      </p:graphicFrame>
    </p:spTree>
    <p:extLst>
      <p:ext uri="{BB962C8B-B14F-4D97-AF65-F5344CB8AC3E}">
        <p14:creationId xmlns:p14="http://schemas.microsoft.com/office/powerpoint/2010/main" val="1403147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Requirement Elicitation </a:t>
            </a:r>
            <a:r>
              <a:rPr lang="en-US" sz="3600" dirty="0" smtClean="0"/>
              <a:t>Technique[3/3</a:t>
            </a:r>
            <a:r>
              <a:rPr lang="en-US" sz="3600" dirty="0"/>
              <a:t>]</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11</a:t>
            </a:fld>
            <a:endParaRPr lang="en-US" altLang="en-US"/>
          </a:p>
        </p:txBody>
      </p:sp>
      <p:sp>
        <p:nvSpPr>
          <p:cNvPr id="14" name="TextBox 13"/>
          <p:cNvSpPr txBox="1"/>
          <p:nvPr/>
        </p:nvSpPr>
        <p:spPr>
          <a:xfrm>
            <a:off x="381000" y="1447800"/>
            <a:ext cx="8134350" cy="1477328"/>
          </a:xfrm>
          <a:prstGeom prst="rect">
            <a:avLst/>
          </a:prstGeom>
          <a:noFill/>
        </p:spPr>
        <p:txBody>
          <a:bodyPr wrap="square" rtlCol="0">
            <a:spAutoFit/>
          </a:bodyPr>
          <a:lstStyle/>
          <a:p>
            <a:r>
              <a:rPr lang="en-US" b="1" u="sng" dirty="0" smtClean="0"/>
              <a:t>B. ESTABLISHING COMMON GROUND THROUGH ERF</a:t>
            </a:r>
          </a:p>
          <a:p>
            <a:endParaRPr lang="en-US" b="1" u="sng" dirty="0" smtClean="0"/>
          </a:p>
          <a:p>
            <a:r>
              <a:rPr lang="en-US" dirty="0" smtClean="0"/>
              <a:t>Common ground explains how a meaning is constructed by conversation and action between the stakeholder and analyst.</a:t>
            </a:r>
          </a:p>
          <a:p>
            <a:endParaRPr lang="en-US" b="1" u="sng" dirty="0"/>
          </a:p>
        </p:txBody>
      </p:sp>
      <p:graphicFrame>
        <p:nvGraphicFramePr>
          <p:cNvPr id="15" name="Table 14"/>
          <p:cNvGraphicFramePr>
            <a:graphicFrameLocks noGrp="1"/>
          </p:cNvGraphicFramePr>
          <p:nvPr>
            <p:extLst>
              <p:ext uri="{D42A27DB-BD31-4B8C-83A1-F6EECF244321}">
                <p14:modId xmlns:p14="http://schemas.microsoft.com/office/powerpoint/2010/main" val="1567845338"/>
              </p:ext>
            </p:extLst>
          </p:nvPr>
        </p:nvGraphicFramePr>
        <p:xfrm>
          <a:off x="381000" y="2762530"/>
          <a:ext cx="7684233" cy="2656840"/>
        </p:xfrm>
        <a:graphic>
          <a:graphicData uri="http://schemas.openxmlformats.org/drawingml/2006/table">
            <a:tbl>
              <a:tblPr firstRow="1" bandRow="1">
                <a:tableStyleId>{5C22544A-7EE6-4342-B048-85BDC9FD1C3A}</a:tableStyleId>
              </a:tblPr>
              <a:tblGrid>
                <a:gridCol w="2561411"/>
                <a:gridCol w="2561411"/>
                <a:gridCol w="2561411"/>
              </a:tblGrid>
              <a:tr h="147495">
                <a:tc>
                  <a:txBody>
                    <a:bodyPr/>
                    <a:lstStyle/>
                    <a:p>
                      <a:r>
                        <a:rPr lang="en-US" sz="1800" dirty="0" smtClean="0"/>
                        <a:t>Technique</a:t>
                      </a:r>
                      <a:endParaRPr lang="en-US" sz="1800" dirty="0"/>
                    </a:p>
                  </a:txBody>
                  <a:tcPr/>
                </a:tc>
                <a:tc>
                  <a:txBody>
                    <a:bodyPr/>
                    <a:lstStyle/>
                    <a:p>
                      <a:r>
                        <a:rPr lang="en-US" sz="1800" dirty="0" smtClean="0"/>
                        <a:t>Reflection</a:t>
                      </a:r>
                      <a:endParaRPr lang="en-US" sz="1800" dirty="0"/>
                    </a:p>
                  </a:txBody>
                  <a:tcPr/>
                </a:tc>
                <a:tc>
                  <a:txBody>
                    <a:bodyPr/>
                    <a:lstStyle/>
                    <a:p>
                      <a:r>
                        <a:rPr lang="en-US" sz="1800" dirty="0" smtClean="0"/>
                        <a:t>Scope/Arena</a:t>
                      </a:r>
                      <a:endParaRPr lang="en-US" sz="1800" dirty="0"/>
                    </a:p>
                  </a:txBody>
                  <a:tcPr/>
                </a:tc>
              </a:tr>
              <a:tr h="370840">
                <a:tc>
                  <a:txBody>
                    <a:bodyPr/>
                    <a:lstStyle/>
                    <a:p>
                      <a:r>
                        <a:rPr lang="en-US" sz="1800" dirty="0" smtClean="0"/>
                        <a:t>Interviews</a:t>
                      </a:r>
                      <a:endParaRPr lang="en-US" sz="1800" dirty="0"/>
                    </a:p>
                  </a:txBody>
                  <a:tcPr/>
                </a:tc>
                <a:tc>
                  <a:txBody>
                    <a:bodyPr/>
                    <a:lstStyle/>
                    <a:p>
                      <a:r>
                        <a:rPr lang="en-US" sz="1800" dirty="0" smtClean="0"/>
                        <a:t>Only via notes/recording</a:t>
                      </a:r>
                      <a:endParaRPr lang="en-US" sz="1800" dirty="0"/>
                    </a:p>
                  </a:txBody>
                  <a:tcPr/>
                </a:tc>
                <a:tc>
                  <a:txBody>
                    <a:bodyPr/>
                    <a:lstStyle/>
                    <a:p>
                      <a:r>
                        <a:rPr lang="en-US" sz="1800" dirty="0" smtClean="0"/>
                        <a:t>Good</a:t>
                      </a:r>
                      <a:r>
                        <a:rPr lang="en-US" sz="1800" baseline="0" dirty="0" smtClean="0"/>
                        <a:t> but depends on participant and time</a:t>
                      </a:r>
                    </a:p>
                  </a:txBody>
                  <a:tcPr/>
                </a:tc>
              </a:tr>
              <a:tr h="370840">
                <a:tc>
                  <a:txBody>
                    <a:bodyPr/>
                    <a:lstStyle/>
                    <a:p>
                      <a:r>
                        <a:rPr lang="en-US" sz="1800" dirty="0" smtClean="0"/>
                        <a:t>Workshops</a:t>
                      </a:r>
                      <a:endParaRPr lang="en-US" sz="1800" dirty="0"/>
                    </a:p>
                  </a:txBody>
                  <a:tcPr/>
                </a:tc>
                <a:tc>
                  <a:txBody>
                    <a:bodyPr/>
                    <a:lstStyle/>
                    <a:p>
                      <a:r>
                        <a:rPr lang="en-US" sz="1800" dirty="0" smtClean="0"/>
                        <a:t>Only via notes</a:t>
                      </a:r>
                      <a:endParaRPr lang="en-US" sz="1800" dirty="0"/>
                    </a:p>
                  </a:txBody>
                  <a:tcPr/>
                </a:tc>
                <a:tc>
                  <a:txBody>
                    <a:bodyPr/>
                    <a:lstStyle/>
                    <a:p>
                      <a:r>
                        <a:rPr lang="en-US" sz="1800" dirty="0" smtClean="0"/>
                        <a:t>Depends</a:t>
                      </a:r>
                      <a:r>
                        <a:rPr lang="en-US" sz="1800" baseline="0" dirty="0" smtClean="0"/>
                        <a:t> on sample and time of participant</a:t>
                      </a:r>
                    </a:p>
                  </a:txBody>
                  <a:tcPr/>
                </a:tc>
              </a:tr>
              <a:tr h="370840">
                <a:tc>
                  <a:txBody>
                    <a:bodyPr/>
                    <a:lstStyle/>
                    <a:p>
                      <a:r>
                        <a:rPr lang="en-US" sz="1800" dirty="0" smtClean="0"/>
                        <a:t>Scenario</a:t>
                      </a:r>
                      <a:endParaRPr lang="en-US" sz="1800" dirty="0"/>
                    </a:p>
                  </a:txBody>
                  <a:tcPr/>
                </a:tc>
                <a:tc>
                  <a:txBody>
                    <a:bodyPr/>
                    <a:lstStyle/>
                    <a:p>
                      <a:r>
                        <a:rPr lang="en-US" sz="1800" dirty="0" smtClean="0"/>
                        <a:t>Good</a:t>
                      </a:r>
                      <a:endParaRPr lang="en-US" sz="1800" dirty="0"/>
                    </a:p>
                  </a:txBody>
                  <a:tcPr/>
                </a:tc>
                <a:tc>
                  <a:txBody>
                    <a:bodyPr/>
                    <a:lstStyle/>
                    <a:p>
                      <a:r>
                        <a:rPr lang="en-US" sz="1800" dirty="0" smtClean="0"/>
                        <a:t>Depends on sample</a:t>
                      </a:r>
                      <a:r>
                        <a:rPr lang="en-US" sz="1800" baseline="0" dirty="0" smtClean="0"/>
                        <a:t> data</a:t>
                      </a:r>
                      <a:endParaRPr lang="en-US" sz="1800" dirty="0"/>
                    </a:p>
                  </a:txBody>
                  <a:tcPr/>
                </a:tc>
              </a:tr>
              <a:tr h="370840">
                <a:tc>
                  <a:txBody>
                    <a:bodyPr/>
                    <a:lstStyle/>
                    <a:p>
                      <a:r>
                        <a:rPr lang="en-US" sz="1800" dirty="0" smtClean="0"/>
                        <a:t>Prototype</a:t>
                      </a:r>
                      <a:endParaRPr lang="en-US" sz="1800" dirty="0"/>
                    </a:p>
                  </a:txBody>
                  <a:tcPr/>
                </a:tc>
                <a:tc>
                  <a:txBody>
                    <a:bodyPr/>
                    <a:lstStyle/>
                    <a:p>
                      <a:r>
                        <a:rPr lang="en-US" sz="1800" dirty="0" smtClean="0"/>
                        <a:t>Good but depends</a:t>
                      </a:r>
                      <a:r>
                        <a:rPr lang="en-US" sz="1800" baseline="0" dirty="0" smtClean="0"/>
                        <a:t> on extent</a:t>
                      </a:r>
                      <a:endParaRPr lang="en-US" sz="1800" dirty="0"/>
                    </a:p>
                  </a:txBody>
                  <a:tcPr/>
                </a:tc>
                <a:tc>
                  <a:txBody>
                    <a:bodyPr/>
                    <a:lstStyle/>
                    <a:p>
                      <a:r>
                        <a:rPr lang="en-US" sz="1800" dirty="0" smtClean="0"/>
                        <a:t>Limited to ecological</a:t>
                      </a:r>
                      <a:r>
                        <a:rPr lang="en-US" sz="1800" baseline="0" dirty="0" smtClean="0"/>
                        <a:t> evaluation</a:t>
                      </a:r>
                      <a:endParaRPr lang="en-US" sz="1800" dirty="0"/>
                    </a:p>
                  </a:txBody>
                  <a:tcPr/>
                </a:tc>
              </a:tr>
            </a:tbl>
          </a:graphicData>
        </a:graphic>
      </p:graphicFrame>
      <p:sp>
        <p:nvSpPr>
          <p:cNvPr id="17" name="TextBox 16"/>
          <p:cNvSpPr txBox="1"/>
          <p:nvPr/>
        </p:nvSpPr>
        <p:spPr>
          <a:xfrm>
            <a:off x="403412" y="5710020"/>
            <a:ext cx="6784871" cy="646331"/>
          </a:xfrm>
          <a:prstGeom prst="rect">
            <a:avLst/>
          </a:prstGeom>
          <a:noFill/>
        </p:spPr>
        <p:txBody>
          <a:bodyPr wrap="none" rtlCol="0">
            <a:spAutoFit/>
          </a:bodyPr>
          <a:lstStyle/>
          <a:p>
            <a:pPr marL="285750" indent="-285750">
              <a:buFont typeface="Arial" charset="0"/>
              <a:buChar char="•"/>
            </a:pPr>
            <a:r>
              <a:rPr lang="en-US" dirty="0" smtClean="0"/>
              <a:t>Interview + workshops are more effective for tacit knowledge. </a:t>
            </a:r>
          </a:p>
          <a:p>
            <a:pPr marL="285750" indent="-285750">
              <a:buFont typeface="Arial" charset="0"/>
              <a:buChar char="•"/>
            </a:pPr>
            <a:r>
              <a:rPr lang="en-US" dirty="0" smtClean="0"/>
              <a:t>Scenarios provide grounding examples </a:t>
            </a:r>
          </a:p>
        </p:txBody>
      </p:sp>
    </p:spTree>
    <p:extLst>
      <p:ext uri="{BB962C8B-B14F-4D97-AF65-F5344CB8AC3E}">
        <p14:creationId xmlns:p14="http://schemas.microsoft.com/office/powerpoint/2010/main" val="2298716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03558"/>
            <a:ext cx="8134350" cy="744242"/>
          </a:xfrm>
        </p:spPr>
        <p:txBody>
          <a:bodyPr>
            <a:normAutofit/>
          </a:bodyPr>
          <a:lstStyle/>
          <a:p>
            <a:pPr algn="ctr"/>
            <a:r>
              <a:rPr lang="en-US" dirty="0" smtClean="0"/>
              <a:t>Models[1/3]</a:t>
            </a:r>
            <a:endParaRPr lang="en-US" dirty="0"/>
          </a:p>
        </p:txBody>
      </p:sp>
      <p:sp>
        <p:nvSpPr>
          <p:cNvPr id="3" name="Content Placeholder 2"/>
          <p:cNvSpPr>
            <a:spLocks noGrp="1"/>
          </p:cNvSpPr>
          <p:nvPr>
            <p:ph idx="1"/>
          </p:nvPr>
        </p:nvSpPr>
        <p:spPr>
          <a:xfrm>
            <a:off x="628650" y="1474694"/>
            <a:ext cx="7886700" cy="4495799"/>
          </a:xfrm>
        </p:spPr>
        <p:txBody>
          <a:bodyPr>
            <a:normAutofit/>
          </a:bodyPr>
          <a:lstStyle/>
          <a:p>
            <a:endParaRPr lang="en-US" sz="2400" dirty="0" smtClean="0"/>
          </a:p>
          <a:p>
            <a:r>
              <a:rPr lang="en-US" sz="2400" dirty="0" smtClean="0"/>
              <a:t>Passive representations designed for inspection-based analysis or formal models which are integrated with model checking and reasoning tools </a:t>
            </a:r>
          </a:p>
          <a:p>
            <a:r>
              <a:rPr lang="en-US" sz="2400" dirty="0" smtClean="0"/>
              <a:t>Depicts how they address different types of requirement knowledge </a:t>
            </a:r>
          </a:p>
          <a:p>
            <a:r>
              <a:rPr lang="en-US" sz="2400" dirty="0" smtClean="0"/>
              <a:t>Different types of models are as follows: </a:t>
            </a:r>
          </a:p>
          <a:p>
            <a:pPr lvl="1"/>
            <a:r>
              <a:rPr lang="en-US" dirty="0" smtClean="0"/>
              <a:t>Use Cases</a:t>
            </a:r>
          </a:p>
          <a:p>
            <a:pPr lvl="1"/>
            <a:r>
              <a:rPr lang="en-US" dirty="0" smtClean="0"/>
              <a:t>Volere template</a:t>
            </a:r>
          </a:p>
          <a:p>
            <a:pPr lvl="1"/>
            <a:r>
              <a:rPr lang="en-US" dirty="0" smtClean="0"/>
              <a:t>KAOS</a:t>
            </a:r>
          </a:p>
          <a:p>
            <a:pPr lvl="1"/>
            <a:r>
              <a:rPr lang="en-US" dirty="0" smtClean="0"/>
              <a:t>GORE </a:t>
            </a:r>
            <a:endParaRPr lang="en-US" dirty="0" smtClean="0"/>
          </a:p>
          <a:p>
            <a:pPr lvl="1"/>
            <a:r>
              <a:rPr lang="en-US" dirty="0" smtClean="0"/>
              <a:t>i</a:t>
            </a:r>
            <a:r>
              <a:rPr lang="en-US" dirty="0" smtClean="0"/>
              <a:t>*</a:t>
            </a:r>
          </a:p>
          <a:p>
            <a:pPr lvl="1"/>
            <a:r>
              <a:rPr lang="en-US" dirty="0" smtClean="0"/>
              <a:t>ISRE</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12</a:t>
            </a:fld>
            <a:endParaRPr lang="en-US" altLang="en-US"/>
          </a:p>
        </p:txBody>
      </p:sp>
    </p:spTree>
    <p:extLst>
      <p:ext uri="{BB962C8B-B14F-4D97-AF65-F5344CB8AC3E}">
        <p14:creationId xmlns:p14="http://schemas.microsoft.com/office/powerpoint/2010/main" val="1879800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03558"/>
            <a:ext cx="8134350" cy="744242"/>
          </a:xfrm>
        </p:spPr>
        <p:txBody>
          <a:bodyPr>
            <a:normAutofit/>
          </a:bodyPr>
          <a:lstStyle/>
          <a:p>
            <a:pPr algn="ctr"/>
            <a:r>
              <a:rPr lang="en-US" dirty="0" smtClean="0"/>
              <a:t>Models(2/3</a:t>
            </a:r>
            <a:r>
              <a:rPr lang="en-US" dirty="0"/>
              <a: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24342337"/>
              </p:ext>
            </p:extLst>
          </p:nvPr>
        </p:nvGraphicFramePr>
        <p:xfrm>
          <a:off x="628650" y="1443318"/>
          <a:ext cx="7886700" cy="5410200"/>
        </p:xfrm>
        <a:graphic>
          <a:graphicData uri="http://schemas.openxmlformats.org/drawingml/2006/table">
            <a:tbl>
              <a:tblPr firstRow="1" bandRow="1">
                <a:tableStyleId>{5C22544A-7EE6-4342-B048-85BDC9FD1C3A}</a:tableStyleId>
              </a:tblPr>
              <a:tblGrid>
                <a:gridCol w="1885950"/>
                <a:gridCol w="3371850"/>
                <a:gridCol w="2628900"/>
              </a:tblGrid>
              <a:tr h="838200">
                <a:tc>
                  <a:txBody>
                    <a:bodyPr/>
                    <a:lstStyle/>
                    <a:p>
                      <a:r>
                        <a:rPr lang="en-US" sz="1800" dirty="0" smtClean="0"/>
                        <a:t>Model</a:t>
                      </a:r>
                      <a:endParaRPr lang="en-US" sz="1800" dirty="0"/>
                    </a:p>
                  </a:txBody>
                  <a:tcPr/>
                </a:tc>
                <a:tc>
                  <a:txBody>
                    <a:bodyPr/>
                    <a:lstStyle/>
                    <a:p>
                      <a:r>
                        <a:rPr lang="en-US" sz="1800" dirty="0" smtClean="0"/>
                        <a:t>Specification</a:t>
                      </a:r>
                      <a:endParaRPr lang="en-US" sz="1800" dirty="0"/>
                    </a:p>
                  </a:txBody>
                  <a:tcPr/>
                </a:tc>
                <a:tc>
                  <a:txBody>
                    <a:bodyPr/>
                    <a:lstStyle/>
                    <a:p>
                      <a:r>
                        <a:rPr lang="en-US" sz="1800" dirty="0" smtClean="0"/>
                        <a:t>Domain Knowledge</a:t>
                      </a:r>
                      <a:endParaRPr lang="en-US" sz="1800" dirty="0"/>
                    </a:p>
                  </a:txBody>
                  <a:tcPr/>
                </a:tc>
              </a:tr>
              <a:tr h="581903">
                <a:tc>
                  <a:txBody>
                    <a:bodyPr/>
                    <a:lstStyle/>
                    <a:p>
                      <a:r>
                        <a:rPr lang="en-US" sz="1800" dirty="0" smtClean="0"/>
                        <a:t>Use Cases</a:t>
                      </a:r>
                      <a:endParaRPr lang="en-US" sz="1800" dirty="0"/>
                    </a:p>
                  </a:txBody>
                  <a:tcPr/>
                </a:tc>
                <a:tc>
                  <a:txBody>
                    <a:bodyPr/>
                    <a:lstStyle/>
                    <a:p>
                      <a:r>
                        <a:rPr lang="en-US" sz="1800" dirty="0" smtClean="0"/>
                        <a:t>Baseline</a:t>
                      </a:r>
                      <a:r>
                        <a:rPr lang="en-US" sz="1800" baseline="0" dirty="0" smtClean="0"/>
                        <a:t> for representation, </a:t>
                      </a:r>
                      <a:r>
                        <a:rPr lang="en-US" sz="1800" dirty="0" smtClean="0"/>
                        <a:t>Implicit goals</a:t>
                      </a:r>
                      <a:endParaRPr lang="en-US" sz="1800" dirty="0"/>
                    </a:p>
                  </a:txBody>
                  <a:tcPr/>
                </a:tc>
                <a:tc>
                  <a:txBody>
                    <a:bodyPr/>
                    <a:lstStyle/>
                    <a:p>
                      <a:r>
                        <a:rPr lang="en-US" sz="1800" dirty="0" smtClean="0"/>
                        <a:t>Limited</a:t>
                      </a:r>
                      <a:endParaRPr lang="en-US" sz="1800" dirty="0"/>
                    </a:p>
                  </a:txBody>
                  <a:tcPr/>
                </a:tc>
              </a:tr>
              <a:tr h="581903">
                <a:tc>
                  <a:txBody>
                    <a:bodyPr/>
                    <a:lstStyle/>
                    <a:p>
                      <a:r>
                        <a:rPr lang="en-US" sz="1800" dirty="0" smtClean="0"/>
                        <a:t>GORE</a:t>
                      </a:r>
                      <a:endParaRPr lang="en-US" sz="1800" dirty="0"/>
                    </a:p>
                  </a:txBody>
                  <a:tcPr/>
                </a:tc>
                <a:tc>
                  <a:txBody>
                    <a:bodyPr/>
                    <a:lstStyle/>
                    <a:p>
                      <a:r>
                        <a:rPr lang="en-US" sz="1800" dirty="0" smtClean="0"/>
                        <a:t>Goals in</a:t>
                      </a:r>
                      <a:r>
                        <a:rPr lang="en-US" sz="1800" baseline="0" dirty="0" smtClean="0"/>
                        <a:t> hierarchy form, gives details of the agents, objects ,processes etc</a:t>
                      </a:r>
                      <a:endParaRPr lang="en-US" sz="1800" dirty="0"/>
                    </a:p>
                  </a:txBody>
                  <a:tcPr/>
                </a:tc>
                <a:tc>
                  <a:txBody>
                    <a:bodyPr/>
                    <a:lstStyle/>
                    <a:p>
                      <a:r>
                        <a:rPr lang="en-US" sz="1800" dirty="0" smtClean="0"/>
                        <a:t>Detailed </a:t>
                      </a:r>
                      <a:endParaRPr lang="en-US" sz="1800" dirty="0"/>
                    </a:p>
                  </a:txBody>
                  <a:tcPr/>
                </a:tc>
              </a:tr>
              <a:tr h="581903">
                <a:tc>
                  <a:txBody>
                    <a:bodyPr/>
                    <a:lstStyle/>
                    <a:p>
                      <a:r>
                        <a:rPr lang="en-US" sz="1800" dirty="0" smtClean="0"/>
                        <a:t>KAOS</a:t>
                      </a:r>
                      <a:endParaRPr lang="en-US" sz="1800" dirty="0"/>
                    </a:p>
                  </a:txBody>
                  <a:tcPr/>
                </a:tc>
                <a:tc>
                  <a:txBody>
                    <a:bodyPr/>
                    <a:lstStyle/>
                    <a:p>
                      <a:r>
                        <a:rPr lang="en-US" sz="1800" dirty="0" smtClean="0"/>
                        <a:t>Refines</a:t>
                      </a:r>
                      <a:r>
                        <a:rPr lang="en-US" sz="1800" baseline="0" dirty="0" smtClean="0"/>
                        <a:t> requirement spec.</a:t>
                      </a:r>
                    </a:p>
                    <a:p>
                      <a:r>
                        <a:rPr lang="en-US" sz="1800" baseline="0" dirty="0" smtClean="0"/>
                        <a:t>Formal language is used </a:t>
                      </a:r>
                      <a:endParaRPr lang="en-US" sz="1800" dirty="0"/>
                    </a:p>
                  </a:txBody>
                  <a:tcPr/>
                </a:tc>
                <a:tc>
                  <a:txBody>
                    <a:bodyPr/>
                    <a:lstStyle/>
                    <a:p>
                      <a:r>
                        <a:rPr lang="en-US" sz="1800" dirty="0" smtClean="0"/>
                        <a:t>Represented</a:t>
                      </a:r>
                      <a:r>
                        <a:rPr lang="en-US" sz="1800" baseline="0" dirty="0" smtClean="0"/>
                        <a:t> in form of obstacles and assumptions </a:t>
                      </a:r>
                      <a:endParaRPr lang="en-US" sz="1800" dirty="0"/>
                    </a:p>
                  </a:txBody>
                  <a:tcPr/>
                </a:tc>
              </a:tr>
              <a:tr h="581903">
                <a:tc>
                  <a:txBody>
                    <a:bodyPr/>
                    <a:lstStyle/>
                    <a:p>
                      <a:r>
                        <a:rPr lang="en-US" sz="1800" dirty="0" smtClean="0"/>
                        <a:t>I*</a:t>
                      </a:r>
                      <a:endParaRPr lang="en-US" sz="1800" dirty="0"/>
                    </a:p>
                  </a:txBody>
                  <a:tcPr/>
                </a:tc>
                <a:tc>
                  <a:txBody>
                    <a:bodyPr/>
                    <a:lstStyle/>
                    <a:p>
                      <a:r>
                        <a:rPr lang="en-US" sz="1800" dirty="0" smtClean="0"/>
                        <a:t>Rich in representation, inter agent relationships are modelled as dependencies</a:t>
                      </a:r>
                      <a:endParaRPr lang="en-US" sz="1800" dirty="0"/>
                    </a:p>
                  </a:txBody>
                  <a:tcPr/>
                </a:tc>
                <a:tc>
                  <a:txBody>
                    <a:bodyPr/>
                    <a:lstStyle/>
                    <a:p>
                      <a:r>
                        <a:rPr lang="en-US" sz="1800" dirty="0" smtClean="0"/>
                        <a:t>Implicit</a:t>
                      </a:r>
                      <a:r>
                        <a:rPr lang="en-US" sz="1800" baseline="0" dirty="0" smtClean="0"/>
                        <a:t> </a:t>
                      </a:r>
                      <a:endParaRPr lang="en-US" sz="1800" dirty="0"/>
                    </a:p>
                  </a:txBody>
                  <a:tcPr/>
                </a:tc>
              </a:tr>
              <a:tr h="581903">
                <a:tc>
                  <a:txBody>
                    <a:bodyPr/>
                    <a:lstStyle/>
                    <a:p>
                      <a:r>
                        <a:rPr lang="en-US" sz="1800" dirty="0" smtClean="0"/>
                        <a:t>ISRE</a:t>
                      </a:r>
                      <a:endParaRPr lang="en-US" sz="1800" dirty="0"/>
                    </a:p>
                  </a:txBody>
                  <a:tcPr/>
                </a:tc>
                <a:tc>
                  <a:txBody>
                    <a:bodyPr/>
                    <a:lstStyle/>
                    <a:p>
                      <a:r>
                        <a:rPr lang="en-US" sz="1800" dirty="0" smtClean="0"/>
                        <a:t>Focuses on organizing and</a:t>
                      </a:r>
                      <a:r>
                        <a:rPr lang="en-US" sz="1800" baseline="0" dirty="0" smtClean="0"/>
                        <a:t> generating scenarios</a:t>
                      </a:r>
                      <a:endParaRPr lang="en-US" sz="1800" dirty="0"/>
                    </a:p>
                  </a:txBody>
                  <a:tcPr/>
                </a:tc>
                <a:tc>
                  <a:txBody>
                    <a:bodyPr/>
                    <a:lstStyle/>
                    <a:p>
                      <a:r>
                        <a:rPr lang="en-US" sz="1800" dirty="0" smtClean="0"/>
                        <a:t>Description of spatial </a:t>
                      </a:r>
                      <a:r>
                        <a:rPr lang="en-US" sz="1800" dirty="0" err="1" smtClean="0"/>
                        <a:t>env</a:t>
                      </a:r>
                      <a:r>
                        <a:rPr lang="en-US" sz="1800" baseline="0" dirty="0" smtClean="0"/>
                        <a:t> , ecological context of system </a:t>
                      </a:r>
                    </a:p>
                    <a:p>
                      <a:r>
                        <a:rPr lang="en-US" sz="1800" baseline="0" dirty="0" smtClean="0"/>
                        <a:t>Bayesian reasoning</a:t>
                      </a:r>
                      <a:endParaRPr lang="en-US" sz="1800" dirty="0"/>
                    </a:p>
                  </a:txBody>
                  <a:tcPr/>
                </a:tc>
              </a:tr>
            </a:tbl>
          </a:graphicData>
        </a:graphic>
      </p:graphicFrame>
      <p:sp>
        <p:nvSpPr>
          <p:cNvPr id="5" name="Slide Number Placeholder 4"/>
          <p:cNvSpPr>
            <a:spLocks noGrp="1"/>
          </p:cNvSpPr>
          <p:nvPr>
            <p:ph type="sldNum" sz="quarter" idx="12"/>
          </p:nvPr>
        </p:nvSpPr>
        <p:spPr/>
        <p:txBody>
          <a:bodyPr/>
          <a:lstStyle/>
          <a:p>
            <a:fld id="{270B6DF2-2878-4E11-830F-A626BD8BF0A8}" type="slidenum">
              <a:rPr lang="en-US" altLang="en-US" smtClean="0"/>
              <a:pPr/>
              <a:t>13</a:t>
            </a:fld>
            <a:endParaRPr lang="en-US" altLang="en-US"/>
          </a:p>
        </p:txBody>
      </p:sp>
    </p:spTree>
    <p:extLst>
      <p:ext uri="{BB962C8B-B14F-4D97-AF65-F5344CB8AC3E}">
        <p14:creationId xmlns:p14="http://schemas.microsoft.com/office/powerpoint/2010/main" val="2967621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03558"/>
            <a:ext cx="8134350" cy="744242"/>
          </a:xfrm>
        </p:spPr>
        <p:txBody>
          <a:bodyPr>
            <a:normAutofit/>
          </a:bodyPr>
          <a:lstStyle/>
          <a:p>
            <a:pPr algn="ctr"/>
            <a:r>
              <a:rPr lang="en-US" dirty="0" smtClean="0"/>
              <a:t>Models(3/3</a:t>
            </a:r>
            <a:r>
              <a:rPr lang="en-US" dirty="0"/>
              <a:t>)</a:t>
            </a:r>
          </a:p>
        </p:txBody>
      </p:sp>
      <p:sp>
        <p:nvSpPr>
          <p:cNvPr id="3" name="Content Placeholder 2"/>
          <p:cNvSpPr>
            <a:spLocks noGrp="1"/>
          </p:cNvSpPr>
          <p:nvPr>
            <p:ph idx="1"/>
          </p:nvPr>
        </p:nvSpPr>
        <p:spPr>
          <a:xfrm>
            <a:off x="628650" y="1600200"/>
            <a:ext cx="7886700" cy="4756151"/>
          </a:xfrm>
        </p:spPr>
        <p:txBody>
          <a:bodyPr>
            <a:normAutofit/>
          </a:bodyPr>
          <a:lstStyle/>
          <a:p>
            <a:r>
              <a:rPr lang="en-US" sz="2400" dirty="0" smtClean="0"/>
              <a:t>In spite of plethora of models , informal methods and volere template are more preferred, use cases are not suited for complicated / complex knowledge</a:t>
            </a:r>
          </a:p>
          <a:p>
            <a:r>
              <a:rPr lang="en-US" sz="2400" dirty="0" smtClean="0"/>
              <a:t>The power of representations and models for discovering unknown depends on scope of their semantics and how the problem space is covered </a:t>
            </a:r>
          </a:p>
          <a:p>
            <a:r>
              <a:rPr lang="en-US" sz="2400" dirty="0" smtClean="0"/>
              <a:t>But larger arena and setting in the CG are more comprehensive and thus much more difficult to understand</a:t>
            </a:r>
          </a:p>
          <a:p>
            <a:r>
              <a:rPr lang="en-US" sz="2400" dirty="0" smtClean="0"/>
              <a:t>In CG perspective the role of models depends on how well the integration is done into the analyst-stakeholder relation</a:t>
            </a:r>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14</a:t>
            </a:fld>
            <a:endParaRPr lang="en-US" altLang="en-US"/>
          </a:p>
        </p:txBody>
      </p:sp>
    </p:spTree>
    <p:extLst>
      <p:ext uri="{BB962C8B-B14F-4D97-AF65-F5344CB8AC3E}">
        <p14:creationId xmlns:p14="http://schemas.microsoft.com/office/powerpoint/2010/main" val="1506563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Support[1/4]</a:t>
            </a:r>
            <a:endParaRPr lang="en-US" dirty="0"/>
          </a:p>
        </p:txBody>
      </p:sp>
      <p:sp>
        <p:nvSpPr>
          <p:cNvPr id="3" name="Content Placeholder 2"/>
          <p:cNvSpPr>
            <a:spLocks noGrp="1"/>
          </p:cNvSpPr>
          <p:nvPr>
            <p:ph idx="1"/>
          </p:nvPr>
        </p:nvSpPr>
        <p:spPr>
          <a:xfrm>
            <a:off x="628650" y="1676400"/>
            <a:ext cx="7886700" cy="2133600"/>
          </a:xfrm>
        </p:spPr>
        <p:txBody>
          <a:bodyPr>
            <a:noAutofit/>
          </a:bodyPr>
          <a:lstStyle/>
          <a:p>
            <a:pPr marL="0" indent="0">
              <a:buNone/>
            </a:pPr>
            <a:r>
              <a:rPr lang="en-US" sz="2400" dirty="0" smtClean="0"/>
              <a:t>Divided into 3 parts: </a:t>
            </a:r>
          </a:p>
          <a:p>
            <a:r>
              <a:rPr lang="en-US" sz="2400" dirty="0" smtClean="0"/>
              <a:t>Natural Language tools: process requirement text and documents</a:t>
            </a:r>
          </a:p>
          <a:p>
            <a:r>
              <a:rPr lang="en-US" sz="2400" dirty="0" smtClean="0"/>
              <a:t>Model- checking tools: Checkers and reasoners</a:t>
            </a:r>
          </a:p>
          <a:p>
            <a:r>
              <a:rPr lang="en-US" sz="2400" dirty="0" smtClean="0"/>
              <a:t>Social Collaboration Support Tools: general support tools</a:t>
            </a:r>
            <a:endParaRPr lang="en-US" sz="2400" dirty="0"/>
          </a:p>
          <a:p>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15</a:t>
            </a:fld>
            <a:endParaRPr lang="en-US" altLang="en-US"/>
          </a:p>
        </p:txBody>
      </p:sp>
    </p:spTree>
    <p:extLst>
      <p:ext uri="{BB962C8B-B14F-4D97-AF65-F5344CB8AC3E}">
        <p14:creationId xmlns:p14="http://schemas.microsoft.com/office/powerpoint/2010/main" val="1945864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Support[2/4]</a:t>
            </a:r>
            <a:endParaRPr lang="en-US" dirty="0"/>
          </a:p>
        </p:txBody>
      </p:sp>
      <p:sp>
        <p:nvSpPr>
          <p:cNvPr id="3" name="Content Placeholder 2"/>
          <p:cNvSpPr>
            <a:spLocks noGrp="1"/>
          </p:cNvSpPr>
          <p:nvPr>
            <p:ph idx="1"/>
          </p:nvPr>
        </p:nvSpPr>
        <p:spPr/>
        <p:txBody>
          <a:bodyPr/>
          <a:lstStyle/>
          <a:p>
            <a:pPr marL="0" indent="0">
              <a:buNone/>
            </a:pPr>
            <a:r>
              <a:rPr lang="en-US" b="1" u="sng" dirty="0" smtClean="0"/>
              <a:t>NATURAL LANGUAGE TOOLS</a:t>
            </a:r>
          </a:p>
          <a:p>
            <a:r>
              <a:rPr lang="en-US" dirty="0" smtClean="0"/>
              <a:t>Ontologies</a:t>
            </a:r>
            <a:r>
              <a:rPr lang="en-US" dirty="0" smtClean="0"/>
              <a:t>:</a:t>
            </a:r>
          </a:p>
          <a:p>
            <a:pPr lvl="1"/>
            <a:r>
              <a:rPr lang="en-US" dirty="0" smtClean="0"/>
              <a:t> </a:t>
            </a:r>
            <a:r>
              <a:rPr lang="en-US" dirty="0" smtClean="0"/>
              <a:t>They are used to support inspection based elicitation and refinement which have been developed to support web services. </a:t>
            </a:r>
            <a:endParaRPr lang="en-US" dirty="0" smtClean="0"/>
          </a:p>
          <a:p>
            <a:pPr lvl="1"/>
            <a:r>
              <a:rPr lang="en-US" dirty="0" smtClean="0"/>
              <a:t>They </a:t>
            </a:r>
            <a:r>
              <a:rPr lang="en-US" dirty="0" smtClean="0"/>
              <a:t>have simple model checking for consistency, detection of conflicts etc. </a:t>
            </a:r>
            <a:endParaRPr lang="en-US" dirty="0" smtClean="0"/>
          </a:p>
          <a:p>
            <a:pPr lvl="1"/>
            <a:r>
              <a:rPr lang="en-US" dirty="0" smtClean="0"/>
              <a:t>It </a:t>
            </a:r>
            <a:r>
              <a:rPr lang="en-US" dirty="0" smtClean="0"/>
              <a:t>is useful for helping in the analyst’s understanding of the domain. </a:t>
            </a:r>
          </a:p>
          <a:p>
            <a:r>
              <a:rPr lang="en-US" dirty="0" smtClean="0"/>
              <a:t>Text-mining tools: </a:t>
            </a:r>
            <a:endParaRPr lang="en-US" dirty="0" smtClean="0"/>
          </a:p>
          <a:p>
            <a:pPr lvl="1"/>
            <a:r>
              <a:rPr lang="en-US" dirty="0" smtClean="0"/>
              <a:t>They </a:t>
            </a:r>
            <a:r>
              <a:rPr lang="en-US" dirty="0" smtClean="0"/>
              <a:t>help in categorizing of the requirement sets, and prioritization by grouping them according to the ownership and the similarity basis</a:t>
            </a:r>
            <a:r>
              <a:rPr lang="en-US" dirty="0" smtClean="0"/>
              <a:t>.</a:t>
            </a:r>
          </a:p>
          <a:p>
            <a:pPr lvl="1"/>
            <a:r>
              <a:rPr lang="en-US" dirty="0" smtClean="0"/>
              <a:t> </a:t>
            </a:r>
            <a:r>
              <a:rPr lang="en-US" dirty="0" smtClean="0"/>
              <a:t>More suited for brown field RE </a:t>
            </a:r>
          </a:p>
          <a:p>
            <a:r>
              <a:rPr lang="en-US" dirty="0" smtClean="0"/>
              <a:t>Have potential for development to address the known unknowns </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16</a:t>
            </a:fld>
            <a:endParaRPr lang="en-US" altLang="en-US"/>
          </a:p>
        </p:txBody>
      </p:sp>
    </p:spTree>
    <p:extLst>
      <p:ext uri="{BB962C8B-B14F-4D97-AF65-F5344CB8AC3E}">
        <p14:creationId xmlns:p14="http://schemas.microsoft.com/office/powerpoint/2010/main" val="224996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 </a:t>
            </a:r>
            <a:r>
              <a:rPr lang="en-US" dirty="0" smtClean="0"/>
              <a:t>Support[3/4</a:t>
            </a:r>
            <a:r>
              <a:rPr lang="en-US" dirty="0"/>
              <a:t>]</a:t>
            </a:r>
          </a:p>
        </p:txBody>
      </p:sp>
      <p:sp>
        <p:nvSpPr>
          <p:cNvPr id="3" name="Content Placeholder 2"/>
          <p:cNvSpPr>
            <a:spLocks noGrp="1"/>
          </p:cNvSpPr>
          <p:nvPr>
            <p:ph idx="1"/>
          </p:nvPr>
        </p:nvSpPr>
        <p:spPr/>
        <p:txBody>
          <a:bodyPr>
            <a:normAutofit/>
          </a:bodyPr>
          <a:lstStyle/>
          <a:p>
            <a:pPr marL="0" indent="0">
              <a:buNone/>
            </a:pPr>
            <a:r>
              <a:rPr lang="en-US" sz="2400" b="1" u="sng" dirty="0" smtClean="0"/>
              <a:t>MODEL CHECKING TOOLS</a:t>
            </a:r>
          </a:p>
          <a:p>
            <a:r>
              <a:rPr lang="en-US" sz="2400" dirty="0" smtClean="0"/>
              <a:t>Model checker have been developed to determine the match between requirements for monitoring and environmental events and suggests how adaptations can be matched to information and its source in the environment</a:t>
            </a:r>
          </a:p>
          <a:p>
            <a:r>
              <a:rPr lang="en-US" sz="2400" dirty="0" smtClean="0"/>
              <a:t>Rely on semi-formal interface i.e. conversion to more friendly language</a:t>
            </a:r>
          </a:p>
          <a:p>
            <a:r>
              <a:rPr lang="en-US" sz="2400" dirty="0"/>
              <a:t>A</a:t>
            </a:r>
            <a:r>
              <a:rPr lang="en-US" sz="2400" dirty="0" smtClean="0"/>
              <a:t>ddress </a:t>
            </a:r>
            <a:r>
              <a:rPr lang="en-US" sz="2400" dirty="0" smtClean="0"/>
              <a:t>to known unknowns </a:t>
            </a:r>
          </a:p>
          <a:p>
            <a:r>
              <a:rPr lang="en-US" sz="2400" dirty="0" smtClean="0"/>
              <a:t>To capture the unknown unknowns , support tools  can be used like </a:t>
            </a:r>
            <a:r>
              <a:rPr lang="en-US" sz="2400" dirty="0" smtClean="0"/>
              <a:t>i-require</a:t>
            </a:r>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17</a:t>
            </a:fld>
            <a:endParaRPr lang="en-US" altLang="en-US"/>
          </a:p>
        </p:txBody>
      </p:sp>
    </p:spTree>
    <p:extLst>
      <p:ext uri="{BB962C8B-B14F-4D97-AF65-F5344CB8AC3E}">
        <p14:creationId xmlns:p14="http://schemas.microsoft.com/office/powerpoint/2010/main" val="258304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r>
              <a:rPr lang="en-US" dirty="0" smtClean="0"/>
              <a:t>Support[4/4</a:t>
            </a:r>
            <a:r>
              <a:rPr lang="en-US" dirty="0"/>
              <a:t>]</a:t>
            </a:r>
          </a:p>
        </p:txBody>
      </p:sp>
      <p:sp>
        <p:nvSpPr>
          <p:cNvPr id="3" name="Content Placeholder 2"/>
          <p:cNvSpPr>
            <a:spLocks noGrp="1"/>
          </p:cNvSpPr>
          <p:nvPr>
            <p:ph idx="1"/>
          </p:nvPr>
        </p:nvSpPr>
        <p:spPr/>
        <p:txBody>
          <a:bodyPr/>
          <a:lstStyle/>
          <a:p>
            <a:pPr marL="0" indent="0">
              <a:buNone/>
            </a:pPr>
            <a:r>
              <a:rPr lang="en-US" b="1" u="sng" dirty="0" smtClean="0"/>
              <a:t>SOCIAL COLLABORATION SUPPORT TOOLS </a:t>
            </a:r>
          </a:p>
          <a:p>
            <a:r>
              <a:rPr lang="en-US" dirty="0" smtClean="0"/>
              <a:t>Harness human collective effort rather than relying on models/existing documents</a:t>
            </a:r>
          </a:p>
          <a:p>
            <a:r>
              <a:rPr lang="en-US" dirty="0" smtClean="0"/>
              <a:t>Stimulates awareness of knowns from both the RE and user perspective by information sharing</a:t>
            </a:r>
          </a:p>
          <a:p>
            <a:r>
              <a:rPr lang="en-US" dirty="0" smtClean="0"/>
              <a:t>Extend CG to multi party conversations by social networks </a:t>
            </a:r>
          </a:p>
          <a:p>
            <a:r>
              <a:rPr lang="en-US" dirty="0" smtClean="0"/>
              <a:t>Capture and integrate the opinions of many over time</a:t>
            </a:r>
          </a:p>
          <a:p>
            <a:r>
              <a:rPr lang="en-US" dirty="0" smtClean="0"/>
              <a:t>Once the requirements have been gathered, they are prioritized and agreement is made</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18</a:t>
            </a:fld>
            <a:endParaRPr lang="en-US" altLang="en-US"/>
          </a:p>
        </p:txBody>
      </p:sp>
    </p:spTree>
    <p:extLst>
      <p:ext uri="{BB962C8B-B14F-4D97-AF65-F5344CB8AC3E}">
        <p14:creationId xmlns:p14="http://schemas.microsoft.com/office/powerpoint/2010/main" val="113804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168" y="914400"/>
            <a:ext cx="7886700" cy="744242"/>
          </a:xfrm>
        </p:spPr>
        <p:txBody>
          <a:bodyPr>
            <a:normAutofit fontScale="90000"/>
          </a:bodyPr>
          <a:lstStyle/>
          <a:p>
            <a:pPr algn="ctr"/>
            <a:r>
              <a:rPr lang="en-US" dirty="0" smtClean="0"/>
              <a:t>STATE OF ART AND RESEARCH ROAD MAP[1/3]</a:t>
            </a:r>
            <a:endParaRPr lang="en-US" dirty="0"/>
          </a:p>
        </p:txBody>
      </p:sp>
      <p:sp>
        <p:nvSpPr>
          <p:cNvPr id="3" name="Content Placeholder 2"/>
          <p:cNvSpPr>
            <a:spLocks noGrp="1"/>
          </p:cNvSpPr>
          <p:nvPr>
            <p:ph idx="1"/>
          </p:nvPr>
        </p:nvSpPr>
        <p:spPr>
          <a:xfrm>
            <a:off x="624168" y="2281237"/>
            <a:ext cx="7886700" cy="4576763"/>
          </a:xfrm>
        </p:spPr>
        <p:txBody>
          <a:bodyPr/>
          <a:lstStyle/>
          <a:p>
            <a:r>
              <a:rPr lang="en-US" dirty="0" smtClean="0"/>
              <a:t>Prospects of improvement </a:t>
            </a:r>
          </a:p>
          <a:p>
            <a:r>
              <a:rPr lang="en-US" dirty="0" smtClean="0"/>
              <a:t>Clark’s Common Ground Theory emphasis on the process of building mutual understanding in the elicitation problems. It can be applied to understand the dependency between software machines and their environment. </a:t>
            </a:r>
          </a:p>
          <a:p>
            <a:r>
              <a:rPr lang="en-US" dirty="0" smtClean="0"/>
              <a:t>Focusing on people-oriented issues may help to elicit the knowledge category of unknown knowns when people suppress details due to political issues or due to any  other clashes </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19</a:t>
            </a:fld>
            <a:endParaRPr lang="en-US" altLang="en-US"/>
          </a:p>
        </p:txBody>
      </p:sp>
    </p:spTree>
    <p:extLst>
      <p:ext uri="{BB962C8B-B14F-4D97-AF65-F5344CB8AC3E}">
        <p14:creationId xmlns:p14="http://schemas.microsoft.com/office/powerpoint/2010/main" val="1904945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84214"/>
            <a:ext cx="7886700" cy="744242"/>
          </a:xfrm>
        </p:spPr>
        <p:txBody>
          <a:bodyPr/>
          <a:lstStyle/>
          <a:p>
            <a:r>
              <a:rPr lang="en-US" dirty="0"/>
              <a:t>Key Contributions of the Paper</a:t>
            </a:r>
          </a:p>
        </p:txBody>
      </p:sp>
      <p:sp>
        <p:nvSpPr>
          <p:cNvPr id="3" name="Content Placeholder 2"/>
          <p:cNvSpPr>
            <a:spLocks noGrp="1"/>
          </p:cNvSpPr>
          <p:nvPr>
            <p:ph idx="1"/>
          </p:nvPr>
        </p:nvSpPr>
        <p:spPr>
          <a:xfrm>
            <a:off x="628650" y="1905000"/>
            <a:ext cx="7886700" cy="4191000"/>
          </a:xfrm>
        </p:spPr>
        <p:txBody>
          <a:bodyPr>
            <a:normAutofit/>
          </a:bodyPr>
          <a:lstStyle/>
          <a:p>
            <a:r>
              <a:rPr lang="en-US" sz="2400" dirty="0" smtClean="0"/>
              <a:t>Requirement elicitation from perspective of </a:t>
            </a:r>
            <a:r>
              <a:rPr lang="en-US" sz="2400" b="1" dirty="0" smtClean="0"/>
              <a:t>Common Ground</a:t>
            </a:r>
            <a:r>
              <a:rPr lang="en-US" sz="2400" dirty="0" smtClean="0"/>
              <a:t> and </a:t>
            </a:r>
            <a:r>
              <a:rPr lang="en-US" sz="2400" b="1" dirty="0" smtClean="0"/>
              <a:t>requirement specification framework</a:t>
            </a:r>
          </a:p>
          <a:p>
            <a:r>
              <a:rPr lang="en-US" sz="2400" dirty="0" smtClean="0"/>
              <a:t>Propose a </a:t>
            </a:r>
            <a:r>
              <a:rPr lang="en-US" sz="2400" b="1" dirty="0" smtClean="0"/>
              <a:t>roadmap</a:t>
            </a:r>
            <a:r>
              <a:rPr lang="en-US" sz="2400" dirty="0" smtClean="0"/>
              <a:t> to tackle elicitation problems involving </a:t>
            </a:r>
            <a:r>
              <a:rPr lang="en-US" sz="2400" b="1" dirty="0" smtClean="0"/>
              <a:t>tacit knowledge</a:t>
            </a:r>
            <a:endParaRPr lang="en-US" sz="2400" b="1" dirty="0"/>
          </a:p>
          <a:p>
            <a:r>
              <a:rPr lang="en-US" sz="2400" dirty="0" smtClean="0"/>
              <a:t>Remarks the possibility of tackling “</a:t>
            </a:r>
            <a:r>
              <a:rPr lang="en-US" sz="2400" b="1" dirty="0" smtClean="0"/>
              <a:t>Unknown unknown requirements</a:t>
            </a:r>
            <a:r>
              <a:rPr lang="en-US" sz="2400" dirty="0" smtClean="0"/>
              <a:t>”</a:t>
            </a:r>
            <a:endParaRPr lang="en-US" sz="2400" dirty="0"/>
          </a:p>
          <a:p>
            <a:r>
              <a:rPr lang="en-US" sz="2400" b="1" dirty="0"/>
              <a:t>R</a:t>
            </a:r>
            <a:r>
              <a:rPr lang="en-US" sz="2400" b="1" dirty="0" smtClean="0"/>
              <a:t>esearch prospects</a:t>
            </a:r>
            <a:r>
              <a:rPr lang="en-US" sz="2400" dirty="0" smtClean="0"/>
              <a:t> for techniques, models and tools in </a:t>
            </a:r>
            <a:r>
              <a:rPr lang="en-US" sz="2400" b="1" dirty="0" smtClean="0"/>
              <a:t>green field </a:t>
            </a:r>
            <a:r>
              <a:rPr lang="en-US" sz="2400" b="1" dirty="0" smtClean="0"/>
              <a:t>domain</a:t>
            </a:r>
            <a:r>
              <a:rPr lang="en-US" sz="2400" dirty="0"/>
              <a:t> </a:t>
            </a:r>
            <a:r>
              <a:rPr lang="en-US" sz="2400" dirty="0" smtClean="0"/>
              <a:t>and </a:t>
            </a:r>
            <a:r>
              <a:rPr lang="en-US" sz="2400" b="1" dirty="0" smtClean="0"/>
              <a:t>brown field </a:t>
            </a:r>
            <a:r>
              <a:rPr lang="en-US" sz="2400" b="1" dirty="0" smtClean="0"/>
              <a:t>domains</a:t>
            </a:r>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a:t>
            </a:fld>
            <a:endParaRPr lang="en-US" altLang="en-US"/>
          </a:p>
        </p:txBody>
      </p:sp>
    </p:spTree>
    <p:extLst>
      <p:ext uri="{BB962C8B-B14F-4D97-AF65-F5344CB8AC3E}">
        <p14:creationId xmlns:p14="http://schemas.microsoft.com/office/powerpoint/2010/main" val="3143075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STATE OF ART AND RESEARCH ROAD </a:t>
            </a:r>
            <a:r>
              <a:rPr lang="en-US" dirty="0" smtClean="0"/>
              <a:t>MAP[2/3</a:t>
            </a:r>
            <a:r>
              <a:rPr lang="en-US" dirty="0"/>
              <a: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32126"/>
            <a:ext cx="8597900" cy="5029199"/>
          </a:xfrm>
        </p:spPr>
      </p:pic>
      <p:sp>
        <p:nvSpPr>
          <p:cNvPr id="5" name="Slide Number Placeholder 4"/>
          <p:cNvSpPr>
            <a:spLocks noGrp="1"/>
          </p:cNvSpPr>
          <p:nvPr>
            <p:ph type="sldNum" sz="quarter" idx="12"/>
          </p:nvPr>
        </p:nvSpPr>
        <p:spPr/>
        <p:txBody>
          <a:bodyPr/>
          <a:lstStyle/>
          <a:p>
            <a:fld id="{270B6DF2-2878-4E11-830F-A626BD8BF0A8}" type="slidenum">
              <a:rPr lang="en-US" altLang="en-US" smtClean="0"/>
              <a:pPr/>
              <a:t>20</a:t>
            </a:fld>
            <a:endParaRPr lang="en-US" altLang="en-US"/>
          </a:p>
        </p:txBody>
      </p:sp>
    </p:spTree>
    <p:extLst>
      <p:ext uri="{BB962C8B-B14F-4D97-AF65-F5344CB8AC3E}">
        <p14:creationId xmlns:p14="http://schemas.microsoft.com/office/powerpoint/2010/main" val="1731884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STATE OF ART AND RESEARCH ROAD </a:t>
            </a:r>
            <a:r>
              <a:rPr lang="en-US" dirty="0" smtClean="0"/>
              <a:t>MAP[3/3</a:t>
            </a:r>
            <a:r>
              <a:rPr lang="en-US" dirty="0"/>
              <a:t>]</a:t>
            </a:r>
          </a:p>
        </p:txBody>
      </p:sp>
      <p:sp>
        <p:nvSpPr>
          <p:cNvPr id="3" name="Content Placeholder 2"/>
          <p:cNvSpPr>
            <a:spLocks noGrp="1"/>
          </p:cNvSpPr>
          <p:nvPr>
            <p:ph idx="1"/>
          </p:nvPr>
        </p:nvSpPr>
        <p:spPr>
          <a:xfrm>
            <a:off x="628650" y="1600200"/>
            <a:ext cx="7886700" cy="4953000"/>
          </a:xfrm>
        </p:spPr>
        <p:txBody>
          <a:bodyPr/>
          <a:lstStyle/>
          <a:p>
            <a:pPr marL="0" indent="0">
              <a:buNone/>
            </a:pPr>
            <a:r>
              <a:rPr lang="en-US" dirty="0" smtClean="0"/>
              <a:t>There are 4 research directions to push the boundaries of the unknowns: </a:t>
            </a:r>
          </a:p>
          <a:p>
            <a:pPr marL="457200" indent="-457200">
              <a:buFont typeface="+mj-lt"/>
              <a:buAutoNum type="arabicPeriod"/>
            </a:pPr>
            <a:r>
              <a:rPr lang="en-US" b="1" dirty="0" smtClean="0"/>
              <a:t>Unknown knowns</a:t>
            </a:r>
            <a:r>
              <a:rPr lang="en-US" dirty="0" smtClean="0"/>
              <a:t>: Analyst discovers what the stakeholder knows but is not articulating, emotional intelligence guidance needs to be provided so that tacit knowledge is gathered</a:t>
            </a:r>
          </a:p>
          <a:p>
            <a:pPr marL="457200" indent="-457200">
              <a:buFont typeface="+mj-lt"/>
              <a:buAutoNum type="arabicPeriod"/>
            </a:pPr>
            <a:r>
              <a:rPr lang="en-US" b="1" dirty="0" smtClean="0"/>
              <a:t>Known unknowns</a:t>
            </a:r>
            <a:r>
              <a:rPr lang="en-US" dirty="0" smtClean="0"/>
              <a:t>: Analyst has awareness of basic knowledge. Examples and analogies need to be extended so obstacles can be recognized.</a:t>
            </a:r>
          </a:p>
          <a:p>
            <a:pPr marL="457200" indent="-457200">
              <a:buFont typeface="+mj-lt"/>
              <a:buAutoNum type="arabicPeriod"/>
            </a:pPr>
            <a:r>
              <a:rPr lang="en-US" b="1" dirty="0" smtClean="0"/>
              <a:t>Design discovery: </a:t>
            </a:r>
            <a:r>
              <a:rPr lang="en-US" dirty="0" smtClean="0"/>
              <a:t>Challenge is to solve “ I’ll know what I want when I see it” . Prototypes, storyboards and mockups have helped in overcoming this issue</a:t>
            </a:r>
          </a:p>
          <a:p>
            <a:pPr marL="457200" indent="-457200">
              <a:buFont typeface="+mj-lt"/>
              <a:buAutoNum type="arabicPeriod"/>
            </a:pPr>
            <a:r>
              <a:rPr lang="en-US" b="1" dirty="0" smtClean="0"/>
              <a:t>Unknown unknowns</a:t>
            </a:r>
            <a:r>
              <a:rPr lang="en-US" dirty="0" smtClean="0"/>
              <a:t>: 2 approaches; Creative RE needs to inculcate the social media so that a collaborative data is formed. Use of analogies and examples can challenge the boundaries to develop new ideas</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21</a:t>
            </a:fld>
            <a:endParaRPr lang="en-US" altLang="en-US"/>
          </a:p>
        </p:txBody>
      </p:sp>
    </p:spTree>
    <p:extLst>
      <p:ext uri="{BB962C8B-B14F-4D97-AF65-F5344CB8AC3E}">
        <p14:creationId xmlns:p14="http://schemas.microsoft.com/office/powerpoint/2010/main" val="1097597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a:bodyPr>
          <a:lstStyle/>
          <a:p>
            <a:r>
              <a:rPr lang="en-US" sz="2400" dirty="0" smtClean="0"/>
              <a:t>The elicitation of unknown unknowns can be considered through sophisticated tools, natural language approaches and social media inculcation</a:t>
            </a:r>
          </a:p>
          <a:p>
            <a:endParaRPr lang="en-US" sz="2400" dirty="0" smtClean="0"/>
          </a:p>
          <a:p>
            <a:r>
              <a:rPr lang="en-US" sz="2400" dirty="0" smtClean="0"/>
              <a:t>While there is no ultimate solution to the unknown unknown problem beyond harness of human imagination, the quest for the issue is driven by life critical requirements </a:t>
            </a:r>
            <a:endParaRPr lang="en-US" sz="2400" dirty="0"/>
          </a:p>
          <a:p>
            <a:endParaRPr lang="en-US" sz="2400" dirty="0" smtClean="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22</a:t>
            </a:fld>
            <a:endParaRPr lang="en-US" altLang="en-US"/>
          </a:p>
        </p:txBody>
      </p:sp>
    </p:spTree>
    <p:extLst>
      <p:ext uri="{BB962C8B-B14F-4D97-AF65-F5344CB8AC3E}">
        <p14:creationId xmlns:p14="http://schemas.microsoft.com/office/powerpoint/2010/main" val="2409156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of the Paper</a:t>
            </a:r>
          </a:p>
        </p:txBody>
      </p:sp>
      <p:sp>
        <p:nvSpPr>
          <p:cNvPr id="3" name="Content Placeholder 2"/>
          <p:cNvSpPr>
            <a:spLocks noGrp="1"/>
          </p:cNvSpPr>
          <p:nvPr>
            <p:ph idx="1"/>
          </p:nvPr>
        </p:nvSpPr>
        <p:spPr/>
        <p:txBody>
          <a:bodyPr>
            <a:normAutofit/>
          </a:bodyPr>
          <a:lstStyle/>
          <a:p>
            <a:endParaRPr lang="en-US" sz="2400" dirty="0"/>
          </a:p>
          <a:p>
            <a:r>
              <a:rPr lang="en-US" sz="2400" dirty="0" smtClean="0"/>
              <a:t>Various different requirement techniques and tools have been mentioned</a:t>
            </a:r>
          </a:p>
          <a:p>
            <a:endParaRPr lang="en-US" sz="2400" dirty="0"/>
          </a:p>
          <a:p>
            <a:r>
              <a:rPr lang="en-US" sz="2400" dirty="0" smtClean="0"/>
              <a:t>Roadmap as to how to proceed with the data is mentioned</a:t>
            </a:r>
            <a:endParaRPr lang="en-US" sz="2400" dirty="0"/>
          </a:p>
          <a:p>
            <a:endParaRPr lang="en-US" sz="2400" dirty="0"/>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23</a:t>
            </a:fld>
            <a:endParaRPr lang="en-US" altLang="en-US"/>
          </a:p>
        </p:txBody>
      </p:sp>
    </p:spTree>
    <p:extLst>
      <p:ext uri="{BB962C8B-B14F-4D97-AF65-F5344CB8AC3E}">
        <p14:creationId xmlns:p14="http://schemas.microsoft.com/office/powerpoint/2010/main" val="997319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Weaknesses of the Paper</a:t>
            </a:r>
          </a:p>
        </p:txBody>
      </p:sp>
      <p:sp>
        <p:nvSpPr>
          <p:cNvPr id="3" name="Content Placeholder 2"/>
          <p:cNvSpPr>
            <a:spLocks noGrp="1"/>
          </p:cNvSpPr>
          <p:nvPr>
            <p:ph idx="1"/>
          </p:nvPr>
        </p:nvSpPr>
        <p:spPr/>
        <p:txBody>
          <a:bodyPr>
            <a:normAutofit/>
          </a:bodyPr>
          <a:lstStyle/>
          <a:p>
            <a:r>
              <a:rPr lang="en-US" sz="2400" dirty="0" smtClean="0"/>
              <a:t>Main implementation towards the unknown unknowns is missing </a:t>
            </a:r>
            <a:endParaRPr lang="en-US" sz="2400" dirty="0"/>
          </a:p>
          <a:p>
            <a:endParaRPr lang="en-US" sz="2400" dirty="0"/>
          </a:p>
          <a:p>
            <a:r>
              <a:rPr lang="en-US" sz="2400" dirty="0"/>
              <a:t>No specific </a:t>
            </a:r>
            <a:r>
              <a:rPr lang="en-US" sz="2400" dirty="0" smtClean="0"/>
              <a:t>examples are mentioned for better understanding </a:t>
            </a:r>
          </a:p>
          <a:p>
            <a:endParaRPr lang="en-US" sz="2400" dirty="0"/>
          </a:p>
          <a:p>
            <a:r>
              <a:rPr lang="en-US" sz="2400" dirty="0"/>
              <a:t>No discussion of drawbacks, </a:t>
            </a:r>
            <a:r>
              <a:rPr lang="en-US" sz="2400" dirty="0" smtClean="0"/>
              <a:t>limitations</a:t>
            </a:r>
            <a:r>
              <a:rPr lang="en-US" sz="2400" dirty="0"/>
              <a:t> </a:t>
            </a:r>
            <a:r>
              <a:rPr lang="en-US" sz="2400" dirty="0" smtClean="0"/>
              <a:t>is imposed for the unknown techniques</a:t>
            </a:r>
          </a:p>
          <a:p>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24</a:t>
            </a:fld>
            <a:endParaRPr lang="en-US" altLang="en-US"/>
          </a:p>
        </p:txBody>
      </p:sp>
    </p:spTree>
    <p:extLst>
      <p:ext uri="{BB962C8B-B14F-4D97-AF65-F5344CB8AC3E}">
        <p14:creationId xmlns:p14="http://schemas.microsoft.com/office/powerpoint/2010/main" val="9907493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Questions and Future Research</a:t>
            </a:r>
          </a:p>
        </p:txBody>
      </p:sp>
      <p:sp>
        <p:nvSpPr>
          <p:cNvPr id="3" name="Content Placeholder 2"/>
          <p:cNvSpPr>
            <a:spLocks noGrp="1"/>
          </p:cNvSpPr>
          <p:nvPr>
            <p:ph idx="1"/>
          </p:nvPr>
        </p:nvSpPr>
        <p:spPr/>
        <p:txBody>
          <a:bodyPr>
            <a:normAutofit/>
          </a:bodyPr>
          <a:lstStyle/>
          <a:p>
            <a:pPr marL="171450" lvl="1">
              <a:spcBef>
                <a:spcPts val="750"/>
              </a:spcBef>
            </a:pPr>
            <a:r>
              <a:rPr lang="en-US" sz="2400" dirty="0" smtClean="0"/>
              <a:t>Is there a better approach to address the unknown unknowns?</a:t>
            </a:r>
            <a:endParaRPr lang="en-US" sz="2400" dirty="0"/>
          </a:p>
          <a:p>
            <a:pPr marL="171450" lvl="1">
              <a:spcBef>
                <a:spcPts val="750"/>
              </a:spcBef>
            </a:pPr>
            <a:endParaRPr lang="en-US" sz="2400" dirty="0"/>
          </a:p>
          <a:p>
            <a:pPr marL="171450" lvl="1">
              <a:spcBef>
                <a:spcPts val="750"/>
              </a:spcBef>
            </a:pPr>
            <a:endParaRPr lang="en-US" sz="2400" dirty="0" smtClean="0"/>
          </a:p>
          <a:p>
            <a:pPr marL="171450" lvl="1">
              <a:spcBef>
                <a:spcPts val="750"/>
              </a:spcBef>
            </a:pPr>
            <a:r>
              <a:rPr lang="en-US" sz="2400" dirty="0" smtClean="0"/>
              <a:t>How to proceed once the unknown data has been captured towards the end of the system building? </a:t>
            </a:r>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25</a:t>
            </a:fld>
            <a:endParaRPr lang="en-US" altLang="en-US"/>
          </a:p>
        </p:txBody>
      </p:sp>
    </p:spTree>
    <p:extLst>
      <p:ext uri="{BB962C8B-B14F-4D97-AF65-F5344CB8AC3E}">
        <p14:creationId xmlns:p14="http://schemas.microsoft.com/office/powerpoint/2010/main" val="2618772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21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Requirement Elicitation? </a:t>
            </a:r>
            <a:endParaRPr lang="en-US" dirty="0"/>
          </a:p>
        </p:txBody>
      </p:sp>
      <p:sp>
        <p:nvSpPr>
          <p:cNvPr id="3" name="Content Placeholder 2"/>
          <p:cNvSpPr>
            <a:spLocks noGrp="1"/>
          </p:cNvSpPr>
          <p:nvPr>
            <p:ph idx="1"/>
          </p:nvPr>
        </p:nvSpPr>
        <p:spPr/>
        <p:txBody>
          <a:bodyPr>
            <a:normAutofit/>
          </a:bodyPr>
          <a:lstStyle/>
          <a:p>
            <a:r>
              <a:rPr lang="en-US" sz="2400" dirty="0" smtClean="0"/>
              <a:t>Elicitation technique covers identification of stakeholders, fact gathering, collecting requirements in different forms, prioritizing  and finally recording them. </a:t>
            </a:r>
            <a:endParaRPr lang="en-US" sz="2400" dirty="0"/>
          </a:p>
          <a:p>
            <a:endParaRPr lang="en-US" sz="2400" dirty="0" smtClean="0"/>
          </a:p>
          <a:p>
            <a:r>
              <a:rPr lang="en-US" sz="2400" dirty="0" smtClean="0"/>
              <a:t>Issues </a:t>
            </a:r>
            <a:r>
              <a:rPr lang="en-US" sz="2400" dirty="0"/>
              <a:t>with RE: </a:t>
            </a:r>
          </a:p>
          <a:p>
            <a:pPr lvl="1"/>
            <a:r>
              <a:rPr lang="en-US" sz="2400" dirty="0"/>
              <a:t>Missing or mistaken requirements delay projects </a:t>
            </a:r>
            <a:r>
              <a:rPr lang="en-US" sz="2400" dirty="0" smtClean="0"/>
              <a:t>time</a:t>
            </a:r>
          </a:p>
          <a:p>
            <a:pPr lvl="1"/>
            <a:r>
              <a:rPr lang="en-US" sz="2400" dirty="0"/>
              <a:t>Increased cost </a:t>
            </a:r>
            <a:r>
              <a:rPr lang="en-US" sz="2400" dirty="0" smtClean="0"/>
              <a:t>over-runs</a:t>
            </a:r>
          </a:p>
          <a:p>
            <a:pPr lvl="1"/>
            <a:endParaRPr lang="en-US" sz="2400" dirty="0" smtClean="0"/>
          </a:p>
          <a:p>
            <a:endParaRPr lang="en-US" sz="2100" dirty="0"/>
          </a:p>
          <a:p>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3</a:t>
            </a:fld>
            <a:endParaRPr lang="en-US" altLang="en-US"/>
          </a:p>
        </p:txBody>
      </p:sp>
    </p:spTree>
    <p:extLst>
      <p:ext uri="{BB962C8B-B14F-4D97-AF65-F5344CB8AC3E}">
        <p14:creationId xmlns:p14="http://schemas.microsoft.com/office/powerpoint/2010/main" val="2771368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discussion</a:t>
            </a:r>
            <a:endParaRPr lang="en-US" dirty="0"/>
          </a:p>
        </p:txBody>
      </p:sp>
      <p:sp>
        <p:nvSpPr>
          <p:cNvPr id="3" name="Content Placeholder 2"/>
          <p:cNvSpPr>
            <a:spLocks noGrp="1"/>
          </p:cNvSpPr>
          <p:nvPr>
            <p:ph idx="1"/>
          </p:nvPr>
        </p:nvSpPr>
        <p:spPr/>
        <p:txBody>
          <a:bodyPr/>
          <a:lstStyle/>
          <a:p>
            <a:r>
              <a:rPr lang="en-US" sz="2400" dirty="0" smtClean="0"/>
              <a:t>Elicitation Review Framework : elaboration of unknown definitions </a:t>
            </a:r>
          </a:p>
          <a:p>
            <a:r>
              <a:rPr lang="en-US" sz="2400" dirty="0" smtClean="0"/>
              <a:t>Analyzing of different elicitation techniques and tools using ERF</a:t>
            </a:r>
          </a:p>
          <a:p>
            <a:r>
              <a:rPr lang="en-US" sz="2400" dirty="0" smtClean="0"/>
              <a:t>Road map for future requirement elicitation research using ERF in context of green field and brown field RE </a:t>
            </a:r>
            <a:endParaRPr lang="en-US" sz="2400" dirty="0"/>
          </a:p>
          <a:p>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4</a:t>
            </a:fld>
            <a:endParaRPr lang="en-US" altLang="en-US"/>
          </a:p>
        </p:txBody>
      </p:sp>
    </p:spTree>
    <p:extLst>
      <p:ext uri="{BB962C8B-B14F-4D97-AF65-F5344CB8AC3E}">
        <p14:creationId xmlns:p14="http://schemas.microsoft.com/office/powerpoint/2010/main" val="2621956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Elicitation Review Framework [1/4]</a:t>
            </a:r>
            <a:endParaRPr lang="en-US" dirty="0"/>
          </a:p>
        </p:txBody>
      </p:sp>
      <p:sp>
        <p:nvSpPr>
          <p:cNvPr id="3" name="Content Placeholder 2"/>
          <p:cNvSpPr>
            <a:spLocks noGrp="1"/>
          </p:cNvSpPr>
          <p:nvPr>
            <p:ph idx="1"/>
          </p:nvPr>
        </p:nvSpPr>
        <p:spPr/>
        <p:txBody>
          <a:bodyPr>
            <a:normAutofit/>
          </a:bodyPr>
          <a:lstStyle/>
          <a:p>
            <a:r>
              <a:rPr lang="en-US" sz="2400" dirty="0" smtClean="0"/>
              <a:t>Used to elucidate properties of elicitation techniques rather than to score them for effectiveness or appropriateness </a:t>
            </a:r>
          </a:p>
          <a:p>
            <a:r>
              <a:rPr lang="en-US" sz="2400" dirty="0" smtClean="0"/>
              <a:t>objective is to investigate how different aspects of requirements elicitation contribute to requirement understanding. </a:t>
            </a:r>
          </a:p>
          <a:p>
            <a:r>
              <a:rPr lang="en-US" sz="2400" dirty="0" smtClean="0"/>
              <a:t>Uses the “</a:t>
            </a:r>
            <a:r>
              <a:rPr lang="en-US" sz="2400" b="1" dirty="0" smtClean="0"/>
              <a:t>Clark’s theory of Common Ground</a:t>
            </a:r>
            <a:r>
              <a:rPr lang="en-US" sz="2400" dirty="0" smtClean="0"/>
              <a:t>”, to evaluate elicitation techniques and representations in terms of human conversations.</a:t>
            </a:r>
            <a:endParaRPr lang="en-US" sz="24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5</a:t>
            </a:fld>
            <a:endParaRPr lang="en-US" altLang="en-US"/>
          </a:p>
        </p:txBody>
      </p:sp>
    </p:spTree>
    <p:extLst>
      <p:ext uri="{BB962C8B-B14F-4D97-AF65-F5344CB8AC3E}">
        <p14:creationId xmlns:p14="http://schemas.microsoft.com/office/powerpoint/2010/main" val="4121262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Elicitation Review Framework [</a:t>
            </a:r>
            <a:r>
              <a:rPr lang="en-US" dirty="0" smtClean="0"/>
              <a:t>2/4]</a:t>
            </a:r>
            <a:endParaRPr lang="en-US" dirty="0"/>
          </a:p>
        </p:txBody>
      </p:sp>
      <p:sp>
        <p:nvSpPr>
          <p:cNvPr id="3" name="Content Placeholder 2"/>
          <p:cNvSpPr>
            <a:spLocks noGrp="1"/>
          </p:cNvSpPr>
          <p:nvPr>
            <p:ph idx="1"/>
          </p:nvPr>
        </p:nvSpPr>
        <p:spPr/>
        <p:txBody>
          <a:bodyPr/>
          <a:lstStyle/>
          <a:p>
            <a:pPr marL="0" indent="0">
              <a:buNone/>
            </a:pPr>
            <a:r>
              <a:rPr lang="en-US" dirty="0" smtClean="0"/>
              <a:t>The requirements can be divided in the following format: </a:t>
            </a:r>
          </a:p>
          <a:p>
            <a:r>
              <a:rPr lang="en-US" b="1" dirty="0" smtClean="0"/>
              <a:t>Known knowns</a:t>
            </a:r>
            <a:r>
              <a:rPr lang="en-US" dirty="0" smtClean="0"/>
              <a:t>: it is known to the stakeholder and analyst </a:t>
            </a:r>
          </a:p>
          <a:p>
            <a:r>
              <a:rPr lang="en-US" b="1" dirty="0" smtClean="0"/>
              <a:t>Known unknowns</a:t>
            </a:r>
            <a:r>
              <a:rPr lang="en-US" dirty="0" smtClean="0"/>
              <a:t>: analyst is aware of type of knowledge but the customer might have forgotten to inform it </a:t>
            </a:r>
          </a:p>
          <a:p>
            <a:r>
              <a:rPr lang="en-US" b="1" dirty="0" smtClean="0"/>
              <a:t>Unknown knowns</a:t>
            </a:r>
            <a:r>
              <a:rPr lang="en-US" dirty="0" smtClean="0"/>
              <a:t>: knowledge held by stakeholder but is not articulated due to issues</a:t>
            </a:r>
          </a:p>
          <a:p>
            <a:r>
              <a:rPr lang="en-US" b="1" dirty="0" smtClean="0"/>
              <a:t>Unknown unknowns</a:t>
            </a:r>
            <a:r>
              <a:rPr lang="en-US" dirty="0" smtClean="0"/>
              <a:t>:</a:t>
            </a:r>
          </a:p>
          <a:p>
            <a:pPr lvl="1"/>
            <a:r>
              <a:rPr lang="en-US" dirty="0" smtClean="0"/>
              <a:t>most severe threat </a:t>
            </a:r>
            <a:endParaRPr lang="en-US" dirty="0"/>
          </a:p>
          <a:p>
            <a:pPr lvl="1"/>
            <a:r>
              <a:rPr lang="en-US" dirty="0" smtClean="0"/>
              <a:t>when domain knowledge is incomplete i.e. both party unaware of missing or relevant knowledge </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6</a:t>
            </a:fld>
            <a:endParaRPr lang="en-US" altLang="en-US"/>
          </a:p>
        </p:txBody>
      </p:sp>
    </p:spTree>
    <p:extLst>
      <p:ext uri="{BB962C8B-B14F-4D97-AF65-F5344CB8AC3E}">
        <p14:creationId xmlns:p14="http://schemas.microsoft.com/office/powerpoint/2010/main" val="605299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70B6DF2-2878-4E11-830F-A626BD8BF0A8}" type="slidenum">
              <a:rPr lang="en-US" altLang="en-US" smtClean="0"/>
              <a:pPr/>
              <a:t>7</a:t>
            </a:fld>
            <a:endParaRPr lang="en-US" altLang="en-US"/>
          </a:p>
        </p:txBody>
      </p:sp>
      <p:sp>
        <p:nvSpPr>
          <p:cNvPr id="2" name="Title 1"/>
          <p:cNvSpPr>
            <a:spLocks noGrp="1"/>
          </p:cNvSpPr>
          <p:nvPr>
            <p:ph type="title"/>
          </p:nvPr>
        </p:nvSpPr>
        <p:spPr>
          <a:xfrm>
            <a:off x="533400" y="914400"/>
            <a:ext cx="8298180" cy="744242"/>
          </a:xfrm>
        </p:spPr>
        <p:txBody>
          <a:bodyPr>
            <a:normAutofit/>
          </a:bodyPr>
          <a:lstStyle/>
          <a:p>
            <a:r>
              <a:rPr lang="en-US" dirty="0"/>
              <a:t>Elicitation Review Framework </a:t>
            </a:r>
            <a:r>
              <a:rPr lang="en-US" dirty="0" smtClean="0"/>
              <a:t>[3/4]</a:t>
            </a:r>
            <a:endParaRPr lang="en-US" dirty="0"/>
          </a:p>
        </p:txBody>
      </p:sp>
      <p:sp>
        <p:nvSpPr>
          <p:cNvPr id="7" name="TextBox 6"/>
          <p:cNvSpPr txBox="1"/>
          <p:nvPr/>
        </p:nvSpPr>
        <p:spPr>
          <a:xfrm>
            <a:off x="533400" y="1815857"/>
            <a:ext cx="6441828" cy="400110"/>
          </a:xfrm>
          <a:prstGeom prst="rect">
            <a:avLst/>
          </a:prstGeom>
          <a:noFill/>
        </p:spPr>
        <p:txBody>
          <a:bodyPr wrap="none" rtlCol="0">
            <a:spAutoFit/>
          </a:bodyPr>
          <a:lstStyle/>
          <a:p>
            <a:r>
              <a:rPr lang="en-US" sz="2000" dirty="0" smtClean="0"/>
              <a:t>Tacit knowledge framework is divided using properties :</a:t>
            </a:r>
            <a:endParaRPr lang="en-US" sz="2000" dirty="0"/>
          </a:p>
        </p:txBody>
      </p:sp>
      <p:graphicFrame>
        <p:nvGraphicFramePr>
          <p:cNvPr id="9" name="Table 8"/>
          <p:cNvGraphicFramePr>
            <a:graphicFrameLocks noGrp="1"/>
          </p:cNvGraphicFramePr>
          <p:nvPr>
            <p:extLst>
              <p:ext uri="{D42A27DB-BD31-4B8C-83A1-F6EECF244321}">
                <p14:modId xmlns:p14="http://schemas.microsoft.com/office/powerpoint/2010/main" val="116907119"/>
              </p:ext>
            </p:extLst>
          </p:nvPr>
        </p:nvGraphicFramePr>
        <p:xfrm>
          <a:off x="533400" y="2373182"/>
          <a:ext cx="7924800" cy="3262105"/>
        </p:xfrm>
        <a:graphic>
          <a:graphicData uri="http://schemas.openxmlformats.org/drawingml/2006/table">
            <a:tbl>
              <a:tblPr firstRow="1" bandRow="1">
                <a:tableStyleId>{5C22544A-7EE6-4342-B048-85BDC9FD1C3A}</a:tableStyleId>
              </a:tblPr>
              <a:tblGrid>
                <a:gridCol w="1752600"/>
                <a:gridCol w="1417320"/>
                <a:gridCol w="1584960"/>
                <a:gridCol w="1584960"/>
                <a:gridCol w="1584960"/>
              </a:tblGrid>
              <a:tr h="861805">
                <a:tc>
                  <a:txBody>
                    <a:bodyPr/>
                    <a:lstStyle/>
                    <a:p>
                      <a:r>
                        <a:rPr lang="en-US" sz="2000" dirty="0" smtClean="0"/>
                        <a:t>Properties</a:t>
                      </a:r>
                      <a:endParaRPr lang="en-US" sz="2000" dirty="0"/>
                    </a:p>
                  </a:txBody>
                  <a:tcPr/>
                </a:tc>
                <a:tc>
                  <a:txBody>
                    <a:bodyPr/>
                    <a:lstStyle/>
                    <a:p>
                      <a:r>
                        <a:rPr lang="en-US" sz="2000" dirty="0" smtClean="0"/>
                        <a:t>Known knowns</a:t>
                      </a:r>
                      <a:endParaRPr lang="en-US" sz="2000" dirty="0"/>
                    </a:p>
                  </a:txBody>
                  <a:tcPr/>
                </a:tc>
                <a:tc>
                  <a:txBody>
                    <a:bodyPr/>
                    <a:lstStyle/>
                    <a:p>
                      <a:r>
                        <a:rPr lang="en-US" sz="2000" dirty="0" smtClean="0"/>
                        <a:t>Known unknowns</a:t>
                      </a:r>
                      <a:endParaRPr lang="en-US" sz="2000" dirty="0"/>
                    </a:p>
                  </a:txBody>
                  <a:tcPr/>
                </a:tc>
                <a:tc>
                  <a:txBody>
                    <a:bodyPr/>
                    <a:lstStyle/>
                    <a:p>
                      <a:r>
                        <a:rPr lang="en-US" sz="2000" dirty="0" smtClean="0"/>
                        <a:t>Unknown</a:t>
                      </a:r>
                      <a:r>
                        <a:rPr lang="en-US" sz="2000" baseline="0" dirty="0" smtClean="0"/>
                        <a:t> knowns</a:t>
                      </a:r>
                      <a:endParaRPr lang="en-US" sz="2000" dirty="0"/>
                    </a:p>
                  </a:txBody>
                  <a:tcPr/>
                </a:tc>
                <a:tc>
                  <a:txBody>
                    <a:bodyPr/>
                    <a:lstStyle/>
                    <a:p>
                      <a:r>
                        <a:rPr lang="en-US" sz="2000" dirty="0" smtClean="0"/>
                        <a:t>Unknown unknowns</a:t>
                      </a:r>
                      <a:endParaRPr lang="en-US" sz="2000" dirty="0"/>
                    </a:p>
                  </a:txBody>
                  <a:tcPr/>
                </a:tc>
              </a:tr>
              <a:tr h="800100">
                <a:tc>
                  <a:txBody>
                    <a:bodyPr/>
                    <a:lstStyle/>
                    <a:p>
                      <a:r>
                        <a:rPr lang="en-US" sz="2000" dirty="0" smtClean="0"/>
                        <a:t>Expressible</a:t>
                      </a:r>
                      <a:endParaRPr lang="en-US" sz="2000" dirty="0"/>
                    </a:p>
                  </a:txBody>
                  <a:tcPr/>
                </a:tc>
                <a:tc>
                  <a:txBody>
                    <a:bodyPr/>
                    <a:lstStyle/>
                    <a:p>
                      <a:r>
                        <a:rPr lang="en-US" sz="2000" dirty="0" smtClean="0"/>
                        <a:t>YES</a:t>
                      </a:r>
                      <a:endParaRPr lang="en-US" sz="2000" dirty="0"/>
                    </a:p>
                  </a:txBody>
                  <a:tcPr/>
                </a:tc>
                <a:tc>
                  <a:txBody>
                    <a:bodyPr/>
                    <a:lstStyle/>
                    <a:p>
                      <a:r>
                        <a:rPr lang="en-US" sz="2000" dirty="0" smtClean="0"/>
                        <a:t>NO</a:t>
                      </a:r>
                      <a:endParaRPr lang="en-US" sz="2000" dirty="0"/>
                    </a:p>
                  </a:txBody>
                  <a:tcPr/>
                </a:tc>
                <a:tc>
                  <a:txBody>
                    <a:bodyPr/>
                    <a:lstStyle/>
                    <a:p>
                      <a:r>
                        <a:rPr lang="en-US" sz="2000" dirty="0" smtClean="0"/>
                        <a:t>YES</a:t>
                      </a:r>
                      <a:endParaRPr lang="en-US" sz="2000" dirty="0"/>
                    </a:p>
                  </a:txBody>
                  <a:tcPr/>
                </a:tc>
                <a:tc>
                  <a:txBody>
                    <a:bodyPr/>
                    <a:lstStyle/>
                    <a:p>
                      <a:r>
                        <a:rPr lang="en-US" sz="2000" dirty="0" smtClean="0"/>
                        <a:t>NO</a:t>
                      </a:r>
                      <a:endParaRPr lang="en-US" sz="2000" dirty="0"/>
                    </a:p>
                  </a:txBody>
                  <a:tcPr/>
                </a:tc>
              </a:tr>
              <a:tr h="800100">
                <a:tc>
                  <a:txBody>
                    <a:bodyPr/>
                    <a:lstStyle/>
                    <a:p>
                      <a:r>
                        <a:rPr lang="en-US" sz="2000" dirty="0" smtClean="0"/>
                        <a:t>Articulated</a:t>
                      </a:r>
                      <a:endParaRPr lang="en-US" sz="2000" dirty="0"/>
                    </a:p>
                  </a:txBody>
                  <a:tcPr/>
                </a:tc>
                <a:tc>
                  <a:txBody>
                    <a:bodyPr/>
                    <a:lstStyle/>
                    <a:p>
                      <a:r>
                        <a:rPr lang="en-US" sz="2000" dirty="0" smtClean="0"/>
                        <a:t>YES</a:t>
                      </a:r>
                      <a:endParaRPr lang="en-US" sz="2000" dirty="0"/>
                    </a:p>
                  </a:txBody>
                  <a:tcPr/>
                </a:tc>
                <a:tc>
                  <a:txBody>
                    <a:bodyPr/>
                    <a:lstStyle/>
                    <a:p>
                      <a:r>
                        <a:rPr lang="en-US" sz="2000" dirty="0" smtClean="0"/>
                        <a:t>NO</a:t>
                      </a:r>
                      <a:endParaRPr lang="en-US" sz="2000" dirty="0"/>
                    </a:p>
                  </a:txBody>
                  <a:tcPr/>
                </a:tc>
                <a:tc>
                  <a:txBody>
                    <a:bodyPr/>
                    <a:lstStyle/>
                    <a:p>
                      <a:r>
                        <a:rPr lang="en-US" sz="2000" dirty="0" smtClean="0"/>
                        <a:t>NO</a:t>
                      </a:r>
                      <a:endParaRPr lang="en-US" sz="2000" dirty="0"/>
                    </a:p>
                  </a:txBody>
                  <a:tcPr/>
                </a:tc>
                <a:tc>
                  <a:txBody>
                    <a:bodyPr/>
                    <a:lstStyle/>
                    <a:p>
                      <a:r>
                        <a:rPr lang="en-US" sz="2000" dirty="0" smtClean="0"/>
                        <a:t>NO</a:t>
                      </a:r>
                      <a:endParaRPr lang="en-US" sz="2000" dirty="0"/>
                    </a:p>
                  </a:txBody>
                  <a:tcPr/>
                </a:tc>
              </a:tr>
              <a:tr h="800100">
                <a:tc>
                  <a:txBody>
                    <a:bodyPr/>
                    <a:lstStyle/>
                    <a:p>
                      <a:r>
                        <a:rPr lang="en-US" sz="2000" dirty="0" smtClean="0"/>
                        <a:t>Relevant </a:t>
                      </a:r>
                      <a:endParaRPr lang="en-US" sz="2000" dirty="0"/>
                    </a:p>
                  </a:txBody>
                  <a:tcPr/>
                </a:tc>
                <a:tc>
                  <a:txBody>
                    <a:bodyPr/>
                    <a:lstStyle/>
                    <a:p>
                      <a:r>
                        <a:rPr lang="en-US" sz="2000" dirty="0" smtClean="0"/>
                        <a:t>YES</a:t>
                      </a:r>
                      <a:endParaRPr lang="en-US" sz="2000" dirty="0"/>
                    </a:p>
                  </a:txBody>
                  <a:tcPr/>
                </a:tc>
                <a:tc>
                  <a:txBody>
                    <a:bodyPr/>
                    <a:lstStyle/>
                    <a:p>
                      <a:r>
                        <a:rPr lang="en-US" sz="2000" dirty="0" smtClean="0"/>
                        <a:t>POTENTIALLY</a:t>
                      </a:r>
                      <a:endParaRPr lang="en-US" sz="2000" dirty="0"/>
                    </a:p>
                  </a:txBody>
                  <a:tcPr/>
                </a:tc>
                <a:tc>
                  <a:txBody>
                    <a:bodyPr/>
                    <a:lstStyle/>
                    <a:p>
                      <a:r>
                        <a:rPr lang="en-US" sz="2000" dirty="0" smtClean="0"/>
                        <a:t>YES</a:t>
                      </a:r>
                      <a:endParaRPr lang="en-US" sz="2000" dirty="0"/>
                    </a:p>
                  </a:txBody>
                  <a:tcPr/>
                </a:tc>
                <a:tc>
                  <a:txBody>
                    <a:bodyPr/>
                    <a:lstStyle/>
                    <a:p>
                      <a:r>
                        <a:rPr lang="en-US" sz="2000" dirty="0" smtClean="0"/>
                        <a:t>POTENTIALLY</a:t>
                      </a:r>
                      <a:endParaRPr lang="en-US" sz="2000" dirty="0"/>
                    </a:p>
                  </a:txBody>
                  <a:tcPr/>
                </a:tc>
              </a:tr>
            </a:tbl>
          </a:graphicData>
        </a:graphic>
      </p:graphicFrame>
    </p:spTree>
    <p:extLst>
      <p:ext uri="{BB962C8B-B14F-4D97-AF65-F5344CB8AC3E}">
        <p14:creationId xmlns:p14="http://schemas.microsoft.com/office/powerpoint/2010/main" val="1236198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Elicitation Review Framework </a:t>
            </a:r>
            <a:r>
              <a:rPr lang="en-US" dirty="0" smtClean="0"/>
              <a:t>[4/4]</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Tacit knowledge poses the following threats: </a:t>
            </a:r>
            <a:endParaRPr lang="en-US" sz="2400" dirty="0" smtClean="0"/>
          </a:p>
          <a:p>
            <a:r>
              <a:rPr lang="en-US" sz="2400" b="1" dirty="0" smtClean="0"/>
              <a:t>Identifying tacit knowledge : </a:t>
            </a:r>
            <a:r>
              <a:rPr lang="en-US" sz="2400" dirty="0" smtClean="0"/>
              <a:t>even when the analyst suspects they exist.</a:t>
            </a:r>
          </a:p>
          <a:p>
            <a:r>
              <a:rPr lang="en-US" sz="2400" b="1" dirty="0" smtClean="0"/>
              <a:t>Knowing what is relevant </a:t>
            </a:r>
            <a:r>
              <a:rPr lang="en-US" sz="2400" dirty="0" smtClean="0"/>
              <a:t>and what should be articulated, necessary details issue</a:t>
            </a:r>
          </a:p>
          <a:p>
            <a:r>
              <a:rPr lang="en-US" sz="2400" b="1" dirty="0" smtClean="0"/>
              <a:t>Articulating the knowledge </a:t>
            </a:r>
            <a:r>
              <a:rPr lang="en-US" sz="2400" dirty="0" smtClean="0"/>
              <a:t>where it is needed, i.e. in correct context </a:t>
            </a:r>
            <a:endParaRPr lang="en-US" sz="2400" dirty="0"/>
          </a:p>
          <a:p>
            <a:endParaRPr lang="en-US" sz="2400" dirty="0" smtClean="0"/>
          </a:p>
          <a:p>
            <a:pPr marL="0" indent="0">
              <a:buNone/>
            </a:pPr>
            <a:r>
              <a:rPr lang="en-US" dirty="0" smtClean="0"/>
              <a:t>Solution: recognize there may be missing info and prepare to invest resources in finding out if there is any</a:t>
            </a:r>
            <a:endParaRPr lang="en-US" sz="2100"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8</a:t>
            </a:fld>
            <a:endParaRPr lang="en-US" altLang="en-US"/>
          </a:p>
        </p:txBody>
      </p:sp>
    </p:spTree>
    <p:extLst>
      <p:ext uri="{BB962C8B-B14F-4D97-AF65-F5344CB8AC3E}">
        <p14:creationId xmlns:p14="http://schemas.microsoft.com/office/powerpoint/2010/main" val="3231680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 Elicitation Technique[1/3]</a:t>
            </a:r>
            <a:endParaRPr lang="en-US" dirty="0"/>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9</a:t>
            </a:fld>
            <a:endParaRPr lang="en-US" altLang="en-US"/>
          </a:p>
        </p:txBody>
      </p:sp>
      <p:sp>
        <p:nvSpPr>
          <p:cNvPr id="8" name="TextBox 7"/>
          <p:cNvSpPr txBox="1"/>
          <p:nvPr/>
        </p:nvSpPr>
        <p:spPr>
          <a:xfrm>
            <a:off x="495165" y="1905000"/>
            <a:ext cx="8496435" cy="3477875"/>
          </a:xfrm>
          <a:prstGeom prst="rect">
            <a:avLst/>
          </a:prstGeom>
          <a:noFill/>
        </p:spPr>
        <p:txBody>
          <a:bodyPr wrap="square" rtlCol="0">
            <a:spAutoFit/>
          </a:bodyPr>
          <a:lstStyle/>
          <a:p>
            <a:r>
              <a:rPr lang="en-US" sz="2000" dirty="0" smtClean="0"/>
              <a:t>Basic elicitation techniques are: </a:t>
            </a:r>
          </a:p>
          <a:p>
            <a:pPr marL="285750" indent="-285750">
              <a:buFont typeface="Arial" charset="0"/>
              <a:buChar char="•"/>
            </a:pPr>
            <a:r>
              <a:rPr lang="en-US" sz="2000" dirty="0" smtClean="0"/>
              <a:t>Interviews</a:t>
            </a:r>
          </a:p>
          <a:p>
            <a:pPr marL="285750" indent="-285750">
              <a:buFont typeface="Arial" charset="0"/>
              <a:buChar char="•"/>
            </a:pPr>
            <a:r>
              <a:rPr lang="en-US" sz="2000" dirty="0" smtClean="0"/>
              <a:t>Observations</a:t>
            </a:r>
          </a:p>
          <a:p>
            <a:pPr marL="285750" indent="-285750">
              <a:buFont typeface="Arial" charset="0"/>
              <a:buChar char="•"/>
            </a:pPr>
            <a:r>
              <a:rPr lang="en-US" sz="2000" dirty="0" smtClean="0"/>
              <a:t>Workshops</a:t>
            </a:r>
          </a:p>
          <a:p>
            <a:pPr marL="285750" indent="-285750">
              <a:buFont typeface="Arial" charset="0"/>
              <a:buChar char="•"/>
            </a:pPr>
            <a:r>
              <a:rPr lang="en-US" sz="2000" dirty="0" smtClean="0"/>
              <a:t>Protocols</a:t>
            </a:r>
          </a:p>
          <a:p>
            <a:pPr marL="285750" indent="-285750">
              <a:buFont typeface="Arial" charset="0"/>
              <a:buChar char="•"/>
            </a:pPr>
            <a:r>
              <a:rPr lang="en-US" sz="2000" dirty="0" smtClean="0"/>
              <a:t>Scenarios</a:t>
            </a:r>
          </a:p>
          <a:p>
            <a:pPr marL="285750" indent="-285750">
              <a:buFont typeface="Arial" charset="0"/>
              <a:buChar char="•"/>
            </a:pPr>
            <a:r>
              <a:rPr lang="en-US" sz="2000" dirty="0" smtClean="0"/>
              <a:t>Prototypes etc </a:t>
            </a:r>
          </a:p>
          <a:p>
            <a:pPr marL="285750" indent="-285750">
              <a:buFont typeface="Arial" charset="0"/>
              <a:buChar char="•"/>
            </a:pPr>
            <a:endParaRPr lang="en-US" sz="2000" dirty="0"/>
          </a:p>
          <a:p>
            <a:r>
              <a:rPr lang="en-US" sz="2000" dirty="0" smtClean="0"/>
              <a:t>But a combination of these techniques is used to find out the unknown requirement</a:t>
            </a:r>
          </a:p>
          <a:p>
            <a:endParaRPr lang="en-US" sz="2000" dirty="0"/>
          </a:p>
        </p:txBody>
      </p:sp>
    </p:spTree>
    <p:extLst>
      <p:ext uri="{BB962C8B-B14F-4D97-AF65-F5344CB8AC3E}">
        <p14:creationId xmlns:p14="http://schemas.microsoft.com/office/powerpoint/2010/main" val="1642290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1814</TotalTime>
  <Words>1427</Words>
  <Application>Microsoft Macintosh PowerPoint</Application>
  <PresentationFormat>On-screen Show (4:3)</PresentationFormat>
  <Paragraphs>237</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Arial</vt:lpstr>
      <vt:lpstr>Office Theme</vt:lpstr>
      <vt:lpstr>Requirement Elicitation: Toward the Unknown Unknowns</vt:lpstr>
      <vt:lpstr>Key Contributions of the Paper</vt:lpstr>
      <vt:lpstr>What is Requirement Elicitation? </vt:lpstr>
      <vt:lpstr>Approach for discussion</vt:lpstr>
      <vt:lpstr>Elicitation Review Framework [1/4]</vt:lpstr>
      <vt:lpstr>Elicitation Review Framework [2/4]</vt:lpstr>
      <vt:lpstr>Elicitation Review Framework [3/4]</vt:lpstr>
      <vt:lpstr>Elicitation Review Framework [4/4]</vt:lpstr>
      <vt:lpstr>Requirement Elicitation Technique[1/3]</vt:lpstr>
      <vt:lpstr>Requirement Elicitation Technique[2/3]</vt:lpstr>
      <vt:lpstr>Requirement Elicitation Technique[3/3]</vt:lpstr>
      <vt:lpstr>Models[1/3]</vt:lpstr>
      <vt:lpstr>Models(2/3)</vt:lpstr>
      <vt:lpstr>Models(3/3)</vt:lpstr>
      <vt:lpstr>Tools Support[1/4]</vt:lpstr>
      <vt:lpstr>Tools Support[2/4]</vt:lpstr>
      <vt:lpstr>Tools Support[3/4]</vt:lpstr>
      <vt:lpstr>Tools Support[4/4]</vt:lpstr>
      <vt:lpstr>STATE OF ART AND RESEARCH ROAD MAP[1/3]</vt:lpstr>
      <vt:lpstr>STATE OF ART AND RESEARCH ROAD MAP[2/3]</vt:lpstr>
      <vt:lpstr>STATE OF ART AND RESEARCH ROAD MAP[3/3]</vt:lpstr>
      <vt:lpstr>Conclusions</vt:lpstr>
      <vt:lpstr>Strengths of the Paper</vt:lpstr>
      <vt:lpstr>Weaknesses of the Paper</vt:lpstr>
      <vt:lpstr>Open Questions and Future Research</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Laplante</dc:creator>
  <cp:lastModifiedBy>mukar@usc.edu</cp:lastModifiedBy>
  <cp:revision>169</cp:revision>
  <cp:lastPrinted>1601-01-01T00:00:00Z</cp:lastPrinted>
  <dcterms:created xsi:type="dcterms:W3CDTF">1601-01-01T00:00:00Z</dcterms:created>
  <dcterms:modified xsi:type="dcterms:W3CDTF">2017-04-03T20:36:51Z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