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34"/>
  </p:notesMasterIdLst>
  <p:handoutMasterIdLst>
    <p:handoutMasterId r:id="rId35"/>
  </p:handoutMasterIdLst>
  <p:sldIdLst>
    <p:sldId id="256" r:id="rId2"/>
    <p:sldId id="331" r:id="rId3"/>
    <p:sldId id="257" r:id="rId4"/>
    <p:sldId id="294" r:id="rId5"/>
    <p:sldId id="293" r:id="rId6"/>
    <p:sldId id="295" r:id="rId7"/>
    <p:sldId id="290" r:id="rId8"/>
    <p:sldId id="332" r:id="rId9"/>
    <p:sldId id="296" r:id="rId10"/>
    <p:sldId id="258" r:id="rId11"/>
    <p:sldId id="297" r:id="rId12"/>
    <p:sldId id="298" r:id="rId13"/>
    <p:sldId id="299" r:id="rId14"/>
    <p:sldId id="274" r:id="rId15"/>
    <p:sldId id="302" r:id="rId16"/>
    <p:sldId id="301" r:id="rId17"/>
    <p:sldId id="330" r:id="rId18"/>
    <p:sldId id="328" r:id="rId19"/>
    <p:sldId id="329" r:id="rId20"/>
    <p:sldId id="325" r:id="rId21"/>
    <p:sldId id="326" r:id="rId22"/>
    <p:sldId id="333" r:id="rId23"/>
    <p:sldId id="327" r:id="rId24"/>
    <p:sldId id="306" r:id="rId25"/>
    <p:sldId id="320" r:id="rId26"/>
    <p:sldId id="319" r:id="rId27"/>
    <p:sldId id="318" r:id="rId28"/>
    <p:sldId id="334" r:id="rId29"/>
    <p:sldId id="316" r:id="rId30"/>
    <p:sldId id="315" r:id="rId31"/>
    <p:sldId id="321" r:id="rId32"/>
    <p:sldId id="322" r:id="rId33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7727" autoAdjust="0"/>
  </p:normalViewPr>
  <p:slideViewPr>
    <p:cSldViewPr>
      <p:cViewPr>
        <p:scale>
          <a:sx n="80" d="100"/>
          <a:sy n="80" d="100"/>
        </p:scale>
        <p:origin x="-1080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9DB1C6-72C5-4228-AD2A-24FA13DBB998}" type="datetimeFigureOut">
              <a:rPr lang="en-US"/>
              <a:pPr>
                <a:defRPr/>
              </a:pPr>
              <a:t>04/03/2017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A45A8B-D08D-4392-8FEF-F9CF140CE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617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F28205-4AAE-41B2-BFAA-34FAAEA36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9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28205-4AAE-41B2-BFAA-34FAAEA36A6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85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28205-4AAE-41B2-BFAA-34FAAEA36A6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85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28205-4AAE-41B2-BFAA-34FAAEA36A6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85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28205-4AAE-41B2-BFAA-34FAAEA36A6C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91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62083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847D-CDCA-4276-83D2-5A4485A9FB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6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C348-52D0-4F93-84FF-49258F852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9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7E0-18EB-4064-B170-034665DE6F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89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5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42E8-9CD3-4C72-B3BE-209CA07F54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175-38CE-41EA-9DAA-A3EEA7ADCA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E653-3931-4FF2-BF2C-B1768EAFF0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D50-D3BF-45D7-85EE-257C0E8F34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5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BC3-F136-41FA-8795-B770754B77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432B-BD0D-437C-8077-970B21A77C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6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74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00200"/>
            <a:ext cx="78867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1255-09E4-4786-B293-33EAB5E1A2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8229600" cy="2230437"/>
          </a:xfrm>
        </p:spPr>
        <p:txBody>
          <a:bodyPr>
            <a:noAutofit/>
          </a:bodyPr>
          <a:lstStyle/>
          <a:p>
            <a:r>
              <a:rPr lang="en-US" sz="4000" b="0" dirty="0"/>
              <a:t>Quality Requirements Elicitation</a:t>
            </a:r>
            <a:br>
              <a:rPr lang="en-US" sz="4000" b="0" dirty="0"/>
            </a:br>
            <a:r>
              <a:rPr lang="en-US" sz="4000" b="0" dirty="0"/>
              <a:t>Based on Inquiry of Quality-Impact Relationships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22562"/>
          </a:xfrm>
        </p:spPr>
        <p:txBody>
          <a:bodyPr>
            <a:normAutofit/>
          </a:bodyPr>
          <a:lstStyle/>
          <a:p>
            <a:r>
              <a:rPr lang="en-US" dirty="0" smtClean="0"/>
              <a:t>Farnaz Fotrousi</a:t>
            </a:r>
            <a:r>
              <a:rPr lang="en-US" dirty="0"/>
              <a:t> , Samuel A. </a:t>
            </a:r>
            <a:r>
              <a:rPr lang="en-US" dirty="0" smtClean="0"/>
              <a:t>Fricker and </a:t>
            </a:r>
            <a:r>
              <a:rPr lang="en-US" dirty="0"/>
              <a:t>Markus </a:t>
            </a:r>
            <a:r>
              <a:rPr lang="en-US" dirty="0" smtClean="0"/>
              <a:t>Fiedle</a:t>
            </a:r>
          </a:p>
          <a:p>
            <a:r>
              <a:rPr lang="en-US" dirty="0" smtClean="0"/>
              <a:t>Blekinge </a:t>
            </a:r>
            <a:r>
              <a:rPr lang="en-US" dirty="0"/>
              <a:t>Institute of </a:t>
            </a:r>
            <a:r>
              <a:rPr lang="en-US" dirty="0" smtClean="0"/>
              <a:t>Technology</a:t>
            </a:r>
          </a:p>
          <a:p>
            <a:endParaRPr lang="en-US" dirty="0"/>
          </a:p>
          <a:p>
            <a:r>
              <a:rPr lang="en-US" b="1" dirty="0"/>
              <a:t>Presented by </a:t>
            </a:r>
            <a:r>
              <a:rPr lang="en-US" b="1" dirty="0" smtClean="0"/>
              <a:t>Eshaan Jain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22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smtClean="0"/>
              <a:t>GOAL models</a:t>
            </a:r>
            <a:r>
              <a:rPr lang="en-US" sz="2400" dirty="0" smtClean="0"/>
              <a:t> – They </a:t>
            </a:r>
            <a:r>
              <a:rPr lang="en-US" sz="2400" dirty="0"/>
              <a:t>allow identification of </a:t>
            </a:r>
            <a:r>
              <a:rPr lang="en-US" sz="2400" dirty="0" smtClean="0"/>
              <a:t>needs for </a:t>
            </a:r>
            <a:r>
              <a:rPr lang="en-US" sz="2400" dirty="0"/>
              <a:t>improving, increasing, or keeping the level of the </a:t>
            </a:r>
            <a:r>
              <a:rPr lang="en-US" sz="2400" dirty="0" smtClean="0"/>
              <a:t>quality characteristics </a:t>
            </a:r>
            <a:r>
              <a:rPr lang="en-US" sz="2400" dirty="0"/>
              <a:t>of a </a:t>
            </a:r>
            <a:r>
              <a:rPr lang="en-US" sz="2400" dirty="0" smtClean="0"/>
              <a:t>software and help </a:t>
            </a:r>
            <a:r>
              <a:rPr lang="en-US" sz="2400" dirty="0"/>
              <a:t>elicit </a:t>
            </a:r>
            <a:r>
              <a:rPr lang="en-US" sz="2400" dirty="0" smtClean="0"/>
              <a:t>quality requirements</a:t>
            </a:r>
          </a:p>
          <a:p>
            <a:endParaRPr lang="en-US" sz="2400" dirty="0" smtClean="0"/>
          </a:p>
          <a:p>
            <a:r>
              <a:rPr lang="en-US" sz="2400" b="1" dirty="0" smtClean="0"/>
              <a:t>Supporting Elicitation Methods </a:t>
            </a:r>
            <a:r>
              <a:rPr lang="en-US" sz="2400" dirty="0" smtClean="0"/>
              <a:t>-  </a:t>
            </a:r>
            <a:r>
              <a:rPr lang="en-US" sz="2400" dirty="0"/>
              <a:t>questionnaires, interviews, workshops, creativity methods</a:t>
            </a:r>
            <a:r>
              <a:rPr lang="en-US" sz="2400" dirty="0" smtClean="0"/>
              <a:t>, storyboards</a:t>
            </a:r>
            <a:r>
              <a:rPr lang="en-US" sz="2400" dirty="0"/>
              <a:t>, use cases, role-plays, and </a:t>
            </a:r>
            <a:r>
              <a:rPr lang="en-US" sz="2400" dirty="0" smtClean="0"/>
              <a:t>prototyping</a:t>
            </a:r>
          </a:p>
          <a:p>
            <a:endParaRPr lang="en-US" sz="2400" dirty="0" smtClean="0"/>
          </a:p>
          <a:p>
            <a:r>
              <a:rPr lang="en-US" sz="2400" u="sng" dirty="0"/>
              <a:t>Review </a:t>
            </a:r>
            <a:r>
              <a:rPr lang="en-US" sz="2400" u="sng" dirty="0" smtClean="0"/>
              <a:t>of prototypes </a:t>
            </a:r>
            <a:r>
              <a:rPr lang="en-US" sz="2400" dirty="0"/>
              <a:t>has been </a:t>
            </a:r>
            <a:r>
              <a:rPr lang="en-US" sz="2400" dirty="0" smtClean="0"/>
              <a:t>effective to reach </a:t>
            </a:r>
            <a:r>
              <a:rPr lang="en-US" sz="2400" dirty="0"/>
              <a:t>user </a:t>
            </a:r>
            <a:r>
              <a:rPr lang="en-US" sz="2400" dirty="0" smtClean="0"/>
              <a:t>acceptance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The supporting elicitation methods provide limited </a:t>
            </a:r>
            <a:r>
              <a:rPr lang="en-US" sz="2400" dirty="0" smtClean="0"/>
              <a:t>support for </a:t>
            </a:r>
            <a:r>
              <a:rPr lang="en-US" sz="2400" dirty="0"/>
              <a:t>the determination of good-enough quality levels because </a:t>
            </a:r>
            <a:r>
              <a:rPr lang="en-US" sz="2400" dirty="0" smtClean="0"/>
              <a:t>of their </a:t>
            </a:r>
            <a:r>
              <a:rPr lang="en-US" sz="2400" dirty="0"/>
              <a:t>generality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3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                        	</a:t>
            </a:r>
            <a:r>
              <a:rPr lang="en-US" sz="2800" b="1" dirty="0" smtClean="0"/>
              <a:t>Limitations of Goal Models</a:t>
            </a:r>
          </a:p>
          <a:p>
            <a:endParaRPr lang="en-US" sz="2400" b="1" dirty="0" smtClean="0"/>
          </a:p>
          <a:p>
            <a:r>
              <a:rPr lang="en-US" sz="2400" dirty="0"/>
              <a:t>G</a:t>
            </a:r>
            <a:r>
              <a:rPr lang="en-US" sz="2400" dirty="0" smtClean="0"/>
              <a:t>oal </a:t>
            </a:r>
            <a:r>
              <a:rPr lang="en-US" sz="2400" dirty="0"/>
              <a:t>models are of limited help </a:t>
            </a:r>
            <a:r>
              <a:rPr lang="en-US" sz="2400" dirty="0" smtClean="0"/>
              <a:t>eliciting </a:t>
            </a:r>
            <a:r>
              <a:rPr lang="en-US" sz="2400" u="sng" dirty="0" smtClean="0"/>
              <a:t>appropriate </a:t>
            </a:r>
            <a:r>
              <a:rPr lang="en-US" sz="2400" u="sng" dirty="0"/>
              <a:t>levels </a:t>
            </a:r>
            <a:r>
              <a:rPr lang="en-US" sz="2400" dirty="0"/>
              <a:t>of </a:t>
            </a:r>
            <a:r>
              <a:rPr lang="en-US" sz="2400" dirty="0" smtClean="0"/>
              <a:t>quality</a:t>
            </a:r>
          </a:p>
          <a:p>
            <a:endParaRPr lang="en-US" sz="2400" dirty="0" smtClean="0"/>
          </a:p>
          <a:p>
            <a:r>
              <a:rPr lang="en-US" sz="2400" dirty="0" smtClean="0"/>
              <a:t>Goal </a:t>
            </a:r>
            <a:r>
              <a:rPr lang="en-US" sz="2400" dirty="0"/>
              <a:t>models do not relate a given </a:t>
            </a:r>
            <a:r>
              <a:rPr lang="en-US" sz="2400" dirty="0" smtClean="0"/>
              <a:t>quality level </a:t>
            </a:r>
            <a:r>
              <a:rPr lang="en-US" sz="2400" dirty="0"/>
              <a:t>to a given level of </a:t>
            </a:r>
            <a:r>
              <a:rPr lang="en-US" sz="2400" dirty="0" smtClean="0"/>
              <a:t>impact</a:t>
            </a:r>
          </a:p>
          <a:p>
            <a:endParaRPr lang="en-US" sz="2400" dirty="0" smtClean="0"/>
          </a:p>
          <a:p>
            <a:r>
              <a:rPr lang="en-US" sz="2400" dirty="0" smtClean="0"/>
              <a:t>Goal </a:t>
            </a:r>
            <a:r>
              <a:rPr lang="en-US" sz="2400" dirty="0"/>
              <a:t>models </a:t>
            </a:r>
            <a:r>
              <a:rPr lang="en-US" sz="2400" dirty="0" smtClean="0"/>
              <a:t>do </a:t>
            </a:r>
            <a:r>
              <a:rPr lang="en-US" sz="2400" dirty="0"/>
              <a:t>not deliver the </a:t>
            </a:r>
            <a:r>
              <a:rPr lang="en-US" sz="2400" dirty="0" smtClean="0"/>
              <a:t>information needed </a:t>
            </a:r>
            <a:r>
              <a:rPr lang="en-US" sz="2400" dirty="0"/>
              <a:t>to quantify a quality </a:t>
            </a:r>
            <a:r>
              <a:rPr lang="en-US" sz="2400" dirty="0" smtClean="0"/>
              <a:t>requirement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6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                        	             </a:t>
            </a:r>
            <a:r>
              <a:rPr lang="en-US" sz="2800" b="1" dirty="0" smtClean="0"/>
              <a:t>Problems</a:t>
            </a:r>
          </a:p>
          <a:p>
            <a:endParaRPr lang="en-US" sz="2400" b="1" dirty="0" smtClean="0"/>
          </a:p>
          <a:p>
            <a:r>
              <a:rPr lang="en-US" sz="2400" dirty="0"/>
              <a:t>The knowledge of how QoS is related to QoE has not been translated into requirements engineering methodology yet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is unclear how to exploit the relationship </a:t>
            </a:r>
            <a:r>
              <a:rPr lang="en-US" sz="2400" dirty="0" smtClean="0"/>
              <a:t>between QoS </a:t>
            </a:r>
            <a:r>
              <a:rPr lang="en-US" sz="2400" dirty="0"/>
              <a:t>levels with QoE levels in the </a:t>
            </a:r>
            <a:r>
              <a:rPr lang="en-US" sz="2400" dirty="0" smtClean="0"/>
              <a:t>requirements</a:t>
            </a:r>
          </a:p>
          <a:p>
            <a:endParaRPr lang="en-US" sz="2400" dirty="0" smtClean="0"/>
          </a:p>
          <a:p>
            <a:r>
              <a:rPr lang="en-US" sz="2400" dirty="0" smtClean="0"/>
              <a:t>How </a:t>
            </a:r>
            <a:r>
              <a:rPr lang="en-US" sz="2400" dirty="0"/>
              <a:t>to </a:t>
            </a:r>
            <a:r>
              <a:rPr lang="en-US" sz="2400" dirty="0" smtClean="0"/>
              <a:t>apply the </a:t>
            </a:r>
            <a:r>
              <a:rPr lang="en-US" sz="2400" dirty="0"/>
              <a:t>specifics of the QoS-QoE relationship on the </a:t>
            </a:r>
            <a:r>
              <a:rPr lang="en-US" sz="2400" dirty="0" smtClean="0"/>
              <a:t>determination of </a:t>
            </a:r>
            <a:r>
              <a:rPr lang="en-US" sz="2400" dirty="0"/>
              <a:t>good-enough </a:t>
            </a:r>
            <a:r>
              <a:rPr lang="en-US" sz="2400" dirty="0" smtClean="0"/>
              <a:t>quality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3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286750" cy="4576763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                             			 	       	</a:t>
            </a:r>
            <a:r>
              <a:rPr lang="en-US" sz="4800" dirty="0" smtClean="0"/>
              <a:t>QUALITY-IMPACT Inquiry</a:t>
            </a:r>
          </a:p>
          <a:p>
            <a:pPr marL="0" indent="0">
              <a:buNone/>
            </a:pPr>
            <a:r>
              <a:rPr lang="en-US" sz="4800" b="1" dirty="0"/>
              <a:t>	</a:t>
            </a:r>
            <a:r>
              <a:rPr lang="en-US" sz="4800" b="1" dirty="0" smtClean="0"/>
              <a:t>				</a:t>
            </a:r>
            <a:r>
              <a:rPr lang="en-US" sz="4800" dirty="0"/>
              <a:t>and</a:t>
            </a:r>
          </a:p>
          <a:p>
            <a:pPr marL="0" indent="0">
              <a:buNone/>
            </a:pPr>
            <a:r>
              <a:rPr lang="en-US" sz="4800" dirty="0" smtClean="0"/>
              <a:t>       REAL </a:t>
            </a:r>
            <a:r>
              <a:rPr lang="en-US" sz="4800" dirty="0"/>
              <a:t>WORLD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4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Quality-Impact Inquiry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</a:t>
            </a:r>
            <a:r>
              <a:rPr lang="en-US" sz="2400" dirty="0" smtClean="0"/>
              <a:t>method addresses </a:t>
            </a:r>
            <a:r>
              <a:rPr lang="en-US" sz="2400" dirty="0"/>
              <a:t>the so far unsatisfactorily solved problem </a:t>
            </a:r>
            <a:r>
              <a:rPr lang="en-US" sz="2400" dirty="0" smtClean="0"/>
              <a:t>of determining </a:t>
            </a:r>
            <a:r>
              <a:rPr lang="en-US" sz="2400" dirty="0"/>
              <a:t>adequate levels of </a:t>
            </a:r>
            <a:r>
              <a:rPr lang="en-US" sz="2400" dirty="0" smtClean="0"/>
              <a:t>quality</a:t>
            </a:r>
          </a:p>
          <a:p>
            <a:endParaRPr lang="en-US" sz="2400" dirty="0"/>
          </a:p>
          <a:p>
            <a:r>
              <a:rPr lang="en-US" sz="2400" dirty="0" smtClean="0"/>
              <a:t>Based </a:t>
            </a:r>
            <a:r>
              <a:rPr lang="en-US" sz="2400" dirty="0"/>
              <a:t>on the principles </a:t>
            </a:r>
            <a:r>
              <a:rPr lang="en-US" sz="2400" dirty="0" smtClean="0"/>
              <a:t>about </a:t>
            </a:r>
            <a:r>
              <a:rPr lang="en-US" sz="2400" dirty="0"/>
              <a:t>the generic relationships between Quality of </a:t>
            </a:r>
            <a:r>
              <a:rPr lang="en-US" sz="2400" dirty="0" smtClean="0"/>
              <a:t>Service (QoS) </a:t>
            </a:r>
            <a:r>
              <a:rPr lang="en-US" sz="2400" dirty="0"/>
              <a:t>and Quality of </a:t>
            </a:r>
            <a:r>
              <a:rPr lang="en-US" sz="2400" dirty="0" smtClean="0"/>
              <a:t>Experience(QoE)</a:t>
            </a:r>
          </a:p>
          <a:p>
            <a:endParaRPr lang="en-US" sz="2400" dirty="0" smtClean="0"/>
          </a:p>
          <a:p>
            <a:r>
              <a:rPr lang="en-US" sz="2400" dirty="0"/>
              <a:t>These principles </a:t>
            </a:r>
            <a:r>
              <a:rPr lang="en-US" sz="2400" dirty="0" smtClean="0"/>
              <a:t>are integrated </a:t>
            </a:r>
            <a:r>
              <a:rPr lang="en-US" sz="2400" dirty="0"/>
              <a:t>it </a:t>
            </a:r>
            <a:r>
              <a:rPr lang="en-US" sz="2400" dirty="0" smtClean="0"/>
              <a:t>into an </a:t>
            </a:r>
            <a:r>
              <a:rPr lang="en-US" sz="2400" b="1" dirty="0"/>
              <a:t>inquiry-based requirements analysis process </a:t>
            </a:r>
            <a:r>
              <a:rPr lang="en-US" sz="2400" dirty="0" smtClean="0"/>
              <a:t>and combined </a:t>
            </a:r>
            <a:r>
              <a:rPr lang="en-US" sz="2400" dirty="0"/>
              <a:t>with prototyping, questionnaires, and workshops </a:t>
            </a:r>
            <a:r>
              <a:rPr lang="en-US" sz="2400" dirty="0" smtClean="0"/>
              <a:t>as supporting </a:t>
            </a:r>
            <a:r>
              <a:rPr lang="en-US" sz="2400" dirty="0"/>
              <a:t>methods for collection of quality measurements </a:t>
            </a:r>
            <a:r>
              <a:rPr lang="en-US" sz="2400" dirty="0" smtClean="0"/>
              <a:t>and stakeholder opinions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6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Quality-Impact Inquiry Process (1/3)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b="1" dirty="0" smtClean="0"/>
              <a:t>Inquiry Process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Preparation</a:t>
            </a:r>
          </a:p>
          <a:p>
            <a:pPr marL="0" indent="0">
              <a:buNone/>
            </a:pPr>
            <a:r>
              <a:rPr lang="en-US" dirty="0" smtClean="0"/>
              <a:t>2. Measurement</a:t>
            </a:r>
          </a:p>
          <a:p>
            <a:pPr marL="0" indent="0">
              <a:buNone/>
            </a:pPr>
            <a:r>
              <a:rPr lang="en-US" dirty="0" smtClean="0"/>
              <a:t>3. Analysis</a:t>
            </a:r>
          </a:p>
          <a:p>
            <a:pPr marL="0" indent="0">
              <a:buNone/>
            </a:pPr>
            <a:r>
              <a:rPr lang="en-US" dirty="0" smtClean="0"/>
              <a:t>4. Decision-Making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b="1" dirty="0" smtClean="0"/>
              <a:t>Method Tailoring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91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Quality-Impact Inquiry </a:t>
            </a:r>
            <a:r>
              <a:rPr lang="en-US" dirty="0"/>
              <a:t>Process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45516"/>
            <a:ext cx="7398544" cy="399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5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591842"/>
          </a:xfrm>
        </p:spPr>
        <p:txBody>
          <a:bodyPr>
            <a:normAutofit fontScale="90000"/>
          </a:bodyPr>
          <a:lstStyle/>
          <a:p>
            <a:r>
              <a:rPr lang="en-US" dirty="0"/>
              <a:t>Quality-Impact Inquiry </a:t>
            </a:r>
            <a:r>
              <a:rPr lang="en-US" dirty="0" smtClean="0"/>
              <a:t>Process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B. Method Tailoring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49530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1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Diabetes Smartphone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Used </a:t>
            </a:r>
            <a:r>
              <a:rPr lang="en-US" dirty="0"/>
              <a:t>by diabetes patients to take blood </a:t>
            </a:r>
            <a:r>
              <a:rPr lang="en-US" dirty="0" smtClean="0"/>
              <a:t>glucose measurements</a:t>
            </a:r>
            <a:r>
              <a:rPr lang="en-US" dirty="0"/>
              <a:t>, to plan insulin injection, and to send </a:t>
            </a:r>
            <a:r>
              <a:rPr lang="en-US" dirty="0" smtClean="0"/>
              <a:t>the medical records to the </a:t>
            </a:r>
            <a:r>
              <a:rPr lang="en-US" dirty="0"/>
              <a:t>diabetes specialist </a:t>
            </a:r>
            <a:r>
              <a:rPr lang="en-US" dirty="0" smtClean="0"/>
              <a:t>for consultation</a:t>
            </a:r>
          </a:p>
          <a:p>
            <a:endParaRPr lang="en-US" dirty="0"/>
          </a:p>
          <a:p>
            <a:r>
              <a:rPr lang="en-US" dirty="0"/>
              <a:t>We evaluated the quality-impact relationships </a:t>
            </a:r>
            <a:r>
              <a:rPr lang="en-US" dirty="0" smtClean="0"/>
              <a:t>for the following features- :</a:t>
            </a:r>
          </a:p>
          <a:p>
            <a:pPr marL="0" indent="0">
              <a:buNone/>
            </a:pPr>
            <a:r>
              <a:rPr lang="en-US" dirty="0" smtClean="0"/>
              <a:t>	1. User Authentication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Sharing of Information with the Doctors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Prototype – software application  </a:t>
            </a:r>
            <a:r>
              <a:rPr lang="en-US" dirty="0"/>
              <a:t>for </a:t>
            </a:r>
            <a:r>
              <a:rPr lang="en-US" dirty="0" smtClean="0"/>
              <a:t>monitoring the </a:t>
            </a:r>
            <a:r>
              <a:rPr lang="en-US" dirty="0"/>
              <a:t>timing of user </a:t>
            </a:r>
            <a:r>
              <a:rPr lang="en-US" dirty="0" smtClean="0"/>
              <a:t>interactions and with preloaded data</a:t>
            </a:r>
          </a:p>
          <a:p>
            <a:endParaRPr lang="en-US" dirty="0" smtClean="0"/>
          </a:p>
          <a:p>
            <a:r>
              <a:rPr lang="en-US" dirty="0"/>
              <a:t>The requirements engineer</a:t>
            </a:r>
            <a:r>
              <a:rPr lang="en-US" dirty="0" smtClean="0"/>
              <a:t>, the </a:t>
            </a:r>
            <a:r>
              <a:rPr lang="en-US" dirty="0"/>
              <a:t>product manager, and </a:t>
            </a:r>
            <a:r>
              <a:rPr lang="en-US" dirty="0" smtClean="0"/>
              <a:t>end-users </a:t>
            </a:r>
            <a:r>
              <a:rPr lang="en-US" dirty="0"/>
              <a:t>participated in </a:t>
            </a:r>
            <a:r>
              <a:rPr lang="en-US" dirty="0" smtClean="0"/>
              <a:t>the inquiry </a:t>
            </a:r>
            <a:r>
              <a:rPr lang="en-US" dirty="0"/>
              <a:t>workshop. The inquiry was performed with one </a:t>
            </a:r>
            <a:r>
              <a:rPr lang="en-US" dirty="0" smtClean="0"/>
              <a:t>end user at </a:t>
            </a:r>
            <a:r>
              <a:rPr lang="en-US" dirty="0"/>
              <a:t>the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1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Smartphone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800600" cy="4576763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1900" dirty="0"/>
              <a:t>End User used the selected features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1900" dirty="0"/>
              <a:t>   first according to instructions and 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1900" dirty="0"/>
              <a:t>   then without </a:t>
            </a:r>
            <a:r>
              <a:rPr lang="en-US" sz="1900" dirty="0" smtClean="0"/>
              <a:t>help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1900" dirty="0"/>
          </a:p>
          <a:p>
            <a:pPr>
              <a:lnSpc>
                <a:spcPct val="70000"/>
              </a:lnSpc>
            </a:pPr>
            <a:r>
              <a:rPr lang="en-US" sz="1900" dirty="0"/>
              <a:t>User opened the application, </a:t>
            </a:r>
            <a:endParaRPr lang="en-US" sz="19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 </a:t>
            </a:r>
            <a:r>
              <a:rPr lang="en-US" sz="1900" dirty="0" smtClean="0"/>
              <a:t>  authenticated </a:t>
            </a:r>
            <a:r>
              <a:rPr lang="en-US" sz="1900" dirty="0"/>
              <a:t>himself by providing </a:t>
            </a:r>
            <a:endParaRPr lang="en-US" sz="19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 </a:t>
            </a:r>
            <a:r>
              <a:rPr lang="en-US" sz="1900" dirty="0" smtClean="0"/>
              <a:t>  username </a:t>
            </a:r>
            <a:r>
              <a:rPr lang="en-US" sz="1900" dirty="0"/>
              <a:t>and password, selected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   the data to be shared with clinician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   and submitted the </a:t>
            </a:r>
            <a:r>
              <a:rPr lang="en-US" sz="1900" dirty="0" smtClean="0"/>
              <a:t>data</a:t>
            </a:r>
          </a:p>
          <a:p>
            <a:pPr marL="0" indent="0">
              <a:lnSpc>
                <a:spcPct val="70000"/>
              </a:lnSpc>
              <a:buNone/>
            </a:pPr>
            <a:endParaRPr lang="en-US" sz="1900" dirty="0"/>
          </a:p>
          <a:p>
            <a:pPr>
              <a:lnSpc>
                <a:spcPct val="70000"/>
              </a:lnSpc>
            </a:pPr>
            <a:r>
              <a:rPr lang="en-US" dirty="0"/>
              <a:t> </a:t>
            </a:r>
            <a:r>
              <a:rPr lang="en-US" sz="1900" dirty="0"/>
              <a:t>Quality of experience (QoE)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    </a:t>
            </a:r>
            <a:r>
              <a:rPr lang="en-US" sz="1900" dirty="0" smtClean="0"/>
              <a:t>questionnaire </a:t>
            </a:r>
            <a:r>
              <a:rPr lang="en-US" sz="1900" dirty="0"/>
              <a:t>after the guided </a:t>
            </a:r>
            <a:r>
              <a:rPr lang="en-US" sz="1900" dirty="0" smtClean="0"/>
              <a:t>and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 </a:t>
            </a:r>
            <a:r>
              <a:rPr lang="en-US" sz="1900" dirty="0" smtClean="0"/>
              <a:t>   unguided experience</a:t>
            </a:r>
            <a:endParaRPr lang="en-US" sz="1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464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33946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447800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4" y="3513117"/>
            <a:ext cx="1171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513117"/>
            <a:ext cx="1314450" cy="42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3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Quality Requirements (Non functional requirements) are difficult to elicit</a:t>
            </a:r>
          </a:p>
          <a:p>
            <a:endParaRPr lang="en-US" dirty="0" smtClean="0"/>
          </a:p>
          <a:p>
            <a:r>
              <a:rPr lang="en-US" dirty="0" smtClean="0"/>
              <a:t>Challenging to decide the </a:t>
            </a:r>
            <a:r>
              <a:rPr lang="en-US" u="sng" dirty="0" smtClean="0"/>
              <a:t>good-enough quality</a:t>
            </a:r>
            <a:r>
              <a:rPr lang="en-US" dirty="0" smtClean="0"/>
              <a:t> of the requirements</a:t>
            </a:r>
          </a:p>
          <a:p>
            <a:endParaRPr lang="en-US" dirty="0" smtClean="0"/>
          </a:p>
          <a:p>
            <a:r>
              <a:rPr lang="en-US" sz="2000" dirty="0"/>
              <a:t>Meeting the </a:t>
            </a:r>
            <a:r>
              <a:rPr lang="en-US" sz="2000" b="1" dirty="0"/>
              <a:t>right level of quality </a:t>
            </a:r>
            <a:r>
              <a:rPr lang="en-US" sz="2000" dirty="0"/>
              <a:t>is important to balance both the benefits and the </a:t>
            </a:r>
            <a:r>
              <a:rPr lang="en-US" sz="2000" dirty="0" smtClean="0"/>
              <a:t>cost</a:t>
            </a:r>
          </a:p>
          <a:p>
            <a:endParaRPr lang="en-US" sz="2000" dirty="0" smtClean="0"/>
          </a:p>
          <a:p>
            <a:r>
              <a:rPr lang="en-US" sz="2000" dirty="0" smtClean="0"/>
              <a:t>Impact of the problem- 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b="1" dirty="0" smtClean="0"/>
              <a:t>Too low </a:t>
            </a:r>
            <a:r>
              <a:rPr lang="en-US" sz="2000" b="1" dirty="0"/>
              <a:t>quality </a:t>
            </a:r>
            <a:r>
              <a:rPr lang="en-US" sz="2000" dirty="0"/>
              <a:t>leads to disappointment for the stakeholders and they may decide to abandon the software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b="1" dirty="0" smtClean="0"/>
              <a:t>Excessive quality </a:t>
            </a:r>
            <a:r>
              <a:rPr lang="en-US" sz="2000" dirty="0" smtClean="0"/>
              <a:t>is costly and Inefficient </a:t>
            </a:r>
            <a:r>
              <a:rPr lang="en-US" sz="2000" dirty="0"/>
              <a:t>which may cause trade-offs for other quality attributes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7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Quality-Impact Inquiry process for Diabetes </a:t>
            </a:r>
            <a:r>
              <a:rPr lang="en-US" sz="2000" dirty="0" smtClean="0"/>
              <a:t>Smartphone </a:t>
            </a:r>
            <a:r>
              <a:rPr lang="en-US" sz="2000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76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Preparation</a:t>
            </a:r>
          </a:p>
          <a:p>
            <a:r>
              <a:rPr lang="en-US" dirty="0" smtClean="0"/>
              <a:t>Preparation of prototype,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questionnaire, recruiting stakeholders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Instructions/Manual to assist </a:t>
            </a:r>
            <a:r>
              <a:rPr lang="en-US" dirty="0"/>
              <a:t>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end-user to use the application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Non-functional </a:t>
            </a:r>
            <a:r>
              <a:rPr lang="en-US" b="1" dirty="0" smtClean="0"/>
              <a:t>requirement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   Response time (attribute) should be </a:t>
            </a:r>
          </a:p>
          <a:p>
            <a:pPr marL="0" indent="0">
              <a:buNone/>
            </a:pPr>
            <a:r>
              <a:rPr lang="en-US" dirty="0" smtClean="0"/>
              <a:t>   less than 2 seconds (value)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Quality of experience (QoE)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questionnaire </a:t>
            </a:r>
            <a:r>
              <a:rPr lang="en-US" dirty="0"/>
              <a:t>with generic questions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about </a:t>
            </a:r>
            <a:r>
              <a:rPr lang="en-US" dirty="0"/>
              <a:t>the </a:t>
            </a:r>
            <a:r>
              <a:rPr lang="en-US" dirty="0" smtClean="0"/>
              <a:t>features, product,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user-experience and the quality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71600"/>
            <a:ext cx="42195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4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86700" cy="744242"/>
          </a:xfrm>
        </p:spPr>
        <p:txBody>
          <a:bodyPr>
            <a:noAutofit/>
          </a:bodyPr>
          <a:lstStyle/>
          <a:p>
            <a:r>
              <a:rPr lang="en-US" sz="2000" dirty="0" smtClean="0"/>
              <a:t>Quality-Impact Inquiry process for Diabetes Smartphone </a:t>
            </a:r>
            <a:r>
              <a:rPr lang="en-US" sz="2000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Measurements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PM explains </a:t>
            </a:r>
            <a:r>
              <a:rPr lang="en-US" dirty="0"/>
              <a:t>the feature </a:t>
            </a:r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be used to </a:t>
            </a:r>
            <a:r>
              <a:rPr lang="en-US" dirty="0"/>
              <a:t>the </a:t>
            </a:r>
            <a:r>
              <a:rPr lang="en-US" dirty="0" smtClean="0"/>
              <a:t>end-user in workshop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end-user </a:t>
            </a:r>
            <a:r>
              <a:rPr lang="en-US" dirty="0" smtClean="0"/>
              <a:t>uses </a:t>
            </a:r>
            <a:r>
              <a:rPr lang="en-US" dirty="0"/>
              <a:t>the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application twice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interaction is captured in logs</a:t>
            </a:r>
          </a:p>
          <a:p>
            <a:endParaRPr lang="en-US" dirty="0" smtClean="0"/>
          </a:p>
          <a:p>
            <a:r>
              <a:rPr lang="en-US" dirty="0"/>
              <a:t>The user </a:t>
            </a:r>
            <a:r>
              <a:rPr lang="en-US" dirty="0" smtClean="0"/>
              <a:t>answers </a:t>
            </a:r>
            <a:r>
              <a:rPr lang="en-US" dirty="0"/>
              <a:t>the </a:t>
            </a:r>
            <a:r>
              <a:rPr lang="en-US" dirty="0" smtClean="0"/>
              <a:t>QoE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questionnaire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answers </a:t>
            </a:r>
            <a:r>
              <a:rPr lang="en-US" dirty="0" smtClean="0"/>
              <a:t>are used for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calculating </a:t>
            </a:r>
            <a:r>
              <a:rPr lang="en-US" dirty="0"/>
              <a:t>the quality-impact</a:t>
            </a:r>
          </a:p>
          <a:p>
            <a:pPr marL="0" indent="0">
              <a:buNone/>
            </a:pPr>
            <a:r>
              <a:rPr lang="en-US" dirty="0" smtClean="0"/>
              <a:t>    relationship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057400" cy="244476"/>
          </a:xfrm>
        </p:spPr>
        <p:txBody>
          <a:bodyPr/>
          <a:lstStyle/>
          <a:p>
            <a:fld id="{270B6DF2-2878-4E11-830F-A626BD8BF0A8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267200" y="5181600"/>
            <a:ext cx="4343400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52600"/>
            <a:ext cx="4648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943600" y="1380479"/>
            <a:ext cx="2209800" cy="744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3200" dirty="0" smtClean="0"/>
              <a:t>WORKSHOP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76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Quality-Impact Inquiry process for Diabetes Smartphone </a:t>
            </a:r>
            <a:r>
              <a:rPr lang="en-US" sz="2000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Success Measure – </a:t>
            </a:r>
            <a:r>
              <a:rPr lang="en-US" dirty="0"/>
              <a:t>Higher value of quality attribute (availability</a:t>
            </a:r>
            <a:r>
              <a:rPr lang="en-US" dirty="0" smtClean="0"/>
              <a:t>) – Better Quality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Failure Measure –  </a:t>
            </a:r>
            <a:r>
              <a:rPr lang="en-US" dirty="0" smtClean="0"/>
              <a:t>Higher value </a:t>
            </a:r>
            <a:r>
              <a:rPr lang="en-US" dirty="0"/>
              <a:t>of quality attribute (response time</a:t>
            </a:r>
            <a:r>
              <a:rPr lang="en-US" dirty="0" smtClean="0"/>
              <a:t>) – Worst Quality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057400" cy="244476"/>
          </a:xfrm>
        </p:spPr>
        <p:txBody>
          <a:bodyPr/>
          <a:lstStyle/>
          <a:p>
            <a:fld id="{270B6DF2-2878-4E11-830F-A626BD8BF0A8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267200" y="5181600"/>
            <a:ext cx="4343400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5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Quality-Impact Inquiry process for Diabetes Smartphone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76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Analysis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Filled-in </a:t>
            </a:r>
            <a:r>
              <a:rPr lang="en-US" dirty="0"/>
              <a:t>questionnaires and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time-stamp logs </a:t>
            </a:r>
            <a:r>
              <a:rPr lang="en-US" dirty="0"/>
              <a:t>from all end-users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interactions were used for analysis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Response time &amp; quality </a:t>
            </a:r>
            <a:r>
              <a:rPr lang="en-US" dirty="0"/>
              <a:t>impacts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collected from </a:t>
            </a:r>
            <a:r>
              <a:rPr lang="en-US" dirty="0" smtClean="0"/>
              <a:t>different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experiments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Shorter response </a:t>
            </a:r>
            <a:r>
              <a:rPr lang="en-US" dirty="0"/>
              <a:t>identifies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better perception of quality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and user’s score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Change in prototype if data is not </a:t>
            </a:r>
          </a:p>
          <a:p>
            <a:pPr marL="0" indent="0">
              <a:buNone/>
            </a:pPr>
            <a:r>
              <a:rPr lang="en-US" dirty="0" smtClean="0"/>
              <a:t>   enough </a:t>
            </a:r>
            <a:r>
              <a:rPr lang="en-US" dirty="0"/>
              <a:t>for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648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962400"/>
            <a:ext cx="45910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289" y="4191000"/>
            <a:ext cx="56959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2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Quality-Impact Inquiry process for Diabetes Smartphone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4</a:t>
            </a:r>
            <a:r>
              <a:rPr lang="en-US" sz="2000" b="1" dirty="0" smtClean="0"/>
              <a:t>.   Decision-Making</a:t>
            </a:r>
          </a:p>
          <a:p>
            <a:endParaRPr lang="en-US" sz="2000" b="1" dirty="0"/>
          </a:p>
          <a:p>
            <a:r>
              <a:rPr lang="en-US" dirty="0"/>
              <a:t>The analysis results are used to decide about acceptable and desired levels of quality of the quality </a:t>
            </a:r>
            <a:r>
              <a:rPr lang="en-US" dirty="0" smtClean="0"/>
              <a:t>attributes</a:t>
            </a:r>
          </a:p>
          <a:p>
            <a:endParaRPr lang="en-US" dirty="0"/>
          </a:p>
          <a:p>
            <a:r>
              <a:rPr lang="en-US" dirty="0"/>
              <a:t>The decisions are recorded in the software requirements </a:t>
            </a:r>
            <a:r>
              <a:rPr lang="en-US" dirty="0" smtClean="0"/>
              <a:t>specification</a:t>
            </a:r>
          </a:p>
          <a:p>
            <a:endParaRPr lang="en-US" sz="2000" dirty="0" smtClean="0"/>
          </a:p>
          <a:p>
            <a:r>
              <a:rPr lang="en-US" sz="2000" dirty="0"/>
              <a:t>The correlation between </a:t>
            </a:r>
            <a:r>
              <a:rPr lang="en-US" sz="2000" u="sng" dirty="0"/>
              <a:t>quality measurement</a:t>
            </a:r>
            <a:r>
              <a:rPr lang="en-US" sz="2000" dirty="0"/>
              <a:t> and </a:t>
            </a:r>
            <a:r>
              <a:rPr lang="en-US" sz="2000" u="sng" dirty="0" smtClean="0"/>
              <a:t>stakeholder’s </a:t>
            </a:r>
            <a:r>
              <a:rPr lang="en-US" sz="2000" u="sng" dirty="0"/>
              <a:t>opinion </a:t>
            </a:r>
            <a:r>
              <a:rPr lang="en-US" sz="2000" dirty="0"/>
              <a:t>is analyzed and used as </a:t>
            </a:r>
            <a:r>
              <a:rPr lang="en-US" sz="2000" b="1" dirty="0"/>
              <a:t>decision-support </a:t>
            </a:r>
            <a:r>
              <a:rPr lang="en-US" sz="2000" dirty="0"/>
              <a:t>to determine </a:t>
            </a:r>
            <a:r>
              <a:rPr lang="en-US" sz="2000" u="sng" dirty="0"/>
              <a:t>good-enough requirements</a:t>
            </a:r>
            <a:r>
              <a:rPr lang="en-US" sz="2000" dirty="0"/>
              <a:t> quality</a:t>
            </a:r>
          </a:p>
          <a:p>
            <a:endParaRPr lang="en-US" sz="2000" b="1" dirty="0"/>
          </a:p>
          <a:p>
            <a:r>
              <a:rPr lang="en-US" sz="2000" dirty="0"/>
              <a:t>This process identifies quality impact considering technical feasibility, product strategies, and limitation of resources to achieve the relevant quality </a:t>
            </a:r>
            <a:r>
              <a:rPr lang="en-US" sz="2000" dirty="0" smtClean="0"/>
              <a:t>value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3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286750" cy="4576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5400" dirty="0" smtClean="0"/>
              <a:t>                                      			 	         </a:t>
            </a:r>
            <a:r>
              <a:rPr lang="en-US" sz="4800" dirty="0" smtClean="0"/>
              <a:t>CONCLUSIONS</a:t>
            </a:r>
            <a:endParaRPr lang="en-US" sz="4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1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Good-Enough software quality can be determined by using Quality-Impact Inquiry method </a:t>
            </a:r>
          </a:p>
          <a:p>
            <a:endParaRPr lang="en-US" dirty="0"/>
          </a:p>
          <a:p>
            <a:r>
              <a:rPr lang="en-US" dirty="0" smtClean="0"/>
              <a:t>Future work aims at validating and evaluating the method for large scale requirement engineering</a:t>
            </a:r>
          </a:p>
          <a:p>
            <a:endParaRPr lang="en-US" dirty="0" smtClean="0"/>
          </a:p>
          <a:p>
            <a:r>
              <a:rPr lang="en-US" dirty="0" smtClean="0"/>
              <a:t>Expand the understanding of the generic relationships between quality attributes and their impacts</a:t>
            </a:r>
          </a:p>
          <a:p>
            <a:endParaRPr lang="en-US" dirty="0"/>
          </a:p>
          <a:p>
            <a:r>
              <a:rPr lang="en-US" dirty="0" smtClean="0"/>
              <a:t>Simplifying Quality-Impact Inquiry in real world projects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Paper proposes a </a:t>
            </a:r>
            <a:r>
              <a:rPr lang="en-US" u="sng" dirty="0" smtClean="0"/>
              <a:t>generic approach </a:t>
            </a:r>
            <a:r>
              <a:rPr lang="en-US" dirty="0" smtClean="0"/>
              <a:t>to determine </a:t>
            </a:r>
            <a:r>
              <a:rPr lang="en-US" b="1" dirty="0" smtClean="0"/>
              <a:t>Quality-Impact relationship </a:t>
            </a:r>
            <a:r>
              <a:rPr lang="en-US" dirty="0" smtClean="0"/>
              <a:t>between the requirements and the customer satisfaction</a:t>
            </a:r>
          </a:p>
          <a:p>
            <a:endParaRPr lang="en-US" dirty="0" smtClean="0"/>
          </a:p>
          <a:p>
            <a:r>
              <a:rPr lang="en-US" dirty="0"/>
              <a:t>Generic relationship between QoS and QoE reduce the need for experimentation during real world Requirement Elicitation</a:t>
            </a:r>
          </a:p>
          <a:p>
            <a:endParaRPr lang="en-US" dirty="0" smtClean="0"/>
          </a:p>
          <a:p>
            <a:r>
              <a:rPr lang="en-US" b="1" dirty="0" smtClean="0"/>
              <a:t>Four Step process </a:t>
            </a:r>
            <a:r>
              <a:rPr lang="en-US" dirty="0" smtClean="0"/>
              <a:t>is independent of the specific type of quality and any specific type of stakeholder</a:t>
            </a:r>
          </a:p>
          <a:p>
            <a:endParaRPr lang="en-US" dirty="0" smtClean="0"/>
          </a:p>
          <a:p>
            <a:r>
              <a:rPr lang="en-US" dirty="0" smtClean="0"/>
              <a:t>Quality requirements, if determined and measured properly by this method will greatly enhance the overall performance of the system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Other factors such as competitors, product strategic decisions and technology could be a hindrance to decide </a:t>
            </a:r>
            <a:r>
              <a:rPr lang="en-US" dirty="0" smtClean="0"/>
              <a:t>good-enough </a:t>
            </a:r>
            <a:r>
              <a:rPr lang="en-US" dirty="0"/>
              <a:t>quality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1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5918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SLA Status Table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709138"/>
              </p:ext>
            </p:extLst>
          </p:nvPr>
        </p:nvGraphicFramePr>
        <p:xfrm>
          <a:off x="762000" y="3962400"/>
          <a:ext cx="8001001" cy="2388597"/>
        </p:xfrm>
        <a:graphic>
          <a:graphicData uri="http://schemas.openxmlformats.org/drawingml/2006/table">
            <a:tbl>
              <a:tblPr/>
              <a:tblGrid>
                <a:gridCol w="1493694"/>
                <a:gridCol w="1597602"/>
                <a:gridCol w="1649558"/>
                <a:gridCol w="1701511"/>
                <a:gridCol w="1558636"/>
              </a:tblGrid>
              <a:tr h="2784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SLA status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in Month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December 2015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Severity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SLA passed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SLA missed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SLA met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03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97.98%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98.25%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56670"/>
              </p:ext>
            </p:extLst>
          </p:nvPr>
        </p:nvGraphicFramePr>
        <p:xfrm>
          <a:off x="990600" y="1524000"/>
          <a:ext cx="7086600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          Severity 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Response Time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Resolution Time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30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1 hour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1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2 hours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2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8 hours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1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10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86700" cy="744242"/>
          </a:xfrm>
        </p:spPr>
        <p:txBody>
          <a:bodyPr/>
          <a:lstStyle/>
          <a:p>
            <a:r>
              <a:rPr lang="en-US" dirty="0" smtClean="0"/>
              <a:t>Strengths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134350" cy="4576763"/>
          </a:xfrm>
        </p:spPr>
        <p:txBody>
          <a:bodyPr>
            <a:normAutofit fontScale="92500" lnSpcReduction="10000"/>
          </a:bodyPr>
          <a:lstStyle/>
          <a:p>
            <a:endParaRPr lang="en-US" sz="2000" dirty="0" smtClean="0"/>
          </a:p>
          <a:p>
            <a:r>
              <a:rPr lang="en-US" sz="2000" dirty="0" smtClean="0"/>
              <a:t>Addresses challenges and methods to determine good-enough quality requirements</a:t>
            </a:r>
          </a:p>
          <a:p>
            <a:endParaRPr lang="en-US" sz="2000" dirty="0" smtClean="0"/>
          </a:p>
          <a:p>
            <a:r>
              <a:rPr lang="en-US" dirty="0" smtClean="0"/>
              <a:t>QoE questionnaires  might propose new functional requirements while  checking Quality-Impact relationship</a:t>
            </a:r>
          </a:p>
          <a:p>
            <a:endParaRPr lang="en-US" dirty="0" smtClean="0"/>
          </a:p>
          <a:p>
            <a:r>
              <a:rPr lang="en-US" dirty="0" smtClean="0"/>
              <a:t>User training is done to mitigate the biasing of user perception  due to misuse of the quality feature</a:t>
            </a:r>
          </a:p>
          <a:p>
            <a:endParaRPr lang="en-US" dirty="0" smtClean="0"/>
          </a:p>
          <a:p>
            <a:r>
              <a:rPr lang="en-US" dirty="0" smtClean="0"/>
              <a:t>Reuse of the Quality-Impact relationships in the form of Service Level Agreements (SLA)</a:t>
            </a:r>
          </a:p>
          <a:p>
            <a:endParaRPr lang="en-US" dirty="0"/>
          </a:p>
          <a:p>
            <a:r>
              <a:rPr lang="en-US" dirty="0" smtClean="0"/>
              <a:t>Enhances customer satisfaction if required quality is provided by the 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roposes </a:t>
            </a:r>
            <a:r>
              <a:rPr lang="en-US" sz="2400" dirty="0"/>
              <a:t>to elicit the specific </a:t>
            </a:r>
            <a:r>
              <a:rPr lang="en-US" sz="2400" dirty="0" smtClean="0"/>
              <a:t>relationships between </a:t>
            </a:r>
            <a:r>
              <a:rPr lang="en-US" sz="2400" dirty="0"/>
              <a:t>software </a:t>
            </a:r>
            <a:r>
              <a:rPr lang="en-US" sz="2400" b="1" dirty="0"/>
              <a:t>quality levels </a:t>
            </a:r>
            <a:r>
              <a:rPr lang="en-US" sz="2400" dirty="0"/>
              <a:t>and their </a:t>
            </a:r>
            <a:r>
              <a:rPr lang="en-US" sz="2400" b="1" dirty="0"/>
              <a:t>impacts</a:t>
            </a:r>
            <a:r>
              <a:rPr lang="en-US" sz="2400" dirty="0"/>
              <a:t> for </a:t>
            </a:r>
            <a:r>
              <a:rPr lang="en-US" sz="2400" dirty="0" smtClean="0"/>
              <a:t>given quality </a:t>
            </a:r>
            <a:r>
              <a:rPr lang="en-US" sz="2400" dirty="0"/>
              <a:t>attributes and stakeholders</a:t>
            </a:r>
          </a:p>
          <a:p>
            <a:endParaRPr lang="en-US" sz="2400" b="1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paper describes an approach to </a:t>
            </a:r>
            <a:r>
              <a:rPr lang="en-US" sz="2400" dirty="0" smtClean="0"/>
              <a:t>elicit such </a:t>
            </a:r>
            <a:r>
              <a:rPr lang="en-US" sz="2400" b="1" dirty="0"/>
              <a:t>quality–impact relationships </a:t>
            </a:r>
            <a:r>
              <a:rPr lang="en-US" sz="2400" dirty="0"/>
              <a:t>and to use them for </a:t>
            </a:r>
            <a:r>
              <a:rPr lang="en-US" sz="2400" dirty="0" smtClean="0"/>
              <a:t>specifying quality requirements</a:t>
            </a:r>
          </a:p>
          <a:p>
            <a:endParaRPr lang="en-US" sz="2400" dirty="0"/>
          </a:p>
          <a:p>
            <a:r>
              <a:rPr lang="en-US" sz="2400" dirty="0" smtClean="0"/>
              <a:t>Develop </a:t>
            </a:r>
            <a:r>
              <a:rPr lang="en-US" sz="2400" b="1" dirty="0" smtClean="0"/>
              <a:t>Service Level Agreements (SLA) </a:t>
            </a:r>
            <a:r>
              <a:rPr lang="en-US" sz="2400" dirty="0" smtClean="0"/>
              <a:t>that allow reuse of the quality requirements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i="1" dirty="0" smtClean="0"/>
              <a:t>Key Terms</a:t>
            </a:r>
            <a:r>
              <a:rPr lang="en-US" sz="2400" b="1" dirty="0" smtClean="0"/>
              <a:t>— </a:t>
            </a:r>
            <a:r>
              <a:rPr lang="en-US" sz="2400" dirty="0" smtClean="0"/>
              <a:t>Requirement </a:t>
            </a:r>
            <a:r>
              <a:rPr lang="en-US" sz="2400" dirty="0"/>
              <a:t>elicitation, quality attributes,</a:t>
            </a:r>
          </a:p>
          <a:p>
            <a:pPr marL="0" indent="0">
              <a:buNone/>
            </a:pPr>
            <a:r>
              <a:rPr lang="en-US" sz="2400" dirty="0" smtClean="0"/>
              <a:t>   non-functional requirements, quality of service (QoS), quality</a:t>
            </a:r>
          </a:p>
          <a:p>
            <a:pPr marL="0" indent="0">
              <a:buNone/>
            </a:pPr>
            <a:r>
              <a:rPr lang="en-US" sz="2400" dirty="0" smtClean="0"/>
              <a:t>   of </a:t>
            </a:r>
            <a:r>
              <a:rPr lang="en-US" sz="2400" dirty="0"/>
              <a:t>experience</a:t>
            </a:r>
            <a:r>
              <a:rPr lang="en-US" sz="2400" dirty="0" smtClean="0"/>
              <a:t> (QoE)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0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 of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Generic method for Quality-Impact Relationship – doesn’t fit to all projects/software models</a:t>
            </a:r>
          </a:p>
          <a:p>
            <a:endParaRPr lang="en-US" dirty="0" smtClean="0"/>
          </a:p>
          <a:p>
            <a:r>
              <a:rPr lang="en-US" dirty="0" smtClean="0"/>
              <a:t>Prolonged usage of the application should be planned to quantify the quality of requirements</a:t>
            </a:r>
          </a:p>
          <a:p>
            <a:endParaRPr lang="en-US" dirty="0" smtClean="0"/>
          </a:p>
          <a:p>
            <a:r>
              <a:rPr lang="en-US" dirty="0" smtClean="0"/>
              <a:t>Some quality attributes are relevant in some contexts only</a:t>
            </a:r>
          </a:p>
          <a:p>
            <a:endParaRPr lang="en-US" dirty="0" smtClean="0"/>
          </a:p>
          <a:p>
            <a:r>
              <a:rPr lang="en-US" dirty="0" smtClean="0"/>
              <a:t>No standard criteria explained to decide the threshold value for quality attributes</a:t>
            </a:r>
          </a:p>
          <a:p>
            <a:endParaRPr lang="en-US" dirty="0" smtClean="0"/>
          </a:p>
          <a:p>
            <a:r>
              <a:rPr lang="en-US" dirty="0" smtClean="0"/>
              <a:t>Experienced RE are needed to determine the good enough quality for any attribute</a:t>
            </a:r>
          </a:p>
          <a:p>
            <a:endParaRPr lang="en-US" dirty="0" smtClean="0"/>
          </a:p>
          <a:p>
            <a:r>
              <a:rPr lang="en-US" dirty="0" smtClean="0"/>
              <a:t>Possibility of getting incorrect or irrelevant feedback from the end users in the workshop due to various limitations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2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286750" cy="4576763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      	   </a:t>
            </a:r>
            <a:r>
              <a:rPr lang="en-US" sz="4800" dirty="0" smtClean="0"/>
              <a:t>QUESTIONS??</a:t>
            </a:r>
          </a:p>
          <a:p>
            <a:pPr marL="0" indent="0">
              <a:buNone/>
            </a:pPr>
            <a:endParaRPr lang="en-US" sz="4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4451580" cy="38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286750" cy="4576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5400" dirty="0" smtClean="0"/>
              <a:t>                                      			 	         </a:t>
            </a:r>
            <a:r>
              <a:rPr lang="en-US" sz="4800" dirty="0" smtClean="0"/>
              <a:t>THANK YOU</a:t>
            </a:r>
            <a:endParaRPr lang="en-US" sz="4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8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90575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Non Functional Requirements </a:t>
            </a:r>
            <a:r>
              <a:rPr lang="en-US" dirty="0" smtClean="0"/>
              <a:t>- </a:t>
            </a:r>
            <a:r>
              <a:rPr lang="en-US" dirty="0"/>
              <a:t>specifies criteria that can be used to judge the operation of a system, rather than specific behaviors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Quality Attributes </a:t>
            </a:r>
            <a:r>
              <a:rPr lang="en-US" dirty="0" smtClean="0"/>
              <a:t>- </a:t>
            </a:r>
            <a:r>
              <a:rPr lang="en-US" dirty="0"/>
              <a:t>factors that affect </a:t>
            </a:r>
            <a:r>
              <a:rPr lang="en-US" dirty="0" smtClean="0"/>
              <a:t>performance, run-time </a:t>
            </a:r>
            <a:r>
              <a:rPr lang="en-US" dirty="0"/>
              <a:t>behavior, system design, and user experience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Quality of Service (QoS) </a:t>
            </a:r>
            <a:r>
              <a:rPr lang="en-US" dirty="0" smtClean="0"/>
              <a:t>– The </a:t>
            </a:r>
            <a:r>
              <a:rPr lang="en-US" dirty="0"/>
              <a:t>degree to which the system satisfies the needs of </a:t>
            </a:r>
            <a:r>
              <a:rPr lang="en-US" dirty="0" smtClean="0"/>
              <a:t>its stakeholders. It </a:t>
            </a:r>
            <a:r>
              <a:rPr lang="en-US" dirty="0" smtClean="0"/>
              <a:t>tells whether </a:t>
            </a:r>
            <a:r>
              <a:rPr lang="en-US" dirty="0"/>
              <a:t>a system </a:t>
            </a:r>
            <a:r>
              <a:rPr lang="en-US" dirty="0" smtClean="0"/>
              <a:t>exhibits the </a:t>
            </a:r>
            <a:r>
              <a:rPr lang="en-US" dirty="0"/>
              <a:t>desired quality characteristics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Quality of Experience (QoE) </a:t>
            </a:r>
            <a:r>
              <a:rPr lang="en-US" dirty="0" smtClean="0"/>
              <a:t>- The degree of delight </a:t>
            </a:r>
            <a:r>
              <a:rPr lang="en-US" dirty="0"/>
              <a:t>or annoyance of the user of an application or </a:t>
            </a:r>
            <a:r>
              <a:rPr lang="en-US" dirty="0" smtClean="0"/>
              <a:t>service. User satisfaction is expressed as Quality of Experience.</a:t>
            </a:r>
          </a:p>
          <a:p>
            <a:endParaRPr lang="en-US" dirty="0"/>
          </a:p>
          <a:p>
            <a:r>
              <a:rPr lang="en-US" dirty="0"/>
              <a:t>Quality of </a:t>
            </a:r>
            <a:r>
              <a:rPr lang="en-US" dirty="0" smtClean="0"/>
              <a:t>Service (QoS) affects </a:t>
            </a:r>
            <a:r>
              <a:rPr lang="en-US" dirty="0"/>
              <a:t>the user’s Quality of </a:t>
            </a:r>
            <a:r>
              <a:rPr lang="en-US" dirty="0" smtClean="0"/>
              <a:t>experience (QoE)</a:t>
            </a:r>
          </a:p>
          <a:p>
            <a:endParaRPr lang="en-US" b="1" dirty="0" smtClean="0"/>
          </a:p>
          <a:p>
            <a:r>
              <a:rPr lang="en-US" b="1" dirty="0" smtClean="0"/>
              <a:t>Service Level Agreements (SLA) </a:t>
            </a:r>
            <a:r>
              <a:rPr lang="en-US" dirty="0" smtClean="0"/>
              <a:t>- </a:t>
            </a:r>
            <a:r>
              <a:rPr lang="en-US" dirty="0"/>
              <a:t>contract between a service provider </a:t>
            </a:r>
            <a:r>
              <a:rPr lang="en-US" dirty="0" smtClean="0"/>
              <a:t>and </a:t>
            </a:r>
            <a:r>
              <a:rPr lang="en-US" dirty="0"/>
              <a:t>the end user that defines the level of service expected from the service provider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1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Section I  :   Introduction</a:t>
            </a:r>
          </a:p>
          <a:p>
            <a:endParaRPr lang="en-US" dirty="0"/>
          </a:p>
          <a:p>
            <a:r>
              <a:rPr lang="en-US" dirty="0" smtClean="0"/>
              <a:t>Section II :   Existing Work</a:t>
            </a:r>
          </a:p>
          <a:p>
            <a:endParaRPr lang="en-US" dirty="0"/>
          </a:p>
          <a:p>
            <a:r>
              <a:rPr lang="en-US" dirty="0" smtClean="0"/>
              <a:t>Section III :  </a:t>
            </a:r>
            <a:r>
              <a:rPr lang="en-US" b="1" dirty="0" smtClean="0"/>
              <a:t>Quality-Impact Inquiry </a:t>
            </a:r>
            <a:r>
              <a:rPr lang="en-US" dirty="0" smtClean="0"/>
              <a:t>method &amp; Real World Example</a:t>
            </a:r>
          </a:p>
          <a:p>
            <a:endParaRPr lang="en-US" dirty="0"/>
          </a:p>
          <a:p>
            <a:r>
              <a:rPr lang="en-US" dirty="0" smtClean="0"/>
              <a:t>Section IV:    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2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286750" cy="4576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5400" dirty="0" smtClean="0"/>
              <a:t>                                      			 	    INTRODUCTION</a:t>
            </a:r>
            <a:endParaRPr lang="en-US" sz="5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8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Quality requirements are an important class of </a:t>
            </a:r>
            <a:r>
              <a:rPr lang="en-US" sz="2400" dirty="0" smtClean="0"/>
              <a:t>nonfunctional requirements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satisfaction of </a:t>
            </a:r>
            <a:r>
              <a:rPr lang="en-US" sz="2400" dirty="0" smtClean="0"/>
              <a:t>these quality </a:t>
            </a:r>
            <a:r>
              <a:rPr lang="en-US" sz="2400" dirty="0"/>
              <a:t>attributes determines whether the software </a:t>
            </a:r>
            <a:r>
              <a:rPr lang="en-US" sz="2400" dirty="0" smtClean="0"/>
              <a:t>system meets </a:t>
            </a:r>
            <a:r>
              <a:rPr lang="en-US" sz="2400" dirty="0"/>
              <a:t>the goals of its stakeholders or whether the system has </a:t>
            </a:r>
            <a:r>
              <a:rPr lang="en-US" sz="2400" dirty="0" smtClean="0"/>
              <a:t>a negative </a:t>
            </a:r>
            <a:r>
              <a:rPr lang="en-US" sz="2400" dirty="0"/>
              <a:t>impact for these </a:t>
            </a:r>
            <a:r>
              <a:rPr lang="en-US" sz="2400" dirty="0" smtClean="0"/>
              <a:t>stakeholders</a:t>
            </a:r>
          </a:p>
          <a:p>
            <a:endParaRPr lang="en-US" sz="2400" dirty="0" smtClean="0"/>
          </a:p>
          <a:p>
            <a:r>
              <a:rPr lang="en-US" sz="2400" dirty="0" smtClean="0"/>
              <a:t>We will empirically develop </a:t>
            </a:r>
            <a:r>
              <a:rPr lang="en-US" sz="2400" b="1" dirty="0" smtClean="0"/>
              <a:t>quality-impact relationship </a:t>
            </a:r>
            <a:r>
              <a:rPr lang="en-US" sz="2400" dirty="0" smtClean="0"/>
              <a:t>by Quality of Service (QoS) and Quality of Experience (QoE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55789"/>
              </p:ext>
            </p:extLst>
          </p:nvPr>
        </p:nvGraphicFramePr>
        <p:xfrm>
          <a:off x="990600" y="2438400"/>
          <a:ext cx="7162800" cy="118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438400"/>
                <a:gridCol w="2971800"/>
              </a:tblGrid>
              <a:tr h="473228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/>
                </a:tc>
              </a:tr>
              <a:tr h="356476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Time : 0.1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thinks the software is excellent</a:t>
                      </a:r>
                      <a:endParaRPr lang="en-US" dirty="0"/>
                    </a:p>
                  </a:txBody>
                  <a:tcPr/>
                </a:tc>
              </a:tr>
              <a:tr h="356476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Response Time : 10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thinks the software is bad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62768"/>
            <a:ext cx="8382000" cy="501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0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286750" cy="4576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5400" dirty="0" smtClean="0"/>
              <a:t>                                      			 	    EXISTING WORK</a:t>
            </a:r>
            <a:endParaRPr lang="en-US" sz="5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7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6232</TotalTime>
  <Words>1405</Words>
  <Application>Microsoft Office PowerPoint</Application>
  <PresentationFormat>On-screen Show (4:3)</PresentationFormat>
  <Paragraphs>350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Quality Requirements Elicitation Based on Inquiry of Quality-Impact Relationships</vt:lpstr>
      <vt:lpstr>Problem Statement</vt:lpstr>
      <vt:lpstr>Proposed Solution</vt:lpstr>
      <vt:lpstr>Key Terms</vt:lpstr>
      <vt:lpstr>Content</vt:lpstr>
      <vt:lpstr>   </vt:lpstr>
      <vt:lpstr>Introduction</vt:lpstr>
      <vt:lpstr>Quality Requirements</vt:lpstr>
      <vt:lpstr>   </vt:lpstr>
      <vt:lpstr>Existing Work</vt:lpstr>
      <vt:lpstr>Existing Work</vt:lpstr>
      <vt:lpstr>Existing Work</vt:lpstr>
      <vt:lpstr>   </vt:lpstr>
      <vt:lpstr>Quality-Impact Inquiry</vt:lpstr>
      <vt:lpstr>Quality-Impact Inquiry Process (1/3)</vt:lpstr>
      <vt:lpstr>Quality-Impact Inquiry Process (2/3)</vt:lpstr>
      <vt:lpstr>Quality-Impact Inquiry Process (3/3)</vt:lpstr>
      <vt:lpstr>Diabetes Smartphone Application</vt:lpstr>
      <vt:lpstr>Diabetes Smartphone Application</vt:lpstr>
      <vt:lpstr>Quality-Impact Inquiry process for Diabetes Smartphone Application</vt:lpstr>
      <vt:lpstr>Quality-Impact Inquiry process for Diabetes Smartphone Application</vt:lpstr>
      <vt:lpstr>Quality-Impact Inquiry process for Diabetes Smartphone Application</vt:lpstr>
      <vt:lpstr>Quality-Impact Inquiry process for Diabetes Smartphone Application</vt:lpstr>
      <vt:lpstr>Quality-Impact Inquiry process for Diabetes Smartphone Application</vt:lpstr>
      <vt:lpstr>   </vt:lpstr>
      <vt:lpstr>Conclusions and Future Work</vt:lpstr>
      <vt:lpstr>My Critique</vt:lpstr>
      <vt:lpstr>SLA Status Table</vt:lpstr>
      <vt:lpstr>Strengths of Paper</vt:lpstr>
      <vt:lpstr>Weakness of the Paper</vt:lpstr>
      <vt:lpstr>   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Laplante</dc:creator>
  <cp:lastModifiedBy>JAIN1</cp:lastModifiedBy>
  <cp:revision>309</cp:revision>
  <cp:lastPrinted>1601-01-01T00:00:00Z</cp:lastPrinted>
  <dcterms:created xsi:type="dcterms:W3CDTF">1601-01-01T00:00:00Z</dcterms:created>
  <dcterms:modified xsi:type="dcterms:W3CDTF">2017-04-03T21:31:35Z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