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3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82" r:id="rId5"/>
    <p:sldId id="283" r:id="rId6"/>
    <p:sldId id="289" r:id="rId7"/>
    <p:sldId id="274" r:id="rId8"/>
    <p:sldId id="275" r:id="rId9"/>
    <p:sldId id="287" r:id="rId10"/>
    <p:sldId id="281" r:id="rId11"/>
    <p:sldId id="276" r:id="rId12"/>
    <p:sldId id="278" r:id="rId13"/>
    <p:sldId id="279" r:id="rId14"/>
    <p:sldId id="288" r:id="rId15"/>
    <p:sldId id="284" r:id="rId16"/>
    <p:sldId id="260" r:id="rId17"/>
    <p:sldId id="262" r:id="rId18"/>
    <p:sldId id="261" r:id="rId19"/>
    <p:sldId id="280" r:id="rId20"/>
    <p:sldId id="286" r:id="rId21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245" autoAdjust="0"/>
  </p:normalViewPr>
  <p:slideViewPr>
    <p:cSldViewPr>
      <p:cViewPr varScale="1">
        <p:scale>
          <a:sx n="75" d="100"/>
          <a:sy n="75" d="100"/>
        </p:scale>
        <p:origin x="1109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4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9D9DB1C6-72C5-4228-AD2A-24FA13DBB998}" type="datetimeFigureOut">
              <a:rPr lang="en-US"/>
              <a:pPr>
                <a:defRPr/>
              </a:pPr>
              <a:t>1/23/2017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5A45A8B-D08D-4392-8FEF-F9CF140CEC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0617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62F28205-4AAE-41B2-BFAA-34FAAEA36A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11975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F28205-4AAE-41B2-BFAA-34FAAEA36A6C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3858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1620837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6847D-CDCA-4276-83D2-5A4485A9FB0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3649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C348-52D0-4F93-84FF-49258F852FB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2937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F57E0-18EB-4064-B170-034665DE6F6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1892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6DF2-2878-4E11-830F-A626BD8BF0A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7590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442E8-9CD3-4C72-B3BE-209CA07F540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8715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3175-38CE-41EA-9DAA-A3EEA7ADCA3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158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DE653-3931-4FF2-BF2C-B1768EAFF0C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6006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F96CC-F3C9-4CCD-8A85-A3A71B3E490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0845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5D50-D3BF-45D7-85EE-257C0E8F34C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2502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3BC3-F136-41FA-8795-B770754B773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7780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432B-BD0D-437C-8077-970B21A77CB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9610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703558"/>
            <a:ext cx="7886700" cy="744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600200"/>
            <a:ext cx="7886700" cy="4576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11255-09E4-4786-B293-33EAB5E1A284}" type="slidenum">
              <a:rPr lang="en-US" altLang="en-US" smtClean="0"/>
              <a:pPr/>
              <a:t>‹#›</a:t>
            </a:fld>
            <a:endParaRPr lang="en-US" altLang="en-US"/>
          </a:p>
        </p:txBody>
      </p:sp>
      <p:pic>
        <p:nvPicPr>
          <p:cNvPr id="7" name="Picture 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91440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308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22363"/>
            <a:ext cx="8229600" cy="2230437"/>
          </a:xfrm>
        </p:spPr>
        <p:txBody>
          <a:bodyPr>
            <a:noAutofit/>
          </a:bodyPr>
          <a:lstStyle/>
          <a:p>
            <a:r>
              <a:rPr lang="en-US" sz="4000" dirty="0"/>
              <a:t>Weaving Together Requirements and Architectures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2722562"/>
          </a:xfrm>
        </p:spPr>
        <p:txBody>
          <a:bodyPr>
            <a:normAutofit/>
          </a:bodyPr>
          <a:lstStyle/>
          <a:p>
            <a:r>
              <a:rPr lang="en-US" dirty="0"/>
              <a:t>Bashar </a:t>
            </a:r>
            <a:r>
              <a:rPr lang="en-US" dirty="0" err="1"/>
              <a:t>Nuseibeh</a:t>
            </a:r>
            <a:r>
              <a:rPr lang="en-US" dirty="0"/>
              <a:t>, The Open University</a:t>
            </a:r>
          </a:p>
          <a:p>
            <a:r>
              <a:rPr lang="en-US" dirty="0"/>
              <a:t>IEEE Computer</a:t>
            </a:r>
          </a:p>
          <a:p>
            <a:r>
              <a:rPr lang="en-US" dirty="0"/>
              <a:t>Volume 34 Issue 3, March 2001</a:t>
            </a:r>
          </a:p>
          <a:p>
            <a:endParaRPr lang="en-US" dirty="0"/>
          </a:p>
          <a:p>
            <a:r>
              <a:rPr lang="en-US" b="1" dirty="0"/>
              <a:t>Presented by George Edwards</a:t>
            </a:r>
          </a:p>
        </p:txBody>
      </p:sp>
    </p:spTree>
    <p:extLst>
      <p:ext uri="{BB962C8B-B14F-4D97-AF65-F5344CB8AC3E}">
        <p14:creationId xmlns:p14="http://schemas.microsoft.com/office/powerpoint/2010/main" val="3922238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Component-based Development with Twin Peaks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6DF2-2878-4E11-830F-A626BD8BF0A8}" type="slidenum">
              <a:rPr lang="en-US" altLang="en-US" smtClean="0"/>
              <a:pPr/>
              <a:t>10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477197"/>
            <a:ext cx="8686800" cy="489329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419600" y="4724400"/>
            <a:ext cx="1600200" cy="838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667000" y="4724400"/>
            <a:ext cx="1600200" cy="838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72100" y="5318991"/>
            <a:ext cx="2400300" cy="838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276600" y="1600200"/>
            <a:ext cx="2438400" cy="838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19200" y="5410200"/>
            <a:ext cx="2362200" cy="838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695700" y="2997835"/>
            <a:ext cx="1600200" cy="838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1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03558"/>
            <a:ext cx="8134350" cy="744242"/>
          </a:xfrm>
        </p:spPr>
        <p:txBody>
          <a:bodyPr>
            <a:normAutofit fontScale="90000"/>
          </a:bodyPr>
          <a:lstStyle/>
          <a:p>
            <a:r>
              <a:rPr lang="en-US" dirty="0"/>
              <a:t>Requirements Management Concerns (1/3)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00201"/>
            <a:ext cx="7886700" cy="2057400"/>
          </a:xfrm>
        </p:spPr>
        <p:txBody>
          <a:bodyPr>
            <a:normAutofit/>
          </a:bodyPr>
          <a:lstStyle/>
          <a:p>
            <a:r>
              <a:rPr lang="en-US" sz="2400" dirty="0"/>
              <a:t>I’ll Know It When I See It (IKIWISI)</a:t>
            </a:r>
          </a:p>
          <a:p>
            <a:pPr lvl="1"/>
            <a:r>
              <a:rPr lang="en-US" sz="2100" dirty="0"/>
              <a:t>Requirements emerge after users view prototypes and provide feedback</a:t>
            </a:r>
          </a:p>
          <a:p>
            <a:pPr lvl="1"/>
            <a:endParaRPr lang="en-US" sz="2100" dirty="0"/>
          </a:p>
          <a:p>
            <a:pPr lvl="1"/>
            <a:r>
              <a:rPr lang="en-US" sz="2100" dirty="0"/>
              <a:t>Solution: start design and implementation </a:t>
            </a:r>
            <a:r>
              <a:rPr lang="en-US" sz="2100" b="1" dirty="0"/>
              <a:t>earlier than usual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6DF2-2878-4E11-830F-A626BD8BF0A8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95401" y="4267200"/>
            <a:ext cx="6553200" cy="9541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Twin Peaks allows the user to</a:t>
            </a:r>
          </a:p>
          <a:p>
            <a:pPr algn="ctr"/>
            <a:r>
              <a:rPr lang="en-US" sz="2800" b="1" dirty="0"/>
              <a:t>explore the solution space early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7980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03558"/>
            <a:ext cx="8134350" cy="744242"/>
          </a:xfrm>
        </p:spPr>
        <p:txBody>
          <a:bodyPr>
            <a:normAutofit fontScale="90000"/>
          </a:bodyPr>
          <a:lstStyle/>
          <a:p>
            <a:r>
              <a:rPr lang="en-US" dirty="0"/>
              <a:t>Requirements Management Concerns (2/3)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00200"/>
            <a:ext cx="7886700" cy="4756151"/>
          </a:xfrm>
        </p:spPr>
        <p:txBody>
          <a:bodyPr>
            <a:normAutofit/>
          </a:bodyPr>
          <a:lstStyle/>
          <a:p>
            <a:r>
              <a:rPr lang="en-US" sz="2400" dirty="0"/>
              <a:t>Off-the-shelf software</a:t>
            </a:r>
          </a:p>
          <a:p>
            <a:pPr lvl="1"/>
            <a:r>
              <a:rPr lang="en-US" sz="2100" dirty="0"/>
              <a:t>Requires selecting requirements from existing software packages</a:t>
            </a:r>
          </a:p>
          <a:p>
            <a:pPr lvl="1"/>
            <a:endParaRPr lang="en-US" sz="2100" dirty="0"/>
          </a:p>
          <a:p>
            <a:pPr lvl="1"/>
            <a:r>
              <a:rPr lang="en-US" sz="2100" dirty="0"/>
              <a:t>Solution: </a:t>
            </a:r>
            <a:r>
              <a:rPr lang="en-US" sz="2100" b="1" dirty="0"/>
              <a:t>consider reuse </a:t>
            </a:r>
            <a:r>
              <a:rPr lang="en-US" sz="2100" dirty="0"/>
              <a:t>at an earlier stage of requirements specification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6DF2-2878-4E11-830F-A626BD8BF0A8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66800" y="4267200"/>
            <a:ext cx="6781801" cy="9541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Twin Peaks allows developers to </a:t>
            </a:r>
          </a:p>
          <a:p>
            <a:pPr algn="ctr"/>
            <a:r>
              <a:rPr lang="en-US" sz="2800" b="1" dirty="0"/>
              <a:t>match architectures with available products</a:t>
            </a:r>
          </a:p>
        </p:txBody>
      </p:sp>
    </p:spTree>
    <p:extLst>
      <p:ext uri="{BB962C8B-B14F-4D97-AF65-F5344CB8AC3E}">
        <p14:creationId xmlns:p14="http://schemas.microsoft.com/office/powerpoint/2010/main" val="296762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03558"/>
            <a:ext cx="8134350" cy="744242"/>
          </a:xfrm>
        </p:spPr>
        <p:txBody>
          <a:bodyPr>
            <a:normAutofit fontScale="90000"/>
          </a:bodyPr>
          <a:lstStyle/>
          <a:p>
            <a:r>
              <a:rPr lang="en-US" dirty="0"/>
              <a:t>Requirements Management Concerns (3/3)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00200"/>
            <a:ext cx="7886700" cy="4756151"/>
          </a:xfrm>
        </p:spPr>
        <p:txBody>
          <a:bodyPr>
            <a:normAutofit/>
          </a:bodyPr>
          <a:lstStyle/>
          <a:p>
            <a:r>
              <a:rPr lang="en-US" sz="2400" dirty="0"/>
              <a:t>Rapid change</a:t>
            </a:r>
          </a:p>
          <a:p>
            <a:pPr lvl="1"/>
            <a:r>
              <a:rPr lang="en-US" sz="2100" dirty="0"/>
              <a:t>Managing change is a fundamental problem in software development and project management</a:t>
            </a:r>
          </a:p>
          <a:p>
            <a:pPr lvl="1"/>
            <a:endParaRPr lang="en-US" sz="2100" dirty="0"/>
          </a:p>
          <a:p>
            <a:pPr lvl="1"/>
            <a:r>
              <a:rPr lang="en-US" sz="2100" dirty="0"/>
              <a:t>Solution: perform development tasks </a:t>
            </a:r>
            <a:r>
              <a:rPr lang="en-US" sz="2100" b="1" dirty="0"/>
              <a:t>more quickly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6DF2-2878-4E11-830F-A626BD8BF0A8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90600" y="4267200"/>
            <a:ext cx="7219951" cy="9541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Twin Peaks promotes fine-grained development, </a:t>
            </a:r>
            <a:r>
              <a:rPr lang="en-US" sz="2800" b="1" dirty="0"/>
              <a:t>accommodating changes as they occur</a:t>
            </a:r>
          </a:p>
        </p:txBody>
      </p:sp>
    </p:spTree>
    <p:extLst>
      <p:ext uri="{BB962C8B-B14F-4D97-AF65-F5344CB8AC3E}">
        <p14:creationId xmlns:p14="http://schemas.microsoft.com/office/powerpoint/2010/main" val="1506563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Twin Peaks and Extreme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Both Twin Peaks and Extreme Programming (XP) emphasize </a:t>
            </a:r>
            <a:r>
              <a:rPr lang="en-US" sz="2400" b="1" dirty="0"/>
              <a:t>early</a:t>
            </a:r>
            <a:r>
              <a:rPr lang="en-US" sz="2400" dirty="0"/>
              <a:t> and </a:t>
            </a:r>
            <a:r>
              <a:rPr lang="en-US" sz="2400" b="1" dirty="0"/>
              <a:t>iterative</a:t>
            </a:r>
            <a:r>
              <a:rPr lang="en-US" sz="2400" dirty="0"/>
              <a:t> exploration of implementation</a:t>
            </a:r>
          </a:p>
          <a:p>
            <a:endParaRPr lang="en-US" sz="2400" dirty="0"/>
          </a:p>
          <a:p>
            <a:r>
              <a:rPr lang="en-US" sz="2400" dirty="0"/>
              <a:t>Twin Peaks and XP are </a:t>
            </a:r>
            <a:r>
              <a:rPr lang="en-US" sz="2400" b="1" dirty="0"/>
              <a:t>complementary</a:t>
            </a:r>
          </a:p>
          <a:p>
            <a:pPr lvl="1"/>
            <a:r>
              <a:rPr lang="en-US" sz="2100" dirty="0"/>
              <a:t>Twin Peaks focuses on front-end</a:t>
            </a:r>
            <a:r>
              <a:rPr lang="en-US" sz="2100" dirty="0"/>
              <a:t> activities</a:t>
            </a:r>
          </a:p>
          <a:p>
            <a:pPr lvl="1"/>
            <a:r>
              <a:rPr lang="en-US" sz="2100" dirty="0"/>
              <a:t>XP focuses on writing code</a:t>
            </a:r>
          </a:p>
          <a:p>
            <a:pPr lvl="1"/>
            <a:endParaRPr lang="en-US" sz="2100" dirty="0"/>
          </a:p>
          <a:p>
            <a:r>
              <a:rPr lang="en-US" sz="2400" dirty="0"/>
              <a:t>Twin Peaks helps to address challenges of scale in XP</a:t>
            </a:r>
          </a:p>
          <a:p>
            <a:pPr lvl="1"/>
            <a:r>
              <a:rPr lang="en-US" sz="2100" dirty="0"/>
              <a:t>Modularity</a:t>
            </a:r>
          </a:p>
          <a:p>
            <a:pPr lvl="1"/>
            <a:r>
              <a:rPr lang="en-US" sz="2100" dirty="0"/>
              <a:t>Iteration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6DF2-2878-4E11-830F-A626BD8BF0A8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304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the Twin Peaks model, REs and architects work </a:t>
            </a:r>
            <a:r>
              <a:rPr lang="en-US" sz="2400" b="1" dirty="0"/>
              <a:t>concurrently</a:t>
            </a:r>
            <a:r>
              <a:rPr lang="en-US" sz="2400" dirty="0"/>
              <a:t> and </a:t>
            </a:r>
            <a:r>
              <a:rPr lang="en-US" sz="2400" b="1" dirty="0"/>
              <a:t>iteratively</a:t>
            </a:r>
          </a:p>
          <a:p>
            <a:pPr lvl="1"/>
            <a:r>
              <a:rPr lang="en-US" sz="2100" dirty="0"/>
              <a:t>Better understanding of problems through consideration of architectural constraints</a:t>
            </a:r>
          </a:p>
          <a:p>
            <a:pPr lvl="1"/>
            <a:r>
              <a:rPr lang="en-US" sz="2100" dirty="0"/>
              <a:t>Optimal architectures through consideration of all design alternatives</a:t>
            </a:r>
          </a:p>
          <a:p>
            <a:endParaRPr lang="en-US" sz="2400" dirty="0"/>
          </a:p>
          <a:p>
            <a:r>
              <a:rPr lang="en-US" sz="2400" dirty="0"/>
              <a:t>Twin Peaks:</a:t>
            </a:r>
          </a:p>
          <a:p>
            <a:pPr lvl="1"/>
            <a:r>
              <a:rPr lang="en-US" sz="2100" dirty="0"/>
              <a:t>Addresses Boehm’s three management concerns</a:t>
            </a:r>
          </a:p>
          <a:p>
            <a:pPr lvl="1"/>
            <a:r>
              <a:rPr lang="en-US" sz="2100" dirty="0"/>
              <a:t>Promotes component-based development</a:t>
            </a:r>
          </a:p>
          <a:p>
            <a:pPr lvl="1"/>
            <a:r>
              <a:rPr lang="en-US" sz="2100" dirty="0"/>
              <a:t>Complements Agile development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6DF2-2878-4E11-830F-A626BD8BF0A8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9156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Strengths of the Paper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Simple, intuitive concept</a:t>
            </a:r>
          </a:p>
          <a:p>
            <a:endParaRPr lang="en-US" sz="2400" dirty="0"/>
          </a:p>
          <a:p>
            <a:r>
              <a:rPr lang="en-US" sz="2400" dirty="0"/>
              <a:t>Addresses emerging challenges in requirements and architecture</a:t>
            </a:r>
          </a:p>
          <a:p>
            <a:endParaRPr lang="en-US" sz="2400" dirty="0"/>
          </a:p>
          <a:p>
            <a:r>
              <a:rPr lang="en-US" sz="2400" dirty="0"/>
              <a:t>Builds on/complements the existing state-of-the-art (as of 2001)</a:t>
            </a:r>
          </a:p>
          <a:p>
            <a:pPr lvl="1"/>
            <a:r>
              <a:rPr lang="en-US" sz="2100" dirty="0"/>
              <a:t>Spiral model</a:t>
            </a:r>
          </a:p>
          <a:p>
            <a:pPr lvl="1"/>
            <a:r>
              <a:rPr lang="en-US" sz="2100" dirty="0"/>
              <a:t>XP and Agile development</a:t>
            </a:r>
          </a:p>
          <a:p>
            <a:endParaRPr lang="en-US" sz="2400" dirty="0"/>
          </a:p>
          <a:p>
            <a:r>
              <a:rPr lang="en-US" sz="2400" dirty="0"/>
              <a:t>Practical value is clear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6DF2-2878-4E11-830F-A626BD8BF0A8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7319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Weaknesses of the Paper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Little guidance on how to implement the approach</a:t>
            </a:r>
          </a:p>
          <a:p>
            <a:endParaRPr lang="en-US" sz="2400" dirty="0"/>
          </a:p>
          <a:p>
            <a:r>
              <a:rPr lang="en-US" sz="2400" dirty="0"/>
              <a:t>No specific evidence that it works</a:t>
            </a:r>
          </a:p>
          <a:p>
            <a:endParaRPr lang="en-US" sz="2400" dirty="0"/>
          </a:p>
          <a:p>
            <a:r>
              <a:rPr lang="en-US" sz="2400" dirty="0"/>
              <a:t>No discussion of drawbacks, limitations, or tradeoffs imposed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6DF2-2878-4E11-830F-A626BD8BF0A8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0749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Questions and Future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71450" lvl="1">
              <a:spcBef>
                <a:spcPts val="750"/>
              </a:spcBef>
            </a:pPr>
            <a:r>
              <a:rPr lang="en-US" sz="2400" dirty="0"/>
              <a:t>Can the value/utility of the approach be measured?</a:t>
            </a:r>
          </a:p>
          <a:p>
            <a:pPr marL="171450" lvl="1">
              <a:spcBef>
                <a:spcPts val="750"/>
              </a:spcBef>
            </a:pPr>
            <a:endParaRPr lang="en-US" sz="2400" dirty="0"/>
          </a:p>
          <a:p>
            <a:pPr marL="171450" lvl="1">
              <a:spcBef>
                <a:spcPts val="750"/>
              </a:spcBef>
            </a:pPr>
            <a:r>
              <a:rPr lang="en-US" sz="2400" dirty="0"/>
              <a:t>Is there tool support available?</a:t>
            </a:r>
          </a:p>
          <a:p>
            <a:pPr marL="171450" lvl="1">
              <a:spcBef>
                <a:spcPts val="750"/>
              </a:spcBef>
            </a:pPr>
            <a:endParaRPr lang="en-US" sz="2400" dirty="0"/>
          </a:p>
          <a:p>
            <a:pPr marL="171450" lvl="1">
              <a:spcBef>
                <a:spcPts val="750"/>
              </a:spcBef>
            </a:pPr>
            <a:r>
              <a:rPr lang="en-US" sz="2400" dirty="0"/>
              <a:t>Has Twin Peaks been widely adopted since the early 2000’s?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6DF2-2878-4E11-830F-A626BD8BF0A8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87724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03558"/>
            <a:ext cx="7886700" cy="744242"/>
          </a:xfrm>
        </p:spPr>
        <p:txBody>
          <a:bodyPr>
            <a:noAutofit/>
          </a:bodyPr>
          <a:lstStyle/>
          <a:p>
            <a:r>
              <a:rPr lang="en-US" sz="3200" dirty="0"/>
              <a:t>What Made the Presentation Good (or Bad)?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00200"/>
            <a:ext cx="7886700" cy="48768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Preparation</a:t>
            </a:r>
          </a:p>
          <a:p>
            <a:pPr lvl="1"/>
            <a:r>
              <a:rPr lang="en-US" sz="2000" dirty="0"/>
              <a:t>Practice your talk</a:t>
            </a:r>
          </a:p>
          <a:p>
            <a:pPr lvl="1"/>
            <a:r>
              <a:rPr lang="en-US" sz="2000" dirty="0"/>
              <a:t>Time your practice runs</a:t>
            </a:r>
          </a:p>
          <a:p>
            <a:r>
              <a:rPr lang="en-US" sz="2400" dirty="0"/>
              <a:t>Content</a:t>
            </a:r>
          </a:p>
          <a:p>
            <a:pPr lvl="1"/>
            <a:r>
              <a:rPr lang="en-US" sz="2000" dirty="0"/>
              <a:t>Outline</a:t>
            </a:r>
          </a:p>
          <a:p>
            <a:pPr marL="1028700" lvl="2" indent="-342900">
              <a:buFont typeface="+mj-lt"/>
              <a:buAutoNum type="arabicPeriod"/>
            </a:pPr>
            <a:r>
              <a:rPr lang="en-US" sz="1600" dirty="0"/>
              <a:t>Contributions</a:t>
            </a:r>
          </a:p>
          <a:p>
            <a:pPr marL="1028700" lvl="2" indent="-342900">
              <a:buFont typeface="+mj-lt"/>
              <a:buAutoNum type="arabicPeriod"/>
            </a:pPr>
            <a:r>
              <a:rPr lang="en-US" sz="1600" dirty="0"/>
              <a:t>Problem/Background</a:t>
            </a:r>
          </a:p>
          <a:p>
            <a:pPr marL="1028700" lvl="2" indent="-342900">
              <a:buFont typeface="+mj-lt"/>
              <a:buAutoNum type="arabicPeriod"/>
            </a:pPr>
            <a:r>
              <a:rPr lang="en-US" sz="1600" dirty="0"/>
              <a:t>Solution</a:t>
            </a:r>
          </a:p>
          <a:p>
            <a:pPr marL="1028700" lvl="2" indent="-342900">
              <a:buFont typeface="+mj-lt"/>
              <a:buAutoNum type="arabicPeriod"/>
            </a:pPr>
            <a:r>
              <a:rPr lang="en-US" sz="1600" dirty="0"/>
              <a:t>Evaluation (if any)</a:t>
            </a:r>
          </a:p>
          <a:p>
            <a:pPr marL="1028700" lvl="2" indent="-342900">
              <a:buFont typeface="+mj-lt"/>
              <a:buAutoNum type="arabicPeriod"/>
            </a:pPr>
            <a:r>
              <a:rPr lang="en-US" sz="1600" dirty="0"/>
              <a:t>Conclusions</a:t>
            </a:r>
          </a:p>
          <a:p>
            <a:pPr marL="1028700" lvl="2" indent="-342900">
              <a:buFont typeface="+mj-lt"/>
              <a:buAutoNum type="arabicPeriod"/>
            </a:pPr>
            <a:r>
              <a:rPr lang="en-US" sz="1600" dirty="0"/>
              <a:t>Critique</a:t>
            </a:r>
          </a:p>
          <a:p>
            <a:pPr marL="1028700" lvl="2" indent="-342900">
              <a:buFont typeface="+mj-lt"/>
              <a:buAutoNum type="arabicPeriod"/>
            </a:pPr>
            <a:r>
              <a:rPr lang="en-US" sz="1600" dirty="0"/>
              <a:t>Open questions</a:t>
            </a:r>
          </a:p>
          <a:p>
            <a:pPr lvl="1"/>
            <a:r>
              <a:rPr lang="en-US" sz="2000" dirty="0"/>
              <a:t>Provide enough information for the audience to understand the solution, but not additional detail</a:t>
            </a:r>
          </a:p>
          <a:p>
            <a:pPr lvl="1"/>
            <a:r>
              <a:rPr lang="en-US" sz="2000" dirty="0"/>
              <a:t>Clearly define terms before using them</a:t>
            </a:r>
          </a:p>
          <a:p>
            <a:pPr lvl="1"/>
            <a:r>
              <a:rPr lang="en-US" sz="2000" dirty="0"/>
              <a:t>Critique focused mainly on the </a:t>
            </a:r>
            <a:r>
              <a:rPr lang="en-US" sz="2000" b="1" dirty="0"/>
              <a:t>ideas</a:t>
            </a:r>
            <a:r>
              <a:rPr lang="en-US" sz="2000" dirty="0"/>
              <a:t> in the paper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6DF2-2878-4E11-830F-A626BD8BF0A8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1099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Contributions of the Paper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Describes an </a:t>
            </a:r>
            <a:r>
              <a:rPr lang="en-US" sz="2400" b="1" dirty="0"/>
              <a:t>emerging (in 2001) approach to requirements and architecture development</a:t>
            </a:r>
          </a:p>
          <a:p>
            <a:endParaRPr lang="en-US" sz="2400" dirty="0"/>
          </a:p>
          <a:p>
            <a:r>
              <a:rPr lang="en-US" sz="2400" dirty="0"/>
              <a:t>Explains the </a:t>
            </a:r>
            <a:r>
              <a:rPr lang="en-US" sz="2400" b="1" dirty="0"/>
              <a:t>relationship of the approach to other important trends</a:t>
            </a:r>
            <a:r>
              <a:rPr lang="en-US" sz="2400" dirty="0"/>
              <a:t> in software engineering</a:t>
            </a:r>
          </a:p>
          <a:p>
            <a:pPr lvl="1"/>
            <a:r>
              <a:rPr lang="en-US" sz="2100" dirty="0"/>
              <a:t>Component-based development</a:t>
            </a:r>
          </a:p>
          <a:p>
            <a:pPr lvl="1"/>
            <a:r>
              <a:rPr lang="en-US" sz="2100" dirty="0"/>
              <a:t>Design patterns and architectural styles</a:t>
            </a:r>
          </a:p>
          <a:p>
            <a:pPr lvl="1"/>
            <a:r>
              <a:rPr lang="en-US" sz="2100" dirty="0"/>
              <a:t>Agile development and Extreme Programming (XP)</a:t>
            </a:r>
          </a:p>
          <a:p>
            <a:endParaRPr lang="en-US" sz="2400" dirty="0"/>
          </a:p>
          <a:p>
            <a:r>
              <a:rPr lang="en-US" sz="2400" dirty="0"/>
              <a:t>Outlines </a:t>
            </a:r>
            <a:r>
              <a:rPr lang="en-US" sz="2400" b="1" dirty="0"/>
              <a:t>open questions</a:t>
            </a:r>
            <a:r>
              <a:rPr lang="en-US" sz="2400" dirty="0"/>
              <a:t> and </a:t>
            </a:r>
            <a:r>
              <a:rPr lang="en-US" sz="2400" b="1" dirty="0"/>
              <a:t>research areas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6DF2-2878-4E11-830F-A626BD8BF0A8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30754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03558"/>
            <a:ext cx="7886700" cy="744242"/>
          </a:xfrm>
        </p:spPr>
        <p:txBody>
          <a:bodyPr>
            <a:noAutofit/>
          </a:bodyPr>
          <a:lstStyle/>
          <a:p>
            <a:r>
              <a:rPr lang="en-US" sz="3200" dirty="0"/>
              <a:t>What Made the Presentation Good (or Bad)?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Speaking</a:t>
            </a:r>
          </a:p>
          <a:p>
            <a:pPr lvl="1"/>
            <a:r>
              <a:rPr lang="en-US" sz="2000" dirty="0"/>
              <a:t>Don’t memorize a text or read off the slides</a:t>
            </a:r>
          </a:p>
          <a:p>
            <a:pPr lvl="1"/>
            <a:r>
              <a:rPr lang="en-US" sz="2000" dirty="0"/>
              <a:t>Use simple examples</a:t>
            </a:r>
          </a:p>
          <a:p>
            <a:pPr lvl="1"/>
            <a:r>
              <a:rPr lang="en-US" sz="2000" dirty="0"/>
              <a:t>Engage the audience with questions</a:t>
            </a:r>
          </a:p>
          <a:p>
            <a:r>
              <a:rPr lang="en-US" sz="2400" dirty="0"/>
              <a:t>Slides</a:t>
            </a:r>
          </a:p>
          <a:p>
            <a:pPr lvl="1"/>
            <a:r>
              <a:rPr lang="en-US" sz="2000" dirty="0"/>
              <a:t>Use pictures, tables, etc.</a:t>
            </a:r>
          </a:p>
          <a:p>
            <a:pPr lvl="1"/>
            <a:r>
              <a:rPr lang="en-US" sz="2000" dirty="0"/>
              <a:t>Just enough text for the audience to follow along</a:t>
            </a:r>
          </a:p>
          <a:p>
            <a:pPr lvl="1"/>
            <a:r>
              <a:rPr lang="en-US" sz="2000" dirty="0"/>
              <a:t>Some, but limited, animation</a:t>
            </a:r>
          </a:p>
          <a:p>
            <a:pPr lvl="1"/>
            <a:r>
              <a:rPr lang="en-US" sz="2000" dirty="0"/>
              <a:t>Callouts and text highlights</a:t>
            </a:r>
          </a:p>
          <a:p>
            <a:pPr lvl="1"/>
            <a:r>
              <a:rPr lang="en-US" sz="2000" dirty="0"/>
              <a:t>Numbers in slide title for related topics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6DF2-2878-4E11-830F-A626BD8BF0A8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3878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(1/3)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Developers often choose either </a:t>
            </a:r>
            <a:r>
              <a:rPr lang="en-US" sz="2400" b="1" dirty="0"/>
              <a:t>requirements</a:t>
            </a:r>
            <a:r>
              <a:rPr lang="en-US" sz="2400" dirty="0"/>
              <a:t> or </a:t>
            </a:r>
            <a:r>
              <a:rPr lang="en-US" sz="2400" b="1" dirty="0"/>
              <a:t>architectures</a:t>
            </a:r>
            <a:r>
              <a:rPr lang="en-US" sz="2400" dirty="0"/>
              <a:t> as a starting point</a:t>
            </a:r>
            <a:endParaRPr lang="en-US" sz="2100" dirty="0"/>
          </a:p>
          <a:p>
            <a:pPr lvl="1"/>
            <a:r>
              <a:rPr lang="en-US" sz="2100" dirty="0"/>
              <a:t>Artificially frozen requirements</a:t>
            </a:r>
          </a:p>
          <a:p>
            <a:pPr lvl="1"/>
            <a:r>
              <a:rPr lang="en-US" sz="2100" dirty="0"/>
              <a:t>Constrained architecture</a:t>
            </a:r>
          </a:p>
          <a:p>
            <a:r>
              <a:rPr lang="en-US" sz="2400" dirty="0"/>
              <a:t>Separation of requirements and design is difficult</a:t>
            </a:r>
          </a:p>
          <a:p>
            <a:pPr lvl="1"/>
            <a:r>
              <a:rPr lang="en-US" sz="2100" dirty="0"/>
              <a:t>Requirements influence and constrain architecture, and vice versa</a:t>
            </a:r>
            <a:endParaRPr lang="en-US" sz="2100" dirty="0"/>
          </a:p>
          <a:p>
            <a:r>
              <a:rPr lang="en-US" sz="2400" dirty="0"/>
              <a:t>Artificial ordering compels focus on one aspect at a time</a:t>
            </a:r>
          </a:p>
          <a:p>
            <a:endParaRPr lang="en-US" sz="2400" dirty="0"/>
          </a:p>
          <a:p>
            <a:r>
              <a:rPr lang="en-US" sz="2400" dirty="0"/>
              <a:t>Promising solution: </a:t>
            </a:r>
            <a:r>
              <a:rPr lang="en-US" sz="2400" b="1" dirty="0"/>
              <a:t>spiral development</a:t>
            </a:r>
          </a:p>
          <a:p>
            <a:pPr lvl="1"/>
            <a:r>
              <a:rPr lang="en-US" sz="2100" dirty="0"/>
              <a:t>Previously proposed development approach</a:t>
            </a:r>
          </a:p>
          <a:p>
            <a:pPr lvl="1"/>
            <a:r>
              <a:rPr lang="en-US" sz="2100" dirty="0"/>
              <a:t>Incremental, iterative development process</a:t>
            </a:r>
            <a:endParaRPr lang="en-US" sz="3000" dirty="0"/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6DF2-2878-4E11-830F-A626BD8BF0A8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1368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(2/3)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Rigid requirements </a:t>
            </a:r>
            <a:r>
              <a:rPr lang="en-US" sz="2400" b="1" dirty="0"/>
              <a:t>limit available architecture and design choices</a:t>
            </a:r>
          </a:p>
          <a:p>
            <a:r>
              <a:rPr lang="en-US" sz="2400" dirty="0"/>
              <a:t>For example: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6DF2-2878-4E11-830F-A626BD8BF0A8}" type="slidenum">
              <a:rPr lang="en-US" altLang="en-US" smtClean="0"/>
              <a:pPr/>
              <a:t>4</a:t>
            </a:fld>
            <a:endParaRPr lang="en-US" alt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454252"/>
              </p:ext>
            </p:extLst>
          </p:nvPr>
        </p:nvGraphicFramePr>
        <p:xfrm>
          <a:off x="361950" y="2961481"/>
          <a:ext cx="8477250" cy="2572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8625">
                  <a:extLst>
                    <a:ext uri="{9D8B030D-6E8A-4147-A177-3AD203B41FA5}">
                      <a16:colId xmlns:a16="http://schemas.microsoft.com/office/drawing/2014/main" val="1520317544"/>
                    </a:ext>
                  </a:extLst>
                </a:gridCol>
                <a:gridCol w="4238625">
                  <a:extLst>
                    <a:ext uri="{9D8B030D-6E8A-4147-A177-3AD203B41FA5}">
                      <a16:colId xmlns:a16="http://schemas.microsoft.com/office/drawing/2014/main" val="197174776"/>
                    </a:ext>
                  </a:extLst>
                </a:gridCol>
              </a:tblGrid>
              <a:tr h="643096">
                <a:tc>
                  <a:txBody>
                    <a:bodyPr/>
                    <a:lstStyle/>
                    <a:p>
                      <a:r>
                        <a:rPr lang="en-US" sz="2800" dirty="0"/>
                        <a:t>Requirement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Constraints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084983"/>
                  </a:ext>
                </a:extLst>
              </a:tr>
              <a:tr h="643096">
                <a:tc>
                  <a:txBody>
                    <a:bodyPr/>
                    <a:lstStyle/>
                    <a:p>
                      <a:r>
                        <a:rPr lang="en-US" sz="1800" dirty="0"/>
                        <a:t>Run on Android 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Written in Java or C++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945449"/>
                  </a:ext>
                </a:extLst>
              </a:tr>
              <a:tr h="643096">
                <a:tc>
                  <a:txBody>
                    <a:bodyPr/>
                    <a:lstStyle/>
                    <a:p>
                      <a:r>
                        <a:rPr lang="en-US" sz="1800" dirty="0"/>
                        <a:t>Import data from QuickBooks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Adapters for numerous versions of QB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751675"/>
                  </a:ext>
                </a:extLst>
              </a:tr>
              <a:tr h="643096">
                <a:tc>
                  <a:txBody>
                    <a:bodyPr/>
                    <a:lstStyle/>
                    <a:p>
                      <a:r>
                        <a:rPr lang="en-US" sz="1800" dirty="0"/>
                        <a:t>Prevent unauthorized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Include authentication capability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006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1956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(3/3)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fixed architecture </a:t>
            </a:r>
            <a:r>
              <a:rPr lang="en-US" sz="2400" b="1" dirty="0"/>
              <a:t>limits the problems that can be addressed</a:t>
            </a:r>
          </a:p>
          <a:p>
            <a:r>
              <a:rPr lang="en-US" sz="2400" dirty="0"/>
              <a:t>For example: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6DF2-2878-4E11-830F-A626BD8BF0A8}" type="slidenum">
              <a:rPr lang="en-US" altLang="en-US" smtClean="0"/>
              <a:pPr/>
              <a:t>5</a:t>
            </a:fld>
            <a:endParaRPr lang="en-US" alt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774795"/>
              </p:ext>
            </p:extLst>
          </p:nvPr>
        </p:nvGraphicFramePr>
        <p:xfrm>
          <a:off x="361950" y="2961481"/>
          <a:ext cx="8477250" cy="2572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8625">
                  <a:extLst>
                    <a:ext uri="{9D8B030D-6E8A-4147-A177-3AD203B41FA5}">
                      <a16:colId xmlns:a16="http://schemas.microsoft.com/office/drawing/2014/main" val="1520317544"/>
                    </a:ext>
                  </a:extLst>
                </a:gridCol>
                <a:gridCol w="4238625">
                  <a:extLst>
                    <a:ext uri="{9D8B030D-6E8A-4147-A177-3AD203B41FA5}">
                      <a16:colId xmlns:a16="http://schemas.microsoft.com/office/drawing/2014/main" val="197174776"/>
                    </a:ext>
                  </a:extLst>
                </a:gridCol>
              </a:tblGrid>
              <a:tr h="643096">
                <a:tc>
                  <a:txBody>
                    <a:bodyPr/>
                    <a:lstStyle/>
                    <a:p>
                      <a:r>
                        <a:rPr lang="en-US" sz="2800" dirty="0"/>
                        <a:t>Architectural Decision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Constraints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084983"/>
                  </a:ext>
                </a:extLst>
              </a:tr>
              <a:tr h="643096">
                <a:tc>
                  <a:txBody>
                    <a:bodyPr/>
                    <a:lstStyle/>
                    <a:p>
                      <a:r>
                        <a:rPr lang="en-US" sz="1800" dirty="0"/>
                        <a:t>Web-based 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Requires clients to have an internet connection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945449"/>
                  </a:ext>
                </a:extLst>
              </a:tr>
              <a:tr h="643096">
                <a:tc>
                  <a:txBody>
                    <a:bodyPr/>
                    <a:lstStyle/>
                    <a:p>
                      <a:r>
                        <a:rPr lang="en-US" sz="1800" dirty="0"/>
                        <a:t>Document-oriented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JOIN queries will be very slow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751675"/>
                  </a:ext>
                </a:extLst>
              </a:tr>
              <a:tr h="643096">
                <a:tc>
                  <a:txBody>
                    <a:bodyPr/>
                    <a:lstStyle/>
                    <a:p>
                      <a:r>
                        <a:rPr lang="en-US" sz="1800" dirty="0"/>
                        <a:t>Adapt and enhance an open-source 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Developed software may need to be made open-source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006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1262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6DF2-2878-4E11-830F-A626BD8BF0A8}" type="slidenum">
              <a:rPr lang="en-US" altLang="en-US" smtClean="0"/>
              <a:pPr/>
              <a:t>6</a:t>
            </a:fld>
            <a:endParaRPr lang="en-US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96079"/>
            <a:ext cx="6591300" cy="58571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914400"/>
            <a:ext cx="3878580" cy="744242"/>
          </a:xfrm>
        </p:spPr>
        <p:txBody>
          <a:bodyPr>
            <a:normAutofit fontScale="90000"/>
          </a:bodyPr>
          <a:lstStyle/>
          <a:p>
            <a:r>
              <a:rPr lang="en-US" dirty="0"/>
              <a:t>Background: Spiral Development Model</a:t>
            </a:r>
          </a:p>
        </p:txBody>
      </p:sp>
    </p:spTree>
    <p:extLst>
      <p:ext uri="{BB962C8B-B14F-4D97-AF65-F5344CB8AC3E}">
        <p14:creationId xmlns:p14="http://schemas.microsoft.com/office/powerpoint/2010/main" val="1236198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Authors propose an </a:t>
            </a:r>
            <a:r>
              <a:rPr lang="en-US" sz="2400" b="1" dirty="0"/>
              <a:t>adaptation of the spiral model</a:t>
            </a:r>
          </a:p>
          <a:p>
            <a:pPr lvl="1"/>
            <a:r>
              <a:rPr lang="en-US" sz="2100" dirty="0"/>
              <a:t>Called the </a:t>
            </a:r>
            <a:r>
              <a:rPr lang="en-US" sz="2100" b="1" dirty="0"/>
              <a:t>“Twin Peaks”</a:t>
            </a:r>
            <a:r>
              <a:rPr lang="en-US" sz="2100" dirty="0"/>
              <a:t> model</a:t>
            </a:r>
          </a:p>
          <a:p>
            <a:endParaRPr lang="en-US" sz="2400" b="1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400" b="1" dirty="0"/>
              <a:t>Equal status</a:t>
            </a:r>
            <a:r>
              <a:rPr lang="en-US" sz="2400" dirty="0"/>
              <a:t> given to requirements and architecture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Develops requirements and architecture </a:t>
            </a:r>
            <a:r>
              <a:rPr lang="en-US" sz="2400" b="1" dirty="0"/>
              <a:t>concurrently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b="1" dirty="0"/>
              <a:t>Separates</a:t>
            </a:r>
            <a:r>
              <a:rPr lang="en-US" sz="2400" dirty="0"/>
              <a:t> problem specification from solution specification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Produces </a:t>
            </a:r>
            <a:r>
              <a:rPr lang="en-US" sz="2400" b="1" dirty="0"/>
              <a:t>progressively more detailed</a:t>
            </a:r>
            <a:r>
              <a:rPr lang="en-US" sz="2400" dirty="0"/>
              <a:t> requirements and design specifications</a:t>
            </a:r>
          </a:p>
          <a:p>
            <a:pPr lvl="1"/>
            <a:endParaRPr lang="en-US" sz="21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6DF2-2878-4E11-830F-A626BD8BF0A8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1680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Approach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6DF2-2878-4E11-830F-A626BD8BF0A8}" type="slidenum">
              <a:rPr lang="en-US" altLang="en-US" smtClean="0"/>
              <a:pPr/>
              <a:t>8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678997"/>
            <a:ext cx="8382000" cy="442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290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Modular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Software Design Pattern:</a:t>
            </a:r>
            <a:r>
              <a:rPr lang="en-US" dirty="0"/>
              <a:t> </a:t>
            </a:r>
            <a:r>
              <a:rPr lang="en-US" dirty="0"/>
              <a:t>a general, reusable solution to a commonly occurring problem within a given context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Architectural Style:</a:t>
            </a:r>
            <a:r>
              <a:rPr lang="en-US" dirty="0"/>
              <a:t> </a:t>
            </a:r>
            <a:r>
              <a:rPr lang="en-US" dirty="0"/>
              <a:t>a named collection of architectural design decisions that are</a:t>
            </a:r>
          </a:p>
          <a:p>
            <a:pPr lvl="1"/>
            <a:r>
              <a:rPr lang="en-US" dirty="0"/>
              <a:t>applicable in a given development context</a:t>
            </a:r>
          </a:p>
          <a:p>
            <a:pPr lvl="1"/>
            <a:r>
              <a:rPr lang="en-US" dirty="0"/>
              <a:t>constrain architectural design decisions that are specific to a particular system within that context</a:t>
            </a:r>
          </a:p>
          <a:p>
            <a:pPr lvl="1"/>
            <a:r>
              <a:rPr lang="en-US" dirty="0"/>
              <a:t>elicit beneficial qualities in each resulting system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Problem Frame:</a:t>
            </a:r>
            <a:r>
              <a:rPr lang="en-US" dirty="0"/>
              <a:t> </a:t>
            </a:r>
            <a:r>
              <a:rPr lang="en-US" dirty="0"/>
              <a:t>a template characterizing a class of simple problems for which a reliable solution method is known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6DF2-2878-4E11-830F-A626BD8BF0A8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3147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1188</TotalTime>
  <Words>896</Words>
  <Application>Microsoft Office PowerPoint</Application>
  <PresentationFormat>On-screen Show (4:3)</PresentationFormat>
  <Paragraphs>195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 Theme</vt:lpstr>
      <vt:lpstr>Weaving Together Requirements and Architectures</vt:lpstr>
      <vt:lpstr>Key Contributions of the Paper</vt:lpstr>
      <vt:lpstr>Problem (1/3)</vt:lpstr>
      <vt:lpstr>Problem (2/3)</vt:lpstr>
      <vt:lpstr>Problem (3/3)</vt:lpstr>
      <vt:lpstr>Background: Spiral Development Model</vt:lpstr>
      <vt:lpstr>Proposed Solution</vt:lpstr>
      <vt:lpstr>Proposed Approach</vt:lpstr>
      <vt:lpstr>Building Modular Software</vt:lpstr>
      <vt:lpstr>Component-based Development with Twin Peaks</vt:lpstr>
      <vt:lpstr>Requirements Management Concerns (1/3)</vt:lpstr>
      <vt:lpstr>Requirements Management Concerns (2/3)</vt:lpstr>
      <vt:lpstr>Requirements Management Concerns (3/3)</vt:lpstr>
      <vt:lpstr>Twin Peaks and Extreme Programming</vt:lpstr>
      <vt:lpstr>Conclusions</vt:lpstr>
      <vt:lpstr>Strengths of the Paper</vt:lpstr>
      <vt:lpstr>Weaknesses of the Paper</vt:lpstr>
      <vt:lpstr>Open Questions and Future Research</vt:lpstr>
      <vt:lpstr>What Made the Presentation Good (or Bad)?</vt:lpstr>
      <vt:lpstr>What Made the Presentation Good (or Bad)?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 Laplante</dc:creator>
  <cp:lastModifiedBy>George Edwards</cp:lastModifiedBy>
  <cp:revision>120</cp:revision>
  <cp:lastPrinted>1601-01-01T00:00:00Z</cp:lastPrinted>
  <dcterms:created xsi:type="dcterms:W3CDTF">1601-01-01T00:00:00Z</dcterms:created>
  <dcterms:modified xsi:type="dcterms:W3CDTF">2017-01-23T21:34:36Z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