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9"/>
  </p:notesMasterIdLst>
  <p:handoutMasterIdLst>
    <p:handoutMasterId r:id="rId40"/>
  </p:handoutMasterIdLst>
  <p:sldIdLst>
    <p:sldId id="331" r:id="rId2"/>
    <p:sldId id="332" r:id="rId3"/>
    <p:sldId id="404" r:id="rId4"/>
    <p:sldId id="405" r:id="rId5"/>
    <p:sldId id="406" r:id="rId6"/>
    <p:sldId id="407" r:id="rId7"/>
    <p:sldId id="409" r:id="rId8"/>
    <p:sldId id="423" r:id="rId9"/>
    <p:sldId id="421" r:id="rId10"/>
    <p:sldId id="408" r:id="rId11"/>
    <p:sldId id="424" r:id="rId12"/>
    <p:sldId id="422" r:id="rId13"/>
    <p:sldId id="425" r:id="rId14"/>
    <p:sldId id="410" r:id="rId15"/>
    <p:sldId id="411" r:id="rId16"/>
    <p:sldId id="412" r:id="rId17"/>
    <p:sldId id="413" r:id="rId18"/>
    <p:sldId id="414" r:id="rId19"/>
    <p:sldId id="426" r:id="rId20"/>
    <p:sldId id="427" r:id="rId21"/>
    <p:sldId id="428" r:id="rId22"/>
    <p:sldId id="429" r:id="rId23"/>
    <p:sldId id="430" r:id="rId24"/>
    <p:sldId id="432" r:id="rId25"/>
    <p:sldId id="431" r:id="rId26"/>
    <p:sldId id="433" r:id="rId27"/>
    <p:sldId id="434" r:id="rId28"/>
    <p:sldId id="435" r:id="rId29"/>
    <p:sldId id="436" r:id="rId30"/>
    <p:sldId id="437" r:id="rId31"/>
    <p:sldId id="438" r:id="rId32"/>
    <p:sldId id="415" r:id="rId33"/>
    <p:sldId id="416" r:id="rId34"/>
    <p:sldId id="417" r:id="rId35"/>
    <p:sldId id="418" r:id="rId36"/>
    <p:sldId id="419" r:id="rId37"/>
    <p:sldId id="420" r:id="rId38"/>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83"/>
    <p:restoredTop sz="94650"/>
  </p:normalViewPr>
  <p:slideViewPr>
    <p:cSldViewPr>
      <p:cViewPr varScale="1">
        <p:scale>
          <a:sx n="108" d="100"/>
          <a:sy n="108" d="100"/>
        </p:scale>
        <p:origin x="1680" y="108"/>
      </p:cViewPr>
      <p:guideLst>
        <p:guide orient="horz" pos="2160"/>
        <p:guide pos="2880"/>
      </p:guideLst>
    </p:cSldViewPr>
  </p:slideViewPr>
  <p:outlineViewPr>
    <p:cViewPr>
      <p:scale>
        <a:sx n="33" d="100"/>
        <a:sy n="33" d="100"/>
      </p:scale>
      <p:origin x="0" y="-41586"/>
    </p:cViewPr>
  </p:outlineViewPr>
  <p:notesTextViewPr>
    <p:cViewPr>
      <p:scale>
        <a:sx n="100" d="100"/>
        <a:sy n="100" d="100"/>
      </p:scale>
      <p:origin x="0" y="0"/>
    </p:cViewPr>
  </p:notesTextViewPr>
  <p:sorterViewPr>
    <p:cViewPr>
      <p:scale>
        <a:sx n="166" d="100"/>
        <a:sy n="166" d="100"/>
      </p:scale>
      <p:origin x="0" y="-216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lvl1pPr>
              <a:defRPr sz="1200" smtClean="0">
                <a:ea typeface="MS PGothic" charset="0"/>
                <a:cs typeface="MS PGothic" charset="0"/>
              </a:defRPr>
            </a:lvl1pPr>
          </a:lstStyle>
          <a:p>
            <a:pPr>
              <a:defRPr/>
            </a:pPr>
            <a:endParaRPr lang="en-US"/>
          </a:p>
        </p:txBody>
      </p:sp>
      <p:sp>
        <p:nvSpPr>
          <p:cNvPr id="158723" name="Rectangle 3"/>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lvl1pPr algn="r">
              <a:defRPr sz="1200" smtClean="0">
                <a:ea typeface="MS PGothic" charset="0"/>
                <a:cs typeface="MS PGothic" charset="0"/>
              </a:defRPr>
            </a:lvl1pPr>
          </a:lstStyle>
          <a:p>
            <a:pPr>
              <a:defRPr/>
            </a:pPr>
            <a:endParaRPr lang="en-US"/>
          </a:p>
        </p:txBody>
      </p:sp>
      <p:sp>
        <p:nvSpPr>
          <p:cNvPr id="158724" name="Rectangle 4"/>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2816" tIns="46407" rIns="92816" bIns="46407" numCol="1" anchor="b" anchorCtr="0" compatLnSpc="1">
            <a:prstTxWarp prst="textNoShape">
              <a:avLst/>
            </a:prstTxWarp>
          </a:bodyPr>
          <a:lstStyle>
            <a:lvl1pPr>
              <a:defRPr sz="1200" smtClean="0">
                <a:ea typeface="MS PGothic" charset="0"/>
                <a:cs typeface="MS PGothic" charset="0"/>
              </a:defRPr>
            </a:lvl1pPr>
          </a:lstStyle>
          <a:p>
            <a:pPr>
              <a:defRPr/>
            </a:pPr>
            <a:endParaRPr lang="en-US"/>
          </a:p>
        </p:txBody>
      </p:sp>
      <p:sp>
        <p:nvSpPr>
          <p:cNvPr id="158725" name="Rectangle 5"/>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2816" tIns="46407" rIns="92816" bIns="46407" numCol="1" anchor="b" anchorCtr="0" compatLnSpc="1">
            <a:prstTxWarp prst="textNoShape">
              <a:avLst/>
            </a:prstTxWarp>
          </a:bodyPr>
          <a:lstStyle>
            <a:lvl1pPr algn="r">
              <a:defRPr sz="1200"/>
            </a:lvl1pPr>
          </a:lstStyle>
          <a:p>
            <a:fld id="{9CD6772C-FE5F-1047-AEA4-9C4501D58796}" type="slidenum">
              <a:rPr lang="en-US" altLang="en-US"/>
              <a:pPr/>
              <a:t>‹#›</a:t>
            </a:fld>
            <a:endParaRPr lang="en-US" altLang="en-US"/>
          </a:p>
        </p:txBody>
      </p:sp>
    </p:spTree>
    <p:extLst>
      <p:ext uri="{BB962C8B-B14F-4D97-AF65-F5344CB8AC3E}">
        <p14:creationId xmlns:p14="http://schemas.microsoft.com/office/powerpoint/2010/main" val="18754329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lvl1pPr>
              <a:defRPr sz="1200" smtClean="0">
                <a:ea typeface="MS PGothic" charset="0"/>
                <a:cs typeface="MS PGothic" charset="0"/>
              </a:defRPr>
            </a:lvl1pPr>
          </a:lstStyle>
          <a:p>
            <a:pPr>
              <a:defRPr/>
            </a:pPr>
            <a:endParaRPr lang="en-US"/>
          </a:p>
        </p:txBody>
      </p:sp>
      <p:sp>
        <p:nvSpPr>
          <p:cNvPr id="149507" name="Rectangle 3"/>
          <p:cNvSpPr>
            <a:spLocks noGrp="1" noChangeArrowheads="1"/>
          </p:cNvSpPr>
          <p:nvPr>
            <p:ph type="dt" idx="1"/>
          </p:nvPr>
        </p:nvSpPr>
        <p:spPr bwMode="auto">
          <a:xfrm>
            <a:off x="3971925" y="0"/>
            <a:ext cx="3038475" cy="461963"/>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lvl1pPr algn="r">
              <a:defRPr sz="1200" smtClean="0">
                <a:ea typeface="MS PGothic" charset="0"/>
                <a:cs typeface="MS PGothic"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98563" y="693738"/>
            <a:ext cx="4616450" cy="3462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9509" name="Rectangle 5"/>
          <p:cNvSpPr>
            <a:spLocks noGrp="1" noChangeArrowheads="1"/>
          </p:cNvSpPr>
          <p:nvPr>
            <p:ph type="body" sz="quarter" idx="3"/>
          </p:nvPr>
        </p:nvSpPr>
        <p:spPr bwMode="auto">
          <a:xfrm>
            <a:off x="933450" y="4387850"/>
            <a:ext cx="5143500" cy="4154488"/>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9510" name="Rectangle 6"/>
          <p:cNvSpPr>
            <a:spLocks noGrp="1" noChangeArrowheads="1"/>
          </p:cNvSpPr>
          <p:nvPr>
            <p:ph type="ftr" sz="quarter" idx="4"/>
          </p:nvPr>
        </p:nvSpPr>
        <p:spPr bwMode="auto">
          <a:xfrm>
            <a:off x="0" y="8774113"/>
            <a:ext cx="3038475" cy="461962"/>
          </a:xfrm>
          <a:prstGeom prst="rect">
            <a:avLst/>
          </a:prstGeom>
          <a:noFill/>
          <a:ln w="9525">
            <a:noFill/>
            <a:miter lim="800000"/>
            <a:headEnd/>
            <a:tailEnd/>
          </a:ln>
          <a:effectLst/>
        </p:spPr>
        <p:txBody>
          <a:bodyPr vert="horz" wrap="square" lIns="92816" tIns="46407" rIns="92816" bIns="46407" numCol="1" anchor="b" anchorCtr="0" compatLnSpc="1">
            <a:prstTxWarp prst="textNoShape">
              <a:avLst/>
            </a:prstTxWarp>
          </a:bodyPr>
          <a:lstStyle>
            <a:lvl1pPr>
              <a:defRPr sz="1200" smtClean="0">
                <a:ea typeface="MS PGothic" charset="0"/>
                <a:cs typeface="MS PGothic" charset="0"/>
              </a:defRPr>
            </a:lvl1pPr>
          </a:lstStyle>
          <a:p>
            <a:pPr>
              <a:defRPr/>
            </a:pPr>
            <a:endParaRPr lang="en-US"/>
          </a:p>
        </p:txBody>
      </p:sp>
      <p:sp>
        <p:nvSpPr>
          <p:cNvPr id="149511" name="Rectangle 7"/>
          <p:cNvSpPr>
            <a:spLocks noGrp="1" noChangeArrowheads="1"/>
          </p:cNvSpPr>
          <p:nvPr>
            <p:ph type="sldNum" sz="quarter" idx="5"/>
          </p:nvPr>
        </p:nvSpPr>
        <p:spPr bwMode="auto">
          <a:xfrm>
            <a:off x="3971925" y="8774113"/>
            <a:ext cx="3038475" cy="461962"/>
          </a:xfrm>
          <a:prstGeom prst="rect">
            <a:avLst/>
          </a:prstGeom>
          <a:noFill/>
          <a:ln w="9525">
            <a:noFill/>
            <a:miter lim="800000"/>
            <a:headEnd/>
            <a:tailEnd/>
          </a:ln>
          <a:effectLst/>
        </p:spPr>
        <p:txBody>
          <a:bodyPr vert="horz" wrap="square" lIns="92816" tIns="46407" rIns="92816" bIns="46407" numCol="1" anchor="b" anchorCtr="0" compatLnSpc="1">
            <a:prstTxWarp prst="textNoShape">
              <a:avLst/>
            </a:prstTxWarp>
          </a:bodyPr>
          <a:lstStyle>
            <a:lvl1pPr algn="r">
              <a:defRPr sz="1200"/>
            </a:lvl1pPr>
          </a:lstStyle>
          <a:p>
            <a:fld id="{7369B669-630C-5045-B9C3-76F1A5FD322D}" type="slidenum">
              <a:rPr lang="en-US" altLang="en-US"/>
              <a:pPr/>
              <a:t>‹#›</a:t>
            </a:fld>
            <a:endParaRPr lang="en-US" altLang="en-US"/>
          </a:p>
        </p:txBody>
      </p:sp>
    </p:spTree>
    <p:extLst>
      <p:ext uri="{BB962C8B-B14F-4D97-AF65-F5344CB8AC3E}">
        <p14:creationId xmlns:p14="http://schemas.microsoft.com/office/powerpoint/2010/main" val="770310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panose="020B0600070205080204" pitchFamily="34" charset="-128"/>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Geneva"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Geneva" charset="-128"/>
        <a:cs typeface="Geneva"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Geneva" charset="-128"/>
        <a:cs typeface="Geneva"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cs typeface="MS PGothic" charset="-128"/>
            </a:endParaRPr>
          </a:p>
        </p:txBody>
      </p:sp>
      <p:sp>
        <p:nvSpPr>
          <p:cNvPr id="163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FCBE1A15-06AE-A242-8A90-D9D7348BE4B2}" type="slidenum">
              <a:rPr lang="en-US" altLang="en-US" sz="1200"/>
              <a:pPr/>
              <a:t>1</a:t>
            </a:fld>
            <a:endParaRPr lang="en-US" altLang="en-US" sz="1200"/>
          </a:p>
        </p:txBody>
      </p:sp>
    </p:spTree>
    <p:extLst>
      <p:ext uri="{BB962C8B-B14F-4D97-AF65-F5344CB8AC3E}">
        <p14:creationId xmlns:p14="http://schemas.microsoft.com/office/powerpoint/2010/main" val="1784002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11</a:t>
            </a:fld>
            <a:endParaRPr lang="en-US" altLang="en-US" sz="1200"/>
          </a:p>
        </p:txBody>
      </p:sp>
    </p:spTree>
    <p:extLst>
      <p:ext uri="{BB962C8B-B14F-4D97-AF65-F5344CB8AC3E}">
        <p14:creationId xmlns:p14="http://schemas.microsoft.com/office/powerpoint/2010/main" val="1232943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12</a:t>
            </a:fld>
            <a:endParaRPr lang="en-US" altLang="en-US" sz="1200"/>
          </a:p>
        </p:txBody>
      </p:sp>
    </p:spTree>
    <p:extLst>
      <p:ext uri="{BB962C8B-B14F-4D97-AF65-F5344CB8AC3E}">
        <p14:creationId xmlns:p14="http://schemas.microsoft.com/office/powerpoint/2010/main" val="83815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13</a:t>
            </a:fld>
            <a:endParaRPr lang="en-US" altLang="en-US" sz="1200"/>
          </a:p>
        </p:txBody>
      </p:sp>
    </p:spTree>
    <p:extLst>
      <p:ext uri="{BB962C8B-B14F-4D97-AF65-F5344CB8AC3E}">
        <p14:creationId xmlns:p14="http://schemas.microsoft.com/office/powerpoint/2010/main" val="111669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14</a:t>
            </a:fld>
            <a:endParaRPr lang="en-US" altLang="en-US" sz="1200"/>
          </a:p>
        </p:txBody>
      </p:sp>
    </p:spTree>
    <p:extLst>
      <p:ext uri="{BB962C8B-B14F-4D97-AF65-F5344CB8AC3E}">
        <p14:creationId xmlns:p14="http://schemas.microsoft.com/office/powerpoint/2010/main" val="752178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15</a:t>
            </a:fld>
            <a:endParaRPr lang="en-US" altLang="en-US" sz="1200"/>
          </a:p>
        </p:txBody>
      </p:sp>
    </p:spTree>
    <p:extLst>
      <p:ext uri="{BB962C8B-B14F-4D97-AF65-F5344CB8AC3E}">
        <p14:creationId xmlns:p14="http://schemas.microsoft.com/office/powerpoint/2010/main" val="1954115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16</a:t>
            </a:fld>
            <a:endParaRPr lang="en-US" altLang="en-US" sz="1200"/>
          </a:p>
        </p:txBody>
      </p:sp>
    </p:spTree>
    <p:extLst>
      <p:ext uri="{BB962C8B-B14F-4D97-AF65-F5344CB8AC3E}">
        <p14:creationId xmlns:p14="http://schemas.microsoft.com/office/powerpoint/2010/main" val="765081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17</a:t>
            </a:fld>
            <a:endParaRPr lang="en-US" altLang="en-US" sz="1200"/>
          </a:p>
        </p:txBody>
      </p:sp>
    </p:spTree>
    <p:extLst>
      <p:ext uri="{BB962C8B-B14F-4D97-AF65-F5344CB8AC3E}">
        <p14:creationId xmlns:p14="http://schemas.microsoft.com/office/powerpoint/2010/main" val="1784792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18</a:t>
            </a:fld>
            <a:endParaRPr lang="en-US" altLang="en-US" sz="1200"/>
          </a:p>
        </p:txBody>
      </p:sp>
    </p:spTree>
    <p:extLst>
      <p:ext uri="{BB962C8B-B14F-4D97-AF65-F5344CB8AC3E}">
        <p14:creationId xmlns:p14="http://schemas.microsoft.com/office/powerpoint/2010/main" val="1540988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19</a:t>
            </a:fld>
            <a:endParaRPr lang="en-US" altLang="en-US" sz="1200"/>
          </a:p>
        </p:txBody>
      </p:sp>
    </p:spTree>
    <p:extLst>
      <p:ext uri="{BB962C8B-B14F-4D97-AF65-F5344CB8AC3E}">
        <p14:creationId xmlns:p14="http://schemas.microsoft.com/office/powerpoint/2010/main" val="1395489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20</a:t>
            </a:fld>
            <a:endParaRPr lang="en-US" altLang="en-US" sz="1200"/>
          </a:p>
        </p:txBody>
      </p:sp>
    </p:spTree>
    <p:extLst>
      <p:ext uri="{BB962C8B-B14F-4D97-AF65-F5344CB8AC3E}">
        <p14:creationId xmlns:p14="http://schemas.microsoft.com/office/powerpoint/2010/main" val="168102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a:t>
            </a:fld>
            <a:endParaRPr lang="en-US" altLang="en-US" sz="1200"/>
          </a:p>
        </p:txBody>
      </p:sp>
    </p:spTree>
    <p:extLst>
      <p:ext uri="{BB962C8B-B14F-4D97-AF65-F5344CB8AC3E}">
        <p14:creationId xmlns:p14="http://schemas.microsoft.com/office/powerpoint/2010/main" val="341616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21</a:t>
            </a:fld>
            <a:endParaRPr lang="en-US" altLang="en-US" sz="1200"/>
          </a:p>
        </p:txBody>
      </p:sp>
    </p:spTree>
    <p:extLst>
      <p:ext uri="{BB962C8B-B14F-4D97-AF65-F5344CB8AC3E}">
        <p14:creationId xmlns:p14="http://schemas.microsoft.com/office/powerpoint/2010/main" val="288417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22</a:t>
            </a:fld>
            <a:endParaRPr lang="en-US" altLang="en-US" sz="1200"/>
          </a:p>
        </p:txBody>
      </p:sp>
    </p:spTree>
    <p:extLst>
      <p:ext uri="{BB962C8B-B14F-4D97-AF65-F5344CB8AC3E}">
        <p14:creationId xmlns:p14="http://schemas.microsoft.com/office/powerpoint/2010/main" val="1989480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23</a:t>
            </a:fld>
            <a:endParaRPr lang="en-US" altLang="en-US" sz="1200"/>
          </a:p>
        </p:txBody>
      </p:sp>
    </p:spTree>
    <p:extLst>
      <p:ext uri="{BB962C8B-B14F-4D97-AF65-F5344CB8AC3E}">
        <p14:creationId xmlns:p14="http://schemas.microsoft.com/office/powerpoint/2010/main" val="918538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24</a:t>
            </a:fld>
            <a:endParaRPr lang="en-US" altLang="en-US" sz="1200"/>
          </a:p>
        </p:txBody>
      </p:sp>
    </p:spTree>
    <p:extLst>
      <p:ext uri="{BB962C8B-B14F-4D97-AF65-F5344CB8AC3E}">
        <p14:creationId xmlns:p14="http://schemas.microsoft.com/office/powerpoint/2010/main" val="1689180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25</a:t>
            </a:fld>
            <a:endParaRPr lang="en-US" altLang="en-US" sz="1200"/>
          </a:p>
        </p:txBody>
      </p:sp>
    </p:spTree>
    <p:extLst>
      <p:ext uri="{BB962C8B-B14F-4D97-AF65-F5344CB8AC3E}">
        <p14:creationId xmlns:p14="http://schemas.microsoft.com/office/powerpoint/2010/main" val="2015252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26</a:t>
            </a:fld>
            <a:endParaRPr lang="en-US" altLang="en-US" sz="1200"/>
          </a:p>
        </p:txBody>
      </p:sp>
    </p:spTree>
    <p:extLst>
      <p:ext uri="{BB962C8B-B14F-4D97-AF65-F5344CB8AC3E}">
        <p14:creationId xmlns:p14="http://schemas.microsoft.com/office/powerpoint/2010/main" val="630298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27</a:t>
            </a:fld>
            <a:endParaRPr lang="en-US" altLang="en-US" sz="1200"/>
          </a:p>
        </p:txBody>
      </p:sp>
    </p:spTree>
    <p:extLst>
      <p:ext uri="{BB962C8B-B14F-4D97-AF65-F5344CB8AC3E}">
        <p14:creationId xmlns:p14="http://schemas.microsoft.com/office/powerpoint/2010/main" val="874441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28</a:t>
            </a:fld>
            <a:endParaRPr lang="en-US" altLang="en-US" sz="1200"/>
          </a:p>
        </p:txBody>
      </p:sp>
    </p:spTree>
    <p:extLst>
      <p:ext uri="{BB962C8B-B14F-4D97-AF65-F5344CB8AC3E}">
        <p14:creationId xmlns:p14="http://schemas.microsoft.com/office/powerpoint/2010/main" val="669194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29</a:t>
            </a:fld>
            <a:endParaRPr lang="en-US" altLang="en-US" sz="1200"/>
          </a:p>
        </p:txBody>
      </p:sp>
    </p:spTree>
    <p:extLst>
      <p:ext uri="{BB962C8B-B14F-4D97-AF65-F5344CB8AC3E}">
        <p14:creationId xmlns:p14="http://schemas.microsoft.com/office/powerpoint/2010/main" val="1442794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30</a:t>
            </a:fld>
            <a:endParaRPr lang="en-US" altLang="en-US" sz="1200"/>
          </a:p>
        </p:txBody>
      </p:sp>
    </p:spTree>
    <p:extLst>
      <p:ext uri="{BB962C8B-B14F-4D97-AF65-F5344CB8AC3E}">
        <p14:creationId xmlns:p14="http://schemas.microsoft.com/office/powerpoint/2010/main" val="2108217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4</a:t>
            </a:fld>
            <a:endParaRPr lang="en-US" altLang="en-US" sz="1200"/>
          </a:p>
        </p:txBody>
      </p:sp>
    </p:spTree>
    <p:extLst>
      <p:ext uri="{BB962C8B-B14F-4D97-AF65-F5344CB8AC3E}">
        <p14:creationId xmlns:p14="http://schemas.microsoft.com/office/powerpoint/2010/main" val="8330510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31</a:t>
            </a:fld>
            <a:endParaRPr lang="en-US" altLang="en-US" sz="1200"/>
          </a:p>
        </p:txBody>
      </p:sp>
    </p:spTree>
    <p:extLst>
      <p:ext uri="{BB962C8B-B14F-4D97-AF65-F5344CB8AC3E}">
        <p14:creationId xmlns:p14="http://schemas.microsoft.com/office/powerpoint/2010/main" val="12943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32</a:t>
            </a:fld>
            <a:endParaRPr lang="en-US" altLang="en-US" sz="1200"/>
          </a:p>
        </p:txBody>
      </p:sp>
    </p:spTree>
    <p:extLst>
      <p:ext uri="{BB962C8B-B14F-4D97-AF65-F5344CB8AC3E}">
        <p14:creationId xmlns:p14="http://schemas.microsoft.com/office/powerpoint/2010/main" val="9894205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33</a:t>
            </a:fld>
            <a:endParaRPr lang="en-US" altLang="en-US" sz="1200"/>
          </a:p>
        </p:txBody>
      </p:sp>
    </p:spTree>
    <p:extLst>
      <p:ext uri="{BB962C8B-B14F-4D97-AF65-F5344CB8AC3E}">
        <p14:creationId xmlns:p14="http://schemas.microsoft.com/office/powerpoint/2010/main" val="10049479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34</a:t>
            </a:fld>
            <a:endParaRPr lang="en-US" altLang="en-US" sz="1200"/>
          </a:p>
        </p:txBody>
      </p:sp>
    </p:spTree>
    <p:extLst>
      <p:ext uri="{BB962C8B-B14F-4D97-AF65-F5344CB8AC3E}">
        <p14:creationId xmlns:p14="http://schemas.microsoft.com/office/powerpoint/2010/main" val="371009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35</a:t>
            </a:fld>
            <a:endParaRPr lang="en-US" altLang="en-US" sz="1200"/>
          </a:p>
        </p:txBody>
      </p:sp>
    </p:spTree>
    <p:extLst>
      <p:ext uri="{BB962C8B-B14F-4D97-AF65-F5344CB8AC3E}">
        <p14:creationId xmlns:p14="http://schemas.microsoft.com/office/powerpoint/2010/main" val="35868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36</a:t>
            </a:fld>
            <a:endParaRPr lang="en-US" altLang="en-US" sz="1200"/>
          </a:p>
        </p:txBody>
      </p:sp>
    </p:spTree>
    <p:extLst>
      <p:ext uri="{BB962C8B-B14F-4D97-AF65-F5344CB8AC3E}">
        <p14:creationId xmlns:p14="http://schemas.microsoft.com/office/powerpoint/2010/main" val="1746475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37</a:t>
            </a:fld>
            <a:endParaRPr lang="en-US" altLang="en-US" sz="1200"/>
          </a:p>
        </p:txBody>
      </p:sp>
    </p:spTree>
    <p:extLst>
      <p:ext uri="{BB962C8B-B14F-4D97-AF65-F5344CB8AC3E}">
        <p14:creationId xmlns:p14="http://schemas.microsoft.com/office/powerpoint/2010/main" val="260794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5</a:t>
            </a:fld>
            <a:endParaRPr lang="en-US" altLang="en-US" sz="1200"/>
          </a:p>
        </p:txBody>
      </p:sp>
    </p:spTree>
    <p:extLst>
      <p:ext uri="{BB962C8B-B14F-4D97-AF65-F5344CB8AC3E}">
        <p14:creationId xmlns:p14="http://schemas.microsoft.com/office/powerpoint/2010/main" val="1248135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6</a:t>
            </a:fld>
            <a:endParaRPr lang="en-US" altLang="en-US" sz="1200"/>
          </a:p>
        </p:txBody>
      </p:sp>
    </p:spTree>
    <p:extLst>
      <p:ext uri="{BB962C8B-B14F-4D97-AF65-F5344CB8AC3E}">
        <p14:creationId xmlns:p14="http://schemas.microsoft.com/office/powerpoint/2010/main" val="47666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7</a:t>
            </a:fld>
            <a:endParaRPr lang="en-US" altLang="en-US" sz="1200"/>
          </a:p>
        </p:txBody>
      </p:sp>
    </p:spTree>
    <p:extLst>
      <p:ext uri="{BB962C8B-B14F-4D97-AF65-F5344CB8AC3E}">
        <p14:creationId xmlns:p14="http://schemas.microsoft.com/office/powerpoint/2010/main" val="1780616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8</a:t>
            </a:fld>
            <a:endParaRPr lang="en-US" altLang="en-US" sz="1200"/>
          </a:p>
        </p:txBody>
      </p:sp>
    </p:spTree>
    <p:extLst>
      <p:ext uri="{BB962C8B-B14F-4D97-AF65-F5344CB8AC3E}">
        <p14:creationId xmlns:p14="http://schemas.microsoft.com/office/powerpoint/2010/main" val="1549206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9</a:t>
            </a:fld>
            <a:endParaRPr lang="en-US" altLang="en-US" sz="1200"/>
          </a:p>
        </p:txBody>
      </p:sp>
    </p:spTree>
    <p:extLst>
      <p:ext uri="{BB962C8B-B14F-4D97-AF65-F5344CB8AC3E}">
        <p14:creationId xmlns:p14="http://schemas.microsoft.com/office/powerpoint/2010/main" val="1633364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10</a:t>
            </a:fld>
            <a:endParaRPr lang="en-US" altLang="en-US" sz="1200"/>
          </a:p>
        </p:txBody>
      </p:sp>
    </p:spTree>
    <p:extLst>
      <p:ext uri="{BB962C8B-B14F-4D97-AF65-F5344CB8AC3E}">
        <p14:creationId xmlns:p14="http://schemas.microsoft.com/office/powerpoint/2010/main" val="1093038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6" name="Rectangle 6"/>
          <p:cNvSpPr>
            <a:spLocks noGrp="1" noChangeArrowheads="1"/>
          </p:cNvSpPr>
          <p:nvPr>
            <p:ph type="sldNum" sz="quarter" idx="12"/>
          </p:nvPr>
        </p:nvSpPr>
        <p:spPr>
          <a:ln/>
        </p:spPr>
        <p:txBody>
          <a:bodyPr/>
          <a:lstStyle>
            <a:lvl1pPr>
              <a:defRPr/>
            </a:lvl1pPr>
          </a:lstStyle>
          <a:p>
            <a:fld id="{15B7962F-3340-7E4E-AEC8-DC0EE06B52D3}" type="slidenum">
              <a:rPr lang="en-US" altLang="en-US"/>
              <a:pPr/>
              <a:t>‹#›</a:t>
            </a:fld>
            <a:endParaRPr lang="en-US" altLang="en-US"/>
          </a:p>
        </p:txBody>
      </p:sp>
    </p:spTree>
    <p:extLst>
      <p:ext uri="{BB962C8B-B14F-4D97-AF65-F5344CB8AC3E}">
        <p14:creationId xmlns:p14="http://schemas.microsoft.com/office/powerpoint/2010/main" val="178070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6" name="Rectangle 6"/>
          <p:cNvSpPr>
            <a:spLocks noGrp="1" noChangeArrowheads="1"/>
          </p:cNvSpPr>
          <p:nvPr>
            <p:ph type="sldNum" sz="quarter" idx="12"/>
          </p:nvPr>
        </p:nvSpPr>
        <p:spPr>
          <a:ln/>
        </p:spPr>
        <p:txBody>
          <a:bodyPr/>
          <a:lstStyle>
            <a:lvl1pPr>
              <a:defRPr/>
            </a:lvl1pPr>
          </a:lstStyle>
          <a:p>
            <a:fld id="{14A6E35A-8DAD-9F43-A49D-B1442E5E2A84}" type="slidenum">
              <a:rPr lang="en-US" altLang="en-US"/>
              <a:pPr/>
              <a:t>‹#›</a:t>
            </a:fld>
            <a:endParaRPr lang="en-US" altLang="en-US"/>
          </a:p>
        </p:txBody>
      </p:sp>
    </p:spTree>
    <p:extLst>
      <p:ext uri="{BB962C8B-B14F-4D97-AF65-F5344CB8AC3E}">
        <p14:creationId xmlns:p14="http://schemas.microsoft.com/office/powerpoint/2010/main" val="62917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6" name="Rectangle 6"/>
          <p:cNvSpPr>
            <a:spLocks noGrp="1" noChangeArrowheads="1"/>
          </p:cNvSpPr>
          <p:nvPr>
            <p:ph type="sldNum" sz="quarter" idx="12"/>
          </p:nvPr>
        </p:nvSpPr>
        <p:spPr>
          <a:ln/>
        </p:spPr>
        <p:txBody>
          <a:bodyPr/>
          <a:lstStyle>
            <a:lvl1pPr>
              <a:defRPr/>
            </a:lvl1pPr>
          </a:lstStyle>
          <a:p>
            <a:fld id="{969A77DF-A4BB-D147-8911-0596CA552D8F}" type="slidenum">
              <a:rPr lang="en-US" altLang="en-US"/>
              <a:pPr/>
              <a:t>‹#›</a:t>
            </a:fld>
            <a:endParaRPr lang="en-US" altLang="en-US"/>
          </a:p>
        </p:txBody>
      </p:sp>
    </p:spTree>
    <p:extLst>
      <p:ext uri="{BB962C8B-B14F-4D97-AF65-F5344CB8AC3E}">
        <p14:creationId xmlns:p14="http://schemas.microsoft.com/office/powerpoint/2010/main" val="33525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6" name="Rectangle 6"/>
          <p:cNvSpPr>
            <a:spLocks noGrp="1" noChangeArrowheads="1"/>
          </p:cNvSpPr>
          <p:nvPr>
            <p:ph type="sldNum" sz="quarter" idx="12"/>
          </p:nvPr>
        </p:nvSpPr>
        <p:spPr>
          <a:ln/>
        </p:spPr>
        <p:txBody>
          <a:bodyPr/>
          <a:lstStyle>
            <a:lvl1pPr>
              <a:defRPr/>
            </a:lvl1pPr>
          </a:lstStyle>
          <a:p>
            <a:fld id="{E72F76C1-9EA7-F646-9A1B-A1B8138FC552}" type="slidenum">
              <a:rPr lang="en-US" altLang="en-US"/>
              <a:pPr/>
              <a:t>‹#›</a:t>
            </a:fld>
            <a:endParaRPr lang="en-US" altLang="en-US"/>
          </a:p>
        </p:txBody>
      </p:sp>
    </p:spTree>
    <p:extLst>
      <p:ext uri="{BB962C8B-B14F-4D97-AF65-F5344CB8AC3E}">
        <p14:creationId xmlns:p14="http://schemas.microsoft.com/office/powerpoint/2010/main" val="90514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6" name="Rectangle 6"/>
          <p:cNvSpPr>
            <a:spLocks noGrp="1" noChangeArrowheads="1"/>
          </p:cNvSpPr>
          <p:nvPr>
            <p:ph type="sldNum" sz="quarter" idx="12"/>
          </p:nvPr>
        </p:nvSpPr>
        <p:spPr>
          <a:ln/>
        </p:spPr>
        <p:txBody>
          <a:bodyPr/>
          <a:lstStyle>
            <a:lvl1pPr>
              <a:defRPr/>
            </a:lvl1pPr>
          </a:lstStyle>
          <a:p>
            <a:fld id="{29C9B53B-8607-914E-9420-69E770E9DA14}" type="slidenum">
              <a:rPr lang="en-US" altLang="en-US"/>
              <a:pPr/>
              <a:t>‹#›</a:t>
            </a:fld>
            <a:endParaRPr lang="en-US" altLang="en-US"/>
          </a:p>
        </p:txBody>
      </p:sp>
    </p:spTree>
    <p:extLst>
      <p:ext uri="{BB962C8B-B14F-4D97-AF65-F5344CB8AC3E}">
        <p14:creationId xmlns:p14="http://schemas.microsoft.com/office/powerpoint/2010/main" val="5757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7" name="Rectangle 6"/>
          <p:cNvSpPr>
            <a:spLocks noGrp="1" noChangeArrowheads="1"/>
          </p:cNvSpPr>
          <p:nvPr>
            <p:ph type="sldNum" sz="quarter" idx="12"/>
          </p:nvPr>
        </p:nvSpPr>
        <p:spPr>
          <a:ln/>
        </p:spPr>
        <p:txBody>
          <a:bodyPr/>
          <a:lstStyle>
            <a:lvl1pPr>
              <a:defRPr/>
            </a:lvl1pPr>
          </a:lstStyle>
          <a:p>
            <a:fld id="{16B0D51E-8E6D-994A-9B69-4FC9283F7E27}" type="slidenum">
              <a:rPr lang="en-US" altLang="en-US"/>
              <a:pPr/>
              <a:t>‹#›</a:t>
            </a:fld>
            <a:endParaRPr lang="en-US" altLang="en-US"/>
          </a:p>
        </p:txBody>
      </p:sp>
    </p:spTree>
    <p:extLst>
      <p:ext uri="{BB962C8B-B14F-4D97-AF65-F5344CB8AC3E}">
        <p14:creationId xmlns:p14="http://schemas.microsoft.com/office/powerpoint/2010/main" val="129408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9" name="Rectangle 6"/>
          <p:cNvSpPr>
            <a:spLocks noGrp="1" noChangeArrowheads="1"/>
          </p:cNvSpPr>
          <p:nvPr>
            <p:ph type="sldNum" sz="quarter" idx="12"/>
          </p:nvPr>
        </p:nvSpPr>
        <p:spPr>
          <a:ln/>
        </p:spPr>
        <p:txBody>
          <a:bodyPr/>
          <a:lstStyle>
            <a:lvl1pPr>
              <a:defRPr/>
            </a:lvl1pPr>
          </a:lstStyle>
          <a:p>
            <a:fld id="{3DD3D4BC-E356-0843-AAE0-C12251E81D6A}" type="slidenum">
              <a:rPr lang="en-US" altLang="en-US"/>
              <a:pPr/>
              <a:t>‹#›</a:t>
            </a:fld>
            <a:endParaRPr lang="en-US" altLang="en-US"/>
          </a:p>
        </p:txBody>
      </p:sp>
    </p:spTree>
    <p:extLst>
      <p:ext uri="{BB962C8B-B14F-4D97-AF65-F5344CB8AC3E}">
        <p14:creationId xmlns:p14="http://schemas.microsoft.com/office/powerpoint/2010/main" val="5139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smtClean="0"/>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r>
              <a:rPr lang="en-US" altLang="en-US"/>
              <a:t>Copyright © Marco Papa 2016</a:t>
            </a:r>
          </a:p>
        </p:txBody>
      </p:sp>
      <p:sp>
        <p:nvSpPr>
          <p:cNvPr id="5" name="Rectangle 6"/>
          <p:cNvSpPr>
            <a:spLocks noGrp="1" noChangeArrowheads="1"/>
          </p:cNvSpPr>
          <p:nvPr>
            <p:ph type="sldNum" sz="quarter" idx="12"/>
          </p:nvPr>
        </p:nvSpPr>
        <p:spPr>
          <a:xfrm>
            <a:off x="6553200" y="6262688"/>
            <a:ext cx="1752600" cy="457200"/>
          </a:xfrm>
        </p:spPr>
        <p:txBody>
          <a:bodyPr/>
          <a:lstStyle>
            <a:lvl1pPr>
              <a:defRPr/>
            </a:lvl1pPr>
          </a:lstStyle>
          <a:p>
            <a:fld id="{7AD28CC9-3ABC-254F-BAB0-6118B2E293F1}" type="slidenum">
              <a:rPr lang="en-US" altLang="en-US"/>
              <a:pPr/>
              <a:t>‹#›</a:t>
            </a:fld>
            <a:endParaRPr lang="en-US" altLang="en-US"/>
          </a:p>
        </p:txBody>
      </p:sp>
    </p:spTree>
    <p:extLst>
      <p:ext uri="{BB962C8B-B14F-4D97-AF65-F5344CB8AC3E}">
        <p14:creationId xmlns:p14="http://schemas.microsoft.com/office/powerpoint/2010/main" val="172037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4" name="Rectangle 6"/>
          <p:cNvSpPr>
            <a:spLocks noGrp="1" noChangeArrowheads="1"/>
          </p:cNvSpPr>
          <p:nvPr>
            <p:ph type="sldNum" sz="quarter" idx="12"/>
          </p:nvPr>
        </p:nvSpPr>
        <p:spPr>
          <a:ln/>
        </p:spPr>
        <p:txBody>
          <a:bodyPr/>
          <a:lstStyle>
            <a:lvl1pPr>
              <a:defRPr/>
            </a:lvl1pPr>
          </a:lstStyle>
          <a:p>
            <a:fld id="{F665B412-0370-9A49-90E6-21DF5F9548FE}" type="slidenum">
              <a:rPr lang="en-US" altLang="en-US"/>
              <a:pPr/>
              <a:t>‹#›</a:t>
            </a:fld>
            <a:endParaRPr lang="en-US" altLang="en-US"/>
          </a:p>
        </p:txBody>
      </p:sp>
    </p:spTree>
    <p:extLst>
      <p:ext uri="{BB962C8B-B14F-4D97-AF65-F5344CB8AC3E}">
        <p14:creationId xmlns:p14="http://schemas.microsoft.com/office/powerpoint/2010/main" val="52349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7" name="Rectangle 6"/>
          <p:cNvSpPr>
            <a:spLocks noGrp="1" noChangeArrowheads="1"/>
          </p:cNvSpPr>
          <p:nvPr>
            <p:ph type="sldNum" sz="quarter" idx="12"/>
          </p:nvPr>
        </p:nvSpPr>
        <p:spPr>
          <a:ln/>
        </p:spPr>
        <p:txBody>
          <a:bodyPr/>
          <a:lstStyle>
            <a:lvl1pPr>
              <a:defRPr/>
            </a:lvl1pPr>
          </a:lstStyle>
          <a:p>
            <a:fld id="{2698E41D-146E-6642-B527-60AA2D9EE3D1}" type="slidenum">
              <a:rPr lang="en-US" altLang="en-US"/>
              <a:pPr/>
              <a:t>‹#›</a:t>
            </a:fld>
            <a:endParaRPr lang="en-US" altLang="en-US"/>
          </a:p>
        </p:txBody>
      </p:sp>
    </p:spTree>
    <p:extLst>
      <p:ext uri="{BB962C8B-B14F-4D97-AF65-F5344CB8AC3E}">
        <p14:creationId xmlns:p14="http://schemas.microsoft.com/office/powerpoint/2010/main" val="6320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7" name="Rectangle 6"/>
          <p:cNvSpPr>
            <a:spLocks noGrp="1" noChangeArrowheads="1"/>
          </p:cNvSpPr>
          <p:nvPr>
            <p:ph type="sldNum" sz="quarter" idx="12"/>
          </p:nvPr>
        </p:nvSpPr>
        <p:spPr>
          <a:ln/>
        </p:spPr>
        <p:txBody>
          <a:bodyPr/>
          <a:lstStyle>
            <a:lvl1pPr>
              <a:defRPr/>
            </a:lvl1pPr>
          </a:lstStyle>
          <a:p>
            <a:fld id="{555C4F6D-3810-7C43-A64C-4FDE624A5DE5}" type="slidenum">
              <a:rPr lang="en-US" altLang="en-US"/>
              <a:pPr/>
              <a:t>‹#›</a:t>
            </a:fld>
            <a:endParaRPr lang="en-US" altLang="en-US"/>
          </a:p>
        </p:txBody>
      </p:sp>
    </p:spTree>
    <p:extLst>
      <p:ext uri="{BB962C8B-B14F-4D97-AF65-F5344CB8AC3E}">
        <p14:creationId xmlns:p14="http://schemas.microsoft.com/office/powerpoint/2010/main" val="144080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MS PGothic" charset="0"/>
                <a:cs typeface="MS PGothic" charset="0"/>
              </a:defRPr>
            </a:lvl1pPr>
          </a:lstStyle>
          <a:p>
            <a:pPr>
              <a:defRPr/>
            </a:pPr>
            <a:endParaRPr lang="en-US"/>
          </a:p>
        </p:txBody>
      </p:sp>
      <p:sp>
        <p:nvSpPr>
          <p:cNvPr id="1029" name="Rectangle 5"/>
          <p:cNvSpPr>
            <a:spLocks noGrp="1" noChangeArrowheads="1"/>
          </p:cNvSpPr>
          <p:nvPr>
            <p:ph type="ftr" sz="quarter" idx="3"/>
          </p:nvPr>
        </p:nvSpPr>
        <p:spPr bwMode="auto">
          <a:xfrm>
            <a:off x="2895600" y="6248400"/>
            <a:ext cx="350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en-US"/>
              <a:t>Copyright © Marco Papa 2016</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9D65CC4-3D8C-4048-AFAC-52C6DDEA1CD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7" r:id="rId6"/>
    <p:sldLayoutId id="2147483942" r:id="rId7"/>
    <p:sldLayoutId id="2147483943" r:id="rId8"/>
    <p:sldLayoutId id="2147483944" r:id="rId9"/>
    <p:sldLayoutId id="2147483945" r:id="rId10"/>
    <p:sldLayoutId id="2147483946" r:id="rId11"/>
  </p:sldLayoutIdLst>
  <p:hf hdr="0" dt="0"/>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S PGothic" charset="0"/>
        </a:defRPr>
      </a:lvl1pPr>
      <a:lvl2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MS PGothic" charset="0"/>
        </a:defRPr>
      </a:lvl2pPr>
      <a:lvl3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MS PGothic" charset="0"/>
        </a:defRPr>
      </a:lvl3pPr>
      <a:lvl4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MS PGothic" charset="0"/>
        </a:defRPr>
      </a:lvl4pPr>
      <a:lvl5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MS PGothic"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cs typeface="Geneva" charset="0"/>
        </a:defRPr>
      </a:lvl3pPr>
      <a:lvl4pPr marL="1600200" indent="-228600" algn="l" rtl="0" eaLnBrk="0" fontAlgn="base" hangingPunct="0">
        <a:spcBef>
          <a:spcPct val="20000"/>
        </a:spcBef>
        <a:spcAft>
          <a:spcPct val="0"/>
        </a:spcAft>
        <a:buChar char="–"/>
        <a:defRPr sz="2000">
          <a:solidFill>
            <a:schemeClr val="tx1"/>
          </a:solidFill>
          <a:latin typeface="+mn-lt"/>
          <a:ea typeface="Geneva" charset="-128"/>
          <a:cs typeface="Geneva" charset="0"/>
        </a:defRPr>
      </a:lvl4pPr>
      <a:lvl5pPr marL="2057400" indent="-228600" algn="l" rtl="0" eaLnBrk="0" fontAlgn="base" hangingPunct="0">
        <a:spcBef>
          <a:spcPct val="20000"/>
        </a:spcBef>
        <a:spcAft>
          <a:spcPct val="0"/>
        </a:spcAft>
        <a:buChar char="»"/>
        <a:defRPr sz="2000">
          <a:solidFill>
            <a:schemeClr val="tx1"/>
          </a:solidFill>
          <a:latin typeface="+mn-lt"/>
          <a:ea typeface="Geneva" charset="-128"/>
          <a:cs typeface="Geneva"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sdk-for-node-j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cloud.google.com/nodej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hyperlink" Target="http://expressjs.com/" TargetMode="External"/><Relationship Id="rId3" Type="http://schemas.openxmlformats.org/officeDocument/2006/relationships/hyperlink" Target="https://nodejs.org/" TargetMode="External"/><Relationship Id="rId7" Type="http://schemas.openxmlformats.org/officeDocument/2006/relationships/hyperlink" Target="https://github.com/workshopper/learnyounod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npmjs.com/" TargetMode="External"/><Relationship Id="rId5" Type="http://schemas.openxmlformats.org/officeDocument/2006/relationships/hyperlink" Target="https://github.com/joyent/node" TargetMode="External"/><Relationship Id="rId4" Type="http://schemas.openxmlformats.org/officeDocument/2006/relationships/hyperlink" Target="https://github.com/nodejs/node" TargetMode="External"/><Relationship Id="rId9" Type="http://schemas.openxmlformats.org/officeDocument/2006/relationships/hyperlink" Target="http://gruntjs.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en.wikipedia.org/wiki/Model_View_ViewMode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hyperlink" Target="http://libscore.com/?#angular" TargetMode="External"/><Relationship Id="rId4" Type="http://schemas.openxmlformats.org/officeDocument/2006/relationships/image" Target="../media/image12.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8" Type="http://schemas.openxmlformats.org/officeDocument/2006/relationships/hyperlink" Target="https://docs.angularjs.org/tutorial" TargetMode="External"/><Relationship Id="rId3" Type="http://schemas.openxmlformats.org/officeDocument/2006/relationships/hyperlink" Target="https://angularjs.org/#the-basics" TargetMode="External"/><Relationship Id="rId7" Type="http://schemas.openxmlformats.org/officeDocument/2006/relationships/hyperlink" Target="https://github.com/angular/angular.j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angularjs.org/" TargetMode="External"/><Relationship Id="rId5" Type="http://schemas.openxmlformats.org/officeDocument/2006/relationships/hyperlink" Target="https://angularjs.org/#wire-up-a-backend" TargetMode="External"/><Relationship Id="rId10" Type="http://schemas.openxmlformats.org/officeDocument/2006/relationships/hyperlink" Target="https://angular.io/" TargetMode="External"/><Relationship Id="rId4" Type="http://schemas.openxmlformats.org/officeDocument/2006/relationships/hyperlink" Target="https://angularjs.org/#add-some-control" TargetMode="External"/><Relationship Id="rId9" Type="http://schemas.openxmlformats.org/officeDocument/2006/relationships/hyperlink" Target="http://campus.codeschool.com/courses/shaping-up-with-angular-js/level/1/section/1/creating-a-store-module"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vuejs.org/" TargetMode="External"/><Relationship Id="rId3" Type="http://schemas.openxmlformats.org/officeDocument/2006/relationships/hyperlink" Target="http://vuejs.org/examples/" TargetMode="External"/><Relationship Id="rId7" Type="http://schemas.openxmlformats.org/officeDocument/2006/relationships/hyperlink" Target="http://vuejs.org/examples/hackernews.html" TargetMode="External"/><Relationship Id="rId12" Type="http://schemas.openxmlformats.org/officeDocument/2006/relationships/hyperlink" Target="https://github.com/vuejs/vue-router"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vuejs.org/examples/todomvc.html" TargetMode="External"/><Relationship Id="rId11" Type="http://schemas.openxmlformats.org/officeDocument/2006/relationships/hyperlink" Target="https://github.com/vuejs/awesome-vue" TargetMode="External"/><Relationship Id="rId5" Type="http://schemas.openxmlformats.org/officeDocument/2006/relationships/hyperlink" Target="http://vuejs.org/examples/tree-view.html" TargetMode="External"/><Relationship Id="rId10" Type="http://schemas.openxmlformats.org/officeDocument/2006/relationships/hyperlink" Target="http://forum.vuejs.org/" TargetMode="External"/><Relationship Id="rId4" Type="http://schemas.openxmlformats.org/officeDocument/2006/relationships/hyperlink" Target="http://vuejs.org/examples/grid-component.html" TargetMode="External"/><Relationship Id="rId9" Type="http://schemas.openxmlformats.org/officeDocument/2006/relationships/hyperlink" Target="https://github.com/vuejs/vu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1143000" y="2246313"/>
            <a:ext cx="6858000" cy="1243012"/>
          </a:xfrm>
        </p:spPr>
        <p:txBody>
          <a:bodyPr/>
          <a:lstStyle/>
          <a:p>
            <a:pPr eaLnBrk="1" hangingPunct="1">
              <a:defRPr/>
            </a:pPr>
            <a:r>
              <a:rPr lang="en-US" altLang="en-US" b="1" dirty="0">
                <a:latin typeface="+mn-lt"/>
                <a:cs typeface="ＭＳ Ｐゴシック" charset="-128"/>
              </a:rPr>
              <a:t>JavaScript Frameworks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err="1"/>
              <a:t>Node.js</a:t>
            </a:r>
            <a:r>
              <a:rPr lang="en-US" sz="3200" b="1" dirty="0"/>
              <a:t> on AWS</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endParaRPr lang="en-US" sz="825" dirty="0"/>
          </a:p>
          <a:p>
            <a:r>
              <a:rPr lang="en-US" sz="1800" dirty="0"/>
              <a:t>Create Ubuntu Micro EC32 instance</a:t>
            </a:r>
          </a:p>
          <a:p>
            <a:r>
              <a:rPr lang="en-US" sz="1800" dirty="0" err="1"/>
              <a:t>ssh</a:t>
            </a:r>
            <a:r>
              <a:rPr lang="en-US" sz="1800" dirty="0"/>
              <a:t> to the AWS </a:t>
            </a:r>
            <a:r>
              <a:rPr lang="en-US" sz="1800" dirty="0" err="1"/>
              <a:t>ubuntu</a:t>
            </a:r>
            <a:r>
              <a:rPr lang="en-US" sz="1800" dirty="0"/>
              <a:t> server</a:t>
            </a:r>
          </a:p>
          <a:p>
            <a:r>
              <a:rPr lang="en-US" sz="1800" dirty="0"/>
              <a:t>Download </a:t>
            </a:r>
            <a:r>
              <a:rPr lang="en-US" sz="1800" dirty="0" err="1"/>
              <a:t>node.js</a:t>
            </a:r>
            <a:r>
              <a:rPr lang="en-US" sz="1800" dirty="0"/>
              <a:t> using ‘</a:t>
            </a:r>
            <a:r>
              <a:rPr lang="en-US" sz="1800" dirty="0" err="1"/>
              <a:t>wget</a:t>
            </a:r>
            <a:r>
              <a:rPr lang="en-US" sz="1800" dirty="0"/>
              <a:t>’</a:t>
            </a:r>
          </a:p>
          <a:p>
            <a:r>
              <a:rPr lang="en-US" sz="1800" dirty="0"/>
              <a:t>Execute the binaries, make, and install via the command:</a:t>
            </a:r>
          </a:p>
          <a:p>
            <a:pPr marL="0" indent="0">
              <a:buNone/>
            </a:pPr>
            <a:r>
              <a:rPr lang="en-US" sz="1800" dirty="0"/>
              <a:t>	./configure &amp;&amp; make &amp;&amp; </a:t>
            </a:r>
            <a:r>
              <a:rPr lang="en-US" sz="1800" dirty="0" err="1"/>
              <a:t>sudo</a:t>
            </a:r>
            <a:r>
              <a:rPr lang="en-US" sz="1800" dirty="0"/>
              <a:t> make install</a:t>
            </a:r>
          </a:p>
          <a:p>
            <a:pPr marL="0" indent="0">
              <a:buNone/>
            </a:pPr>
            <a:endParaRPr lang="en-US" sz="1800" b="1" dirty="0"/>
          </a:p>
          <a:p>
            <a:pPr marL="0" indent="0">
              <a:buNone/>
            </a:pPr>
            <a:endParaRPr lang="en-US" sz="1800" b="1"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10</a:t>
            </a:fld>
            <a:endParaRPr lang="en-US" altLang="en-US" sz="105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3834819"/>
            <a:ext cx="4038600" cy="2261181"/>
          </a:xfrm>
          <a:prstGeom prst="rect">
            <a:avLst/>
          </a:prstGeom>
        </p:spPr>
      </p:pic>
    </p:spTree>
    <p:extLst>
      <p:ext uri="{BB962C8B-B14F-4D97-AF65-F5344CB8AC3E}">
        <p14:creationId xmlns:p14="http://schemas.microsoft.com/office/powerpoint/2010/main" val="117851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err="1"/>
              <a:t>Node.js</a:t>
            </a:r>
            <a:r>
              <a:rPr lang="en-US" sz="3200" b="1" dirty="0"/>
              <a:t> on AWS</a:t>
            </a:r>
            <a:endParaRPr lang="en-US" altLang="en-US" sz="3200" b="1" dirty="0">
              <a:latin typeface="Courier New" charset="0"/>
              <a:ea typeface="MS PGothic" charset="-128"/>
            </a:endParaRPr>
          </a:p>
        </p:txBody>
      </p:sp>
      <p:sp>
        <p:nvSpPr>
          <p:cNvPr id="140290" name="Content Placeholder 2"/>
          <p:cNvSpPr>
            <a:spLocks noGrp="1"/>
          </p:cNvSpPr>
          <p:nvPr>
            <p:ph idx="1"/>
          </p:nvPr>
        </p:nvSpPr>
        <p:spPr>
          <a:xfrm>
            <a:off x="685800" y="1828800"/>
            <a:ext cx="7772400" cy="4267200"/>
          </a:xfrm>
        </p:spPr>
        <p:txBody>
          <a:bodyPr>
            <a:normAutofit/>
          </a:bodyPr>
          <a:lstStyle/>
          <a:p>
            <a:pPr marL="0" indent="0">
              <a:buNone/>
            </a:pPr>
            <a:endParaRPr lang="en-US" sz="825" dirty="0"/>
          </a:p>
          <a:p>
            <a:r>
              <a:rPr lang="en-US" sz="1800" dirty="0"/>
              <a:t>AWS SDK for JavaScript in </a:t>
            </a:r>
            <a:r>
              <a:rPr lang="en-US" sz="1800" dirty="0" err="1"/>
              <a:t>Node.js</a:t>
            </a:r>
            <a:endParaRPr lang="en-US" sz="1800" dirty="0"/>
          </a:p>
          <a:p>
            <a:r>
              <a:rPr lang="en-US" sz="1800" dirty="0"/>
              <a:t>Provides JavaScript objects for AWS services including Amazon S3, Amazon EC2, </a:t>
            </a:r>
            <a:r>
              <a:rPr lang="en-US" sz="1800" dirty="0" err="1"/>
              <a:t>DynamoDB</a:t>
            </a:r>
            <a:r>
              <a:rPr lang="en-US" sz="1800" dirty="0"/>
              <a:t>, Amazon Elastic Beanstalk and many more.</a:t>
            </a:r>
          </a:p>
          <a:p>
            <a:r>
              <a:rPr lang="en-US" sz="1800" dirty="0"/>
              <a:t>Single, downloadable package includes the AWS JavaScript Library and documentation</a:t>
            </a:r>
          </a:p>
          <a:p>
            <a:r>
              <a:rPr lang="en-US" sz="1800" dirty="0"/>
              <a:t>See: </a:t>
            </a:r>
            <a:r>
              <a:rPr lang="en-US" sz="1800" dirty="0">
                <a:hlinkClick r:id="rId3"/>
              </a:rPr>
              <a:t>https://aws.amazon.com/sdk-for-node-js/</a:t>
            </a:r>
            <a:endParaRPr lang="en-US" sz="1800" dirty="0"/>
          </a:p>
          <a:p>
            <a:endParaRPr lang="en-US" sz="1800" dirty="0"/>
          </a:p>
          <a:p>
            <a:pPr marL="0" indent="0">
              <a:buNone/>
            </a:pPr>
            <a:endParaRPr lang="en-US" sz="1800" dirty="0"/>
          </a:p>
          <a:p>
            <a:pPr marL="0" indent="0">
              <a:buNone/>
            </a:pPr>
            <a:endParaRPr lang="en-US" sz="1800" b="1" dirty="0"/>
          </a:p>
          <a:p>
            <a:pPr marL="0" indent="0">
              <a:buNone/>
            </a:pPr>
            <a:endParaRPr lang="en-US" sz="1800" b="1"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11</a:t>
            </a:fld>
            <a:endParaRPr lang="en-US" altLang="en-US" sz="105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9900" y="3962400"/>
            <a:ext cx="3276600" cy="2366709"/>
          </a:xfrm>
          <a:prstGeom prst="rect">
            <a:avLst/>
          </a:prstGeom>
        </p:spPr>
      </p:pic>
    </p:spTree>
    <p:extLst>
      <p:ext uri="{BB962C8B-B14F-4D97-AF65-F5344CB8AC3E}">
        <p14:creationId xmlns:p14="http://schemas.microsoft.com/office/powerpoint/2010/main" val="1554689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err="1"/>
              <a:t>Node.js</a:t>
            </a:r>
            <a:r>
              <a:rPr lang="en-US" sz="3200" b="1" dirty="0"/>
              <a:t> on Google Cloud Platform</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r>
              <a:rPr lang="en-US" sz="1800" dirty="0" err="1"/>
              <a:t>Node.js</a:t>
            </a:r>
            <a:r>
              <a:rPr lang="en-US" sz="1800" dirty="0"/>
              <a:t> app deployed using Google App Engine Managed VMs</a:t>
            </a:r>
          </a:p>
          <a:p>
            <a:r>
              <a:rPr lang="en-US" sz="1800" dirty="0"/>
              <a:t>Scales to serve millions of requests</a:t>
            </a:r>
            <a:endParaRPr lang="en-US" sz="1800" b="1" dirty="0"/>
          </a:p>
          <a:p>
            <a:r>
              <a:rPr lang="en-US" sz="1800" dirty="0"/>
              <a:t>Supports structures and binary data, authentication, logging, events</a:t>
            </a:r>
          </a:p>
          <a:p>
            <a:r>
              <a:rPr lang="en-US" sz="1800" dirty="0"/>
              <a:t>See: </a:t>
            </a:r>
            <a:r>
              <a:rPr lang="en-US" sz="1800" dirty="0">
                <a:hlinkClick r:id="rId3"/>
              </a:rPr>
              <a:t>https://cloud.google.com/nodejs</a:t>
            </a:r>
            <a:endParaRPr lang="en-US" sz="1800" dirty="0"/>
          </a:p>
          <a:p>
            <a:endParaRPr lang="en-US" sz="1800" dirty="0"/>
          </a:p>
          <a:p>
            <a:pPr marL="0" indent="0">
              <a:buNone/>
            </a:pPr>
            <a:endParaRPr lang="en-US" sz="1800"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12</a:t>
            </a:fld>
            <a:endParaRPr lang="en-US" altLang="en-US" sz="105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4847" y="3333289"/>
            <a:ext cx="3914306" cy="2915111"/>
          </a:xfrm>
          <a:prstGeom prst="rect">
            <a:avLst/>
          </a:prstGeom>
        </p:spPr>
      </p:pic>
    </p:spTree>
    <p:extLst>
      <p:ext uri="{BB962C8B-B14F-4D97-AF65-F5344CB8AC3E}">
        <p14:creationId xmlns:p14="http://schemas.microsoft.com/office/powerpoint/2010/main" val="146663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err="1"/>
              <a:t>Node.js</a:t>
            </a:r>
            <a:r>
              <a:rPr lang="en-US" sz="3200" b="1" dirty="0"/>
              <a:t> on OS X and Windows</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r>
              <a:rPr lang="en-US" sz="1800" dirty="0"/>
              <a:t>Download OS X package at https://</a:t>
            </a:r>
            <a:r>
              <a:rPr lang="en-US" sz="1800" dirty="0" err="1"/>
              <a:t>nodejs.org</a:t>
            </a:r>
            <a:r>
              <a:rPr lang="en-US" sz="1800" dirty="0"/>
              <a:t>/en/ </a:t>
            </a:r>
          </a:p>
          <a:p>
            <a:r>
              <a:rPr lang="en-US" sz="1800" dirty="0"/>
              <a:t>Learn </a:t>
            </a:r>
            <a:r>
              <a:rPr lang="en-US" sz="1800" dirty="0" err="1"/>
              <a:t>Node.js</a:t>
            </a:r>
            <a:r>
              <a:rPr lang="en-US" sz="1800" dirty="0"/>
              <a:t> on you local MacBook or Windows PC</a:t>
            </a:r>
          </a:p>
          <a:p>
            <a:r>
              <a:rPr lang="en-US" sz="1800" dirty="0"/>
              <a:t>Latest version is 7.0</a:t>
            </a:r>
          </a:p>
          <a:p>
            <a:pPr marL="0" indent="0">
              <a:buNone/>
            </a:pPr>
            <a:endParaRPr lang="en-US" sz="1800"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13</a:t>
            </a:fld>
            <a:endParaRPr lang="en-US" altLang="en-US" sz="105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276600"/>
            <a:ext cx="4060677" cy="304689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219" y="3314410"/>
            <a:ext cx="3984477" cy="2933990"/>
          </a:xfrm>
          <a:prstGeom prst="rect">
            <a:avLst/>
          </a:prstGeom>
        </p:spPr>
      </p:pic>
    </p:spTree>
    <p:extLst>
      <p:ext uri="{BB962C8B-B14F-4D97-AF65-F5344CB8AC3E}">
        <p14:creationId xmlns:p14="http://schemas.microsoft.com/office/powerpoint/2010/main" val="6721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a:t>Related URLs</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r>
              <a:rPr lang="en-US" sz="1800" b="1" dirty="0" err="1"/>
              <a:t>Node.js</a:t>
            </a:r>
            <a:r>
              <a:rPr lang="en-US" sz="1800" b="1" dirty="0"/>
              <a:t> website: </a:t>
            </a:r>
            <a:r>
              <a:rPr lang="en-US" sz="1800" u="sng" dirty="0">
                <a:hlinkClick r:id="rId3"/>
              </a:rPr>
              <a:t>https://nodejs.org/</a:t>
            </a:r>
          </a:p>
          <a:p>
            <a:r>
              <a:rPr lang="en-US" sz="1800" b="1" dirty="0" err="1"/>
              <a:t>Node.js</a:t>
            </a:r>
            <a:r>
              <a:rPr lang="en-US" sz="1800" b="1" dirty="0"/>
              <a:t> on </a:t>
            </a:r>
            <a:r>
              <a:rPr lang="en-US" sz="1800" b="1" dirty="0" err="1"/>
              <a:t>Github</a:t>
            </a:r>
            <a:r>
              <a:rPr lang="en-US" sz="1800" b="1" dirty="0"/>
              <a:t>: </a:t>
            </a:r>
            <a:r>
              <a:rPr lang="en-US" sz="1800" u="sng" dirty="0">
                <a:hlinkClick r:id="rId4"/>
              </a:rPr>
              <a:t>https://</a:t>
            </a:r>
            <a:r>
              <a:rPr lang="en-US" sz="1800" u="sng" dirty="0" err="1">
                <a:hlinkClick r:id="rId4"/>
              </a:rPr>
              <a:t>github.com</a:t>
            </a:r>
            <a:r>
              <a:rPr lang="en-US" sz="1800" u="sng" dirty="0">
                <a:hlinkClick r:id="rId4"/>
              </a:rPr>
              <a:t>/</a:t>
            </a:r>
            <a:r>
              <a:rPr lang="en-US" sz="1800" u="sng" dirty="0" err="1">
                <a:hlinkClick r:id="rId4"/>
              </a:rPr>
              <a:t>nodejs</a:t>
            </a:r>
            <a:r>
              <a:rPr lang="en-US" sz="1800" u="sng" dirty="0">
                <a:hlinkClick r:id="rId4"/>
              </a:rPr>
              <a:t>/node</a:t>
            </a:r>
            <a:endParaRPr lang="en-US" sz="1800" u="sng" dirty="0">
              <a:hlinkClick r:id="rId5"/>
            </a:endParaRPr>
          </a:p>
          <a:p>
            <a:r>
              <a:rPr lang="en-US" sz="1800" b="1" dirty="0"/>
              <a:t>NPM: </a:t>
            </a:r>
            <a:r>
              <a:rPr lang="en-US" sz="1800" u="sng" dirty="0">
                <a:hlinkClick r:id="rId6"/>
              </a:rPr>
              <a:t>https://www.npmjs.com/</a:t>
            </a:r>
          </a:p>
          <a:p>
            <a:r>
              <a:rPr lang="en-US" sz="1800" b="1" dirty="0"/>
              <a:t>Learn </a:t>
            </a:r>
            <a:r>
              <a:rPr lang="en-US" sz="1800" b="1" dirty="0" err="1"/>
              <a:t>Node.js</a:t>
            </a:r>
            <a:r>
              <a:rPr lang="en-US" sz="1800" b="1" dirty="0"/>
              <a:t> in terminal: </a:t>
            </a:r>
            <a:r>
              <a:rPr lang="en-US" sz="1800" u="sng" dirty="0">
                <a:hlinkClick r:id="rId7"/>
              </a:rPr>
              <a:t>https://github.com/workshopper/learnyounode</a:t>
            </a:r>
            <a:endParaRPr lang="en-US" sz="1800" u="sng" dirty="0">
              <a:hlinkClick r:id="rId6"/>
            </a:endParaRPr>
          </a:p>
          <a:p>
            <a:r>
              <a:rPr lang="en-US" sz="1800" b="1" dirty="0"/>
              <a:t>Tools:</a:t>
            </a:r>
          </a:p>
          <a:p>
            <a:pPr marL="685800" lvl="2" indent="0">
              <a:buNone/>
            </a:pPr>
            <a:r>
              <a:rPr lang="en-US" sz="1800" u="sng" dirty="0">
                <a:hlinkClick r:id="rId8"/>
              </a:rPr>
              <a:t>http://expressjs.com/</a:t>
            </a:r>
          </a:p>
          <a:p>
            <a:pPr marL="685800" lvl="2" indent="0">
              <a:buNone/>
            </a:pPr>
            <a:r>
              <a:rPr lang="en-US" sz="1800" u="sng" dirty="0">
                <a:hlinkClick r:id="rId9"/>
              </a:rPr>
              <a:t>http://gruntjs.com/</a:t>
            </a:r>
            <a:endParaRPr lang="en-US" sz="1800"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14</a:t>
            </a:fld>
            <a:endParaRPr lang="en-US" altLang="en-US" sz="1050"/>
          </a:p>
        </p:txBody>
      </p:sp>
    </p:spTree>
    <p:extLst>
      <p:ext uri="{BB962C8B-B14F-4D97-AF65-F5344CB8AC3E}">
        <p14:creationId xmlns:p14="http://schemas.microsoft.com/office/powerpoint/2010/main" val="1641802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err="1">
                <a:ea typeface="MS PGothic" charset="-128"/>
              </a:rPr>
              <a:t>Angular.js</a:t>
            </a:r>
            <a:endParaRPr lang="en-US" altLang="en-US" sz="3200" b="1" dirty="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350" b="1" dirty="0"/>
              <a:t>Why </a:t>
            </a:r>
            <a:r>
              <a:rPr lang="en-US" sz="1350" b="1" dirty="0" err="1"/>
              <a:t>AngularJS</a:t>
            </a:r>
            <a:r>
              <a:rPr lang="en-US" sz="1350" b="1" dirty="0"/>
              <a:t>?</a:t>
            </a:r>
          </a:p>
          <a:p>
            <a:r>
              <a:rPr lang="en-US" sz="1350" dirty="0"/>
              <a:t>HTML is great for declaring static documents, but it falters when we try to use it for declaring </a:t>
            </a:r>
            <a:r>
              <a:rPr lang="en-US" sz="1350" b="1" dirty="0"/>
              <a:t>dynamic views </a:t>
            </a:r>
            <a:r>
              <a:rPr lang="en-US" sz="1350" dirty="0"/>
              <a:t>in web-applications. </a:t>
            </a:r>
            <a:r>
              <a:rPr lang="en-US" sz="1350" dirty="0" err="1"/>
              <a:t>AngularJS</a:t>
            </a:r>
            <a:r>
              <a:rPr lang="en-US" sz="1350" dirty="0"/>
              <a:t> lets you extend HTML vocabulary for your application. The resulting environment is extraordinarily expressive, readable, and quick to develop.</a:t>
            </a:r>
          </a:p>
          <a:p>
            <a:pPr marL="0" indent="0">
              <a:buNone/>
            </a:pPr>
            <a:r>
              <a:rPr lang="en-US" sz="1350" b="1" dirty="0"/>
              <a:t>Alternatives</a:t>
            </a:r>
          </a:p>
          <a:p>
            <a:r>
              <a:rPr lang="en-US" sz="1350" dirty="0"/>
              <a:t>Other frameworks deal with HTML’s shortcomings by either abstracting away HTML, CSS, and/or JavaScript or by providing an imperative way for manipulating the DOM. Neither of these address the root problem that HTML was not designed for </a:t>
            </a:r>
            <a:r>
              <a:rPr lang="en-US" sz="1350" b="1" dirty="0"/>
              <a:t>dynamic views</a:t>
            </a:r>
            <a:r>
              <a:rPr lang="en-US" sz="1350" dirty="0"/>
              <a:t>.</a:t>
            </a:r>
          </a:p>
          <a:p>
            <a:pPr marL="0" indent="0">
              <a:buNone/>
            </a:pPr>
            <a:r>
              <a:rPr lang="en-US" sz="1350" b="1" dirty="0"/>
              <a:t>Extensibility</a:t>
            </a:r>
          </a:p>
          <a:p>
            <a:r>
              <a:rPr lang="en-US" sz="1350" dirty="0" err="1"/>
              <a:t>AngularJS</a:t>
            </a:r>
            <a:r>
              <a:rPr lang="en-US" sz="1350" dirty="0"/>
              <a:t> is a toolset for building the framework most suited to your application development. It is fully extensible and works well with other libraries. Every feature can be modified or replaced to suit your unique development workflow and feature needs. Read on to find out how.</a:t>
            </a:r>
            <a:endParaRPr lang="en-US" altLang="en-US" sz="1350" dirty="0">
              <a:ea typeface="MS PGothic" charset="-128"/>
            </a:endParaRP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15</a:t>
            </a:fld>
            <a:endParaRPr lang="en-US" altLang="en-US" sz="105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5143500"/>
            <a:ext cx="3648075" cy="1028700"/>
          </a:xfrm>
          <a:prstGeom prst="rect">
            <a:avLst/>
          </a:prstGeom>
        </p:spPr>
      </p:pic>
    </p:spTree>
    <p:extLst>
      <p:ext uri="{BB962C8B-B14F-4D97-AF65-F5344CB8AC3E}">
        <p14:creationId xmlns:p14="http://schemas.microsoft.com/office/powerpoint/2010/main" val="1831872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a:bodyPr>
          <a:lstStyle/>
          <a:p>
            <a:pPr marL="0" indent="0">
              <a:buNone/>
            </a:pPr>
            <a:r>
              <a:rPr lang="en-US" sz="1800" b="1" dirty="0"/>
              <a:t>Control of the app </a:t>
            </a:r>
          </a:p>
          <a:p>
            <a:pPr marL="0" indent="0">
              <a:buNone/>
            </a:pPr>
            <a:endParaRPr lang="en-US" sz="1800" b="1" dirty="0"/>
          </a:p>
          <a:p>
            <a:pPr marL="0" indent="0">
              <a:buNone/>
            </a:pPr>
            <a:r>
              <a:rPr lang="en-US" sz="1350" b="1" dirty="0"/>
              <a:t>Data Binding</a:t>
            </a:r>
          </a:p>
          <a:p>
            <a:r>
              <a:rPr lang="en-US" sz="1350" dirty="0"/>
              <a:t>Data-binding is an automatic way of updating the view whenever the model changes, as well as updating the model whenever the view changes. This is awesome because it eliminates DOM manipulation from the list of things you have to worry about.</a:t>
            </a:r>
          </a:p>
          <a:p>
            <a:pPr marL="0" indent="0">
              <a:buNone/>
            </a:pPr>
            <a:r>
              <a:rPr lang="en-US" sz="1350" b="1" dirty="0"/>
              <a:t>Controller</a:t>
            </a:r>
          </a:p>
          <a:p>
            <a:r>
              <a:rPr lang="en-US" sz="1350" dirty="0"/>
              <a:t>Controllers are the behavior behind the DOM elements. </a:t>
            </a:r>
            <a:r>
              <a:rPr lang="en-US" sz="1350" dirty="0" err="1"/>
              <a:t>AngularJS</a:t>
            </a:r>
            <a:r>
              <a:rPr lang="en-US" sz="1350" dirty="0"/>
              <a:t> lets you express the behavior in a clean readable form without the usual boilerplate of updating the DOM, registering callbacks or watching model changes.</a:t>
            </a:r>
          </a:p>
          <a:p>
            <a:pPr marL="0" indent="0">
              <a:buNone/>
            </a:pPr>
            <a:r>
              <a:rPr lang="en-US" sz="1350" b="1" dirty="0"/>
              <a:t>Plain JavaScript</a:t>
            </a:r>
          </a:p>
          <a:p>
            <a:r>
              <a:rPr lang="en-US" sz="1350" dirty="0"/>
              <a:t>Unlike other frameworks, there is no need to inherit from proprietary types in order to wrap the model in </a:t>
            </a:r>
            <a:r>
              <a:rPr lang="en-US" sz="1350" dirty="0" err="1"/>
              <a:t>accessors</a:t>
            </a:r>
            <a:r>
              <a:rPr lang="en-US" sz="1350" dirty="0"/>
              <a:t> methods. Angular models are plain old JavaScript objects. This makes your code easy to test, maintain, reuse, and again free from boilerplate.</a:t>
            </a:r>
            <a:endParaRPr lang="en-US" sz="1350" b="1"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16</a:t>
            </a:fld>
            <a:endParaRPr lang="en-US" altLang="en-US" sz="1050"/>
          </a:p>
        </p:txBody>
      </p:sp>
    </p:spTree>
    <p:extLst>
      <p:ext uri="{BB962C8B-B14F-4D97-AF65-F5344CB8AC3E}">
        <p14:creationId xmlns:p14="http://schemas.microsoft.com/office/powerpoint/2010/main" val="1352013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a:bodyPr>
          <a:lstStyle/>
          <a:p>
            <a:pPr marL="0" indent="0">
              <a:buNone/>
            </a:pPr>
            <a:r>
              <a:rPr lang="en-US" sz="1800" b="1" dirty="0"/>
              <a:t>Wire up a Backend</a:t>
            </a:r>
          </a:p>
          <a:p>
            <a:pPr marL="0" indent="0">
              <a:buNone/>
            </a:pPr>
            <a:endParaRPr lang="en-US" sz="1800" b="1" dirty="0"/>
          </a:p>
          <a:p>
            <a:pPr marL="0" indent="0">
              <a:buNone/>
            </a:pPr>
            <a:r>
              <a:rPr lang="en-US" sz="1350" b="1" dirty="0"/>
              <a:t>Deep Linking</a:t>
            </a:r>
          </a:p>
          <a:p>
            <a:r>
              <a:rPr lang="en-US" sz="1350" dirty="0"/>
              <a:t>A deep link reflects where the user is in the app, this is useful so users can bookmark and email links to locations within apps. Round trip apps get this automatically, but AJAX apps by their nature do not. </a:t>
            </a:r>
            <a:r>
              <a:rPr lang="en-US" sz="1350" dirty="0" err="1"/>
              <a:t>AngularJS</a:t>
            </a:r>
            <a:r>
              <a:rPr lang="en-US" sz="1350" dirty="0"/>
              <a:t> combines the benefits of deep link with desktop app-like behavior.</a:t>
            </a:r>
          </a:p>
          <a:p>
            <a:pPr marL="0" indent="0">
              <a:buNone/>
            </a:pPr>
            <a:r>
              <a:rPr lang="en-US" sz="1350" b="1" dirty="0"/>
              <a:t>Form Validation</a:t>
            </a:r>
          </a:p>
          <a:p>
            <a:r>
              <a:rPr lang="en-US" sz="1350" dirty="0"/>
              <a:t>Client-side form validation is an important part of great user experience. </a:t>
            </a:r>
            <a:r>
              <a:rPr lang="en-US" sz="1350" dirty="0" err="1"/>
              <a:t>AngularJS</a:t>
            </a:r>
            <a:r>
              <a:rPr lang="en-US" sz="1350" dirty="0"/>
              <a:t> lets you declare the validation rules of the form without having to write JavaScript code. Write less code, go have beer sooner.</a:t>
            </a:r>
          </a:p>
          <a:p>
            <a:pPr marL="0" indent="0">
              <a:buNone/>
            </a:pPr>
            <a:r>
              <a:rPr lang="en-US" sz="1350" b="1" dirty="0"/>
              <a:t>Server Communication</a:t>
            </a:r>
          </a:p>
          <a:p>
            <a:r>
              <a:rPr lang="en-US" sz="1350" dirty="0" err="1"/>
              <a:t>AngularJS</a:t>
            </a:r>
            <a:r>
              <a:rPr lang="en-US" sz="1350" dirty="0"/>
              <a:t> provides built-in services on top of XHR as well as various other </a:t>
            </a:r>
            <a:r>
              <a:rPr lang="en-US" sz="1350" dirty="0" err="1"/>
              <a:t>backends</a:t>
            </a:r>
            <a:r>
              <a:rPr lang="en-US" sz="1350" dirty="0"/>
              <a:t> using third party libraries. Promises further simplify your code by handling asynchronous return of data.</a:t>
            </a:r>
            <a:endParaRPr lang="en-US" sz="1275" b="1"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17</a:t>
            </a:fld>
            <a:endParaRPr lang="en-US" altLang="en-US" sz="1050"/>
          </a:p>
        </p:txBody>
      </p:sp>
    </p:spTree>
    <p:extLst>
      <p:ext uri="{BB962C8B-B14F-4D97-AF65-F5344CB8AC3E}">
        <p14:creationId xmlns:p14="http://schemas.microsoft.com/office/powerpoint/2010/main" val="173232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a:bodyPr>
          <a:lstStyle/>
          <a:p>
            <a:pPr marL="0" indent="0">
              <a:buNone/>
            </a:pPr>
            <a:r>
              <a:rPr lang="en-US" sz="1800" b="1" dirty="0"/>
              <a:t>Create Components</a:t>
            </a:r>
          </a:p>
          <a:p>
            <a:pPr marL="0" indent="0">
              <a:buNone/>
            </a:pPr>
            <a:endParaRPr lang="en-US" sz="1800" b="1" dirty="0"/>
          </a:p>
          <a:p>
            <a:pPr marL="0" indent="0">
              <a:buNone/>
            </a:pPr>
            <a:r>
              <a:rPr lang="en-US" sz="1350" b="1" dirty="0"/>
              <a:t>Directives</a:t>
            </a:r>
          </a:p>
          <a:p>
            <a:r>
              <a:rPr lang="en-US" sz="1350" dirty="0"/>
              <a:t>Directives is a unique and powerful feature available only in Angular. Directives let you invent new HTML syntax, specific to your application.</a:t>
            </a:r>
          </a:p>
          <a:p>
            <a:pPr marL="0" indent="0">
              <a:buNone/>
            </a:pPr>
            <a:r>
              <a:rPr lang="en-US" sz="1350" b="1" dirty="0"/>
              <a:t>Reusable Components</a:t>
            </a:r>
          </a:p>
          <a:p>
            <a:r>
              <a:rPr lang="en-US" sz="1350" dirty="0"/>
              <a:t>We use directives to create reusable components. A component allows you to hide complex DOM structure, CSS, and behavior. This lets you focus either on what the application does or how the application looks separately.</a:t>
            </a:r>
          </a:p>
          <a:p>
            <a:pPr marL="0" indent="0">
              <a:buNone/>
            </a:pPr>
            <a:r>
              <a:rPr lang="en-US" sz="1350" b="1" dirty="0"/>
              <a:t>Localization</a:t>
            </a:r>
          </a:p>
          <a:p>
            <a:r>
              <a:rPr lang="en-US" sz="1350" dirty="0"/>
              <a:t>An important part of serious apps is localization. </a:t>
            </a:r>
            <a:r>
              <a:rPr lang="en-US" sz="1350" dirty="0" err="1"/>
              <a:t>Angular's</a:t>
            </a:r>
            <a:r>
              <a:rPr lang="en-US" sz="1350" dirty="0"/>
              <a:t> locale aware filters and stemming directives give you building blocks to make your application available in all locales.</a:t>
            </a:r>
            <a:endParaRPr lang="en-US" sz="1275" b="1"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18</a:t>
            </a:fld>
            <a:endParaRPr lang="en-US" altLang="en-US" sz="1050"/>
          </a:p>
        </p:txBody>
      </p:sp>
    </p:spTree>
    <p:extLst>
      <p:ext uri="{BB962C8B-B14F-4D97-AF65-F5344CB8AC3E}">
        <p14:creationId xmlns:p14="http://schemas.microsoft.com/office/powerpoint/2010/main" val="95621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Introduction</a:t>
            </a:r>
          </a:p>
        </p:txBody>
      </p:sp>
      <p:sp>
        <p:nvSpPr>
          <p:cNvPr id="140290" name="Content Placeholder 2"/>
          <p:cNvSpPr>
            <a:spLocks noGrp="1"/>
          </p:cNvSpPr>
          <p:nvPr>
            <p:ph idx="1"/>
          </p:nvPr>
        </p:nvSpPr>
        <p:spPr/>
        <p:txBody>
          <a:bodyPr>
            <a:normAutofit/>
          </a:bodyPr>
          <a:lstStyle/>
          <a:p>
            <a:pPr marL="0" indent="0">
              <a:buNone/>
            </a:pPr>
            <a:endParaRPr lang="en-US" sz="1800" b="1" dirty="0"/>
          </a:p>
          <a:p>
            <a:r>
              <a:rPr lang="en-IN" sz="1350" dirty="0">
                <a:latin typeface="Times New Roman" charset="0"/>
                <a:ea typeface="Times New Roman" charset="0"/>
                <a:cs typeface="Times New Roman" charset="0"/>
              </a:rPr>
              <a:t>AngularJS is a complete JavaScript-based open-source front-end web application framework.</a:t>
            </a:r>
          </a:p>
          <a:p>
            <a:r>
              <a:rPr lang="en-IN" sz="1350" dirty="0">
                <a:latin typeface="Times New Roman" charset="0"/>
                <a:ea typeface="Times New Roman" charset="0"/>
                <a:cs typeface="Times New Roman" charset="0"/>
              </a:rPr>
              <a:t>Its mainly maintained by Google and some community of individuals.</a:t>
            </a:r>
          </a:p>
          <a:p>
            <a:r>
              <a:rPr lang="en-IN" sz="1350" dirty="0">
                <a:latin typeface="Times New Roman" charset="0"/>
                <a:ea typeface="Times New Roman" charset="0"/>
                <a:cs typeface="Times New Roman" charset="0"/>
              </a:rPr>
              <a:t>It provides a framework for client-side </a:t>
            </a:r>
            <a:r>
              <a:rPr lang="en-IN" sz="1350" dirty="0">
                <a:latin typeface="Times New Roman" charset="0"/>
                <a:ea typeface="Times New Roman" charset="0"/>
                <a:cs typeface="Times New Roman" charset="0"/>
                <a:hlinkClick r:id="rId3" tooltip="Model–view–controller"/>
              </a:rPr>
              <a:t>model–view–controller</a:t>
            </a:r>
            <a:r>
              <a:rPr lang="en-IN" sz="1350" dirty="0">
                <a:latin typeface="Times New Roman" charset="0"/>
                <a:ea typeface="Times New Roman" charset="0"/>
                <a:cs typeface="Times New Roman" charset="0"/>
              </a:rPr>
              <a:t> (MVC) and </a:t>
            </a:r>
            <a:r>
              <a:rPr lang="en-IN" sz="1350" dirty="0">
                <a:latin typeface="Times New Roman" charset="0"/>
                <a:ea typeface="Times New Roman" charset="0"/>
                <a:cs typeface="Times New Roman" charset="0"/>
                <a:hlinkClick r:id="rId4" tooltip="Model View ViewModel"/>
              </a:rPr>
              <a:t>model–view–viewmodel</a:t>
            </a:r>
            <a:r>
              <a:rPr lang="en-IN" sz="1350" dirty="0">
                <a:latin typeface="Times New Roman" charset="0"/>
                <a:ea typeface="Times New Roman" charset="0"/>
                <a:cs typeface="Times New Roman" charset="0"/>
              </a:rPr>
              <a:t> (MVVM) architectures.</a:t>
            </a:r>
          </a:p>
          <a:p>
            <a:r>
              <a:rPr lang="en-IN" sz="1350" dirty="0">
                <a:latin typeface="Times New Roman" charset="0"/>
                <a:ea typeface="Times New Roman" charset="0"/>
                <a:cs typeface="Times New Roman" charset="0"/>
              </a:rPr>
              <a:t>AngularJS is the frontend part of the </a:t>
            </a:r>
            <a:r>
              <a:rPr lang="en-IN" sz="1350" b="1" dirty="0">
                <a:latin typeface="Times New Roman" charset="0"/>
                <a:ea typeface="Times New Roman" charset="0"/>
                <a:cs typeface="Times New Roman" charset="0"/>
              </a:rPr>
              <a:t>MEAN stack</a:t>
            </a:r>
            <a:r>
              <a:rPr lang="en-IN" sz="1350" dirty="0">
                <a:latin typeface="Times New Roman" charset="0"/>
                <a:ea typeface="Times New Roman" charset="0"/>
                <a:cs typeface="Times New Roman" charset="0"/>
              </a:rPr>
              <a:t>, consisting of </a:t>
            </a:r>
            <a:r>
              <a:rPr lang="en-IN" sz="1350" b="1" dirty="0">
                <a:latin typeface="Times New Roman" charset="0"/>
                <a:ea typeface="Times New Roman" charset="0"/>
                <a:cs typeface="Times New Roman" charset="0"/>
              </a:rPr>
              <a:t>M</a:t>
            </a:r>
            <a:r>
              <a:rPr lang="en-IN" sz="1350" dirty="0">
                <a:latin typeface="Times New Roman" charset="0"/>
                <a:ea typeface="Times New Roman" charset="0"/>
                <a:cs typeface="Times New Roman" charset="0"/>
              </a:rPr>
              <a:t>ongoDB database, </a:t>
            </a:r>
            <a:r>
              <a:rPr lang="en-IN" sz="1350" b="1" dirty="0" err="1">
                <a:latin typeface="Times New Roman" charset="0"/>
                <a:ea typeface="Times New Roman" charset="0"/>
                <a:cs typeface="Times New Roman" charset="0"/>
              </a:rPr>
              <a:t>E</a:t>
            </a:r>
            <a:r>
              <a:rPr lang="en-IN" sz="1350" dirty="0" err="1">
                <a:latin typeface="Times New Roman" charset="0"/>
                <a:ea typeface="Times New Roman" charset="0"/>
                <a:cs typeface="Times New Roman" charset="0"/>
              </a:rPr>
              <a:t>xpress.js</a:t>
            </a:r>
            <a:r>
              <a:rPr lang="en-IN" sz="1350" dirty="0">
                <a:latin typeface="Times New Roman" charset="0"/>
                <a:ea typeface="Times New Roman" charset="0"/>
                <a:cs typeface="Times New Roman" charset="0"/>
              </a:rPr>
              <a:t> web application server framework, </a:t>
            </a:r>
            <a:r>
              <a:rPr lang="en-IN" sz="1350" b="1" dirty="0" err="1">
                <a:latin typeface="Times New Roman" charset="0"/>
                <a:ea typeface="Times New Roman" charset="0"/>
                <a:cs typeface="Times New Roman" charset="0"/>
              </a:rPr>
              <a:t>A</a:t>
            </a:r>
            <a:r>
              <a:rPr lang="en-IN" sz="1350" dirty="0" err="1">
                <a:latin typeface="Times New Roman" charset="0"/>
                <a:ea typeface="Times New Roman" charset="0"/>
                <a:cs typeface="Times New Roman" charset="0"/>
              </a:rPr>
              <a:t>ngular.js</a:t>
            </a:r>
            <a:r>
              <a:rPr lang="en-IN" sz="1350" dirty="0">
                <a:latin typeface="Times New Roman" charset="0"/>
                <a:ea typeface="Times New Roman" charset="0"/>
                <a:cs typeface="Times New Roman" charset="0"/>
              </a:rPr>
              <a:t> itself, and </a:t>
            </a:r>
            <a:r>
              <a:rPr lang="en-IN" sz="1350" b="1" dirty="0" err="1">
                <a:latin typeface="Times New Roman" charset="0"/>
                <a:ea typeface="Times New Roman" charset="0"/>
                <a:cs typeface="Times New Roman" charset="0"/>
              </a:rPr>
              <a:t>N</a:t>
            </a:r>
            <a:r>
              <a:rPr lang="en-IN" sz="1350" dirty="0" err="1">
                <a:latin typeface="Times New Roman" charset="0"/>
                <a:ea typeface="Times New Roman" charset="0"/>
                <a:cs typeface="Times New Roman" charset="0"/>
              </a:rPr>
              <a:t>ode.js</a:t>
            </a:r>
            <a:r>
              <a:rPr lang="en-IN" sz="1350" dirty="0">
                <a:latin typeface="Times New Roman" charset="0"/>
                <a:ea typeface="Times New Roman" charset="0"/>
                <a:cs typeface="Times New Roman" charset="0"/>
              </a:rPr>
              <a:t> runtime environment.</a:t>
            </a:r>
            <a:endParaRPr lang="en-US" sz="1350" dirty="0">
              <a:latin typeface="Times New Roman" charset="0"/>
              <a:ea typeface="Times New Roman" charset="0"/>
              <a:cs typeface="Times New Roman" charset="0"/>
            </a:endParaRP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19</a:t>
            </a:fld>
            <a:endParaRPr lang="en-US" altLang="en-US" sz="1050"/>
          </a:p>
        </p:txBody>
      </p:sp>
    </p:spTree>
    <p:extLst>
      <p:ext uri="{BB962C8B-B14F-4D97-AF65-F5344CB8AC3E}">
        <p14:creationId xmlns:p14="http://schemas.microsoft.com/office/powerpoint/2010/main" val="32475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p>
            <a:pPr eaLnBrk="1" hangingPunct="1">
              <a:defRPr/>
            </a:pPr>
            <a:r>
              <a:rPr lang="en-US" sz="3200" b="1" dirty="0">
                <a:latin typeface="+mn-lt"/>
                <a:cs typeface="ＭＳ Ｐゴシック" charset="-128"/>
              </a:rPr>
              <a:t>Outline</a:t>
            </a:r>
          </a:p>
        </p:txBody>
      </p:sp>
      <p:sp>
        <p:nvSpPr>
          <p:cNvPr id="17410" name="Content Placeholder 2"/>
          <p:cNvSpPr>
            <a:spLocks noGrp="1"/>
          </p:cNvSpPr>
          <p:nvPr>
            <p:ph idx="1"/>
          </p:nvPr>
        </p:nvSpPr>
        <p:spPr>
          <a:xfrm>
            <a:off x="647700" y="1371600"/>
            <a:ext cx="7772400" cy="4114800"/>
          </a:xfrm>
        </p:spPr>
        <p:txBody>
          <a:bodyPr/>
          <a:lstStyle/>
          <a:p>
            <a:pPr eaLnBrk="1" hangingPunct="1"/>
            <a:r>
              <a:rPr lang="en-US" altLang="en-US" sz="1800" dirty="0" err="1">
                <a:ea typeface="MS PGothic" charset="-128"/>
                <a:cs typeface="MS PGothic" charset="-128"/>
              </a:rPr>
              <a:t>Node.js</a:t>
            </a:r>
            <a:endParaRPr lang="en-US" altLang="en-US" sz="1800" dirty="0">
              <a:ea typeface="MS PGothic" charset="-128"/>
              <a:cs typeface="MS PGothic" charset="-128"/>
            </a:endParaRPr>
          </a:p>
          <a:p>
            <a:pPr eaLnBrk="1" hangingPunct="1"/>
            <a:r>
              <a:rPr lang="en-US" altLang="en-US" sz="1800" dirty="0" err="1">
                <a:ea typeface="MS PGothic" charset="-128"/>
                <a:cs typeface="MS PGothic" charset="-128"/>
              </a:rPr>
              <a:t>Angular.js</a:t>
            </a:r>
            <a:endParaRPr lang="en-US" altLang="en-US" sz="1800" dirty="0">
              <a:ea typeface="MS PGothic" charset="-128"/>
              <a:cs typeface="MS PGothic" charset="-128"/>
            </a:endParaRPr>
          </a:p>
          <a:p>
            <a:pPr eaLnBrk="1" hangingPunct="1"/>
            <a:r>
              <a:rPr lang="en-US" altLang="en-US" sz="1800" dirty="0" err="1">
                <a:ea typeface="MS PGothic" charset="-128"/>
                <a:cs typeface="MS PGothic" charset="-128"/>
              </a:rPr>
              <a:t>Vue.js</a:t>
            </a:r>
            <a:endParaRPr lang="en-US" altLang="en-US" sz="1800" dirty="0">
              <a:ea typeface="MS PGothic" charset="-128"/>
              <a:cs typeface="MS PGothic" charset="-128"/>
            </a:endParaRPr>
          </a:p>
        </p:txBody>
      </p:sp>
      <p:sp>
        <p:nvSpPr>
          <p:cNvPr id="1741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US" altLang="en-US" sz="1400"/>
              <a:t>Copyright © Marco Papa 2016</a:t>
            </a:r>
          </a:p>
        </p:txBody>
      </p:sp>
      <p:sp>
        <p:nvSpPr>
          <p:cNvPr id="17412" name="Slide Number Placeholder 2"/>
          <p:cNvSpPr>
            <a:spLocks noGrp="1"/>
          </p:cNvSpPr>
          <p:nvPr>
            <p:ph type="sldNum" sz="quarter" idx="12"/>
          </p:nvPr>
        </p:nvSpPr>
        <p:spPr>
          <a:xfrm>
            <a:off x="7696200" y="6248400"/>
            <a:ext cx="762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215B0E77-49A7-534E-A9A9-8DBC7A578D80}" type="slidenum">
              <a:rPr lang="en-US" altLang="en-US" sz="1400"/>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Companies that Use Angular JS</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20</a:t>
            </a:fld>
            <a:endParaRPr lang="en-US" altLang="en-US" sz="1050"/>
          </a:p>
        </p:txBody>
      </p:sp>
      <p:pic>
        <p:nvPicPr>
          <p:cNvPr id="6" name="Picture 5"/>
          <p:cNvPicPr>
            <a:picLocks noChangeAspect="1"/>
          </p:cNvPicPr>
          <p:nvPr/>
        </p:nvPicPr>
        <p:blipFill>
          <a:blip r:embed="rId3"/>
          <a:stretch>
            <a:fillRect/>
          </a:stretch>
        </p:blipFill>
        <p:spPr>
          <a:xfrm>
            <a:off x="3734132" y="2126507"/>
            <a:ext cx="1905000" cy="419100"/>
          </a:xfrm>
          <a:prstGeom prst="rect">
            <a:avLst/>
          </a:prstGeom>
        </p:spPr>
      </p:pic>
      <p:pic>
        <p:nvPicPr>
          <p:cNvPr id="7" name="Picture 6"/>
          <p:cNvPicPr>
            <a:picLocks noChangeAspect="1"/>
          </p:cNvPicPr>
          <p:nvPr/>
        </p:nvPicPr>
        <p:blipFill>
          <a:blip r:embed="rId4"/>
          <a:stretch>
            <a:fillRect/>
          </a:stretch>
        </p:blipFill>
        <p:spPr>
          <a:xfrm>
            <a:off x="762000" y="2497770"/>
            <a:ext cx="2381250" cy="800100"/>
          </a:xfrm>
          <a:prstGeom prst="rect">
            <a:avLst/>
          </a:prstGeom>
        </p:spPr>
      </p:pic>
      <p:pic>
        <p:nvPicPr>
          <p:cNvPr id="8" name="Picture 7"/>
          <p:cNvPicPr>
            <a:picLocks noChangeAspect="1"/>
          </p:cNvPicPr>
          <p:nvPr/>
        </p:nvPicPr>
        <p:blipFill>
          <a:blip r:embed="rId5"/>
          <a:stretch>
            <a:fillRect/>
          </a:stretch>
        </p:blipFill>
        <p:spPr>
          <a:xfrm>
            <a:off x="3877996" y="4726380"/>
            <a:ext cx="1428750" cy="952500"/>
          </a:xfrm>
          <a:prstGeom prst="rect">
            <a:avLst/>
          </a:prstGeom>
        </p:spPr>
      </p:pic>
      <p:pic>
        <p:nvPicPr>
          <p:cNvPr id="9" name="Picture 8"/>
          <p:cNvPicPr>
            <a:picLocks noChangeAspect="1"/>
          </p:cNvPicPr>
          <p:nvPr/>
        </p:nvPicPr>
        <p:blipFill>
          <a:blip r:embed="rId6"/>
          <a:stretch>
            <a:fillRect/>
          </a:stretch>
        </p:blipFill>
        <p:spPr>
          <a:xfrm>
            <a:off x="1213721" y="3580523"/>
            <a:ext cx="1529378" cy="1421844"/>
          </a:xfrm>
          <a:prstGeom prst="rect">
            <a:avLst/>
          </a:prstGeom>
        </p:spPr>
      </p:pic>
      <p:pic>
        <p:nvPicPr>
          <p:cNvPr id="10" name="Picture 9"/>
          <p:cNvPicPr>
            <a:picLocks noChangeAspect="1"/>
          </p:cNvPicPr>
          <p:nvPr/>
        </p:nvPicPr>
        <p:blipFill>
          <a:blip r:embed="rId7"/>
          <a:stretch>
            <a:fillRect/>
          </a:stretch>
        </p:blipFill>
        <p:spPr>
          <a:xfrm>
            <a:off x="6023790" y="3780170"/>
            <a:ext cx="2381250" cy="990600"/>
          </a:xfrm>
          <a:prstGeom prst="rect">
            <a:avLst/>
          </a:prstGeom>
        </p:spPr>
      </p:pic>
      <p:pic>
        <p:nvPicPr>
          <p:cNvPr id="11" name="Picture 10"/>
          <p:cNvPicPr>
            <a:picLocks noChangeAspect="1"/>
          </p:cNvPicPr>
          <p:nvPr/>
        </p:nvPicPr>
        <p:blipFill>
          <a:blip r:embed="rId8"/>
          <a:stretch>
            <a:fillRect/>
          </a:stretch>
        </p:blipFill>
        <p:spPr>
          <a:xfrm>
            <a:off x="4809380" y="2459755"/>
            <a:ext cx="3291200" cy="559504"/>
          </a:xfrm>
          <a:prstGeom prst="rect">
            <a:avLst/>
          </a:prstGeom>
        </p:spPr>
      </p:pic>
      <p:pic>
        <p:nvPicPr>
          <p:cNvPr id="12" name="Picture 2" descr="http://www.underconsideration.com/brandnew/archives/google_2015_logo_detail.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76009" y="3109455"/>
            <a:ext cx="2747781" cy="91501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62000" y="5763278"/>
            <a:ext cx="7282828" cy="515526"/>
          </a:xfrm>
          <a:prstGeom prst="rect">
            <a:avLst/>
          </a:prstGeom>
          <a:noFill/>
        </p:spPr>
        <p:txBody>
          <a:bodyPr wrap="none" rtlCol="0">
            <a:spAutoFit/>
          </a:bodyPr>
          <a:lstStyle/>
          <a:p>
            <a:r>
              <a:rPr lang="en-US" sz="1350" dirty="0"/>
              <a:t>There are </a:t>
            </a:r>
            <a:r>
              <a:rPr lang="en-IN" sz="1350" dirty="0"/>
              <a:t>approximately 12,000 other sites out of 1 million tested in October 2016</a:t>
            </a:r>
            <a:r>
              <a:rPr lang="en-US" sz="1350" dirty="0"/>
              <a:t> that use Angular JS</a:t>
            </a:r>
          </a:p>
          <a:p>
            <a:r>
              <a:rPr lang="en-US" sz="1400" dirty="0"/>
              <a:t>Companies that use Angular JS [1] - </a:t>
            </a:r>
            <a:r>
              <a:rPr lang="en-US" sz="1400" dirty="0">
                <a:hlinkClick r:id="rId10"/>
              </a:rPr>
              <a:t>http://libscore.com/?#angular</a:t>
            </a:r>
            <a:endParaRPr lang="en-US" sz="1400" dirty="0"/>
          </a:p>
        </p:txBody>
      </p:sp>
    </p:spTree>
    <p:extLst>
      <p:ext uri="{BB962C8B-B14F-4D97-AF65-F5344CB8AC3E}">
        <p14:creationId xmlns:p14="http://schemas.microsoft.com/office/powerpoint/2010/main" val="2110018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Goals</a:t>
            </a:r>
          </a:p>
        </p:txBody>
      </p:sp>
      <p:sp>
        <p:nvSpPr>
          <p:cNvPr id="140290" name="Content Placeholder 2"/>
          <p:cNvSpPr>
            <a:spLocks noGrp="1"/>
          </p:cNvSpPr>
          <p:nvPr>
            <p:ph idx="1"/>
          </p:nvPr>
        </p:nvSpPr>
        <p:spPr/>
        <p:txBody>
          <a:bodyPr>
            <a:normAutofit/>
          </a:bodyPr>
          <a:lstStyle/>
          <a:p>
            <a:pPr marL="0" indent="0">
              <a:buNone/>
            </a:pPr>
            <a:r>
              <a:rPr lang="en-IN" sz="1350" dirty="0">
                <a:latin typeface="Times New Roman" charset="0"/>
                <a:ea typeface="Times New Roman" charset="0"/>
                <a:cs typeface="Times New Roman" charset="0"/>
              </a:rPr>
              <a:t>AngularJS de-emphasizes explicit DOM manipulation with the goal of improving testability and performance.</a:t>
            </a:r>
          </a:p>
          <a:p>
            <a:pPr marL="0" indent="0">
              <a:buNone/>
            </a:pPr>
            <a:endParaRPr lang="en-IN" sz="1350" dirty="0">
              <a:latin typeface="Times New Roman" charset="0"/>
              <a:ea typeface="Times New Roman" charset="0"/>
              <a:cs typeface="Times New Roman" charset="0"/>
            </a:endParaRPr>
          </a:p>
          <a:p>
            <a:r>
              <a:rPr lang="en-IN" sz="1350" dirty="0">
                <a:latin typeface="Times New Roman" charset="0"/>
                <a:ea typeface="Times New Roman" charset="0"/>
                <a:cs typeface="Times New Roman" charset="0"/>
              </a:rPr>
              <a:t>Design goals are</a:t>
            </a:r>
          </a:p>
          <a:p>
            <a:pPr lvl="1"/>
            <a:r>
              <a:rPr lang="en-IN" sz="1350" dirty="0">
                <a:latin typeface="Times New Roman" charset="0"/>
                <a:ea typeface="Times New Roman" charset="0"/>
                <a:cs typeface="Times New Roman" charset="0"/>
              </a:rPr>
              <a:t>It decouples DOM manipulation from application logic</a:t>
            </a:r>
          </a:p>
          <a:p>
            <a:pPr lvl="1"/>
            <a:r>
              <a:rPr lang="en-IN" sz="1350" dirty="0">
                <a:latin typeface="Times New Roman" charset="0"/>
                <a:ea typeface="Times New Roman" charset="0"/>
                <a:cs typeface="Times New Roman" charset="0"/>
              </a:rPr>
              <a:t>It decouple the client side of an application from the server side.</a:t>
            </a:r>
          </a:p>
          <a:p>
            <a:pPr lvl="1"/>
            <a:r>
              <a:rPr lang="en-IN" sz="1350" dirty="0">
                <a:latin typeface="Times New Roman" charset="0"/>
                <a:ea typeface="Times New Roman" charset="0"/>
                <a:cs typeface="Times New Roman" charset="0"/>
              </a:rPr>
              <a:t>It provides structure for building an application </a:t>
            </a:r>
          </a:p>
          <a:p>
            <a:pPr lvl="2"/>
            <a:r>
              <a:rPr lang="en-IN" sz="1350" dirty="0">
                <a:latin typeface="Times New Roman" charset="0"/>
                <a:ea typeface="Times New Roman" charset="0"/>
                <a:cs typeface="Times New Roman" charset="0"/>
              </a:rPr>
              <a:t>Designing the UI</a:t>
            </a:r>
          </a:p>
          <a:p>
            <a:pPr lvl="2"/>
            <a:r>
              <a:rPr lang="en-IN" sz="1350" dirty="0">
                <a:latin typeface="Times New Roman" charset="0"/>
                <a:ea typeface="Times New Roman" charset="0"/>
                <a:cs typeface="Times New Roman" charset="0"/>
              </a:rPr>
              <a:t>Writing the business logic</a:t>
            </a:r>
          </a:p>
          <a:p>
            <a:pPr lvl="2"/>
            <a:r>
              <a:rPr lang="en-IN" sz="1350" dirty="0">
                <a:latin typeface="Times New Roman" charset="0"/>
                <a:ea typeface="Times New Roman" charset="0"/>
                <a:cs typeface="Times New Roman" charset="0"/>
              </a:rPr>
              <a:t>Testing</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21</a:t>
            </a:fld>
            <a:endParaRPr lang="en-US" altLang="en-US" sz="1050"/>
          </a:p>
        </p:txBody>
      </p:sp>
    </p:spTree>
    <p:extLst>
      <p:ext uri="{BB962C8B-B14F-4D97-AF65-F5344CB8AC3E}">
        <p14:creationId xmlns:p14="http://schemas.microsoft.com/office/powerpoint/2010/main" val="2053204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Goals (cont’d)</a:t>
            </a:r>
          </a:p>
        </p:txBody>
      </p:sp>
      <p:sp>
        <p:nvSpPr>
          <p:cNvPr id="140290" name="Content Placeholder 2"/>
          <p:cNvSpPr>
            <a:spLocks noGrp="1"/>
          </p:cNvSpPr>
          <p:nvPr>
            <p:ph idx="1"/>
          </p:nvPr>
        </p:nvSpPr>
        <p:spPr/>
        <p:txBody>
          <a:bodyPr>
            <a:normAutofit/>
          </a:bodyPr>
          <a:lstStyle/>
          <a:p>
            <a:r>
              <a:rPr lang="en-IN" sz="1350" dirty="0">
                <a:latin typeface="Times New Roman" charset="0"/>
                <a:ea typeface="Times New Roman" charset="0"/>
                <a:cs typeface="Times New Roman" charset="0"/>
              </a:rPr>
              <a:t>Angular JS framework adapts and extends traditional HTML.</a:t>
            </a:r>
          </a:p>
          <a:p>
            <a:r>
              <a:rPr lang="en-IN" sz="1350" dirty="0">
                <a:latin typeface="Times New Roman" charset="0"/>
                <a:ea typeface="Times New Roman" charset="0"/>
                <a:cs typeface="Times New Roman" charset="0"/>
              </a:rPr>
              <a:t>It supports dynamic content through two-way data-binding </a:t>
            </a:r>
          </a:p>
          <a:p>
            <a:r>
              <a:rPr lang="en-IN" sz="1350" dirty="0">
                <a:latin typeface="Times New Roman" charset="0"/>
                <a:ea typeface="Times New Roman" charset="0"/>
                <a:cs typeface="Times New Roman" charset="0"/>
              </a:rPr>
              <a:t>Two-way data-binding allows for the automatic synchronization of models and views.</a:t>
            </a:r>
          </a:p>
          <a:p>
            <a:r>
              <a:rPr lang="en-US" sz="1350" dirty="0">
                <a:latin typeface="Times New Roman" charset="0"/>
                <a:ea typeface="Times New Roman" charset="0"/>
                <a:cs typeface="Times New Roman" charset="0"/>
              </a:rPr>
              <a:t>The tasks in angular </a:t>
            </a:r>
            <a:r>
              <a:rPr lang="en-US" sz="1350" dirty="0" err="1">
                <a:latin typeface="Times New Roman" charset="0"/>
                <a:ea typeface="Times New Roman" charset="0"/>
                <a:cs typeface="Times New Roman" charset="0"/>
              </a:rPr>
              <a:t>bootstrapper</a:t>
            </a:r>
            <a:r>
              <a:rPr lang="en-US" sz="1350" dirty="0">
                <a:latin typeface="Times New Roman" charset="0"/>
                <a:ea typeface="Times New Roman" charset="0"/>
                <a:cs typeface="Times New Roman" charset="0"/>
              </a:rPr>
              <a:t> occur in 3 phases</a:t>
            </a:r>
          </a:p>
          <a:p>
            <a:pPr lvl="1"/>
            <a:r>
              <a:rPr lang="en-US" sz="1350" dirty="0">
                <a:latin typeface="Times New Roman" charset="0"/>
                <a:ea typeface="Times New Roman" charset="0"/>
                <a:cs typeface="Times New Roman" charset="0"/>
              </a:rPr>
              <a:t>Creation of a new Injector</a:t>
            </a:r>
          </a:p>
          <a:p>
            <a:pPr lvl="1"/>
            <a:r>
              <a:rPr lang="en-US" sz="1350" dirty="0">
                <a:latin typeface="Times New Roman" charset="0"/>
                <a:ea typeface="Times New Roman" charset="0"/>
                <a:cs typeface="Times New Roman" charset="0"/>
              </a:rPr>
              <a:t>Compilation of the directives that decorate the DOM</a:t>
            </a:r>
          </a:p>
          <a:p>
            <a:pPr lvl="1"/>
            <a:r>
              <a:rPr lang="en-US" sz="1350" dirty="0">
                <a:latin typeface="Times New Roman" charset="0"/>
                <a:ea typeface="Times New Roman" charset="0"/>
                <a:cs typeface="Times New Roman" charset="0"/>
              </a:rPr>
              <a:t>Linking of all directives to scope</a:t>
            </a:r>
          </a:p>
          <a:p>
            <a:endParaRPr lang="en-US"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22</a:t>
            </a:fld>
            <a:endParaRPr lang="en-US" altLang="en-US" sz="1050"/>
          </a:p>
        </p:txBody>
      </p:sp>
    </p:spTree>
    <p:extLst>
      <p:ext uri="{BB962C8B-B14F-4D97-AF65-F5344CB8AC3E}">
        <p14:creationId xmlns:p14="http://schemas.microsoft.com/office/powerpoint/2010/main" val="709515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Data Binding</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23</a:t>
            </a:fld>
            <a:endParaRPr lang="en-US" altLang="en-US" sz="1050"/>
          </a:p>
        </p:txBody>
      </p:sp>
      <p:pic>
        <p:nvPicPr>
          <p:cNvPr id="6" name="Picture 2" descr="https://docs.angularjs.org/img/One_Way_Data_Bindin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2133599"/>
            <a:ext cx="3313034" cy="21120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5423559" y="2133599"/>
            <a:ext cx="2913185" cy="2112059"/>
          </a:xfrm>
          <a:prstGeom prst="rect">
            <a:avLst/>
          </a:prstGeom>
        </p:spPr>
      </p:pic>
      <p:sp>
        <p:nvSpPr>
          <p:cNvPr id="8" name="TextBox 7"/>
          <p:cNvSpPr txBox="1"/>
          <p:nvPr/>
        </p:nvSpPr>
        <p:spPr>
          <a:xfrm>
            <a:off x="1885300" y="1690688"/>
            <a:ext cx="928459" cy="338554"/>
          </a:xfrm>
          <a:prstGeom prst="rect">
            <a:avLst/>
          </a:prstGeom>
          <a:noFill/>
        </p:spPr>
        <p:txBody>
          <a:bodyPr wrap="none" rtlCol="0">
            <a:spAutoFit/>
          </a:bodyPr>
          <a:lstStyle/>
          <a:p>
            <a:r>
              <a:rPr lang="en-US" sz="1600" dirty="0"/>
              <a:t>Classical</a:t>
            </a:r>
          </a:p>
        </p:txBody>
      </p:sp>
      <p:sp>
        <p:nvSpPr>
          <p:cNvPr id="9" name="TextBox 8"/>
          <p:cNvSpPr txBox="1"/>
          <p:nvPr/>
        </p:nvSpPr>
        <p:spPr>
          <a:xfrm>
            <a:off x="6423134" y="1727477"/>
            <a:ext cx="857927" cy="338554"/>
          </a:xfrm>
          <a:prstGeom prst="rect">
            <a:avLst/>
          </a:prstGeom>
          <a:noFill/>
        </p:spPr>
        <p:txBody>
          <a:bodyPr wrap="none" rtlCol="0">
            <a:spAutoFit/>
          </a:bodyPr>
          <a:lstStyle/>
          <a:p>
            <a:r>
              <a:rPr lang="en-US" sz="1600" dirty="0"/>
              <a:t>Angular</a:t>
            </a:r>
          </a:p>
        </p:txBody>
      </p:sp>
      <p:sp>
        <p:nvSpPr>
          <p:cNvPr id="10" name="Rectangle 9"/>
          <p:cNvSpPr/>
          <p:nvPr/>
        </p:nvSpPr>
        <p:spPr>
          <a:xfrm>
            <a:off x="685800" y="4688569"/>
            <a:ext cx="3313034" cy="830997"/>
          </a:xfrm>
          <a:prstGeom prst="rect">
            <a:avLst/>
          </a:prstGeom>
        </p:spPr>
        <p:txBody>
          <a:bodyPr wrap="square">
            <a:spAutoFit/>
          </a:bodyPr>
          <a:lstStyle/>
          <a:p>
            <a:r>
              <a:rPr lang="en-IN" sz="1600" b="0" i="0" dirty="0">
                <a:solidFill>
                  <a:srgbClr val="333333"/>
                </a:solidFill>
                <a:effectLst/>
                <a:latin typeface="+mn-lt"/>
              </a:rPr>
              <a:t>Any changes that the user makes to the view are not reflected in the model</a:t>
            </a:r>
            <a:endParaRPr lang="en-US" sz="1600" dirty="0">
              <a:latin typeface="+mn-lt"/>
            </a:endParaRPr>
          </a:p>
        </p:txBody>
      </p:sp>
      <p:sp>
        <p:nvSpPr>
          <p:cNvPr id="11" name="Rectangle 10"/>
          <p:cNvSpPr/>
          <p:nvPr/>
        </p:nvSpPr>
        <p:spPr>
          <a:xfrm>
            <a:off x="5423559" y="4688569"/>
            <a:ext cx="2913185" cy="1077218"/>
          </a:xfrm>
          <a:prstGeom prst="rect">
            <a:avLst/>
          </a:prstGeom>
        </p:spPr>
        <p:txBody>
          <a:bodyPr wrap="square">
            <a:spAutoFit/>
          </a:bodyPr>
          <a:lstStyle/>
          <a:p>
            <a:r>
              <a:rPr lang="en-IN" sz="1600" b="0" i="0" dirty="0">
                <a:solidFill>
                  <a:srgbClr val="333333"/>
                </a:solidFill>
                <a:effectLst/>
                <a:latin typeface="+mn-lt"/>
              </a:rPr>
              <a:t>The view is just a projection of the model. So there is automatic refresh of the data between view and model</a:t>
            </a:r>
            <a:endParaRPr lang="en-US" sz="1600" dirty="0">
              <a:latin typeface="+mn-lt"/>
            </a:endParaRPr>
          </a:p>
        </p:txBody>
      </p:sp>
    </p:spTree>
    <p:extLst>
      <p:ext uri="{BB962C8B-B14F-4D97-AF65-F5344CB8AC3E}">
        <p14:creationId xmlns:p14="http://schemas.microsoft.com/office/powerpoint/2010/main" val="158252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Directives</a:t>
            </a:r>
          </a:p>
        </p:txBody>
      </p:sp>
      <p:sp>
        <p:nvSpPr>
          <p:cNvPr id="140290" name="Content Placeholder 2"/>
          <p:cNvSpPr>
            <a:spLocks noGrp="1"/>
          </p:cNvSpPr>
          <p:nvPr>
            <p:ph idx="1"/>
          </p:nvPr>
        </p:nvSpPr>
        <p:spPr/>
        <p:txBody>
          <a:bodyPr>
            <a:normAutofit/>
          </a:bodyPr>
          <a:lstStyle/>
          <a:p>
            <a:r>
              <a:rPr lang="en-US" sz="1350" dirty="0">
                <a:latin typeface="Times New Roman" charset="0"/>
                <a:ea typeface="Times New Roman" charset="0"/>
                <a:cs typeface="Times New Roman" charset="0"/>
              </a:rPr>
              <a:t>AngularJS directives allows to specify custom reusable HTML-like elements and attributes.</a:t>
            </a:r>
          </a:p>
          <a:p>
            <a:r>
              <a:rPr lang="en-US" sz="1350" dirty="0">
                <a:latin typeface="Times New Roman" charset="0"/>
                <a:ea typeface="Times New Roman" charset="0"/>
                <a:cs typeface="Times New Roman" charset="0"/>
              </a:rPr>
              <a:t>Some of the Angular Directives are</a:t>
            </a:r>
          </a:p>
          <a:p>
            <a:pPr lvl="1"/>
            <a:r>
              <a:rPr lang="en-US" sz="1350" dirty="0">
                <a:latin typeface="Times New Roman" charset="0"/>
                <a:ea typeface="Times New Roman" charset="0"/>
                <a:cs typeface="Times New Roman" charset="0"/>
              </a:rPr>
              <a:t>ng-app</a:t>
            </a:r>
          </a:p>
          <a:p>
            <a:pPr lvl="1"/>
            <a:r>
              <a:rPr lang="en-US" sz="1350" dirty="0">
                <a:latin typeface="Times New Roman" charset="0"/>
                <a:ea typeface="Times New Roman" charset="0"/>
                <a:cs typeface="Times New Roman" charset="0"/>
              </a:rPr>
              <a:t>ng-controller</a:t>
            </a:r>
          </a:p>
          <a:p>
            <a:pPr lvl="1"/>
            <a:r>
              <a:rPr lang="en-US" sz="1350" dirty="0">
                <a:latin typeface="Times New Roman" charset="0"/>
                <a:ea typeface="Times New Roman" charset="0"/>
                <a:cs typeface="Times New Roman" charset="0"/>
              </a:rPr>
              <a:t>ng-bind</a:t>
            </a:r>
          </a:p>
          <a:p>
            <a:pPr lvl="1"/>
            <a:r>
              <a:rPr lang="en-US" sz="1350" dirty="0">
                <a:latin typeface="Times New Roman" charset="0"/>
                <a:ea typeface="Times New Roman" charset="0"/>
                <a:cs typeface="Times New Roman" charset="0"/>
              </a:rPr>
              <a:t>ng-model</a:t>
            </a:r>
          </a:p>
          <a:p>
            <a:pPr lvl="1"/>
            <a:r>
              <a:rPr lang="en-US" sz="1350" dirty="0">
                <a:latin typeface="Times New Roman" charset="0"/>
                <a:ea typeface="Times New Roman" charset="0"/>
                <a:cs typeface="Times New Roman" charset="0"/>
              </a:rPr>
              <a:t>ng-class</a:t>
            </a:r>
          </a:p>
          <a:p>
            <a:pPr lvl="1"/>
            <a:r>
              <a:rPr lang="en-US" sz="1350" dirty="0">
                <a:latin typeface="Times New Roman" charset="0"/>
                <a:ea typeface="Times New Roman" charset="0"/>
                <a:cs typeface="Times New Roman" charset="0"/>
              </a:rPr>
              <a:t>ng-repeat</a:t>
            </a:r>
          </a:p>
          <a:p>
            <a:endParaRPr lang="en-US"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24</a:t>
            </a:fld>
            <a:endParaRPr lang="en-US" altLang="en-US" sz="1050"/>
          </a:p>
        </p:txBody>
      </p:sp>
    </p:spTree>
    <p:extLst>
      <p:ext uri="{BB962C8B-B14F-4D97-AF65-F5344CB8AC3E}">
        <p14:creationId xmlns:p14="http://schemas.microsoft.com/office/powerpoint/2010/main" val="1186218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Directives (Cont’d)</a:t>
            </a:r>
          </a:p>
        </p:txBody>
      </p:sp>
      <p:sp>
        <p:nvSpPr>
          <p:cNvPr id="140290" name="Content Placeholder 2"/>
          <p:cNvSpPr>
            <a:spLocks noGrp="1"/>
          </p:cNvSpPr>
          <p:nvPr>
            <p:ph idx="1"/>
          </p:nvPr>
        </p:nvSpPr>
        <p:spPr/>
        <p:txBody>
          <a:bodyPr>
            <a:normAutofit/>
          </a:bodyPr>
          <a:lstStyle/>
          <a:p>
            <a:r>
              <a:rPr lang="en-US" sz="1350" b="1" dirty="0">
                <a:latin typeface="Times New Roman" charset="0"/>
                <a:ea typeface="Times New Roman" charset="0"/>
                <a:cs typeface="Times New Roman" charset="0"/>
              </a:rPr>
              <a:t>ng-app</a:t>
            </a:r>
          </a:p>
          <a:p>
            <a:pPr lvl="1"/>
            <a:r>
              <a:rPr lang="en-IN" sz="1350" dirty="0">
                <a:latin typeface="Times New Roman" charset="0"/>
                <a:ea typeface="Times New Roman" charset="0"/>
                <a:cs typeface="Times New Roman" charset="0"/>
              </a:rPr>
              <a:t>Declares the root element of an AngularJS application. </a:t>
            </a:r>
          </a:p>
          <a:p>
            <a:r>
              <a:rPr lang="en-US" sz="1350" b="1" dirty="0">
                <a:latin typeface="Times New Roman" charset="0"/>
                <a:ea typeface="Times New Roman" charset="0"/>
                <a:cs typeface="Times New Roman" charset="0"/>
              </a:rPr>
              <a:t>ng-controller</a:t>
            </a:r>
          </a:p>
          <a:p>
            <a:pPr lvl="1"/>
            <a:r>
              <a:rPr lang="en-IN" sz="1350" dirty="0">
                <a:latin typeface="Times New Roman" charset="0"/>
                <a:ea typeface="Times New Roman" charset="0"/>
                <a:cs typeface="Times New Roman" charset="0"/>
              </a:rPr>
              <a:t>Specifies a JavaScript controller class that evaluates HTML expressions.</a:t>
            </a:r>
          </a:p>
          <a:p>
            <a:r>
              <a:rPr lang="en-US" sz="1350" b="1" dirty="0">
                <a:latin typeface="Times New Roman" charset="0"/>
                <a:ea typeface="Times New Roman" charset="0"/>
                <a:cs typeface="Times New Roman" charset="0"/>
              </a:rPr>
              <a:t>ng-bind</a:t>
            </a:r>
          </a:p>
          <a:p>
            <a:pPr lvl="1"/>
            <a:r>
              <a:rPr lang="en-IN" sz="1350" dirty="0">
                <a:latin typeface="Times New Roman" charset="0"/>
                <a:ea typeface="Times New Roman" charset="0"/>
                <a:cs typeface="Times New Roman" charset="0"/>
              </a:rPr>
              <a:t>Sets the text of a DOM element to the value of an expression. </a:t>
            </a:r>
          </a:p>
          <a:p>
            <a:r>
              <a:rPr lang="en-US" sz="1350" b="1" dirty="0">
                <a:latin typeface="Times New Roman" charset="0"/>
                <a:ea typeface="Times New Roman" charset="0"/>
                <a:cs typeface="Times New Roman" charset="0"/>
              </a:rPr>
              <a:t>ng-model</a:t>
            </a:r>
          </a:p>
          <a:p>
            <a:pPr lvl="1"/>
            <a:r>
              <a:rPr lang="en-IN" sz="1350" dirty="0">
                <a:latin typeface="Times New Roman" charset="0"/>
                <a:ea typeface="Times New Roman" charset="0"/>
                <a:cs typeface="Times New Roman" charset="0"/>
              </a:rPr>
              <a:t>Similar to ng-bind, but establishes a two-way data binding between the view and the scope.</a:t>
            </a:r>
          </a:p>
          <a:p>
            <a:r>
              <a:rPr lang="en-US" sz="1350" b="1" dirty="0">
                <a:latin typeface="Times New Roman" charset="0"/>
                <a:ea typeface="Times New Roman" charset="0"/>
                <a:cs typeface="Times New Roman" charset="0"/>
              </a:rPr>
              <a:t>ng-repeat</a:t>
            </a:r>
          </a:p>
          <a:p>
            <a:pPr lvl="1"/>
            <a:r>
              <a:rPr lang="en-IN" sz="1350" dirty="0">
                <a:latin typeface="Times New Roman" charset="0"/>
                <a:ea typeface="Times New Roman" charset="0"/>
                <a:cs typeface="Times New Roman" charset="0"/>
              </a:rPr>
              <a:t>Instantiate an element once per item from a collection.</a:t>
            </a:r>
            <a:endParaRPr lang="en-US" sz="1350" dirty="0">
              <a:latin typeface="Times New Roman" charset="0"/>
              <a:ea typeface="Times New Roman" charset="0"/>
              <a:cs typeface="Times New Roman" charset="0"/>
            </a:endParaRPr>
          </a:p>
          <a:p>
            <a:endParaRPr lang="en-US"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25</a:t>
            </a:fld>
            <a:endParaRPr lang="en-US" altLang="en-US" sz="1050"/>
          </a:p>
        </p:txBody>
      </p:sp>
    </p:spTree>
    <p:extLst>
      <p:ext uri="{BB962C8B-B14F-4D97-AF65-F5344CB8AC3E}">
        <p14:creationId xmlns:p14="http://schemas.microsoft.com/office/powerpoint/2010/main" val="1280918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Code Snippet – Angular Instantiation</a:t>
            </a:r>
          </a:p>
        </p:txBody>
      </p:sp>
      <p:sp>
        <p:nvSpPr>
          <p:cNvPr id="140290" name="Content Placeholder 2"/>
          <p:cNvSpPr>
            <a:spLocks noGrp="1"/>
          </p:cNvSpPr>
          <p:nvPr>
            <p:ph idx="1"/>
          </p:nvPr>
        </p:nvSpPr>
        <p:spPr/>
        <p:txBody>
          <a:bodyPr>
            <a:normAutofit/>
          </a:bodyPr>
          <a:lstStyle/>
          <a:p>
            <a:pPr marL="0" indent="0">
              <a:buNone/>
            </a:pPr>
            <a:r>
              <a:rPr lang="en-US" sz="1400" dirty="0">
                <a:latin typeface="Calibri" charset="0"/>
                <a:ea typeface="Calibri" charset="0"/>
                <a:cs typeface="Calibri" charset="0"/>
              </a:rPr>
              <a:t>&lt;script&gt;</a:t>
            </a:r>
          </a:p>
          <a:p>
            <a:pPr marL="0" indent="0">
              <a:buNone/>
            </a:pPr>
            <a:r>
              <a:rPr lang="en-US" sz="1400" dirty="0" err="1">
                <a:latin typeface="Calibri" charset="0"/>
                <a:ea typeface="Calibri" charset="0"/>
                <a:cs typeface="Calibri" charset="0"/>
              </a:rPr>
              <a:t>var</a:t>
            </a:r>
            <a:r>
              <a:rPr lang="en-US" sz="1400" dirty="0">
                <a:latin typeface="Calibri" charset="0"/>
                <a:ea typeface="Calibri" charset="0"/>
                <a:cs typeface="Calibri" charset="0"/>
              </a:rPr>
              <a:t> app = </a:t>
            </a:r>
            <a:r>
              <a:rPr lang="en-US" sz="1400" dirty="0" err="1">
                <a:latin typeface="Calibri" charset="0"/>
                <a:ea typeface="Calibri" charset="0"/>
                <a:cs typeface="Calibri" charset="0"/>
              </a:rPr>
              <a:t>angular.module</a:t>
            </a:r>
            <a:r>
              <a:rPr lang="en-US" sz="1400" dirty="0">
                <a:latin typeface="Calibri" charset="0"/>
                <a:ea typeface="Calibri" charset="0"/>
                <a:cs typeface="Calibri" charset="0"/>
              </a:rPr>
              <a:t>(“</a:t>
            </a:r>
            <a:r>
              <a:rPr lang="en-US" sz="1400" b="1" dirty="0" err="1">
                <a:latin typeface="Calibri" charset="0"/>
                <a:ea typeface="Calibri" charset="0"/>
                <a:cs typeface="Calibri" charset="0"/>
              </a:rPr>
              <a:t>myApp</a:t>
            </a:r>
            <a:r>
              <a:rPr lang="en-US" sz="1400" dirty="0">
                <a:latin typeface="Calibri" charset="0"/>
                <a:ea typeface="Calibri" charset="0"/>
                <a:cs typeface="Calibri" charset="0"/>
              </a:rPr>
              <a:t>", []); </a:t>
            </a:r>
          </a:p>
          <a:p>
            <a:pPr marL="0" indent="0">
              <a:buNone/>
            </a:pPr>
            <a:r>
              <a:rPr lang="en-US" sz="1400" dirty="0" err="1">
                <a:latin typeface="Calibri" charset="0"/>
                <a:ea typeface="Calibri" charset="0"/>
                <a:cs typeface="Calibri" charset="0"/>
              </a:rPr>
              <a:t>app.controller</a:t>
            </a:r>
            <a:r>
              <a:rPr lang="en-US" sz="1400" dirty="0">
                <a:latin typeface="Calibri" charset="0"/>
                <a:ea typeface="Calibri" charset="0"/>
                <a:cs typeface="Calibri" charset="0"/>
              </a:rPr>
              <a:t>(“</a:t>
            </a:r>
            <a:r>
              <a:rPr lang="en-US" sz="1400" b="1" dirty="0" err="1">
                <a:latin typeface="Calibri" charset="0"/>
                <a:ea typeface="Calibri" charset="0"/>
                <a:cs typeface="Calibri" charset="0"/>
              </a:rPr>
              <a:t>myController</a:t>
            </a:r>
            <a:r>
              <a:rPr lang="en-US" sz="1400" dirty="0">
                <a:latin typeface="Calibri" charset="0"/>
                <a:ea typeface="Calibri" charset="0"/>
                <a:cs typeface="Calibri" charset="0"/>
              </a:rPr>
              <a:t>", function($</a:t>
            </a:r>
            <a:r>
              <a:rPr lang="en-US" sz="1400" dirty="0" err="1">
                <a:latin typeface="Calibri" charset="0"/>
                <a:ea typeface="Calibri" charset="0"/>
                <a:cs typeface="Calibri" charset="0"/>
              </a:rPr>
              <a:t>scope,$http</a:t>
            </a:r>
            <a:r>
              <a:rPr lang="en-US" sz="1400" dirty="0">
                <a:latin typeface="Calibri" charset="0"/>
                <a:ea typeface="Calibri" charset="0"/>
                <a:cs typeface="Calibri" charset="0"/>
              </a:rPr>
              <a:t>) {</a:t>
            </a:r>
          </a:p>
          <a:p>
            <a:pPr marL="0" indent="0">
              <a:buNone/>
            </a:pPr>
            <a:r>
              <a:rPr lang="en-US" sz="1400" dirty="0">
                <a:latin typeface="Calibri" charset="0"/>
                <a:ea typeface="Calibri" charset="0"/>
                <a:cs typeface="Calibri" charset="0"/>
              </a:rPr>
              <a:t>    //  $scope holds your model (metadata) for your application</a:t>
            </a:r>
          </a:p>
          <a:p>
            <a:pPr marL="0" indent="0">
              <a:buNone/>
            </a:pPr>
            <a:r>
              <a:rPr lang="en-US" sz="1400" dirty="0">
                <a:latin typeface="Calibri" charset="0"/>
                <a:ea typeface="Calibri" charset="0"/>
                <a:cs typeface="Calibri" charset="0"/>
              </a:rPr>
              <a:t>    $</a:t>
            </a:r>
            <a:r>
              <a:rPr lang="en-US" sz="1400" dirty="0" err="1">
                <a:latin typeface="Calibri" charset="0"/>
                <a:ea typeface="Calibri" charset="0"/>
                <a:cs typeface="Calibri" charset="0"/>
              </a:rPr>
              <a:t>scope.topic</a:t>
            </a:r>
            <a:r>
              <a:rPr lang="en-US" sz="1400" dirty="0">
                <a:latin typeface="Calibri" charset="0"/>
                <a:ea typeface="Calibri" charset="0"/>
                <a:cs typeface="Calibri" charset="0"/>
              </a:rPr>
              <a:t> = “CSCI 571”;</a:t>
            </a:r>
          </a:p>
          <a:p>
            <a:pPr marL="0" indent="0">
              <a:buNone/>
            </a:pPr>
            <a:r>
              <a:rPr lang="en-US" sz="1400" dirty="0">
                <a:latin typeface="Calibri" charset="0"/>
                <a:ea typeface="Calibri" charset="0"/>
                <a:cs typeface="Calibri" charset="0"/>
              </a:rPr>
              <a:t>});</a:t>
            </a:r>
          </a:p>
          <a:p>
            <a:pPr marL="0" indent="0">
              <a:buNone/>
            </a:pPr>
            <a:r>
              <a:rPr lang="en-US" sz="1400" dirty="0">
                <a:latin typeface="Calibri" charset="0"/>
                <a:ea typeface="Calibri" charset="0"/>
                <a:cs typeface="Calibri" charset="0"/>
              </a:rPr>
              <a:t>&lt;/script&gt;</a:t>
            </a:r>
          </a:p>
          <a:p>
            <a:pPr marL="0" indent="0">
              <a:buNone/>
            </a:pPr>
            <a:endParaRPr lang="en-US" sz="1400" dirty="0">
              <a:latin typeface="Calibri" charset="0"/>
              <a:ea typeface="Calibri" charset="0"/>
              <a:cs typeface="Calibri" charset="0"/>
            </a:endParaRPr>
          </a:p>
          <a:p>
            <a:pPr marL="0" indent="0">
              <a:buNone/>
            </a:pPr>
            <a:r>
              <a:rPr lang="en-US" sz="1400" dirty="0">
                <a:latin typeface="Calibri" charset="0"/>
                <a:ea typeface="Calibri" charset="0"/>
                <a:cs typeface="Calibri" charset="0"/>
              </a:rPr>
              <a:t>&lt;body ng-app=“</a:t>
            </a:r>
            <a:r>
              <a:rPr lang="en-US" sz="1400" b="1" dirty="0" err="1">
                <a:latin typeface="Calibri" charset="0"/>
                <a:ea typeface="Calibri" charset="0"/>
                <a:cs typeface="Calibri" charset="0"/>
              </a:rPr>
              <a:t>myApp</a:t>
            </a:r>
            <a:r>
              <a:rPr lang="en-US" sz="1400" dirty="0">
                <a:latin typeface="Calibri" charset="0"/>
                <a:ea typeface="Calibri" charset="0"/>
                <a:cs typeface="Calibri" charset="0"/>
              </a:rPr>
              <a:t>" ng-controller=“</a:t>
            </a:r>
            <a:r>
              <a:rPr lang="en-US" sz="1400" b="1" dirty="0" err="1">
                <a:latin typeface="Calibri" charset="0"/>
                <a:ea typeface="Calibri" charset="0"/>
                <a:cs typeface="Calibri" charset="0"/>
              </a:rPr>
              <a:t>myController</a:t>
            </a:r>
            <a:r>
              <a:rPr lang="en-US" sz="1400" dirty="0">
                <a:latin typeface="Calibri" charset="0"/>
                <a:ea typeface="Calibri" charset="0"/>
                <a:cs typeface="Calibri" charset="0"/>
              </a:rPr>
              <a:t>"&gt;</a:t>
            </a:r>
          </a:p>
          <a:p>
            <a:pPr marL="0" indent="0">
              <a:buNone/>
            </a:pPr>
            <a:r>
              <a:rPr lang="en-US" sz="1400" dirty="0">
                <a:latin typeface="Calibri" charset="0"/>
                <a:ea typeface="Calibri" charset="0"/>
                <a:cs typeface="Calibri" charset="0"/>
              </a:rPr>
              <a:t>&lt;/body&gt;</a:t>
            </a:r>
          </a:p>
          <a:p>
            <a:endParaRPr lang="en-IN" sz="1350" dirty="0">
              <a:latin typeface="Times New Roman" charset="0"/>
              <a:ea typeface="Times New Roman" charset="0"/>
              <a:cs typeface="Times New Roman" charset="0"/>
            </a:endParaRPr>
          </a:p>
          <a:p>
            <a:endParaRPr lang="en-IN" sz="1350" dirty="0">
              <a:latin typeface="Times New Roman" charset="0"/>
              <a:ea typeface="Times New Roman" charset="0"/>
              <a:cs typeface="Times New Roman" charset="0"/>
            </a:endParaRPr>
          </a:p>
          <a:p>
            <a:r>
              <a:rPr lang="en-IN" sz="1350" dirty="0">
                <a:latin typeface="Times New Roman" charset="0"/>
                <a:ea typeface="Times New Roman" charset="0"/>
                <a:cs typeface="Times New Roman" charset="0"/>
              </a:rPr>
              <a:t>An AngularJS module defines an application.</a:t>
            </a:r>
          </a:p>
          <a:p>
            <a:r>
              <a:rPr lang="en-IN" sz="1350" dirty="0">
                <a:latin typeface="Times New Roman" charset="0"/>
                <a:ea typeface="Times New Roman" charset="0"/>
                <a:cs typeface="Times New Roman" charset="0"/>
              </a:rPr>
              <a:t>The module is a container for controllers</a:t>
            </a:r>
          </a:p>
          <a:p>
            <a:r>
              <a:rPr lang="en-IN" sz="1350" dirty="0">
                <a:latin typeface="Times New Roman" charset="0"/>
                <a:ea typeface="Times New Roman" charset="0"/>
                <a:cs typeface="Times New Roman" charset="0"/>
              </a:rPr>
              <a:t>Controllers always belong to a module.</a:t>
            </a:r>
          </a:p>
          <a:p>
            <a:endParaRPr lang="en-US"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26</a:t>
            </a:fld>
            <a:endParaRPr lang="en-US" altLang="en-US" sz="1050"/>
          </a:p>
        </p:txBody>
      </p:sp>
    </p:spTree>
    <p:extLst>
      <p:ext uri="{BB962C8B-B14F-4D97-AF65-F5344CB8AC3E}">
        <p14:creationId xmlns:p14="http://schemas.microsoft.com/office/powerpoint/2010/main" val="62007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Module - Example</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27</a:t>
            </a:fld>
            <a:endParaRPr lang="en-US" altLang="en-US" sz="1050"/>
          </a:p>
        </p:txBody>
      </p:sp>
      <p:pic>
        <p:nvPicPr>
          <p:cNvPr id="7" name="Picture 6"/>
          <p:cNvPicPr>
            <a:picLocks noChangeAspect="1"/>
          </p:cNvPicPr>
          <p:nvPr/>
        </p:nvPicPr>
        <p:blipFill>
          <a:blip r:embed="rId3"/>
          <a:stretch>
            <a:fillRect/>
          </a:stretch>
        </p:blipFill>
        <p:spPr>
          <a:xfrm>
            <a:off x="585211" y="1527178"/>
            <a:ext cx="4367789" cy="3479616"/>
          </a:xfrm>
          <a:prstGeom prst="rect">
            <a:avLst/>
          </a:prstGeom>
        </p:spPr>
      </p:pic>
      <p:pic>
        <p:nvPicPr>
          <p:cNvPr id="8" name="Picture 7"/>
          <p:cNvPicPr>
            <a:picLocks noChangeAspect="1"/>
          </p:cNvPicPr>
          <p:nvPr/>
        </p:nvPicPr>
        <p:blipFill>
          <a:blip r:embed="rId4"/>
          <a:stretch>
            <a:fillRect/>
          </a:stretch>
        </p:blipFill>
        <p:spPr>
          <a:xfrm>
            <a:off x="5053589" y="1527178"/>
            <a:ext cx="3861811" cy="2278034"/>
          </a:xfrm>
          <a:prstGeom prst="rect">
            <a:avLst/>
          </a:prstGeom>
        </p:spPr>
      </p:pic>
      <p:sp>
        <p:nvSpPr>
          <p:cNvPr id="9" name="TextBox 8"/>
          <p:cNvSpPr txBox="1"/>
          <p:nvPr/>
        </p:nvSpPr>
        <p:spPr>
          <a:xfrm>
            <a:off x="4057650" y="5146634"/>
            <a:ext cx="5086350" cy="677108"/>
          </a:xfrm>
          <a:prstGeom prst="rect">
            <a:avLst/>
          </a:prstGeom>
          <a:noFill/>
        </p:spPr>
        <p:txBody>
          <a:bodyPr wrap="square" rtlCol="0">
            <a:spAutoFit/>
          </a:bodyPr>
          <a:lstStyle/>
          <a:p>
            <a:r>
              <a:rPr lang="en-US" sz="1400" dirty="0"/>
              <a:t>A simple example which shows how angular JS process model.</a:t>
            </a:r>
          </a:p>
          <a:p>
            <a:endParaRPr lang="en-US" dirty="0"/>
          </a:p>
        </p:txBody>
      </p:sp>
    </p:spTree>
    <p:extLst>
      <p:ext uri="{BB962C8B-B14F-4D97-AF65-F5344CB8AC3E}">
        <p14:creationId xmlns:p14="http://schemas.microsoft.com/office/powerpoint/2010/main" val="2080582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Repeat with data from static array</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28</a:t>
            </a:fld>
            <a:endParaRPr lang="en-US" altLang="en-US" sz="1050"/>
          </a:p>
        </p:txBody>
      </p:sp>
      <p:sp>
        <p:nvSpPr>
          <p:cNvPr id="13" name="TextBox 12"/>
          <p:cNvSpPr txBox="1"/>
          <p:nvPr/>
        </p:nvSpPr>
        <p:spPr>
          <a:xfrm>
            <a:off x="644311" y="4873565"/>
            <a:ext cx="3667570" cy="523220"/>
          </a:xfrm>
          <a:prstGeom prst="rect">
            <a:avLst/>
          </a:prstGeom>
          <a:noFill/>
        </p:spPr>
        <p:txBody>
          <a:bodyPr wrap="square" rtlCol="0">
            <a:spAutoFit/>
          </a:bodyPr>
          <a:lstStyle/>
          <a:p>
            <a:r>
              <a:rPr lang="en-US" sz="1400" dirty="0"/>
              <a:t>ng-repeat works like a for loop and replicates the template to the number of rows in the model</a:t>
            </a:r>
          </a:p>
        </p:txBody>
      </p:sp>
      <p:pic>
        <p:nvPicPr>
          <p:cNvPr id="4" name="Picture 3"/>
          <p:cNvPicPr>
            <a:picLocks noChangeAspect="1"/>
          </p:cNvPicPr>
          <p:nvPr/>
        </p:nvPicPr>
        <p:blipFill>
          <a:blip r:embed="rId3"/>
          <a:stretch>
            <a:fillRect/>
          </a:stretch>
        </p:blipFill>
        <p:spPr>
          <a:xfrm>
            <a:off x="534510" y="1975813"/>
            <a:ext cx="4076700" cy="1980296"/>
          </a:xfrm>
          <a:prstGeom prst="rect">
            <a:avLst/>
          </a:prstGeom>
        </p:spPr>
      </p:pic>
      <p:pic>
        <p:nvPicPr>
          <p:cNvPr id="5" name="Picture 4"/>
          <p:cNvPicPr>
            <a:picLocks noChangeAspect="1"/>
          </p:cNvPicPr>
          <p:nvPr/>
        </p:nvPicPr>
        <p:blipFill>
          <a:blip r:embed="rId4"/>
          <a:stretch>
            <a:fillRect/>
          </a:stretch>
        </p:blipFill>
        <p:spPr>
          <a:xfrm>
            <a:off x="5076825" y="1600200"/>
            <a:ext cx="2952750" cy="4435746"/>
          </a:xfrm>
          <a:prstGeom prst="rect">
            <a:avLst/>
          </a:prstGeom>
        </p:spPr>
      </p:pic>
    </p:spTree>
    <p:extLst>
      <p:ext uri="{BB962C8B-B14F-4D97-AF65-F5344CB8AC3E}">
        <p14:creationId xmlns:p14="http://schemas.microsoft.com/office/powerpoint/2010/main" val="252647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Repeat from external source</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29</a:t>
            </a:fld>
            <a:endParaRPr lang="en-US" altLang="en-US" sz="1050"/>
          </a:p>
        </p:txBody>
      </p:sp>
      <p:pic>
        <p:nvPicPr>
          <p:cNvPr id="9" name="Picture 8"/>
          <p:cNvPicPr>
            <a:picLocks noChangeAspect="1"/>
          </p:cNvPicPr>
          <p:nvPr/>
        </p:nvPicPr>
        <p:blipFill>
          <a:blip r:embed="rId3"/>
          <a:stretch>
            <a:fillRect/>
          </a:stretch>
        </p:blipFill>
        <p:spPr>
          <a:xfrm>
            <a:off x="457200" y="1815059"/>
            <a:ext cx="4035425" cy="2141543"/>
          </a:xfrm>
          <a:prstGeom prst="rect">
            <a:avLst/>
          </a:prstGeom>
        </p:spPr>
      </p:pic>
      <p:pic>
        <p:nvPicPr>
          <p:cNvPr id="14" name="Picture 13"/>
          <p:cNvPicPr>
            <a:picLocks noChangeAspect="1"/>
          </p:cNvPicPr>
          <p:nvPr/>
        </p:nvPicPr>
        <p:blipFill>
          <a:blip r:embed="rId4"/>
          <a:stretch>
            <a:fillRect/>
          </a:stretch>
        </p:blipFill>
        <p:spPr>
          <a:xfrm>
            <a:off x="4645025" y="1815059"/>
            <a:ext cx="4151972" cy="1631652"/>
          </a:xfrm>
          <a:prstGeom prst="rect">
            <a:avLst/>
          </a:prstGeom>
        </p:spPr>
      </p:pic>
      <p:pic>
        <p:nvPicPr>
          <p:cNvPr id="15" name="Picture 14"/>
          <p:cNvPicPr>
            <a:picLocks noChangeAspect="1"/>
          </p:cNvPicPr>
          <p:nvPr/>
        </p:nvPicPr>
        <p:blipFill>
          <a:blip r:embed="rId5"/>
          <a:stretch>
            <a:fillRect/>
          </a:stretch>
        </p:blipFill>
        <p:spPr>
          <a:xfrm>
            <a:off x="4500618" y="4343400"/>
            <a:ext cx="4369693" cy="1210384"/>
          </a:xfrm>
          <a:prstGeom prst="rect">
            <a:avLst/>
          </a:prstGeom>
        </p:spPr>
      </p:pic>
      <p:sp>
        <p:nvSpPr>
          <p:cNvPr id="16" name="TextBox 15"/>
          <p:cNvSpPr txBox="1"/>
          <p:nvPr/>
        </p:nvSpPr>
        <p:spPr>
          <a:xfrm>
            <a:off x="533400" y="4696189"/>
            <a:ext cx="3967218" cy="307777"/>
          </a:xfrm>
          <a:prstGeom prst="rect">
            <a:avLst/>
          </a:prstGeom>
          <a:noFill/>
        </p:spPr>
        <p:txBody>
          <a:bodyPr wrap="square" rtlCol="0">
            <a:spAutoFit/>
          </a:bodyPr>
          <a:lstStyle/>
          <a:p>
            <a:r>
              <a:rPr lang="en-US" sz="1400" dirty="0"/>
              <a:t>$http holds the xml http request handler in Angular.</a:t>
            </a:r>
          </a:p>
        </p:txBody>
      </p:sp>
    </p:spTree>
    <p:extLst>
      <p:ext uri="{BB962C8B-B14F-4D97-AF65-F5344CB8AC3E}">
        <p14:creationId xmlns:p14="http://schemas.microsoft.com/office/powerpoint/2010/main" val="187732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err="1">
                <a:ea typeface="MS PGothic" charset="-128"/>
              </a:rPr>
              <a:t>Node.js</a:t>
            </a:r>
            <a:endParaRPr lang="en-US" altLang="en-US" sz="3200" b="1" dirty="0">
              <a:ea typeface="MS PGothic" charset="-128"/>
            </a:endParaRPr>
          </a:p>
        </p:txBody>
      </p:sp>
      <p:sp>
        <p:nvSpPr>
          <p:cNvPr id="140290" name="Content Placeholder 2"/>
          <p:cNvSpPr>
            <a:spLocks noGrp="1"/>
          </p:cNvSpPr>
          <p:nvPr>
            <p:ph idx="1"/>
          </p:nvPr>
        </p:nvSpPr>
        <p:spPr/>
        <p:txBody>
          <a:bodyPr/>
          <a:lstStyle/>
          <a:p>
            <a:pPr marL="385763" indent="-385763">
              <a:buFont typeface="Times New Roman" charset="0"/>
              <a:buAutoNum type="arabicPeriod"/>
            </a:pPr>
            <a:r>
              <a:rPr lang="en-US" sz="1800" dirty="0" err="1"/>
              <a:t>Node.js</a:t>
            </a:r>
            <a:r>
              <a:rPr lang="en-US" sz="1800" dirty="0"/>
              <a:t> is a JavaScript runtime built on Chrome's V8 JavaScript engine. </a:t>
            </a:r>
          </a:p>
          <a:p>
            <a:pPr marL="385763" indent="-385763">
              <a:buFont typeface="Times New Roman" charset="0"/>
              <a:buAutoNum type="arabicPeriod"/>
            </a:pPr>
            <a:r>
              <a:rPr lang="en-US" sz="1800" dirty="0" err="1"/>
              <a:t>Node.js</a:t>
            </a:r>
            <a:r>
              <a:rPr lang="en-US" sz="1800" dirty="0"/>
              <a:t> uses an event-driven, non-blocking I/O model that makes it lightweight and efficient. </a:t>
            </a:r>
          </a:p>
          <a:p>
            <a:pPr marL="385763" indent="-385763">
              <a:buFont typeface="Times New Roman" charset="0"/>
              <a:buAutoNum type="arabicPeriod"/>
            </a:pPr>
            <a:r>
              <a:rPr lang="en-US" sz="1800" dirty="0" err="1"/>
              <a:t>Node.js</a:t>
            </a:r>
            <a:r>
              <a:rPr lang="en-US" sz="1800" dirty="0"/>
              <a:t> allows the creation of Web servers and networking tools using JavaScript and a collection of "modules" that handle various core functionality.</a:t>
            </a:r>
          </a:p>
          <a:p>
            <a:pPr marL="385763" indent="-385763">
              <a:buFont typeface="Times New Roman" charset="0"/>
              <a:buAutoNum type="arabicPeriod"/>
            </a:pPr>
            <a:r>
              <a:rPr lang="en-US" sz="1800" dirty="0"/>
              <a:t>Modules handle file system I/O, networking (DNS, HTTP, TCP, TLS/SSL, or UDP), binary data (buffers), cryptography functions, data streams and other core functions.</a:t>
            </a:r>
            <a:endParaRPr lang="en-US" altLang="en-US" sz="1800" dirty="0">
              <a:ea typeface="MS PGothic" charset="-128"/>
            </a:endParaRPr>
          </a:p>
        </p:txBody>
      </p:sp>
      <p:sp>
        <p:nvSpPr>
          <p:cNvPr id="3" name="Footer Placeholder 2"/>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3</a:t>
            </a:fld>
            <a:endParaRPr lang="en-US" altLang="en-US" sz="105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100" y="4585607"/>
            <a:ext cx="3562350" cy="1510393"/>
          </a:xfrm>
          <a:prstGeom prst="rect">
            <a:avLst/>
          </a:prstGeom>
        </p:spPr>
      </p:pic>
    </p:spTree>
    <p:extLst>
      <p:ext uri="{BB962C8B-B14F-4D97-AF65-F5344CB8AC3E}">
        <p14:creationId xmlns:p14="http://schemas.microsoft.com/office/powerpoint/2010/main" val="1561536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Sort and Search</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30</a:t>
            </a:fld>
            <a:endParaRPr lang="en-US" altLang="en-US" sz="1050"/>
          </a:p>
        </p:txBody>
      </p:sp>
      <p:pic>
        <p:nvPicPr>
          <p:cNvPr id="10" name="Picture 9"/>
          <p:cNvPicPr>
            <a:picLocks noChangeAspect="1"/>
          </p:cNvPicPr>
          <p:nvPr/>
        </p:nvPicPr>
        <p:blipFill>
          <a:blip r:embed="rId3"/>
          <a:stretch>
            <a:fillRect/>
          </a:stretch>
        </p:blipFill>
        <p:spPr>
          <a:xfrm>
            <a:off x="4768809" y="1833346"/>
            <a:ext cx="3765591" cy="1479811"/>
          </a:xfrm>
          <a:prstGeom prst="rect">
            <a:avLst/>
          </a:prstGeom>
        </p:spPr>
      </p:pic>
      <p:pic>
        <p:nvPicPr>
          <p:cNvPr id="11" name="Picture 10"/>
          <p:cNvPicPr>
            <a:picLocks noChangeAspect="1"/>
          </p:cNvPicPr>
          <p:nvPr/>
        </p:nvPicPr>
        <p:blipFill>
          <a:blip r:embed="rId4"/>
          <a:stretch>
            <a:fillRect/>
          </a:stretch>
        </p:blipFill>
        <p:spPr>
          <a:xfrm>
            <a:off x="4760553" y="4165174"/>
            <a:ext cx="3773847" cy="1045338"/>
          </a:xfrm>
          <a:prstGeom prst="rect">
            <a:avLst/>
          </a:prstGeom>
        </p:spPr>
      </p:pic>
      <p:sp>
        <p:nvSpPr>
          <p:cNvPr id="12" name="TextBox 11"/>
          <p:cNvSpPr txBox="1"/>
          <p:nvPr/>
        </p:nvSpPr>
        <p:spPr>
          <a:xfrm>
            <a:off x="900091" y="3810000"/>
            <a:ext cx="3557438" cy="2246769"/>
          </a:xfrm>
          <a:prstGeom prst="rect">
            <a:avLst/>
          </a:prstGeom>
          <a:noFill/>
        </p:spPr>
        <p:txBody>
          <a:bodyPr wrap="square" rtlCol="0">
            <a:spAutoFit/>
          </a:bodyPr>
          <a:lstStyle/>
          <a:p>
            <a:r>
              <a:rPr lang="en-US" sz="1400" b="1" dirty="0" err="1"/>
              <a:t>orderBy</a:t>
            </a:r>
            <a:r>
              <a:rPr lang="en-US" sz="1400" dirty="0"/>
              <a:t>: sort the Column ascending</a:t>
            </a:r>
          </a:p>
          <a:p>
            <a:r>
              <a:rPr lang="en-US" sz="1400" i="1" dirty="0" err="1"/>
              <a:t>orderBy</a:t>
            </a:r>
            <a:r>
              <a:rPr lang="en-US" sz="1400" i="1" dirty="0"/>
              <a:t>:&lt;column&gt;:&lt;reverse&gt;</a:t>
            </a:r>
          </a:p>
          <a:p>
            <a:r>
              <a:rPr lang="en-US" sz="1400" i="1" dirty="0"/>
              <a:t>&lt;column&gt; - the column you want to sort</a:t>
            </a:r>
          </a:p>
          <a:p>
            <a:r>
              <a:rPr lang="en-US" sz="1400" i="1" dirty="0"/>
              <a:t>&lt;reverse&gt; - true-descending, false-ascending</a:t>
            </a:r>
          </a:p>
          <a:p>
            <a:endParaRPr lang="en-US" sz="1400" i="1" dirty="0"/>
          </a:p>
          <a:p>
            <a:r>
              <a:rPr lang="en-US" sz="1400" b="1" dirty="0"/>
              <a:t>Filter</a:t>
            </a:r>
            <a:r>
              <a:rPr lang="en-US" sz="1400" dirty="0"/>
              <a:t>: search the rows in the model</a:t>
            </a:r>
          </a:p>
          <a:p>
            <a:r>
              <a:rPr lang="en-US" sz="1400" i="1" dirty="0"/>
              <a:t>Filter:&lt;</a:t>
            </a:r>
            <a:r>
              <a:rPr lang="en-US" sz="1400" i="1" dirty="0" err="1"/>
              <a:t>searchstring</a:t>
            </a:r>
            <a:r>
              <a:rPr lang="en-US" sz="1400" i="1" dirty="0"/>
              <a:t>&gt; </a:t>
            </a:r>
            <a:r>
              <a:rPr lang="en-US" sz="1400" i="1" dirty="0" err="1"/>
              <a:t>e.x</a:t>
            </a:r>
            <a:r>
              <a:rPr lang="en-US" sz="1400" i="1" dirty="0"/>
              <a:t>. filter: search</a:t>
            </a:r>
          </a:p>
          <a:p>
            <a:r>
              <a:rPr lang="en-US" sz="1400" i="1" dirty="0"/>
              <a:t>Or</a:t>
            </a:r>
          </a:p>
          <a:p>
            <a:r>
              <a:rPr lang="en-US" sz="1400" i="1" dirty="0"/>
              <a:t>Filter:&lt;</a:t>
            </a:r>
            <a:r>
              <a:rPr lang="en-US" sz="1400" i="1" dirty="0" err="1"/>
              <a:t>column_based_search</a:t>
            </a:r>
            <a:r>
              <a:rPr lang="en-US" sz="1400" i="1" dirty="0"/>
              <a:t>&gt; </a:t>
            </a:r>
            <a:r>
              <a:rPr lang="en-US" sz="1400" i="1" dirty="0" err="1"/>
              <a:t>e.x</a:t>
            </a:r>
            <a:r>
              <a:rPr lang="en-US" sz="1400" i="1" dirty="0"/>
              <a:t>. filter:{&lt;column&gt;:search}</a:t>
            </a:r>
          </a:p>
        </p:txBody>
      </p:sp>
      <p:pic>
        <p:nvPicPr>
          <p:cNvPr id="13" name="Picture 12"/>
          <p:cNvPicPr>
            <a:picLocks noChangeAspect="1"/>
          </p:cNvPicPr>
          <p:nvPr/>
        </p:nvPicPr>
        <p:blipFill>
          <a:blip r:embed="rId5"/>
          <a:stretch>
            <a:fillRect/>
          </a:stretch>
        </p:blipFill>
        <p:spPr>
          <a:xfrm>
            <a:off x="660598" y="1833347"/>
            <a:ext cx="4036425" cy="1645820"/>
          </a:xfrm>
          <a:prstGeom prst="rect">
            <a:avLst/>
          </a:prstGeom>
        </p:spPr>
      </p:pic>
    </p:spTree>
    <p:extLst>
      <p:ext uri="{BB962C8B-B14F-4D97-AF65-F5344CB8AC3E}">
        <p14:creationId xmlns:p14="http://schemas.microsoft.com/office/powerpoint/2010/main" val="1467728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External UI Components</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31</a:t>
            </a:fld>
            <a:endParaRPr lang="en-US" altLang="en-US" sz="1050"/>
          </a:p>
        </p:txBody>
      </p:sp>
      <p:pic>
        <p:nvPicPr>
          <p:cNvPr id="9" name="Picture 8"/>
          <p:cNvPicPr>
            <a:picLocks noChangeAspect="1"/>
          </p:cNvPicPr>
          <p:nvPr/>
        </p:nvPicPr>
        <p:blipFill>
          <a:blip r:embed="rId3"/>
          <a:stretch>
            <a:fillRect/>
          </a:stretch>
        </p:blipFill>
        <p:spPr>
          <a:xfrm>
            <a:off x="767917" y="1697592"/>
            <a:ext cx="4489883" cy="2264808"/>
          </a:xfrm>
          <a:prstGeom prst="rect">
            <a:avLst/>
          </a:prstGeom>
        </p:spPr>
      </p:pic>
      <p:pic>
        <p:nvPicPr>
          <p:cNvPr id="14" name="Picture 13"/>
          <p:cNvPicPr>
            <a:picLocks noChangeAspect="1"/>
          </p:cNvPicPr>
          <p:nvPr/>
        </p:nvPicPr>
        <p:blipFill>
          <a:blip r:embed="rId4"/>
          <a:stretch>
            <a:fillRect/>
          </a:stretch>
        </p:blipFill>
        <p:spPr>
          <a:xfrm>
            <a:off x="767918" y="4267200"/>
            <a:ext cx="5275056" cy="1390098"/>
          </a:xfrm>
          <a:prstGeom prst="rect">
            <a:avLst/>
          </a:prstGeom>
        </p:spPr>
      </p:pic>
      <p:sp>
        <p:nvSpPr>
          <p:cNvPr id="15" name="TextBox 14"/>
          <p:cNvSpPr txBox="1"/>
          <p:nvPr/>
        </p:nvSpPr>
        <p:spPr>
          <a:xfrm>
            <a:off x="5554133" y="2034540"/>
            <a:ext cx="3589867" cy="954107"/>
          </a:xfrm>
          <a:prstGeom prst="rect">
            <a:avLst/>
          </a:prstGeom>
          <a:noFill/>
        </p:spPr>
        <p:txBody>
          <a:bodyPr wrap="square" rtlCol="0">
            <a:spAutoFit/>
          </a:bodyPr>
          <a:lstStyle/>
          <a:p>
            <a:r>
              <a:rPr lang="en-US" sz="1400" dirty="0"/>
              <a:t>External components need to be added to the angular application. </a:t>
            </a:r>
          </a:p>
          <a:p>
            <a:r>
              <a:rPr lang="en-US" sz="1400" i="1" dirty="0" err="1"/>
              <a:t>angular.module</a:t>
            </a:r>
            <a:r>
              <a:rPr lang="en-US" sz="1400" i="1" dirty="0"/>
              <a:t>(‘</a:t>
            </a:r>
            <a:r>
              <a:rPr lang="en-US" sz="1400" i="1" dirty="0" err="1"/>
              <a:t>myapp</a:t>
            </a:r>
            <a:r>
              <a:rPr lang="en-US" sz="1400" i="1" dirty="0"/>
              <a:t>’, [&lt;</a:t>
            </a:r>
            <a:r>
              <a:rPr lang="en-US" sz="1400" i="1" dirty="0" err="1"/>
              <a:t>external_components</a:t>
            </a:r>
            <a:r>
              <a:rPr lang="en-US" sz="1400" i="1" dirty="0"/>
              <a:t>&gt;])</a:t>
            </a:r>
          </a:p>
        </p:txBody>
      </p:sp>
    </p:spTree>
    <p:extLst>
      <p:ext uri="{BB962C8B-B14F-4D97-AF65-F5344CB8AC3E}">
        <p14:creationId xmlns:p14="http://schemas.microsoft.com/office/powerpoint/2010/main" val="989603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a:t>Example usage &amp; Related URLs</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800" b="1" dirty="0"/>
              <a:t>Examples</a:t>
            </a:r>
          </a:p>
          <a:p>
            <a:r>
              <a:rPr lang="en-US" sz="1350" b="1" dirty="0"/>
              <a:t>Hello World: </a:t>
            </a:r>
            <a:r>
              <a:rPr lang="en-US" sz="1350" u="sng" dirty="0">
                <a:hlinkClick r:id="rId3"/>
              </a:rPr>
              <a:t>https://angularjs.org/#the-basics</a:t>
            </a:r>
          </a:p>
          <a:p>
            <a:r>
              <a:rPr lang="en-US" sz="1350" b="1" dirty="0" err="1"/>
              <a:t>Todo</a:t>
            </a:r>
            <a:r>
              <a:rPr lang="en-US" sz="1350" b="1" dirty="0"/>
              <a:t> List: </a:t>
            </a:r>
            <a:r>
              <a:rPr lang="en-US" sz="1350" u="sng" dirty="0">
                <a:hlinkClick r:id="rId4"/>
              </a:rPr>
              <a:t>https://angularjs.org/#add-some-control</a:t>
            </a:r>
          </a:p>
          <a:p>
            <a:r>
              <a:rPr lang="en-US" sz="1350" b="1" dirty="0"/>
              <a:t>Advanced Single Page App: </a:t>
            </a:r>
            <a:r>
              <a:rPr lang="en-US" sz="1350" u="sng" dirty="0">
                <a:hlinkClick r:id="rId5"/>
              </a:rPr>
              <a:t>https://angularjs.org/#wire-up-a-backend</a:t>
            </a:r>
            <a:endParaRPr lang="en-US" sz="1350" u="sng" dirty="0"/>
          </a:p>
          <a:p>
            <a:pPr marL="0" indent="0">
              <a:buNone/>
            </a:pPr>
            <a:endParaRPr lang="en-US" sz="1350" b="1" dirty="0"/>
          </a:p>
          <a:p>
            <a:pPr marL="0" indent="0">
              <a:buNone/>
            </a:pPr>
            <a:r>
              <a:rPr lang="en-US" sz="1800" b="1" dirty="0"/>
              <a:t>Related URLs</a:t>
            </a:r>
          </a:p>
          <a:p>
            <a:r>
              <a:rPr lang="en-US" sz="1350" b="1" dirty="0" err="1"/>
              <a:t>Angular.js</a:t>
            </a:r>
            <a:r>
              <a:rPr lang="en-US" sz="1350" b="1" dirty="0"/>
              <a:t> website: </a:t>
            </a:r>
            <a:r>
              <a:rPr lang="en-US" sz="1350" u="sng" dirty="0">
                <a:hlinkClick r:id="rId6"/>
              </a:rPr>
              <a:t>https://angularjs.org</a:t>
            </a:r>
          </a:p>
          <a:p>
            <a:r>
              <a:rPr lang="en-US" sz="1350" b="1" dirty="0" err="1"/>
              <a:t>Angular.js</a:t>
            </a:r>
            <a:r>
              <a:rPr lang="en-US" sz="1350" b="1" dirty="0"/>
              <a:t> on </a:t>
            </a:r>
            <a:r>
              <a:rPr lang="en-US" sz="1350" b="1" dirty="0" err="1"/>
              <a:t>Github</a:t>
            </a:r>
            <a:r>
              <a:rPr lang="en-US" sz="1350" b="1" dirty="0"/>
              <a:t>: </a:t>
            </a:r>
            <a:r>
              <a:rPr lang="en-US" sz="1350" u="sng" dirty="0">
                <a:hlinkClick r:id="rId7"/>
              </a:rPr>
              <a:t>https://github.com/angular/angular.js</a:t>
            </a:r>
          </a:p>
          <a:p>
            <a:r>
              <a:rPr lang="en-US" sz="1350" b="1" dirty="0"/>
              <a:t>Tutorial: </a:t>
            </a:r>
            <a:r>
              <a:rPr lang="en-US" sz="1350" u="sng" dirty="0">
                <a:hlinkClick r:id="rId8"/>
              </a:rPr>
              <a:t>https://docs.angularjs.org/tutorial</a:t>
            </a:r>
          </a:p>
          <a:p>
            <a:r>
              <a:rPr lang="en-US" sz="1350" b="1" dirty="0" err="1"/>
              <a:t>Angular.js</a:t>
            </a:r>
            <a:r>
              <a:rPr lang="en-US" sz="1350" b="1" dirty="0"/>
              <a:t> Course</a:t>
            </a:r>
          </a:p>
          <a:p>
            <a:pPr marL="342900" lvl="1" indent="0">
              <a:buNone/>
            </a:pPr>
            <a:r>
              <a:rPr lang="en-US" sz="1350" u="sng" dirty="0">
                <a:hlinkClick r:id="rId9"/>
              </a:rPr>
              <a:t>http://campus.codeschool.com/courses/shaping-up-with-angular-js/level/1/section/1/creating-a-store-module</a:t>
            </a:r>
          </a:p>
          <a:p>
            <a:r>
              <a:rPr lang="en-US" sz="1350" b="1" dirty="0"/>
              <a:t>Angular 2 (In beta): </a:t>
            </a:r>
            <a:r>
              <a:rPr lang="en-US" sz="1350" u="sng" dirty="0">
                <a:hlinkClick r:id="rId10"/>
              </a:rPr>
              <a:t>https://angular.io/</a:t>
            </a:r>
            <a:endParaRPr lang="en-US" sz="1350"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32</a:t>
            </a:fld>
            <a:endParaRPr lang="en-US" altLang="en-US" sz="1050"/>
          </a:p>
        </p:txBody>
      </p:sp>
    </p:spTree>
    <p:extLst>
      <p:ext uri="{BB962C8B-B14F-4D97-AF65-F5344CB8AC3E}">
        <p14:creationId xmlns:p14="http://schemas.microsoft.com/office/powerpoint/2010/main" val="747020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err="1">
                <a:ea typeface="MS PGothic" charset="-128"/>
              </a:rPr>
              <a:t>Vue.js</a:t>
            </a:r>
            <a:endParaRPr lang="en-US" altLang="en-US" sz="3200" b="1" dirty="0">
              <a:ea typeface="MS PGothic" charset="-128"/>
            </a:endParaRPr>
          </a:p>
        </p:txBody>
      </p:sp>
      <p:sp>
        <p:nvSpPr>
          <p:cNvPr id="140290" name="Content Placeholder 2"/>
          <p:cNvSpPr>
            <a:spLocks noGrp="1"/>
          </p:cNvSpPr>
          <p:nvPr>
            <p:ph idx="1"/>
          </p:nvPr>
        </p:nvSpPr>
        <p:spPr/>
        <p:txBody>
          <a:bodyPr>
            <a:normAutofit/>
          </a:bodyPr>
          <a:lstStyle/>
          <a:p>
            <a:r>
              <a:rPr lang="en-US" sz="1800" dirty="0" err="1"/>
              <a:t>Vue.js</a:t>
            </a:r>
            <a:r>
              <a:rPr lang="en-US" sz="1800" dirty="0"/>
              <a:t> is a library for building interactive web interfaces.</a:t>
            </a:r>
          </a:p>
          <a:p>
            <a:r>
              <a:rPr lang="en-US" sz="1800" dirty="0" err="1"/>
              <a:t>Vue.js</a:t>
            </a:r>
            <a:r>
              <a:rPr lang="en-US" sz="1800" dirty="0"/>
              <a:t> is focused on the </a:t>
            </a:r>
            <a:r>
              <a:rPr lang="en-US" sz="1800" dirty="0" err="1"/>
              <a:t>ViewModel</a:t>
            </a:r>
            <a:r>
              <a:rPr lang="en-US" sz="1800" dirty="0"/>
              <a:t> layer of the MVVM pattern.</a:t>
            </a:r>
          </a:p>
          <a:p>
            <a:r>
              <a:rPr lang="en-US" sz="1800" dirty="0"/>
              <a:t>It connects the View and the Model via two way data bindings.</a:t>
            </a:r>
          </a:p>
          <a:p>
            <a:r>
              <a:rPr lang="en-US" sz="1800" dirty="0"/>
              <a:t>Actual DOM manipulations and output formatting are abstracted away into Directives and Filters.</a:t>
            </a:r>
          </a:p>
          <a:p>
            <a:r>
              <a:rPr lang="en-US" sz="1800" dirty="0" err="1"/>
              <a:t>Vue.js</a:t>
            </a:r>
            <a:r>
              <a:rPr lang="en-US" sz="1800" dirty="0"/>
              <a:t>’ API is heavily influenced by </a:t>
            </a:r>
            <a:r>
              <a:rPr lang="en-US" sz="1800" dirty="0" err="1"/>
              <a:t>AngularJS</a:t>
            </a:r>
            <a:r>
              <a:rPr lang="en-US" sz="1800" dirty="0"/>
              <a:t>, </a:t>
            </a:r>
            <a:r>
              <a:rPr lang="en-US" sz="1800" dirty="0" err="1"/>
              <a:t>KnockoutJS</a:t>
            </a:r>
            <a:r>
              <a:rPr lang="en-US" sz="1800" dirty="0"/>
              <a:t>, </a:t>
            </a:r>
            <a:r>
              <a:rPr lang="en-US" sz="1800" dirty="0" err="1"/>
              <a:t>Ractive.js</a:t>
            </a:r>
            <a:r>
              <a:rPr lang="en-US" sz="1800" dirty="0"/>
              <a:t> and </a:t>
            </a:r>
            <a:r>
              <a:rPr lang="en-US" sz="1800" dirty="0" err="1"/>
              <a:t>Rivets.js</a:t>
            </a:r>
            <a:r>
              <a:rPr lang="en-US" sz="1800" dirty="0"/>
              <a:t>.</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33</a:t>
            </a:fld>
            <a:endParaRPr lang="en-US" altLang="en-US" sz="1050"/>
          </a:p>
        </p:txBody>
      </p:sp>
      <p:grpSp>
        <p:nvGrpSpPr>
          <p:cNvPr id="2" name="Group 1"/>
          <p:cNvGrpSpPr/>
          <p:nvPr/>
        </p:nvGrpSpPr>
        <p:grpSpPr>
          <a:xfrm>
            <a:off x="3919724" y="4191000"/>
            <a:ext cx="1304552" cy="1498559"/>
            <a:chOff x="4558271" y="1100348"/>
            <a:chExt cx="1739402" cy="1998079"/>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7304" y="1100348"/>
              <a:ext cx="1601337" cy="1412766"/>
            </a:xfrm>
            <a:prstGeom prst="rect">
              <a:avLst/>
            </a:prstGeom>
          </p:spPr>
        </p:pic>
        <p:sp>
          <p:nvSpPr>
            <p:cNvPr id="7" name="Rectangle 6"/>
            <p:cNvSpPr/>
            <p:nvPr/>
          </p:nvSpPr>
          <p:spPr>
            <a:xfrm>
              <a:off x="4558271" y="2482874"/>
              <a:ext cx="1739402" cy="615553"/>
            </a:xfrm>
            <a:prstGeom prst="rect">
              <a:avLst/>
            </a:prstGeom>
          </p:spPr>
          <p:txBody>
            <a:bodyPr wrap="square">
              <a:spAutoFit/>
            </a:bodyPr>
            <a:lstStyle/>
            <a:p>
              <a:pPr algn="ctr"/>
              <a:r>
                <a:rPr lang="en-US" dirty="0" err="1">
                  <a:solidFill>
                    <a:srgbClr val="2C3E50"/>
                  </a:solidFill>
                  <a:latin typeface="Andale Mono" charset="0"/>
                  <a:ea typeface="Andale Mono" charset="0"/>
                  <a:cs typeface="Andale Mono" charset="0"/>
                </a:rPr>
                <a:t>Vue.js</a:t>
              </a:r>
              <a:endParaRPr lang="en-US" dirty="0">
                <a:solidFill>
                  <a:srgbClr val="2C3E50"/>
                </a:solidFill>
                <a:latin typeface="Andale Mono" charset="0"/>
                <a:ea typeface="Andale Mono" charset="0"/>
                <a:cs typeface="Andale Mono" charset="0"/>
              </a:endParaRPr>
            </a:p>
          </p:txBody>
        </p:sp>
      </p:grpSp>
      <p:sp>
        <p:nvSpPr>
          <p:cNvPr id="3" name="Footer Placeholder 2"/>
          <p:cNvSpPr>
            <a:spLocks noGrp="1"/>
          </p:cNvSpPr>
          <p:nvPr>
            <p:ph type="ftr" sz="quarter" idx="11"/>
          </p:nvPr>
        </p:nvSpPr>
        <p:spPr/>
        <p:txBody>
          <a:bodyPr/>
          <a:lstStyle/>
          <a:p>
            <a:r>
              <a:rPr lang="en-US" altLang="en-US"/>
              <a:t>Copyright © Marco Papa 2016</a:t>
            </a:r>
          </a:p>
        </p:txBody>
      </p:sp>
    </p:spTree>
    <p:extLst>
      <p:ext uri="{BB962C8B-B14F-4D97-AF65-F5344CB8AC3E}">
        <p14:creationId xmlns:p14="http://schemas.microsoft.com/office/powerpoint/2010/main" val="2060146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a:bodyPr>
          <a:lstStyle/>
          <a:p>
            <a:pPr marL="0" indent="0">
              <a:buNone/>
            </a:pPr>
            <a:r>
              <a:rPr lang="en-US" sz="1350" b="1" dirty="0" err="1"/>
              <a:t>ViewModel</a:t>
            </a:r>
            <a:endParaRPr lang="en-US" sz="1350" b="1" dirty="0"/>
          </a:p>
          <a:p>
            <a:r>
              <a:rPr lang="en-US" sz="1350" dirty="0"/>
              <a:t>An object that syncs the Model and the View. In </a:t>
            </a:r>
            <a:r>
              <a:rPr lang="en-US" sz="1350" dirty="0" err="1"/>
              <a:t>Vue.js</a:t>
            </a:r>
            <a:r>
              <a:rPr lang="en-US" sz="1350" dirty="0"/>
              <a:t>, every </a:t>
            </a:r>
            <a:r>
              <a:rPr lang="en-US" sz="1350" dirty="0" err="1"/>
              <a:t>Vue</a:t>
            </a:r>
            <a:r>
              <a:rPr lang="en-US" sz="1350" dirty="0"/>
              <a:t> instance is a </a:t>
            </a:r>
            <a:r>
              <a:rPr lang="en-US" sz="1350" dirty="0" err="1"/>
              <a:t>ViewModel</a:t>
            </a:r>
            <a:r>
              <a:rPr lang="en-US" sz="1350" dirty="0"/>
              <a:t>.</a:t>
            </a:r>
          </a:p>
          <a:p>
            <a:pPr marL="342900" lvl="1" indent="0">
              <a:buNone/>
            </a:pPr>
            <a:r>
              <a:rPr lang="da-DK" sz="1350" dirty="0">
                <a:solidFill>
                  <a:schemeClr val="accent3"/>
                </a:solidFill>
              </a:rPr>
              <a:t>var vm = new Vue({ /* options */ })</a:t>
            </a:r>
          </a:p>
          <a:p>
            <a:pPr marL="342900" lvl="1" indent="0">
              <a:buNone/>
            </a:pPr>
            <a:endParaRPr lang="da-DK" sz="1350" b="1" dirty="0">
              <a:solidFill>
                <a:schemeClr val="accent3"/>
              </a:solidFill>
            </a:endParaRPr>
          </a:p>
          <a:p>
            <a:pPr marL="0" indent="0">
              <a:buNone/>
            </a:pPr>
            <a:r>
              <a:rPr lang="en-US" sz="1350" b="1" dirty="0"/>
              <a:t>View</a:t>
            </a:r>
          </a:p>
          <a:p>
            <a:r>
              <a:rPr lang="en-US" sz="1350" dirty="0"/>
              <a:t>The actual DOM that is managed by </a:t>
            </a:r>
            <a:r>
              <a:rPr lang="en-US" sz="1350" dirty="0" err="1"/>
              <a:t>Vue</a:t>
            </a:r>
            <a:r>
              <a:rPr lang="en-US" sz="1350" dirty="0"/>
              <a:t> instances.</a:t>
            </a:r>
          </a:p>
          <a:p>
            <a:r>
              <a:rPr lang="en-US" sz="1350" dirty="0" err="1"/>
              <a:t>Vue.js</a:t>
            </a:r>
            <a:r>
              <a:rPr lang="en-US" sz="1350" dirty="0"/>
              <a:t> uses DOM-based </a:t>
            </a:r>
            <a:r>
              <a:rPr lang="en-US" sz="1350" dirty="0" err="1"/>
              <a:t>templating</a:t>
            </a:r>
            <a:r>
              <a:rPr lang="en-US" sz="1350" dirty="0"/>
              <a:t>. Each </a:t>
            </a:r>
            <a:r>
              <a:rPr lang="en-US" sz="1350" dirty="0" err="1"/>
              <a:t>Vue</a:t>
            </a:r>
            <a:r>
              <a:rPr lang="en-US" sz="1350" dirty="0"/>
              <a:t> instance is associated with a corresponding DOM element. When a </a:t>
            </a:r>
            <a:r>
              <a:rPr lang="en-US" sz="1350" dirty="0" err="1"/>
              <a:t>Vue</a:t>
            </a:r>
            <a:r>
              <a:rPr lang="en-US" sz="1350" dirty="0"/>
              <a:t> instance is created, it recursively walks all child nodes of its root element while setting up the necessary data bindings. After the View is compiled, it becomes reactive to data </a:t>
            </a:r>
            <a:r>
              <a:rPr lang="en-US" sz="1350" dirty="0" err="1"/>
              <a:t>changes.</a:t>
            </a:r>
            <a:r>
              <a:rPr lang="en-US" sz="1350" dirty="0" err="1">
                <a:solidFill>
                  <a:schemeClr val="accent3"/>
                </a:solidFill>
              </a:rPr>
              <a:t>el</a:t>
            </a:r>
            <a:r>
              <a:rPr lang="en-US" sz="1350" dirty="0">
                <a:solidFill>
                  <a:schemeClr val="accent3"/>
                </a:solidFill>
              </a:rPr>
              <a:t> // The View</a:t>
            </a:r>
          </a:p>
          <a:p>
            <a:pPr marL="342900" lvl="1" indent="0">
              <a:buNone/>
            </a:pPr>
            <a:endParaRPr lang="en-US" sz="1350" b="1" dirty="0">
              <a:solidFill>
                <a:schemeClr val="accent3"/>
              </a:solidFill>
            </a:endParaRPr>
          </a:p>
          <a:p>
            <a:pPr marL="342900" lvl="1" indent="0">
              <a:buNone/>
            </a:pPr>
            <a:endParaRPr lang="en-US" sz="1350" b="1" dirty="0">
              <a:solidFill>
                <a:schemeClr val="accent3"/>
              </a:solidFill>
            </a:endParaRP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34</a:t>
            </a:fld>
            <a:endParaRPr lang="en-US" altLang="en-US" sz="1050"/>
          </a:p>
        </p:txBody>
      </p:sp>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4495800"/>
            <a:ext cx="2920999" cy="1551781"/>
          </a:xfrm>
          <a:prstGeom prst="rect">
            <a:avLst/>
          </a:prstGeom>
        </p:spPr>
      </p:pic>
      <p:sp>
        <p:nvSpPr>
          <p:cNvPr id="2" name="Footer Placeholder 1"/>
          <p:cNvSpPr>
            <a:spLocks noGrp="1"/>
          </p:cNvSpPr>
          <p:nvPr>
            <p:ph type="ftr" sz="quarter" idx="11"/>
          </p:nvPr>
        </p:nvSpPr>
        <p:spPr/>
        <p:txBody>
          <a:bodyPr/>
          <a:lstStyle/>
          <a:p>
            <a:r>
              <a:rPr lang="en-US" altLang="en-US"/>
              <a:t>Copyright © Marco Papa 2016</a:t>
            </a:r>
          </a:p>
        </p:txBody>
      </p:sp>
    </p:spTree>
    <p:extLst>
      <p:ext uri="{BB962C8B-B14F-4D97-AF65-F5344CB8AC3E}">
        <p14:creationId xmlns:p14="http://schemas.microsoft.com/office/powerpoint/2010/main" val="201648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Autofit/>
          </a:bodyPr>
          <a:lstStyle/>
          <a:p>
            <a:pPr marL="0" indent="0">
              <a:buNone/>
            </a:pPr>
            <a:r>
              <a:rPr lang="en-US" sz="1350" b="1" dirty="0"/>
              <a:t>Model</a:t>
            </a:r>
          </a:p>
          <a:p>
            <a:r>
              <a:rPr lang="en-US" sz="1350" dirty="0"/>
              <a:t>A slightly modified plain JavaScript object.</a:t>
            </a:r>
          </a:p>
          <a:p>
            <a:r>
              <a:rPr lang="en-US" sz="1350" dirty="0"/>
              <a:t>In </a:t>
            </a:r>
            <a:r>
              <a:rPr lang="en-US" sz="1350" dirty="0" err="1"/>
              <a:t>Vue.js</a:t>
            </a:r>
            <a:r>
              <a:rPr lang="en-US" sz="1350" dirty="0"/>
              <a:t>, models are simply plain JavaScript objects, or data objects. Once an object is used as data inside a </a:t>
            </a:r>
            <a:r>
              <a:rPr lang="en-US" sz="1350" dirty="0" err="1"/>
              <a:t>Vue</a:t>
            </a:r>
            <a:r>
              <a:rPr lang="en-US" sz="1350" dirty="0"/>
              <a:t> instance, it becomes reactive. You can manipulate their properties and </a:t>
            </a:r>
            <a:r>
              <a:rPr lang="en-US" sz="1350" dirty="0" err="1"/>
              <a:t>Vue</a:t>
            </a:r>
            <a:r>
              <a:rPr lang="en-US" sz="1350" dirty="0"/>
              <a:t> instances that are observing them will be notified of the changes. </a:t>
            </a:r>
            <a:r>
              <a:rPr lang="en-US" sz="1350" dirty="0" err="1"/>
              <a:t>Vue.js</a:t>
            </a:r>
            <a:r>
              <a:rPr lang="en-US" sz="1350" dirty="0"/>
              <a:t> achieves transparent reactivity by converting the properties on data objects into ES5 getter/setters. There’s no need for dirty checking, nor do you have to explicitly signal </a:t>
            </a:r>
            <a:r>
              <a:rPr lang="en-US" sz="1350" dirty="0" err="1"/>
              <a:t>Vue</a:t>
            </a:r>
            <a:r>
              <a:rPr lang="en-US" sz="1350" dirty="0"/>
              <a:t> to update the View. Whenever the data changes, the View is updated on the next frame.</a:t>
            </a:r>
          </a:p>
          <a:p>
            <a:pPr marL="342900" lvl="1" indent="0">
              <a:buNone/>
            </a:pPr>
            <a:endParaRPr lang="en-US" sz="1350" b="1" dirty="0">
              <a:solidFill>
                <a:schemeClr val="accent3"/>
              </a:solidFill>
            </a:endParaRPr>
          </a:p>
          <a:p>
            <a:pPr marL="0" indent="0">
              <a:buNone/>
            </a:pPr>
            <a:r>
              <a:rPr lang="en-US" sz="1350" b="1" dirty="0"/>
              <a:t>Directives</a:t>
            </a:r>
          </a:p>
          <a:p>
            <a:r>
              <a:rPr lang="en-US" sz="1350" dirty="0"/>
              <a:t>Prefixed HTML attributes that tell </a:t>
            </a:r>
            <a:r>
              <a:rPr lang="en-US" sz="1350" dirty="0" err="1"/>
              <a:t>Vue.js</a:t>
            </a:r>
            <a:r>
              <a:rPr lang="en-US" sz="1350" dirty="0"/>
              <a:t> to do something about a DOM element.</a:t>
            </a:r>
          </a:p>
          <a:p>
            <a:pPr marL="342900" lvl="1" indent="0">
              <a:buNone/>
            </a:pPr>
            <a:r>
              <a:rPr lang="en-US" sz="1350" dirty="0">
                <a:solidFill>
                  <a:schemeClr val="accent3"/>
                </a:solidFill>
              </a:rPr>
              <a:t>&lt;div v-text="message"&gt;&lt;/div&gt;</a:t>
            </a:r>
            <a:endParaRPr lang="en-US" sz="1350" dirty="0"/>
          </a:p>
          <a:p>
            <a:r>
              <a:rPr lang="en-US" sz="1350" dirty="0"/>
              <a:t>Here the div element has a v-text directive with the value message. This tells </a:t>
            </a:r>
            <a:r>
              <a:rPr lang="en-US" sz="1350" dirty="0" err="1"/>
              <a:t>Vue.js</a:t>
            </a:r>
            <a:r>
              <a:rPr lang="en-US" sz="1350" dirty="0"/>
              <a:t> to keep the </a:t>
            </a:r>
            <a:r>
              <a:rPr lang="en-US" sz="1350" dirty="0" err="1"/>
              <a:t>div’s</a:t>
            </a:r>
            <a:r>
              <a:rPr lang="en-US" sz="1350" dirty="0"/>
              <a:t> </a:t>
            </a:r>
            <a:r>
              <a:rPr lang="en-US" sz="1350" dirty="0" err="1"/>
              <a:t>textContent</a:t>
            </a:r>
            <a:r>
              <a:rPr lang="en-US" sz="1350" dirty="0"/>
              <a:t> in sync with the </a:t>
            </a:r>
            <a:r>
              <a:rPr lang="en-US" sz="1350" dirty="0" err="1"/>
              <a:t>Vue</a:t>
            </a:r>
            <a:r>
              <a:rPr lang="en-US" sz="1350" dirty="0"/>
              <a:t> instance’s message property.</a:t>
            </a:r>
            <a:endParaRPr lang="en-US" sz="1350" b="1" dirty="0">
              <a:solidFill>
                <a:schemeClr val="accent3"/>
              </a:solidFill>
            </a:endParaRP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35</a:t>
            </a:fld>
            <a:endParaRPr lang="en-US" altLang="en-US" sz="1050"/>
          </a:p>
        </p:txBody>
      </p:sp>
      <p:sp>
        <p:nvSpPr>
          <p:cNvPr id="2" name="Footer Placeholder 1"/>
          <p:cNvSpPr>
            <a:spLocks noGrp="1"/>
          </p:cNvSpPr>
          <p:nvPr>
            <p:ph type="ftr" sz="quarter" idx="11"/>
          </p:nvPr>
        </p:nvSpPr>
        <p:spPr/>
        <p:txBody>
          <a:bodyPr/>
          <a:lstStyle/>
          <a:p>
            <a:r>
              <a:rPr lang="en-US" altLang="en-US"/>
              <a:t>Copyright © Marco Papa 2016</a:t>
            </a:r>
          </a:p>
        </p:txBody>
      </p:sp>
    </p:spTree>
    <p:extLst>
      <p:ext uri="{BB962C8B-B14F-4D97-AF65-F5344CB8AC3E}">
        <p14:creationId xmlns:p14="http://schemas.microsoft.com/office/powerpoint/2010/main" val="1419689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a:bodyPr>
          <a:lstStyle/>
          <a:p>
            <a:pPr marL="0" indent="0">
              <a:buNone/>
            </a:pPr>
            <a:r>
              <a:rPr lang="en-US" sz="1350" b="1" dirty="0"/>
              <a:t>Filters</a:t>
            </a:r>
          </a:p>
          <a:p>
            <a:r>
              <a:rPr lang="en-US" sz="1350" dirty="0"/>
              <a:t>Filters are functions used to process the raw values before updating the View. They are denoted by a “pipe” inside directives or bindings:</a:t>
            </a:r>
          </a:p>
          <a:p>
            <a:pPr marL="342900" lvl="1" indent="0">
              <a:buNone/>
            </a:pPr>
            <a:r>
              <a:rPr lang="en-US" sz="1350" dirty="0">
                <a:solidFill>
                  <a:schemeClr val="accent3"/>
                </a:solidFill>
              </a:rPr>
              <a:t>&lt;div&gt;{{message | capitalize}}&lt;/div&gt;</a:t>
            </a:r>
            <a:endParaRPr lang="en-US" sz="1350" dirty="0"/>
          </a:p>
          <a:p>
            <a:r>
              <a:rPr lang="en-US" sz="1350" dirty="0"/>
              <a:t>Now before the </a:t>
            </a:r>
            <a:r>
              <a:rPr lang="en-US" sz="1350" dirty="0" err="1"/>
              <a:t>div’s</a:t>
            </a:r>
            <a:r>
              <a:rPr lang="en-US" sz="1350" dirty="0"/>
              <a:t> </a:t>
            </a:r>
            <a:r>
              <a:rPr lang="en-US" sz="1350" dirty="0" err="1"/>
              <a:t>textContent</a:t>
            </a:r>
            <a:r>
              <a:rPr lang="en-US" sz="1350" dirty="0"/>
              <a:t> is updated, the message value will first be passed through the capitalize function.</a:t>
            </a:r>
          </a:p>
          <a:p>
            <a:pPr marL="0" indent="0">
              <a:buNone/>
            </a:pPr>
            <a:endParaRPr lang="en-US" sz="1350" dirty="0"/>
          </a:p>
          <a:p>
            <a:pPr marL="0" indent="0">
              <a:buNone/>
            </a:pPr>
            <a:r>
              <a:rPr lang="en-US" sz="1350" b="1" dirty="0"/>
              <a:t>Components</a:t>
            </a:r>
          </a:p>
          <a:p>
            <a:r>
              <a:rPr lang="en-US" sz="1350" dirty="0"/>
              <a:t>In </a:t>
            </a:r>
            <a:r>
              <a:rPr lang="en-US" sz="1350" dirty="0" err="1"/>
              <a:t>Vue.js</a:t>
            </a:r>
            <a:r>
              <a:rPr lang="en-US" sz="1350" dirty="0"/>
              <a:t>, every component is simply a </a:t>
            </a:r>
            <a:r>
              <a:rPr lang="en-US" sz="1350" dirty="0" err="1"/>
              <a:t>Vue</a:t>
            </a:r>
            <a:r>
              <a:rPr lang="en-US" sz="1350" dirty="0"/>
              <a:t> instance.</a:t>
            </a:r>
          </a:p>
          <a:p>
            <a:r>
              <a:rPr lang="en-US" sz="1350" dirty="0"/>
              <a:t> Components form a nested tree-like hierarchy that represents your application interface. They can be instantiated by a custom constructor returned from </a:t>
            </a:r>
            <a:r>
              <a:rPr lang="en-US" sz="1350" dirty="0" err="1"/>
              <a:t>Vue.extend</a:t>
            </a:r>
            <a:r>
              <a:rPr lang="en-US" sz="1350" dirty="0"/>
              <a:t>, but a more declarative approach is registering them with </a:t>
            </a:r>
            <a:r>
              <a:rPr lang="en-US" sz="1350" dirty="0" err="1"/>
              <a:t>Vue.component</a:t>
            </a:r>
            <a:r>
              <a:rPr lang="en-US" sz="1350" dirty="0"/>
              <a:t>(id, constructor). Once registered, they can be declaratively nested in other </a:t>
            </a:r>
            <a:r>
              <a:rPr lang="en-US" sz="1350" dirty="0" err="1"/>
              <a:t>Vue</a:t>
            </a:r>
            <a:r>
              <a:rPr lang="en-US" sz="1350" dirty="0"/>
              <a:t> instance’s templates in the form of custom elements.</a:t>
            </a:r>
          </a:p>
          <a:p>
            <a:pPr marL="342900" lvl="1" indent="0">
              <a:buNone/>
            </a:pPr>
            <a:endParaRPr lang="en-US" sz="1350" b="1" dirty="0">
              <a:solidFill>
                <a:schemeClr val="accent3"/>
              </a:solidFill>
            </a:endParaRPr>
          </a:p>
          <a:p>
            <a:pPr marL="342900" lvl="1" indent="0">
              <a:buNone/>
            </a:pPr>
            <a:endParaRPr lang="en-US" sz="1350" b="1" dirty="0">
              <a:solidFill>
                <a:schemeClr val="accent3"/>
              </a:solidFill>
            </a:endParaRP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36</a:t>
            </a:fld>
            <a:endParaRPr lang="en-US" altLang="en-US" sz="1050"/>
          </a:p>
        </p:txBody>
      </p:sp>
      <p:sp>
        <p:nvSpPr>
          <p:cNvPr id="2" name="Footer Placeholder 1"/>
          <p:cNvSpPr>
            <a:spLocks noGrp="1"/>
          </p:cNvSpPr>
          <p:nvPr>
            <p:ph type="ftr" sz="quarter" idx="11"/>
          </p:nvPr>
        </p:nvSpPr>
        <p:spPr/>
        <p:txBody>
          <a:bodyPr/>
          <a:lstStyle/>
          <a:p>
            <a:r>
              <a:rPr lang="en-US" altLang="en-US"/>
              <a:t>Copyright © Marco Papa 2016</a:t>
            </a:r>
          </a:p>
        </p:txBody>
      </p:sp>
    </p:spTree>
    <p:extLst>
      <p:ext uri="{BB962C8B-B14F-4D97-AF65-F5344CB8AC3E}">
        <p14:creationId xmlns:p14="http://schemas.microsoft.com/office/powerpoint/2010/main" val="1545903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a:t>Example usage &amp; Related URLs</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800" b="1" dirty="0"/>
              <a:t>Examples</a:t>
            </a:r>
          </a:p>
          <a:p>
            <a:r>
              <a:rPr lang="en-US" sz="1350" b="1" dirty="0"/>
              <a:t>Markdown Editor: </a:t>
            </a:r>
            <a:r>
              <a:rPr lang="en-US" sz="1350" u="sng" dirty="0">
                <a:hlinkClick r:id="rId3"/>
              </a:rPr>
              <a:t>http://vuejs.org/examples/</a:t>
            </a:r>
          </a:p>
          <a:p>
            <a:r>
              <a:rPr lang="en-US" sz="1350" b="1" dirty="0"/>
              <a:t>Grid Component: </a:t>
            </a:r>
            <a:r>
              <a:rPr lang="en-US" sz="1350" u="sng" dirty="0">
                <a:hlinkClick r:id="rId4"/>
              </a:rPr>
              <a:t>http://vuejs.org/examples/grid-component.html</a:t>
            </a:r>
          </a:p>
          <a:p>
            <a:r>
              <a:rPr lang="en-US" sz="1350" b="1" dirty="0"/>
              <a:t>Tree View: </a:t>
            </a:r>
            <a:r>
              <a:rPr lang="en-US" sz="1350" u="sng" dirty="0">
                <a:hlinkClick r:id="rId5"/>
              </a:rPr>
              <a:t>http://vuejs.org/examples/tree-view.html</a:t>
            </a:r>
          </a:p>
          <a:p>
            <a:r>
              <a:rPr lang="en-US" sz="1350" b="1" dirty="0" err="1"/>
              <a:t>TodoMVC</a:t>
            </a:r>
            <a:r>
              <a:rPr lang="en-US" sz="1350" b="1" dirty="0"/>
              <a:t>: </a:t>
            </a:r>
            <a:r>
              <a:rPr lang="en-US" sz="1350" u="sng" dirty="0">
                <a:hlinkClick r:id="rId6"/>
              </a:rPr>
              <a:t>http://vuejs.org/examples/todomvc.html</a:t>
            </a:r>
          </a:p>
          <a:p>
            <a:r>
              <a:rPr lang="en-US" sz="1350" b="1" dirty="0" err="1"/>
              <a:t>HackerNews</a:t>
            </a:r>
            <a:r>
              <a:rPr lang="en-US" sz="1350" b="1" dirty="0"/>
              <a:t> Clone: </a:t>
            </a:r>
            <a:r>
              <a:rPr lang="en-US" sz="1350" u="sng" dirty="0">
                <a:hlinkClick r:id="rId7"/>
              </a:rPr>
              <a:t>http://vuejs.org/examples/hackernews.html</a:t>
            </a:r>
            <a:endParaRPr lang="en-US" sz="1350" u="sng" dirty="0"/>
          </a:p>
          <a:p>
            <a:pPr marL="0" indent="0">
              <a:buNone/>
            </a:pPr>
            <a:endParaRPr lang="en-US" sz="1350" b="1" dirty="0"/>
          </a:p>
          <a:p>
            <a:pPr marL="0" indent="0">
              <a:buNone/>
            </a:pPr>
            <a:r>
              <a:rPr lang="en-US" sz="1800" b="1" dirty="0"/>
              <a:t>Related URLs</a:t>
            </a:r>
          </a:p>
          <a:p>
            <a:r>
              <a:rPr lang="en-US" sz="1350" b="1" dirty="0" err="1"/>
              <a:t>Vue.js</a:t>
            </a:r>
            <a:r>
              <a:rPr lang="en-US" sz="1350" b="1" dirty="0"/>
              <a:t> Website: </a:t>
            </a:r>
            <a:r>
              <a:rPr lang="en-US" sz="1350" u="sng" dirty="0">
                <a:hlinkClick r:id="rId8"/>
              </a:rPr>
              <a:t>http://vuejs.org/</a:t>
            </a:r>
          </a:p>
          <a:p>
            <a:r>
              <a:rPr lang="en-US" sz="1350" b="1" dirty="0" err="1"/>
              <a:t>Vue.js</a:t>
            </a:r>
            <a:r>
              <a:rPr lang="en-US" sz="1350" b="1" dirty="0"/>
              <a:t> on </a:t>
            </a:r>
            <a:r>
              <a:rPr lang="en-US" sz="1350" b="1" dirty="0" err="1"/>
              <a:t>Github</a:t>
            </a:r>
            <a:r>
              <a:rPr lang="en-US" sz="1350" b="1" dirty="0"/>
              <a:t>: </a:t>
            </a:r>
            <a:r>
              <a:rPr lang="en-US" sz="1350" u="sng" dirty="0">
                <a:hlinkClick r:id="rId9"/>
              </a:rPr>
              <a:t>https://github.com/vuejs/vue/</a:t>
            </a:r>
          </a:p>
          <a:p>
            <a:r>
              <a:rPr lang="en-US" sz="1350" b="1" dirty="0"/>
              <a:t>Forum: </a:t>
            </a:r>
            <a:r>
              <a:rPr lang="en-US" sz="1350" u="sng" dirty="0">
                <a:hlinkClick r:id="rId10"/>
              </a:rPr>
              <a:t>http://forum.vuejs.org/</a:t>
            </a:r>
          </a:p>
          <a:p>
            <a:r>
              <a:rPr lang="en-US" sz="1350" b="1" dirty="0"/>
              <a:t>Showcases: </a:t>
            </a:r>
            <a:r>
              <a:rPr lang="en-US" sz="1350" u="sng" dirty="0">
                <a:hlinkClick r:id="rId11"/>
              </a:rPr>
              <a:t>https://github.com/vuejs/awesome-vue</a:t>
            </a:r>
          </a:p>
          <a:p>
            <a:r>
              <a:rPr lang="en-US" sz="1350" b="1" dirty="0" err="1"/>
              <a:t>Vue</a:t>
            </a:r>
            <a:r>
              <a:rPr lang="en-US" sz="1350" b="1" dirty="0"/>
              <a:t>-router: </a:t>
            </a:r>
            <a:r>
              <a:rPr lang="en-US" sz="1350" u="sng" dirty="0">
                <a:hlinkClick r:id="rId12"/>
              </a:rPr>
              <a:t>https://github.com/vuejs/vue-router</a:t>
            </a:r>
            <a:endParaRPr lang="en-US" sz="1350" dirty="0"/>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37</a:t>
            </a:fld>
            <a:endParaRPr lang="en-US" altLang="en-US" sz="1050"/>
          </a:p>
        </p:txBody>
      </p:sp>
      <p:sp>
        <p:nvSpPr>
          <p:cNvPr id="2" name="Footer Placeholder 1"/>
          <p:cNvSpPr>
            <a:spLocks noGrp="1"/>
          </p:cNvSpPr>
          <p:nvPr>
            <p:ph type="ftr" sz="quarter" idx="11"/>
          </p:nvPr>
        </p:nvSpPr>
        <p:spPr/>
        <p:txBody>
          <a:bodyPr/>
          <a:lstStyle/>
          <a:p>
            <a:r>
              <a:rPr lang="en-US" altLang="en-US"/>
              <a:t>Copyright © Marco Papa 2016</a:t>
            </a:r>
          </a:p>
        </p:txBody>
      </p:sp>
    </p:spTree>
    <p:extLst>
      <p:ext uri="{BB962C8B-B14F-4D97-AF65-F5344CB8AC3E}">
        <p14:creationId xmlns:p14="http://schemas.microsoft.com/office/powerpoint/2010/main" val="121156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lnSpcReduction="10000"/>
          </a:bodyPr>
          <a:lstStyle/>
          <a:p>
            <a:pPr marL="0" indent="0">
              <a:buNone/>
            </a:pPr>
            <a:r>
              <a:rPr lang="en-US" sz="1950" b="1" dirty="0"/>
              <a:t>HTTP</a:t>
            </a:r>
          </a:p>
          <a:p>
            <a:r>
              <a:rPr lang="en-US" sz="1350" dirty="0"/>
              <a:t>To use the HTTP server and client one must require('http').</a:t>
            </a:r>
          </a:p>
          <a:p>
            <a:r>
              <a:rPr lang="en-US" sz="1350" dirty="0"/>
              <a:t>The HTTP interfaces in </a:t>
            </a:r>
            <a:r>
              <a:rPr lang="en-US" sz="1350" dirty="0" err="1"/>
              <a:t>Node.js</a:t>
            </a:r>
            <a:r>
              <a:rPr lang="en-US" sz="1350" dirty="0"/>
              <a:t> are designed to support many features of the protocol which have been traditionally difficult to use. In particular, large, possibly chunk-encoded, messages. The interface is careful to never buffer entire requests or responses--the user is able to stream data.</a:t>
            </a:r>
          </a:p>
          <a:p>
            <a:endParaRPr lang="en-US" altLang="en-US" sz="1350" dirty="0">
              <a:ea typeface="MS PGothic" charset="-128"/>
            </a:endParaRPr>
          </a:p>
          <a:p>
            <a:pPr marL="0" indent="0">
              <a:buNone/>
            </a:pPr>
            <a:r>
              <a:rPr lang="en-US" sz="1350" b="1" dirty="0" err="1"/>
              <a:t>http.createServer</a:t>
            </a:r>
            <a:r>
              <a:rPr lang="en-US" sz="1350" b="1" dirty="0"/>
              <a:t>([</a:t>
            </a:r>
            <a:r>
              <a:rPr lang="en-US" sz="1350" b="1" dirty="0" err="1"/>
              <a:t>requestListener</a:t>
            </a:r>
            <a:r>
              <a:rPr lang="en-US" sz="1350" b="1" dirty="0"/>
              <a:t>])</a:t>
            </a:r>
          </a:p>
          <a:p>
            <a:r>
              <a:rPr lang="en-US" sz="1350" dirty="0"/>
              <a:t>Returns a new instance of </a:t>
            </a:r>
            <a:r>
              <a:rPr lang="en-US" sz="1350" dirty="0" err="1"/>
              <a:t>http.Server</a:t>
            </a:r>
            <a:r>
              <a:rPr lang="en-US" sz="1350" dirty="0"/>
              <a:t>.</a:t>
            </a:r>
          </a:p>
          <a:p>
            <a:r>
              <a:rPr lang="en-US" sz="1350" dirty="0"/>
              <a:t>The </a:t>
            </a:r>
            <a:r>
              <a:rPr lang="en-US" sz="1350" dirty="0" err="1"/>
              <a:t>requestListener</a:t>
            </a:r>
            <a:r>
              <a:rPr lang="en-US" sz="1350" dirty="0"/>
              <a:t> is a function which is automatically added to the 'request' event.</a:t>
            </a:r>
          </a:p>
          <a:p>
            <a:pPr marL="0" indent="0">
              <a:buNone/>
            </a:pPr>
            <a:r>
              <a:rPr lang="en-US" sz="1350" b="1" dirty="0" err="1"/>
              <a:t>http.request</a:t>
            </a:r>
            <a:r>
              <a:rPr lang="en-US" sz="1350" b="1" dirty="0"/>
              <a:t>(options[, callback])</a:t>
            </a:r>
          </a:p>
          <a:p>
            <a:r>
              <a:rPr lang="en-US" sz="1350" dirty="0" err="1"/>
              <a:t>Node.js</a:t>
            </a:r>
            <a:r>
              <a:rPr lang="en-US" sz="1350" dirty="0"/>
              <a:t> maintains several connections per server to make HTTP requests. This function allows one to transparently issue requests.</a:t>
            </a:r>
          </a:p>
          <a:p>
            <a:r>
              <a:rPr lang="en-US" sz="1350" dirty="0"/>
              <a:t>options can be an object or a string. If options is a string, it is automatically parsed with </a:t>
            </a:r>
            <a:r>
              <a:rPr lang="en-US" sz="1350" dirty="0" err="1"/>
              <a:t>url.parse</a:t>
            </a:r>
            <a:r>
              <a:rPr lang="en-US" sz="1350" dirty="0"/>
              <a:t>().</a:t>
            </a:r>
          </a:p>
          <a:p>
            <a:pPr marL="0" indent="0">
              <a:buNone/>
            </a:pPr>
            <a:r>
              <a:rPr lang="en-US" sz="1350" b="1" dirty="0" err="1"/>
              <a:t>http.get</a:t>
            </a:r>
            <a:r>
              <a:rPr lang="en-US" sz="1350" b="1" dirty="0"/>
              <a:t>(options[, callback])</a:t>
            </a:r>
          </a:p>
          <a:p>
            <a:r>
              <a:rPr lang="en-US" sz="1350" dirty="0"/>
              <a:t>Since most requests are GET requests without bodies, </a:t>
            </a:r>
            <a:r>
              <a:rPr lang="en-US" sz="1350" dirty="0" err="1"/>
              <a:t>Node.js</a:t>
            </a:r>
            <a:r>
              <a:rPr lang="en-US" sz="1350" dirty="0"/>
              <a:t> provides this convenience method. The only difference between this method and </a:t>
            </a:r>
            <a:r>
              <a:rPr lang="en-US" sz="1350" dirty="0" err="1"/>
              <a:t>http.request</a:t>
            </a:r>
            <a:r>
              <a:rPr lang="en-US" sz="1350" dirty="0"/>
              <a:t>() is that it sets the method to GET and calls </a:t>
            </a:r>
            <a:r>
              <a:rPr lang="en-US" sz="1350" dirty="0" err="1"/>
              <a:t>req.end</a:t>
            </a:r>
            <a:r>
              <a:rPr lang="en-US" sz="1350" dirty="0"/>
              <a:t>() automatically.</a:t>
            </a:r>
            <a:endParaRPr lang="en-US" altLang="en-US" sz="1350" dirty="0">
              <a:ea typeface="MS PGothic" charset="-128"/>
            </a:endParaRP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4</a:t>
            </a:fld>
            <a:endParaRPr lang="en-US" altLang="en-US" sz="1050"/>
          </a:p>
        </p:txBody>
      </p:sp>
    </p:spTree>
    <p:extLst>
      <p:ext uri="{BB962C8B-B14F-4D97-AF65-F5344CB8AC3E}">
        <p14:creationId xmlns:p14="http://schemas.microsoft.com/office/powerpoint/2010/main" val="132237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a:bodyPr>
          <a:lstStyle/>
          <a:p>
            <a:pPr marL="0" indent="0">
              <a:buNone/>
            </a:pPr>
            <a:r>
              <a:rPr lang="en-US" sz="1800" b="1" dirty="0"/>
              <a:t>File </a:t>
            </a:r>
            <a:r>
              <a:rPr lang="en-US" sz="1950" b="1" dirty="0"/>
              <a:t>System</a:t>
            </a:r>
          </a:p>
          <a:p>
            <a:r>
              <a:rPr lang="en-US" sz="1350" dirty="0"/>
              <a:t>File I/O is provided by simple wrappers around standard POSIX functions. To use this module do require('fs'). All the methods have asynchronous and synchronous forms..</a:t>
            </a:r>
            <a:endParaRPr lang="en-US" altLang="en-US" sz="1350" dirty="0">
              <a:ea typeface="MS PGothic" charset="-128"/>
            </a:endParaRPr>
          </a:p>
          <a:p>
            <a:pPr marL="0" indent="0">
              <a:buNone/>
            </a:pPr>
            <a:endParaRPr lang="en-US" sz="1350" b="1" dirty="0"/>
          </a:p>
          <a:p>
            <a:pPr marL="0" indent="0">
              <a:buNone/>
            </a:pPr>
            <a:r>
              <a:rPr lang="en-US" sz="1350" b="1" dirty="0" err="1"/>
              <a:t>fs.readFile</a:t>
            </a:r>
            <a:r>
              <a:rPr lang="en-US" sz="1350" b="1" dirty="0"/>
              <a:t>(file[, options], callback)</a:t>
            </a:r>
          </a:p>
          <a:p>
            <a:r>
              <a:rPr lang="en-US" sz="1350" dirty="0"/>
              <a:t>Asynchronously reads the entire contents of a file.</a:t>
            </a:r>
          </a:p>
          <a:p>
            <a:r>
              <a:rPr lang="en-US" sz="1350" dirty="0"/>
              <a:t>The callback is passed two arguments (err, data), where data is the contents of the file.</a:t>
            </a:r>
          </a:p>
          <a:p>
            <a:r>
              <a:rPr lang="en-US" sz="1350" dirty="0"/>
              <a:t>If no encoding is specified, then the raw buffer is returned. </a:t>
            </a:r>
          </a:p>
          <a:p>
            <a:endParaRPr lang="en-US" sz="1350" dirty="0"/>
          </a:p>
          <a:p>
            <a:pPr marL="0" indent="0">
              <a:buNone/>
            </a:pPr>
            <a:r>
              <a:rPr lang="en-US" sz="1350" b="1" dirty="0" err="1"/>
              <a:t>fs.readFileSync</a:t>
            </a:r>
            <a:r>
              <a:rPr lang="en-US" sz="1350" b="1" dirty="0"/>
              <a:t>(file[, options])</a:t>
            </a:r>
          </a:p>
          <a:p>
            <a:r>
              <a:rPr lang="en-US" sz="1350" dirty="0"/>
              <a:t>Synchronous version of </a:t>
            </a:r>
            <a:r>
              <a:rPr lang="en-US" sz="1350" dirty="0" err="1"/>
              <a:t>fs.readFile</a:t>
            </a:r>
            <a:r>
              <a:rPr lang="en-US" sz="1350" dirty="0"/>
              <a:t>. Returns the contents of the file.</a:t>
            </a:r>
          </a:p>
          <a:p>
            <a:r>
              <a:rPr lang="en-US" sz="1350" dirty="0"/>
              <a:t>If the encoding option is specified then this function returns a string. Otherwise it returns a buffer. </a:t>
            </a:r>
          </a:p>
          <a:p>
            <a:pPr marL="0" indent="0">
              <a:buNone/>
            </a:pPr>
            <a:r>
              <a:rPr lang="en-US" sz="1350" dirty="0"/>
              <a:t>.</a:t>
            </a:r>
            <a:endParaRPr lang="en-US" altLang="en-US" sz="1350" dirty="0">
              <a:ea typeface="MS PGothic" charset="-128"/>
            </a:endParaRP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5</a:t>
            </a:fld>
            <a:endParaRPr lang="en-US" altLang="en-US" sz="1050"/>
          </a:p>
        </p:txBody>
      </p:sp>
    </p:spTree>
    <p:extLst>
      <p:ext uri="{BB962C8B-B14F-4D97-AF65-F5344CB8AC3E}">
        <p14:creationId xmlns:p14="http://schemas.microsoft.com/office/powerpoint/2010/main" val="164259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a:bodyPr>
          <a:lstStyle/>
          <a:p>
            <a:pPr marL="0" indent="0">
              <a:buNone/>
            </a:pPr>
            <a:r>
              <a:rPr lang="en-US" sz="1800" b="1" dirty="0"/>
              <a:t>Buffer</a:t>
            </a:r>
          </a:p>
          <a:p>
            <a:r>
              <a:rPr lang="en-US" sz="1350" dirty="0"/>
              <a:t>Prior to the introduction of </a:t>
            </a:r>
            <a:r>
              <a:rPr lang="en-US" sz="1350" dirty="0" err="1"/>
              <a:t>TypedArray</a:t>
            </a:r>
            <a:r>
              <a:rPr lang="en-US" sz="1350" dirty="0"/>
              <a:t> in ECMAScript 2015 (ES6), the JavaScript language had no mechanism for reading or manipulating streams of binary data. The Buffer class was introduced as part of the </a:t>
            </a:r>
            <a:r>
              <a:rPr lang="en-US" sz="1350" dirty="0" err="1"/>
              <a:t>Node.js</a:t>
            </a:r>
            <a:r>
              <a:rPr lang="en-US" sz="1350" dirty="0"/>
              <a:t> API to make it possible to interact with octet streams in the context of things like TCP streams and file system operations.</a:t>
            </a:r>
          </a:p>
          <a:p>
            <a:r>
              <a:rPr lang="en-US" sz="1350" dirty="0"/>
              <a:t>The Buffer class is a global within </a:t>
            </a:r>
            <a:r>
              <a:rPr lang="en-US" sz="1350" dirty="0" err="1"/>
              <a:t>Node.js</a:t>
            </a:r>
            <a:r>
              <a:rPr lang="en-US" sz="1350" dirty="0"/>
              <a:t>, making it unlikely that one would need to ever use require('buffer').</a:t>
            </a:r>
          </a:p>
          <a:p>
            <a:endParaRPr lang="en-US" sz="1350" b="1" dirty="0"/>
          </a:p>
          <a:p>
            <a:pPr marL="0" indent="0">
              <a:buNone/>
            </a:pPr>
            <a:r>
              <a:rPr lang="en-US" sz="1350" b="1" dirty="0"/>
              <a:t>Buffers and Character Encodings</a:t>
            </a:r>
          </a:p>
          <a:p>
            <a:r>
              <a:rPr lang="en-US" sz="1350" dirty="0"/>
              <a:t>Buffers are commonly used to represent sequences of encoded characters such as UTF8, UCS2, Base64 or even Hex-encoded data. It is possible to convert back and forth between Buffers and ordinary JavaScript string objects by using an explicit encoding method.</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6</a:t>
            </a:fld>
            <a:endParaRPr lang="en-US" altLang="en-US" sz="1050"/>
          </a:p>
        </p:txBody>
      </p:sp>
    </p:spTree>
    <p:extLst>
      <p:ext uri="{BB962C8B-B14F-4D97-AF65-F5344CB8AC3E}">
        <p14:creationId xmlns:p14="http://schemas.microsoft.com/office/powerpoint/2010/main" val="79886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a:t>Example usage – Buffer Class</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800" dirty="0" err="1"/>
              <a:t>buffer.js</a:t>
            </a:r>
            <a:r>
              <a:rPr lang="en-US" sz="1800" dirty="0"/>
              <a:t>:</a:t>
            </a:r>
          </a:p>
          <a:p>
            <a:pPr marL="0" indent="0">
              <a:buNone/>
            </a:pPr>
            <a:endParaRPr lang="en-US" sz="1800" dirty="0"/>
          </a:p>
          <a:p>
            <a:pPr marL="0" indent="0">
              <a:buNone/>
            </a:pPr>
            <a:r>
              <a:rPr lang="en-US" sz="1200" dirty="0" err="1">
                <a:latin typeface="Courier New" charset="0"/>
                <a:ea typeface="Courier New" charset="0"/>
                <a:cs typeface="Courier New" charset="0"/>
              </a:rPr>
              <a:t>const</a:t>
            </a: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buf</a:t>
            </a:r>
            <a:r>
              <a:rPr lang="en-US" sz="1200" dirty="0">
                <a:latin typeface="Courier New" charset="0"/>
                <a:ea typeface="Courier New" charset="0"/>
                <a:cs typeface="Courier New" charset="0"/>
              </a:rPr>
              <a:t> = new Buffer('hello world', '</a:t>
            </a:r>
            <a:r>
              <a:rPr lang="en-US" sz="1200" dirty="0" err="1">
                <a:latin typeface="Courier New" charset="0"/>
                <a:ea typeface="Courier New" charset="0"/>
                <a:cs typeface="Courier New" charset="0"/>
              </a:rPr>
              <a:t>ascii</a:t>
            </a:r>
            <a:r>
              <a:rPr lang="en-US" sz="1200" dirty="0">
                <a:latin typeface="Courier New" charset="0"/>
                <a:ea typeface="Courier New" charset="0"/>
                <a:cs typeface="Courier New" charset="0"/>
              </a:rPr>
              <a:t>');</a:t>
            </a:r>
          </a:p>
          <a:p>
            <a:pPr marL="0" indent="0">
              <a:buNone/>
            </a:pPr>
            <a:endParaRPr lang="en-US" sz="1200" dirty="0">
              <a:latin typeface="Courier New" charset="0"/>
              <a:ea typeface="Courier New" charset="0"/>
              <a:cs typeface="Courier New" charset="0"/>
            </a:endParaRPr>
          </a:p>
          <a:p>
            <a:pPr marL="0" indent="0">
              <a:buNone/>
            </a:pPr>
            <a:r>
              <a:rPr lang="en-US" sz="1200" dirty="0" err="1">
                <a:latin typeface="Courier New" charset="0"/>
                <a:ea typeface="Courier New" charset="0"/>
                <a:cs typeface="Courier New" charset="0"/>
              </a:rPr>
              <a:t>console.log</a:t>
            </a:r>
            <a:r>
              <a:rPr lang="en-US" sz="1200" dirty="0">
                <a:latin typeface="Courier New" charset="0"/>
                <a:ea typeface="Courier New" charset="0"/>
                <a:cs typeface="Courier New" charset="0"/>
              </a:rPr>
              <a:t>(</a:t>
            </a:r>
            <a:r>
              <a:rPr lang="en-US" sz="1200" dirty="0" err="1">
                <a:latin typeface="Courier New" charset="0"/>
                <a:ea typeface="Courier New" charset="0"/>
                <a:cs typeface="Courier New" charset="0"/>
              </a:rPr>
              <a:t>buf.toString</a:t>
            </a:r>
            <a:r>
              <a:rPr lang="en-US" sz="1200" dirty="0">
                <a:latin typeface="Courier New" charset="0"/>
                <a:ea typeface="Courier New" charset="0"/>
                <a:cs typeface="Courier New" charset="0"/>
              </a:rPr>
              <a:t>('hex'));</a:t>
            </a:r>
          </a:p>
          <a:p>
            <a:pPr marL="0" indent="0">
              <a:buNone/>
            </a:pPr>
            <a:r>
              <a:rPr lang="en-US" sz="1200" dirty="0">
                <a:latin typeface="Courier New" charset="0"/>
                <a:ea typeface="Courier New" charset="0"/>
                <a:cs typeface="Courier New" charset="0"/>
              </a:rPr>
              <a:t>  // prints: 68656c6c6f20776f726c64</a:t>
            </a:r>
          </a:p>
          <a:p>
            <a:pPr marL="0" indent="0">
              <a:buNone/>
            </a:pPr>
            <a:r>
              <a:rPr lang="en-US" sz="1200" dirty="0" err="1">
                <a:latin typeface="Courier New" charset="0"/>
                <a:ea typeface="Courier New" charset="0"/>
                <a:cs typeface="Courier New" charset="0"/>
              </a:rPr>
              <a:t>console.log</a:t>
            </a:r>
            <a:r>
              <a:rPr lang="en-US" sz="1200" dirty="0">
                <a:latin typeface="Courier New" charset="0"/>
                <a:ea typeface="Courier New" charset="0"/>
                <a:cs typeface="Courier New" charset="0"/>
              </a:rPr>
              <a:t>(</a:t>
            </a:r>
            <a:r>
              <a:rPr lang="en-US" sz="1200" dirty="0" err="1">
                <a:latin typeface="Courier New" charset="0"/>
                <a:ea typeface="Courier New" charset="0"/>
                <a:cs typeface="Courier New" charset="0"/>
              </a:rPr>
              <a:t>buf.toString</a:t>
            </a:r>
            <a:r>
              <a:rPr lang="en-US" sz="1200" dirty="0">
                <a:latin typeface="Courier New" charset="0"/>
                <a:ea typeface="Courier New" charset="0"/>
                <a:cs typeface="Courier New" charset="0"/>
              </a:rPr>
              <a:t>('base64'));</a:t>
            </a:r>
          </a:p>
          <a:p>
            <a:pPr marL="0" indent="0">
              <a:buNone/>
            </a:pPr>
            <a:r>
              <a:rPr lang="en-US" sz="1200" dirty="0">
                <a:latin typeface="Courier New" charset="0"/>
                <a:ea typeface="Courier New" charset="0"/>
                <a:cs typeface="Courier New" charset="0"/>
              </a:rPr>
              <a:t>  // prints: aGVsbG8gd29ybGQ=</a:t>
            </a:r>
            <a:endParaRPr lang="en-US" sz="1800"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7</a:t>
            </a:fld>
            <a:endParaRPr lang="en-US" altLang="en-US" sz="1050"/>
          </a:p>
        </p:txBody>
      </p:sp>
    </p:spTree>
    <p:extLst>
      <p:ext uri="{BB962C8B-B14F-4D97-AF65-F5344CB8AC3E}">
        <p14:creationId xmlns:p14="http://schemas.microsoft.com/office/powerpoint/2010/main" val="1123104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a:t>Example usage – Read File</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800" dirty="0"/>
              <a:t>fs-</a:t>
            </a:r>
            <a:r>
              <a:rPr lang="en-US" sz="1800" dirty="0" err="1"/>
              <a:t>readFile.js</a:t>
            </a:r>
            <a:r>
              <a:rPr lang="en-US" sz="1800" dirty="0"/>
              <a:t>:</a:t>
            </a:r>
          </a:p>
          <a:p>
            <a:pPr marL="0" indent="0">
              <a:buNone/>
            </a:pPr>
            <a:r>
              <a:rPr lang="en-US" sz="1200" dirty="0" err="1">
                <a:latin typeface="Courier New" charset="0"/>
                <a:ea typeface="Courier New" charset="0"/>
                <a:cs typeface="Courier New" charset="0"/>
              </a:rPr>
              <a:t>var</a:t>
            </a:r>
            <a:r>
              <a:rPr lang="en-US" sz="1200" dirty="0">
                <a:latin typeface="Courier New" charset="0"/>
                <a:ea typeface="Courier New" charset="0"/>
                <a:cs typeface="Courier New" charset="0"/>
              </a:rPr>
              <a:t> fs = require('fs');</a:t>
            </a:r>
          </a:p>
          <a:p>
            <a:pPr marL="0" indent="0">
              <a:buNone/>
            </a:pPr>
            <a:r>
              <a:rPr lang="en-US" sz="1200" dirty="0" err="1">
                <a:latin typeface="Courier New" charset="0"/>
                <a:ea typeface="Courier New" charset="0"/>
                <a:cs typeface="Courier New" charset="0"/>
              </a:rPr>
              <a:t>fs.readFile</a:t>
            </a:r>
            <a:r>
              <a:rPr lang="en-US" sz="1200" dirty="0">
                <a:latin typeface="Courier New" charset="0"/>
                <a:ea typeface="Courier New" charset="0"/>
                <a:cs typeface="Courier New" charset="0"/>
              </a:rPr>
              <a:t>('./</a:t>
            </a:r>
            <a:r>
              <a:rPr lang="en-US" sz="1200" dirty="0" err="1">
                <a:latin typeface="Courier New" charset="0"/>
                <a:ea typeface="Courier New" charset="0"/>
                <a:cs typeface="Courier New" charset="0"/>
              </a:rPr>
              <a:t>intro.txt</a:t>
            </a:r>
            <a:r>
              <a:rPr lang="en-US" sz="1200" dirty="0">
                <a:latin typeface="Courier New" charset="0"/>
                <a:ea typeface="Courier New" charset="0"/>
                <a:cs typeface="Courier New" charset="0"/>
              </a:rPr>
              <a:t>', function (err, data) {</a:t>
            </a:r>
          </a:p>
          <a:p>
            <a:pPr marL="0" indent="0">
              <a:buNone/>
            </a:pPr>
            <a:r>
              <a:rPr lang="en-US" sz="1200" dirty="0">
                <a:latin typeface="Courier New" charset="0"/>
                <a:ea typeface="Courier New" charset="0"/>
                <a:cs typeface="Courier New" charset="0"/>
              </a:rPr>
              <a:t>  if (err) throw err;</a:t>
            </a:r>
          </a:p>
          <a:p>
            <a:pPr marL="0" indent="0">
              <a:buNone/>
            </a:pP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console.log</a:t>
            </a:r>
            <a:r>
              <a:rPr lang="en-US" sz="1200" dirty="0">
                <a:latin typeface="Courier New" charset="0"/>
                <a:ea typeface="Courier New" charset="0"/>
                <a:cs typeface="Courier New" charset="0"/>
              </a:rPr>
              <a:t>(data);</a:t>
            </a:r>
          </a:p>
          <a:p>
            <a:pPr marL="0" indent="0">
              <a:buNone/>
            </a:pPr>
            <a:r>
              <a:rPr lang="en-US" sz="1200" dirty="0">
                <a:latin typeface="Courier New" charset="0"/>
                <a:ea typeface="Courier New" charset="0"/>
                <a:cs typeface="Courier New" charset="0"/>
              </a:rPr>
              <a:t>});</a:t>
            </a:r>
          </a:p>
          <a:p>
            <a:pPr marL="0" indent="0">
              <a:buNone/>
            </a:pPr>
            <a:r>
              <a:rPr lang="en-US" sz="1800" dirty="0" err="1"/>
              <a:t>Intro.txt</a:t>
            </a:r>
            <a:r>
              <a:rPr lang="en-US" sz="1800" dirty="0"/>
              <a:t>:</a:t>
            </a:r>
          </a:p>
          <a:p>
            <a:pPr marL="0" indent="0">
              <a:buNone/>
            </a:pPr>
            <a:r>
              <a:rPr lang="en-US" sz="1200" dirty="0" err="1">
                <a:latin typeface="Courier New" charset="0"/>
                <a:ea typeface="Courier New" charset="0"/>
                <a:cs typeface="Courier New" charset="0"/>
              </a:rPr>
              <a:t>JsApp.US</a:t>
            </a:r>
            <a:r>
              <a:rPr lang="en-US" sz="1200" dirty="0">
                <a:latin typeface="Courier New" charset="0"/>
                <a:ea typeface="Courier New" charset="0"/>
                <a:cs typeface="Courier New" charset="0"/>
              </a:rPr>
              <a:t> is a hosting platform for </a:t>
            </a:r>
            <a:r>
              <a:rPr lang="en-US" sz="1200" dirty="0" err="1">
                <a:latin typeface="Courier New" charset="0"/>
                <a:ea typeface="Courier New" charset="0"/>
                <a:cs typeface="Courier New" charset="0"/>
              </a:rPr>
              <a:t>node.js</a:t>
            </a:r>
            <a:r>
              <a:rPr lang="en-US" sz="1200" dirty="0">
                <a:latin typeface="Courier New" charset="0"/>
                <a:ea typeface="Courier New" charset="0"/>
                <a:cs typeface="Courier New" charset="0"/>
              </a:rPr>
              <a:t>  applications.  </a:t>
            </a:r>
          </a:p>
          <a:p>
            <a:pPr marL="0" indent="0">
              <a:buNone/>
            </a:pPr>
            <a:r>
              <a:rPr lang="en-US" sz="1200" dirty="0">
                <a:latin typeface="Courier New" charset="0"/>
                <a:ea typeface="Courier New" charset="0"/>
                <a:cs typeface="Courier New" charset="0"/>
              </a:rPr>
              <a:t>It is setup to be a platform to coddle to quick, weekend hack like projects.</a:t>
            </a:r>
          </a:p>
          <a:p>
            <a:pPr marL="0" indent="0">
              <a:buNone/>
            </a:pPr>
            <a:endParaRPr lang="en-US" sz="1800" dirty="0"/>
          </a:p>
          <a:p>
            <a:pPr marL="0" indent="0">
              <a:buNone/>
            </a:pPr>
            <a:r>
              <a:rPr lang="en-US" sz="1800" dirty="0"/>
              <a:t>Run command:  </a:t>
            </a:r>
          </a:p>
          <a:p>
            <a:pPr marL="0" indent="0">
              <a:buNone/>
            </a:pPr>
            <a:r>
              <a:rPr lang="en-US" sz="1800" dirty="0"/>
              <a:t>$ </a:t>
            </a:r>
            <a:r>
              <a:rPr lang="en-US" sz="1800" dirty="0" err="1"/>
              <a:t>nodejs</a:t>
            </a:r>
            <a:r>
              <a:rPr lang="en-US" sz="1800" dirty="0"/>
              <a:t> fs-</a:t>
            </a:r>
            <a:r>
              <a:rPr lang="en-US" sz="1800" dirty="0" err="1"/>
              <a:t>readFile.js</a:t>
            </a: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8</a:t>
            </a:fld>
            <a:endParaRPr lang="en-US" altLang="en-US" sz="1050"/>
          </a:p>
        </p:txBody>
      </p:sp>
      <p:pic>
        <p:nvPicPr>
          <p:cNvPr id="11" name="Picture 10"/>
          <p:cNvPicPr>
            <a:picLocks noChangeAspect="1"/>
          </p:cNvPicPr>
          <p:nvPr/>
        </p:nvPicPr>
        <p:blipFill>
          <a:blip r:embed="rId3"/>
          <a:stretch>
            <a:fillRect/>
          </a:stretch>
        </p:blipFill>
        <p:spPr>
          <a:xfrm>
            <a:off x="1428750" y="5379159"/>
            <a:ext cx="6496050" cy="716841"/>
          </a:xfrm>
          <a:prstGeom prst="rect">
            <a:avLst/>
          </a:prstGeom>
        </p:spPr>
      </p:pic>
    </p:spTree>
    <p:extLst>
      <p:ext uri="{BB962C8B-B14F-4D97-AF65-F5344CB8AC3E}">
        <p14:creationId xmlns:p14="http://schemas.microsoft.com/office/powerpoint/2010/main" val="74347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a:t>Example usage – Run Web Server</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800" dirty="0" err="1"/>
              <a:t>server.js</a:t>
            </a:r>
            <a:r>
              <a:rPr lang="en-US" sz="1800" dirty="0"/>
              <a:t>:</a:t>
            </a:r>
          </a:p>
          <a:p>
            <a:pPr marL="0" indent="0">
              <a:buNone/>
            </a:pPr>
            <a:r>
              <a:rPr lang="en-US" sz="1200" dirty="0" err="1">
                <a:latin typeface="Courier New" charset="0"/>
                <a:ea typeface="Courier New" charset="0"/>
                <a:cs typeface="Courier New" charset="0"/>
              </a:rPr>
              <a:t>const</a:t>
            </a:r>
            <a:r>
              <a:rPr lang="en-US" sz="1200" dirty="0">
                <a:latin typeface="Courier New" charset="0"/>
                <a:ea typeface="Courier New" charset="0"/>
                <a:cs typeface="Courier New" charset="0"/>
              </a:rPr>
              <a:t> http = require('http');</a:t>
            </a:r>
          </a:p>
          <a:p>
            <a:pPr marL="0" indent="0">
              <a:buNone/>
            </a:pPr>
            <a:r>
              <a:rPr lang="en-US" sz="1200" dirty="0" err="1">
                <a:latin typeface="Courier New" charset="0"/>
                <a:ea typeface="Courier New" charset="0"/>
                <a:cs typeface="Courier New" charset="0"/>
              </a:rPr>
              <a:t>http.createServer</a:t>
            </a:r>
            <a:r>
              <a:rPr lang="en-US" sz="1200" dirty="0">
                <a:latin typeface="Courier New" charset="0"/>
                <a:ea typeface="Courier New" charset="0"/>
                <a:cs typeface="Courier New" charset="0"/>
              </a:rPr>
              <a:t>(function (</a:t>
            </a:r>
            <a:r>
              <a:rPr lang="en-US" sz="1200" dirty="0" err="1">
                <a:latin typeface="Courier New" charset="0"/>
                <a:ea typeface="Courier New" charset="0"/>
                <a:cs typeface="Courier New" charset="0"/>
              </a:rPr>
              <a:t>req</a:t>
            </a:r>
            <a:r>
              <a:rPr lang="en-US" sz="1200" dirty="0">
                <a:latin typeface="Courier New" charset="0"/>
                <a:ea typeface="Courier New" charset="0"/>
                <a:cs typeface="Courier New" charset="0"/>
              </a:rPr>
              <a:t>, res) {</a:t>
            </a:r>
          </a:p>
          <a:p>
            <a:pPr marL="0" indent="0">
              <a:buNone/>
            </a:pP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res.writeHead</a:t>
            </a:r>
            <a:r>
              <a:rPr lang="en-US" sz="1200" dirty="0">
                <a:latin typeface="Courier New" charset="0"/>
                <a:ea typeface="Courier New" charset="0"/>
                <a:cs typeface="Courier New" charset="0"/>
              </a:rPr>
              <a:t>(200, { 'Content-Type': 'text/plain' });</a:t>
            </a:r>
          </a:p>
          <a:p>
            <a:pPr marL="0" indent="0">
              <a:buNone/>
            </a:pP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res.end</a:t>
            </a:r>
            <a:r>
              <a:rPr lang="en-US" sz="1200" dirty="0">
                <a:latin typeface="Courier New" charset="0"/>
                <a:ea typeface="Courier New" charset="0"/>
                <a:cs typeface="Courier New" charset="0"/>
              </a:rPr>
              <a:t>('Hello World CSCI571!\n');</a:t>
            </a:r>
          </a:p>
          <a:p>
            <a:pPr marL="0" indent="0">
              <a:buNone/>
            </a:pPr>
            <a:r>
              <a:rPr lang="en-US" sz="1200" dirty="0">
                <a:latin typeface="Courier New" charset="0"/>
                <a:ea typeface="Courier New" charset="0"/>
                <a:cs typeface="Courier New" charset="0"/>
              </a:rPr>
              <a:t>}).listen(9090</a:t>
            </a:r>
            <a:r>
              <a:rPr lang="en-US" sz="1200">
                <a:latin typeface="Courier New" charset="0"/>
                <a:ea typeface="Courier New" charset="0"/>
                <a:cs typeface="Courier New" charset="0"/>
              </a:rPr>
              <a:t>, '127.0.0.1', </a:t>
            </a:r>
            <a:r>
              <a:rPr lang="en-US" sz="1200" dirty="0">
                <a:latin typeface="Courier New" charset="0"/>
                <a:ea typeface="Courier New" charset="0"/>
                <a:cs typeface="Courier New" charset="0"/>
              </a:rPr>
              <a:t>function () {</a:t>
            </a:r>
          </a:p>
          <a:p>
            <a:pPr marL="0" indent="0">
              <a:buNone/>
            </a:pP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console.log</a:t>
            </a:r>
            <a:r>
              <a:rPr lang="en-US" sz="1200" dirty="0">
                <a:latin typeface="Courier New" charset="0"/>
                <a:ea typeface="Courier New" charset="0"/>
                <a:cs typeface="Courier New" charset="0"/>
              </a:rPr>
              <a:t>(`Server running at http://localhost:9090/`);});</a:t>
            </a:r>
          </a:p>
          <a:p>
            <a:pPr marL="0" indent="0">
              <a:buNone/>
            </a:pPr>
            <a:r>
              <a:rPr lang="en-US" sz="1800" dirty="0"/>
              <a:t>Run command: </a:t>
            </a:r>
            <a:endParaRPr lang="en-US" sz="1800" b="1" dirty="0"/>
          </a:p>
          <a:p>
            <a:pPr marL="0" indent="0">
              <a:buNone/>
            </a:pPr>
            <a:r>
              <a:rPr lang="en-US" sz="1800" dirty="0"/>
              <a:t>$ </a:t>
            </a:r>
            <a:r>
              <a:rPr lang="en-US" sz="1800" dirty="0" err="1"/>
              <a:t>sudo</a:t>
            </a:r>
            <a:r>
              <a:rPr lang="en-US" sz="1800" dirty="0"/>
              <a:t> node </a:t>
            </a:r>
            <a:r>
              <a:rPr lang="en-US" sz="1800" dirty="0" err="1"/>
              <a:t>server.js</a:t>
            </a:r>
            <a:endParaRPr lang="en-US" sz="1800" dirty="0"/>
          </a:p>
          <a:p>
            <a:pPr marL="0" indent="0">
              <a:buNone/>
            </a:pPr>
            <a:endParaRPr lang="en-US" sz="1800"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9</a:t>
            </a:fld>
            <a:endParaRPr lang="en-US" altLang="en-US" sz="105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850" y="4343400"/>
            <a:ext cx="7162800" cy="5060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4572000"/>
            <a:ext cx="7239000" cy="2445088"/>
          </a:xfrm>
          <a:prstGeom prst="rect">
            <a:avLst/>
          </a:prstGeom>
        </p:spPr>
      </p:pic>
    </p:spTree>
    <p:extLst>
      <p:ext uri="{BB962C8B-B14F-4D97-AF65-F5344CB8AC3E}">
        <p14:creationId xmlns:p14="http://schemas.microsoft.com/office/powerpoint/2010/main" val="785646625"/>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1742</TotalTime>
  <Words>2544</Words>
  <Application>Microsoft Office PowerPoint</Application>
  <PresentationFormat>On-screen Show (4:3)</PresentationFormat>
  <Paragraphs>400</Paragraphs>
  <Slides>37</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MS PGothic</vt:lpstr>
      <vt:lpstr>MS PGothic</vt:lpstr>
      <vt:lpstr>Andale Mono</vt:lpstr>
      <vt:lpstr>Calibri</vt:lpstr>
      <vt:lpstr>Courier New</vt:lpstr>
      <vt:lpstr>Geneva</vt:lpstr>
      <vt:lpstr>Times New Roman</vt:lpstr>
      <vt:lpstr>Blank Presentation</vt:lpstr>
      <vt:lpstr>JavaScript Frameworks</vt:lpstr>
      <vt:lpstr>Outline</vt:lpstr>
      <vt:lpstr>Node.js</vt:lpstr>
      <vt:lpstr>Basic functionality</vt:lpstr>
      <vt:lpstr>Basic functionality</vt:lpstr>
      <vt:lpstr>Basic functionality</vt:lpstr>
      <vt:lpstr>Example usage – Buffer Class</vt:lpstr>
      <vt:lpstr>Example usage – Read File</vt:lpstr>
      <vt:lpstr>Example usage – Run Web Server</vt:lpstr>
      <vt:lpstr>Node.js on AWS</vt:lpstr>
      <vt:lpstr>Node.js on AWS</vt:lpstr>
      <vt:lpstr>Node.js on Google Cloud Platform</vt:lpstr>
      <vt:lpstr>Node.js on OS X and Windows</vt:lpstr>
      <vt:lpstr>Related URLs</vt:lpstr>
      <vt:lpstr>Angular.js</vt:lpstr>
      <vt:lpstr>Basic functionality</vt:lpstr>
      <vt:lpstr>Basic functionality</vt:lpstr>
      <vt:lpstr>Basic functionality</vt:lpstr>
      <vt:lpstr>Introduction</vt:lpstr>
      <vt:lpstr>Companies that Use Angular JS</vt:lpstr>
      <vt:lpstr>Goals</vt:lpstr>
      <vt:lpstr>Goals (cont’d)</vt:lpstr>
      <vt:lpstr>Data Binding</vt:lpstr>
      <vt:lpstr>Angular Directives</vt:lpstr>
      <vt:lpstr>Angular Directives (Cont’d)</vt:lpstr>
      <vt:lpstr>Code Snippet – Angular Instantiation</vt:lpstr>
      <vt:lpstr>Angular Module - Example</vt:lpstr>
      <vt:lpstr>Angular Repeat with data from static array</vt:lpstr>
      <vt:lpstr>Angular Repeat from external source</vt:lpstr>
      <vt:lpstr>Angular Sort and Search</vt:lpstr>
      <vt:lpstr>Angular External UI Components</vt:lpstr>
      <vt:lpstr>Example usage &amp; Related URLs</vt:lpstr>
      <vt:lpstr>Vue.js</vt:lpstr>
      <vt:lpstr>Basic functionality</vt:lpstr>
      <vt:lpstr>Basic functionality</vt:lpstr>
      <vt:lpstr>Basic functionality</vt:lpstr>
      <vt:lpstr>Example usage &amp; Related URLs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 Design</dc:title>
  <dc:creator>Marco Papa</dc:creator>
  <cp:lastModifiedBy>John</cp:lastModifiedBy>
  <cp:revision>54</cp:revision>
  <cp:lastPrinted>2016-03-29T21:48:12Z</cp:lastPrinted>
  <dcterms:created xsi:type="dcterms:W3CDTF">2015-10-19T21:46:56Z</dcterms:created>
  <dcterms:modified xsi:type="dcterms:W3CDTF">2016-11-01T00:29:52Z</dcterms:modified>
</cp:coreProperties>
</file>