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561" r:id="rId5"/>
    <p:sldId id="595" r:id="rId6"/>
    <p:sldId id="559" r:id="rId7"/>
    <p:sldId id="5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D2049C"/>
    <a:srgbClr val="0066FF"/>
    <a:srgbClr val="F12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A0D3C-FA0B-4797-B342-EDC3434F5E1E}" v="40" dt="2020-05-04T13:48:3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D1D30-2DBB-402E-B4C7-31DB8357A9F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29070-5F06-44A3-A0C3-663E1B38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BD9C-6246-4767-9041-BE22F535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0332A-8F74-4397-84CD-72B46677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9839-D4F5-46A1-854E-C190D52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80-267F-4FE8-8EF7-C88786A159C7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2F84-FAF2-44BF-95C3-6758966A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4701-829F-49E2-A678-8BD95A2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3832-C608-4ADE-BC3E-BC70E635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B76C-FE9F-4E5C-A04A-7FF5DCC8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93E7-C997-4479-809D-85EFD251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DEF8-F3F3-4574-911C-E9EA52AB6BC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62DA8-9C1E-4317-BE03-5C1D5AA2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230-95AE-4ADE-B344-7827EFFD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B89A8-0560-4471-B426-39016B9D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9E60-AECC-4823-A7C1-0F225CD4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4FEC-AFBE-426A-BC4A-2A116848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D7D1-F667-435A-A88E-25B21E69B04A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6373-21BB-40E3-94F2-989AABF0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5F1C-4AA5-483B-B744-F072D59D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FAA6-7CB0-4B27-95A9-F3EC74F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0165-B2BD-4A88-8EC9-9E10897F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71C4-AC14-41A8-98B0-F9D9D361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B92A-0F90-47EF-B7E6-0EF7EA9A927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C53A-DA73-48AE-BC6D-37D00BE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2594-303D-47D4-8CA6-99CCAA0A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03AF-D3EF-4AE9-BB04-50771C28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F27B5-1475-4EA6-A396-27A630FD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14EB-006A-4E2F-A673-B637A8A2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11F5-2695-4208-9D15-1BB3E28D10FE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C902-B03C-4B45-81FE-EF502E82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F73D-A3CE-4464-84AC-5A70E388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5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5857-4B36-441D-ACBE-B43C7915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2F46-CD99-4387-A924-429C089A6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A069-DA79-476F-82B5-527E9DFA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14CC-EC99-46EA-9BDD-42803F50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B3BC-DF03-41B2-9D83-8F06AFDBB240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EA4F-973B-452B-B835-907A3FA7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9D92-1623-412F-B228-66B3CCA1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C82A-74C6-491E-B7C7-76459282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EE24-46DC-46A7-91C3-85F0AA36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8CA3-5B77-4770-91DC-84B6D1C7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FDB54-01EF-47A9-BBB4-A500B243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2CCCB-3A86-436F-933B-64A011B2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CE612-4BF3-4BC5-819D-185E1602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098B-4874-4187-B442-CB788119D9A8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8F641-8420-4258-B6B0-6AB758FD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52462-7A3D-4783-A08D-4A80133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C3B0-5673-435F-93B2-3362D867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65FE5-7C56-4750-B25B-034560E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5EA0-618C-4633-A465-00A28FBEEE94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156D4-8481-4533-93C9-F462201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C1C0E-65C8-47E3-98A8-7CC5BA0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1DB77-1A92-4942-80DE-684BDAB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59B5-4060-4D00-9DD4-2FAFE7303F12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A0BE-F1C7-42F7-BFF3-A1453AEF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DEEF6-9C6C-4A0A-8984-F59F94AC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D0A6-39D0-4C1F-A8BB-F94BF61C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C5BF-0AEB-4242-88D7-66C59A3F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39DCF-7D59-4652-A07C-507455B9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44C5-0A1C-40A5-9ED7-F2D7C969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205-7D9C-4ECD-9A76-FB73DF91A380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BA7F-8072-4469-B661-57CCF9B6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0E9A-C056-4B48-8A74-4551708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2B1E-E527-442D-A91A-BABB6BD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30F04-3079-4C23-8148-0B51E4124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E1C6-1D84-4CB3-9B63-1A746CC7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02A2A-A534-48F7-917F-494301DE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6778-A899-48CF-9C6E-C6E2A37C24EB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A0D3-0BF2-49E3-ACC0-65E7A1BA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486C-E2E2-4EE2-A62C-03685773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9122D-4637-4816-AE15-9C4BCE7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FC07-C537-420C-B841-B42B12BA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9F97-67C3-4A20-AA4A-6C19235E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C603-6A7D-4CB4-924E-2B355C6DB97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A766-8D1D-4E56-8E67-3A5C1A3A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GISC 424 - Remote Sensing – L2 (10-Mar-2020) – Remote Sensing Basics - Andrew McMillan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FAC3-C9F4-4C5F-8DDC-C260B6F61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25CB-AB02-4B49-93C1-43F29D23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rrisgeospatial.com/docs/tutorialprocessdatasam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akiwhenua/pycro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2F595-6403-45DD-A6AF-908C2C5A0BE8}"/>
              </a:ext>
            </a:extLst>
          </p:cNvPr>
          <p:cNvSpPr txBox="1"/>
          <p:nvPr/>
        </p:nvSpPr>
        <p:spPr>
          <a:xfrm>
            <a:off x="745671" y="1820636"/>
            <a:ext cx="10299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bg1"/>
                </a:solidFill>
              </a:rPr>
              <a:t>Aims:</a:t>
            </a:r>
          </a:p>
          <a:p>
            <a:pPr algn="l"/>
            <a:endParaRPr lang="en-GB" sz="2800" dirty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GB" sz="2800" dirty="0">
                <a:solidFill>
                  <a:schemeClr val="bg1"/>
                </a:solidFill>
              </a:rPr>
              <a:t>To give in you experience in the use of 3D imagery and measurement and visualisation techniques</a:t>
            </a:r>
          </a:p>
          <a:p>
            <a:pPr algn="l"/>
            <a:endParaRPr lang="en-GB" sz="2800" dirty="0">
              <a:solidFill>
                <a:schemeClr val="bg1"/>
              </a:solidFill>
            </a:endParaRPr>
          </a:p>
          <a:p>
            <a:pPr algn="l"/>
            <a:r>
              <a:rPr lang="en-GB" sz="2800" dirty="0">
                <a:solidFill>
                  <a:schemeClr val="bg1"/>
                </a:solidFill>
              </a:rPr>
              <a:t>2.   To give you familiarity in the use of point cloud and SFM Data and manipulating it using different software tools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6AC8E-D205-449F-96A8-C42284703739}"/>
              </a:ext>
            </a:extLst>
          </p:cNvPr>
          <p:cNvSpPr txBox="1"/>
          <p:nvPr/>
        </p:nvSpPr>
        <p:spPr>
          <a:xfrm>
            <a:off x="472259" y="292100"/>
            <a:ext cx="344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bg1"/>
                </a:solidFill>
              </a:rPr>
              <a:t>GISC424: Lab 6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56F3-E8BA-4B51-8138-56C4ECF80EAC}"/>
              </a:ext>
            </a:extLst>
          </p:cNvPr>
          <p:cNvSpPr txBox="1"/>
          <p:nvPr/>
        </p:nvSpPr>
        <p:spPr>
          <a:xfrm>
            <a:off x="7364731" y="501650"/>
            <a:ext cx="344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chemeClr val="bg1"/>
                </a:solidFill>
              </a:rPr>
              <a:t>5-May-2020</a:t>
            </a:r>
            <a:endParaRPr lang="en-N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1E72E-1BBD-4A80-ADD7-10AD1E98C645}"/>
              </a:ext>
            </a:extLst>
          </p:cNvPr>
          <p:cNvSpPr txBox="1"/>
          <p:nvPr/>
        </p:nvSpPr>
        <p:spPr>
          <a:xfrm>
            <a:off x="830036" y="487952"/>
            <a:ext cx="103691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Do the short LiDAR tutorial at :</a:t>
            </a:r>
          </a:p>
          <a:p>
            <a:r>
              <a:rPr lang="en-NZ" sz="1200"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https://www.harrisgeospatial.com/docs/tutorialprocessdatasample.html</a:t>
            </a:r>
            <a:r>
              <a:rPr lang="en-US" sz="12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(Note that we don’t have the ENVI module to do Building and Tree Recognitions so ignore those aspects of it.)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2. Download “</a:t>
            </a:r>
            <a:r>
              <a:rPr lang="en-US" sz="1600" dirty="0" err="1">
                <a:solidFill>
                  <a:schemeClr val="bg1"/>
                </a:solidFill>
              </a:rPr>
              <a:t>Waihoanga</a:t>
            </a:r>
            <a:r>
              <a:rPr lang="en-US" sz="1600" dirty="0">
                <a:solidFill>
                  <a:schemeClr val="bg1"/>
                </a:solidFill>
              </a:rPr>
              <a:t> LiDAR Point Cloud” and the “WAIHOA-65m-FLT05-HQ.tif” from  the Data Sets folder in the Lab 6 Folder on Blackboard. Process the data to create a DTM and a DSM. Have a look at these in ENVI. Mess around with some of the Terrain Tools in ENVIs Toolbox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3. Use a </a:t>
            </a:r>
            <a:r>
              <a:rPr lang="en-US" sz="1600" dirty="0" err="1">
                <a:solidFill>
                  <a:schemeClr val="bg1"/>
                </a:solidFill>
              </a:rPr>
              <a:t>Jupyter</a:t>
            </a:r>
            <a:r>
              <a:rPr lang="en-US" sz="1600" dirty="0">
                <a:solidFill>
                  <a:schemeClr val="bg1"/>
                </a:solidFill>
              </a:rPr>
              <a:t> Notebook to create a Canopy Height Model (you can also do this in ENVI (how?)). The trouble with ENVI is that it doesn’t export a </a:t>
            </a:r>
            <a:r>
              <a:rPr lang="en-US" sz="1600" dirty="0" err="1">
                <a:solidFill>
                  <a:schemeClr val="bg1"/>
                </a:solidFill>
              </a:rPr>
              <a:t>Geotiff</a:t>
            </a:r>
            <a:r>
              <a:rPr lang="en-US" sz="1600" dirty="0">
                <a:solidFill>
                  <a:schemeClr val="bg1"/>
                </a:solidFill>
              </a:rPr>
              <a:t> very nicely and won’t work with the </a:t>
            </a:r>
            <a:r>
              <a:rPr lang="en-US" sz="1600" dirty="0" err="1">
                <a:solidFill>
                  <a:schemeClr val="bg1"/>
                </a:solidFill>
              </a:rPr>
              <a:t>PyCrown</a:t>
            </a:r>
            <a:r>
              <a:rPr lang="en-US" sz="1600" dirty="0">
                <a:solidFill>
                  <a:schemeClr val="bg1"/>
                </a:solidFill>
              </a:rPr>
              <a:t> package.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4. Still in </a:t>
            </a:r>
            <a:r>
              <a:rPr lang="en-US" sz="1600" dirty="0" err="1">
                <a:solidFill>
                  <a:schemeClr val="bg1"/>
                </a:solidFill>
              </a:rPr>
              <a:t>Jupyter</a:t>
            </a:r>
            <a:r>
              <a:rPr lang="en-US" sz="1600" dirty="0">
                <a:solidFill>
                  <a:schemeClr val="bg1"/>
                </a:solidFill>
              </a:rPr>
              <a:t>, use Jan </a:t>
            </a:r>
            <a:r>
              <a:rPr lang="en-US" sz="1600" dirty="0" err="1">
                <a:solidFill>
                  <a:schemeClr val="bg1"/>
                </a:solidFill>
              </a:rPr>
              <a:t>Zoerner’s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PyCrown</a:t>
            </a:r>
            <a:r>
              <a:rPr lang="en-US" sz="1600" dirty="0">
                <a:solidFill>
                  <a:schemeClr val="bg1"/>
                </a:solidFill>
              </a:rPr>
              <a:t> Package to identify tree crowns on the LIDAR data (see instructions for installation on next slide) and the Notebook which is in the Blackboard folder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5. Assignment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	(a) How many trees have been removed between the Lidar survey and our field trip? Produce a 		report using ENVI showing your methodology (10 points)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(b) Describe how you would go about automating this method for a larger area? (10 points)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(c) There is an offset between the RPAS measured elevation data and the drone measured elevation 		data. What is that offset? How did you measure it (10 points)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	(d) Unlike LIDAR, RPAS SFM cannot produce a DTM since it doesn’t penetrate the canopy. What would be our 	next best way to produce a CHM for 2020? </a:t>
            </a:r>
            <a:endParaRPr lang="en-NZ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7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1C904-E951-4909-98A5-C1F49CA085DE}"/>
              </a:ext>
            </a:extLst>
          </p:cNvPr>
          <p:cNvSpPr txBox="1"/>
          <p:nvPr/>
        </p:nvSpPr>
        <p:spPr>
          <a:xfrm>
            <a:off x="2697480" y="378229"/>
            <a:ext cx="5478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Installation Instructions for </a:t>
            </a:r>
            <a:r>
              <a:rPr lang="en-US" sz="2800" dirty="0" err="1">
                <a:solidFill>
                  <a:schemeClr val="bg1"/>
                </a:solidFill>
              </a:rPr>
              <a:t>PyCrown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04A2-8594-4312-8178-82EC72CC941E}"/>
              </a:ext>
            </a:extLst>
          </p:cNvPr>
          <p:cNvSpPr txBox="1"/>
          <p:nvPr/>
        </p:nvSpPr>
        <p:spPr>
          <a:xfrm>
            <a:off x="779096" y="958500"/>
            <a:ext cx="495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See: </a:t>
            </a:r>
            <a:r>
              <a:rPr lang="en-NZ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https://github.com/manaakiwhenua/pycrown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14090-B3B4-4075-9EB4-B13820035D0C}"/>
              </a:ext>
            </a:extLst>
          </p:cNvPr>
          <p:cNvSpPr txBox="1"/>
          <p:nvPr/>
        </p:nvSpPr>
        <p:spPr>
          <a:xfrm>
            <a:off x="2104042" y="1466357"/>
            <a:ext cx="1838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Hit Clone or Download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3E284-0CE7-4A19-80F1-7F62B49E53DA}"/>
              </a:ext>
            </a:extLst>
          </p:cNvPr>
          <p:cNvSpPr txBox="1"/>
          <p:nvPr/>
        </p:nvSpPr>
        <p:spPr>
          <a:xfrm>
            <a:off x="2104042" y="1976316"/>
            <a:ext cx="523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Download as Zip File to a folder on your computer c:\path_to_folder\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139BB-AC15-429A-B95D-97AB50492BC2}"/>
              </a:ext>
            </a:extLst>
          </p:cNvPr>
          <p:cNvSpPr txBox="1"/>
          <p:nvPr/>
        </p:nvSpPr>
        <p:spPr>
          <a:xfrm>
            <a:off x="2104042" y="2996234"/>
            <a:ext cx="577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Open Anaconda prompt and navigate to c:\path_to_folder\pycrown-master  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A0AF5-A017-4E4F-BB22-09BF75A27E2E}"/>
              </a:ext>
            </a:extLst>
          </p:cNvPr>
          <p:cNvSpPr txBox="1"/>
          <p:nvPr/>
        </p:nvSpPr>
        <p:spPr>
          <a:xfrm>
            <a:off x="2104042" y="2486275"/>
            <a:ext cx="253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Unzip files to c:\path_to_folder\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5024F-9120-4032-84E8-263A76042915}"/>
              </a:ext>
            </a:extLst>
          </p:cNvPr>
          <p:cNvSpPr txBox="1"/>
          <p:nvPr/>
        </p:nvSpPr>
        <p:spPr>
          <a:xfrm>
            <a:off x="2104042" y="3506193"/>
            <a:ext cx="677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Type : </a:t>
            </a:r>
            <a:r>
              <a:rPr lang="en-US" sz="1400" b="1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 create </a:t>
            </a:r>
            <a:r>
              <a:rPr lang="en-US" sz="1400" dirty="0">
                <a:solidFill>
                  <a:schemeClr val="bg1"/>
                </a:solidFill>
              </a:rPr>
              <a:t>-&gt; this will create a </a:t>
            </a:r>
            <a:r>
              <a:rPr lang="en-US" sz="1400" dirty="0" err="1">
                <a:solidFill>
                  <a:schemeClr val="bg1"/>
                </a:solidFill>
              </a:rPr>
              <a:t>conda</a:t>
            </a:r>
            <a:r>
              <a:rPr lang="en-US" sz="1400" dirty="0">
                <a:solidFill>
                  <a:schemeClr val="bg1"/>
                </a:solidFill>
              </a:rPr>
              <a:t> environment called </a:t>
            </a:r>
            <a:r>
              <a:rPr lang="en-US" sz="1400" dirty="0" err="1">
                <a:solidFill>
                  <a:schemeClr val="bg1"/>
                </a:solidFill>
              </a:rPr>
              <a:t>pycrown</a:t>
            </a:r>
            <a:r>
              <a:rPr lang="en-US" sz="1400" dirty="0">
                <a:solidFill>
                  <a:schemeClr val="bg1"/>
                </a:solidFill>
              </a:rPr>
              <a:t>-env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5620-FA84-4D0D-8722-FE9708574453}"/>
              </a:ext>
            </a:extLst>
          </p:cNvPr>
          <p:cNvSpPr txBox="1"/>
          <p:nvPr/>
        </p:nvSpPr>
        <p:spPr>
          <a:xfrm>
            <a:off x="2104042" y="4016152"/>
            <a:ext cx="502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Activate that environment : </a:t>
            </a:r>
            <a:r>
              <a:rPr lang="en-US" sz="1400" b="1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sz="1400" b="1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pycrown</a:t>
            </a:r>
            <a:r>
              <a:rPr lang="en-US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-env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36B00-2B82-4157-926D-CC9C0B602FD7}"/>
              </a:ext>
            </a:extLst>
          </p:cNvPr>
          <p:cNvSpPr txBox="1"/>
          <p:nvPr/>
        </p:nvSpPr>
        <p:spPr>
          <a:xfrm>
            <a:off x="2104042" y="4526111"/>
            <a:ext cx="465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that everything is working: </a:t>
            </a:r>
            <a:r>
              <a:rPr lang="en-NZ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setup.py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9DB7E-E741-4348-97E5-1A854605F937}"/>
              </a:ext>
            </a:extLst>
          </p:cNvPr>
          <p:cNvSpPr txBox="1"/>
          <p:nvPr/>
        </p:nvSpPr>
        <p:spPr>
          <a:xfrm>
            <a:off x="2104042" y="5036068"/>
            <a:ext cx="583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Build and install the </a:t>
            </a:r>
            <a:r>
              <a:rPr lang="en-NZ" sz="1400" dirty="0" err="1">
                <a:solidFill>
                  <a:schemeClr val="bg1"/>
                </a:solidFill>
              </a:rPr>
              <a:t>PyCrown</a:t>
            </a:r>
            <a:r>
              <a:rPr lang="en-NZ" sz="1400" dirty="0">
                <a:solidFill>
                  <a:schemeClr val="bg1"/>
                </a:solidFill>
              </a:rPr>
              <a:t> module with</a:t>
            </a:r>
            <a:r>
              <a:rPr lang="en-NZ" sz="1400" dirty="0"/>
              <a:t>: </a:t>
            </a:r>
            <a:r>
              <a:rPr lang="en-NZ" sz="1400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setup.py install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FCBE9-3CC8-41DD-B191-AA4C4085876F}"/>
              </a:ext>
            </a:extLst>
          </p:cNvPr>
          <p:cNvSpPr txBox="1"/>
          <p:nvPr/>
        </p:nvSpPr>
        <p:spPr>
          <a:xfrm>
            <a:off x="2104042" y="5894086"/>
            <a:ext cx="478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 will find it  at </a:t>
            </a:r>
            <a:r>
              <a:rPr lang="en-US" sz="1400" dirty="0">
                <a:solidFill>
                  <a:srgbClr val="00FFFF"/>
                </a:solidFill>
              </a:rPr>
              <a:t>c:\path_to_folder\pycrown-master\example\ </a:t>
            </a:r>
            <a:endParaRPr lang="en-NZ" sz="1400" dirty="0">
              <a:solidFill>
                <a:srgbClr val="00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1BE79-61FE-4918-997C-232CA0A4C601}"/>
              </a:ext>
            </a:extLst>
          </p:cNvPr>
          <p:cNvSpPr txBox="1"/>
          <p:nvPr/>
        </p:nvSpPr>
        <p:spPr>
          <a:xfrm>
            <a:off x="2104042" y="5463469"/>
            <a:ext cx="743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Start a </a:t>
            </a:r>
            <a:r>
              <a:rPr lang="en-NZ" sz="1400" dirty="0" err="1">
                <a:solidFill>
                  <a:schemeClr val="bg1"/>
                </a:solidFill>
              </a:rPr>
              <a:t>Jupyter</a:t>
            </a:r>
            <a:r>
              <a:rPr lang="en-NZ" sz="1400" dirty="0">
                <a:solidFill>
                  <a:schemeClr val="bg1"/>
                </a:solidFill>
              </a:rPr>
              <a:t> Notebook inside your environment and open the </a:t>
            </a:r>
            <a:r>
              <a:rPr lang="en-NZ" sz="1400" dirty="0" err="1">
                <a:solidFill>
                  <a:srgbClr val="00FFFF"/>
                </a:solidFill>
              </a:rPr>
              <a:t>PyCrown_example.ipynb</a:t>
            </a:r>
            <a:r>
              <a:rPr lang="en-NZ" sz="1400" dirty="0">
                <a:solidFill>
                  <a:srgbClr val="00FFFF"/>
                </a:solidFill>
              </a:rPr>
              <a:t> </a:t>
            </a:r>
            <a:r>
              <a:rPr lang="en-NZ" sz="1400" dirty="0">
                <a:solidFill>
                  <a:schemeClr val="bg1"/>
                </a:solidFill>
              </a:rPr>
              <a:t>notebook</a:t>
            </a:r>
            <a:endParaRPr lang="en-NZ" sz="1400" b="1" dirty="0">
              <a:solidFill>
                <a:srgbClr val="00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9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83109B8-AA1A-45F8-8242-9CD99AD9358B}"/>
              </a:ext>
            </a:extLst>
          </p:cNvPr>
          <p:cNvSpPr txBox="1"/>
          <p:nvPr/>
        </p:nvSpPr>
        <p:spPr>
          <a:xfrm>
            <a:off x="1671336" y="435492"/>
            <a:ext cx="745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Build and install the </a:t>
            </a:r>
            <a:r>
              <a:rPr lang="en-NZ" dirty="0" err="1">
                <a:solidFill>
                  <a:schemeClr val="bg1"/>
                </a:solidFill>
              </a:rPr>
              <a:t>PyCrown</a:t>
            </a:r>
            <a:r>
              <a:rPr lang="en-NZ" dirty="0">
                <a:solidFill>
                  <a:schemeClr val="bg1"/>
                </a:solidFill>
              </a:rPr>
              <a:t> module with</a:t>
            </a:r>
            <a:r>
              <a:rPr lang="en-NZ" dirty="0"/>
              <a:t>: </a:t>
            </a:r>
            <a:r>
              <a:rPr lang="en-NZ" b="1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34768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bg1">
              <a:lumMod val="9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ECB491C1E684891398E5CE11349FC" ma:contentTypeVersion="10" ma:contentTypeDescription="Create a new document." ma:contentTypeScope="" ma:versionID="ecc80d50394e5d641f20ff9be6339c03">
  <xsd:schema xmlns:xsd="http://www.w3.org/2001/XMLSchema" xmlns:xs="http://www.w3.org/2001/XMLSchema" xmlns:p="http://schemas.microsoft.com/office/2006/metadata/properties" xmlns:ns3="1dc7e336-c5b5-4970-92e6-89b6cb951f80" targetNamespace="http://schemas.microsoft.com/office/2006/metadata/properties" ma:root="true" ma:fieldsID="2fefad7c347fa4791b0c9ff0bd9b4d76" ns3:_="">
    <xsd:import namespace="1dc7e336-c5b5-4970-92e6-89b6cb951f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7e336-c5b5-4970-92e6-89b6cb951f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2D4F21-FE94-44B3-9249-E7929081A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7e336-c5b5-4970-92e6-89b6cb951f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B522A-2AA4-4AF9-A2CD-3F130EFC32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2E4214-3E15-4026-98B6-B757EC7AE9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511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GISC424: Lecture 6 – 29-April-2020 (by Zoom)</dc:title>
  <dc:creator>ea-nz@outlook.com</dc:creator>
  <cp:lastModifiedBy>Andrew McMillan</cp:lastModifiedBy>
  <cp:revision>3</cp:revision>
  <dcterms:created xsi:type="dcterms:W3CDTF">2020-04-28T20:50:54Z</dcterms:created>
  <dcterms:modified xsi:type="dcterms:W3CDTF">2020-05-05T00:09:10Z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0x010100B73ECB491C1E684891398E5CE11349FC</vt:lpwstr>
  </property>
</Properties>
</file>