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6EE447E-46F2-492C-8C91-E4E69F648B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E5BE73BB-2100-4274-90E8-A009D6AB4D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  <a:endParaRPr lang="en-US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4E7E098C-6439-4E5E-A547-C716B908C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8AC0-4EE9-4A67-A82A-EF0B45672DBD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32BF3C48-59A4-43B8-B115-8EC6B215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5D079347-B8FE-4CEF-900E-1DCDC7A82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67E43-9F4F-4360-8CE3-0958ED58D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698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4511563-0FC2-4DCC-B5D8-279AF9B5E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Zástupný objekt pre zvislý text 2">
            <a:extLst>
              <a:ext uri="{FF2B5EF4-FFF2-40B4-BE49-F238E27FC236}">
                <a16:creationId xmlns:a16="http://schemas.microsoft.com/office/drawing/2014/main" id="{9E4101E3-9257-48D9-A5CE-E5FB8FEF62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49D8FB2E-F6D9-43D6-83AE-CD3B0E2BA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8AC0-4EE9-4A67-A82A-EF0B45672DBD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8217E7F4-81F2-4B07-97A6-0E50B34EA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CE461216-9913-4C36-9CD7-D320C030D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67E43-9F4F-4360-8CE3-0958ED58D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80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334976BB-DCE6-4EB4-8929-4679E2DC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Zástupný objekt pre zvislý text 2">
            <a:extLst>
              <a:ext uri="{FF2B5EF4-FFF2-40B4-BE49-F238E27FC236}">
                <a16:creationId xmlns:a16="http://schemas.microsoft.com/office/drawing/2014/main" id="{BEEDBE77-0B9C-49E8-BBEF-63EC7A44A4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1509B695-52CF-4377-8368-EC8F4C505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8AC0-4EE9-4A67-A82A-EF0B45672DBD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5DA34A5A-A631-4E3E-BDA2-FB8498F8F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79ABDBD4-5C37-4821-B816-812D9F649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67E43-9F4F-4360-8CE3-0958ED58D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745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C097DFE-65A7-48D1-BBF9-0F7C9DD28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1C611DC-2FA9-41CC-B9C7-F8BFB07F92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BCD164E1-F6C4-4A4C-9AE7-CE092A28E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8AC0-4EE9-4A67-A82A-EF0B45672DBD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4FFA40C9-76F3-4BAC-B7A9-087219A7A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7CAF1A60-30C6-4D52-A8D4-C0C2BC883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67E43-9F4F-4360-8CE3-0958ED58D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470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2E3EAF2-FC3E-4C0A-8746-D95E76942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Zástupný objekt pre text 2">
            <a:extLst>
              <a:ext uri="{FF2B5EF4-FFF2-40B4-BE49-F238E27FC236}">
                <a16:creationId xmlns:a16="http://schemas.microsoft.com/office/drawing/2014/main" id="{682501B1-DC8B-46FE-A1A9-1D0B22AA7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A0F677BD-DE88-4EB1-B1BC-B1383D9D9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8AC0-4EE9-4A67-A82A-EF0B45672DBD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B5F83069-460E-45EE-8DF0-5C8190055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7A25AF74-2989-405B-9476-B16DE5AD7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67E43-9F4F-4360-8CE3-0958ED58D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329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B75906C-4896-4DD9-82AC-BA5A700F5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7E2049D-0D01-4CB2-8034-70EDE182FF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B735F3A0-5842-46B7-A630-F6F01686F4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81B7D0F5-B622-4C13-AE83-35D24F8D6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8AC0-4EE9-4A67-A82A-EF0B45672DBD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1D26CCF5-ECF3-4AA1-9653-E1F753587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7AFA3C56-BE3F-4297-B5C5-4C0E866E0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67E43-9F4F-4360-8CE3-0958ED58D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775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1DC72C0-F50A-4195-80E7-7D53F5181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Zástupný objekt pre text 2">
            <a:extLst>
              <a:ext uri="{FF2B5EF4-FFF2-40B4-BE49-F238E27FC236}">
                <a16:creationId xmlns:a16="http://schemas.microsoft.com/office/drawing/2014/main" id="{79B337F2-529C-4E7F-A406-9CFC1E4D44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C03FE021-79ED-4996-B726-C77F2C0B31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5" name="Zástupný objekt pre text 4">
            <a:extLst>
              <a:ext uri="{FF2B5EF4-FFF2-40B4-BE49-F238E27FC236}">
                <a16:creationId xmlns:a16="http://schemas.microsoft.com/office/drawing/2014/main" id="{78367C82-EB28-426E-81CD-9600062E5C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59FB5AEB-B732-46FB-BFDC-90239C04B4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0E9181AC-C51E-4B60-929E-F1D672E0E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8AC0-4EE9-4A67-A82A-EF0B45672DBD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id="{2A811E68-6221-4B84-BB39-5D5537101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id="{705C2179-E591-4806-81C5-4ABDEF9BB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67E43-9F4F-4360-8CE3-0958ED58D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730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D64142-6770-443B-9794-42E13D58E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40B91FB9-3F8B-483A-BE87-E2D6AAC33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8AC0-4EE9-4A67-A82A-EF0B45672DBD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3999CA2D-BE30-42F4-8FA5-0F0C04374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B74AAA14-C828-4B80-B80B-9E6AF7458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67E43-9F4F-4360-8CE3-0958ED58D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543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CC299520-5ACD-494C-850E-17E8AD483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8AC0-4EE9-4A67-A82A-EF0B45672DBD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D7BBB060-3047-46DF-9A38-FB1230EF2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18DBE70E-7836-43C1-A596-E6C7ACF31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67E43-9F4F-4360-8CE3-0958ED58D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33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34A0EDB-CA48-4BA8-9506-8E28F69DD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4BF2E3A-1033-4F94-98B0-32B54DB51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Zástupný objekt pre text 3">
            <a:extLst>
              <a:ext uri="{FF2B5EF4-FFF2-40B4-BE49-F238E27FC236}">
                <a16:creationId xmlns:a16="http://schemas.microsoft.com/office/drawing/2014/main" id="{C3440E20-3A2F-435F-B8ED-A5DE222F38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25768DF4-17A5-4746-898F-A3A9AE336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8AC0-4EE9-4A67-A82A-EF0B45672DBD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FA5F417E-A6BF-4F2A-AB43-348852A9D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8DC4CC0A-502C-41D3-935D-F9693120D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67E43-9F4F-4360-8CE3-0958ED58D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153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1199CF5-650E-478E-B5BC-8223AA1BF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0D0C7E04-81B7-4B43-A758-EF23153047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Zástupný objekt pre text 3">
            <a:extLst>
              <a:ext uri="{FF2B5EF4-FFF2-40B4-BE49-F238E27FC236}">
                <a16:creationId xmlns:a16="http://schemas.microsoft.com/office/drawing/2014/main" id="{FDC78429-9A9F-4E07-88D4-5E75670B4F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C5035E98-59E3-4089-B80F-251E99B33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8AC0-4EE9-4A67-A82A-EF0B45672DBD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388C2362-407D-49ED-AF3D-CB4BDEB36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1C75E23F-D580-4B11-B9EA-306745D74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67E43-9F4F-4360-8CE3-0958ED58D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318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id="{B3116FCD-F1D0-4506-9B6A-5E251A963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Zástupný objekt pre text 2">
            <a:extLst>
              <a:ext uri="{FF2B5EF4-FFF2-40B4-BE49-F238E27FC236}">
                <a16:creationId xmlns:a16="http://schemas.microsoft.com/office/drawing/2014/main" id="{D43506D9-8066-4DC0-9F67-453F7D64FC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4F4F5437-54E0-41FD-8F40-F2F716EF5B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D8AC0-4EE9-4A67-A82A-EF0B45672DBD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35C56F9F-342D-4EF8-978F-DAC46A35D3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CB50CB2A-2310-4BE8-8FEA-754BB139F4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67E43-9F4F-4360-8CE3-0958ED58D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723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A9B90998-A46F-4683-AFED-B94AF1B041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3403" y="1567598"/>
            <a:ext cx="6105194" cy="1020233"/>
          </a:xfrm>
        </p:spPr>
        <p:txBody>
          <a:bodyPr>
            <a:normAutofit/>
          </a:bodyPr>
          <a:lstStyle/>
          <a:p>
            <a:r>
              <a:rPr lang="sk-SK" sz="6600" dirty="0">
                <a:solidFill>
                  <a:srgbClr val="FFFFFF"/>
                </a:solidFill>
              </a:rPr>
              <a:t>MSOFT</a:t>
            </a:r>
            <a:endParaRPr lang="en-US" sz="6600" dirty="0">
              <a:solidFill>
                <a:srgbClr val="FFFFFF"/>
              </a:solidFill>
            </a:endParaRP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C22ED428-EEE4-4008-ADC6-F4F6B5A784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3403" y="3014414"/>
            <a:ext cx="6105194" cy="829171"/>
          </a:xfrm>
        </p:spPr>
        <p:txBody>
          <a:bodyPr>
            <a:normAutofit lnSpcReduction="10000"/>
          </a:bodyPr>
          <a:lstStyle/>
          <a:p>
            <a:r>
              <a:rPr lang="sk-SK" sz="2800" dirty="0">
                <a:solidFill>
                  <a:srgbClr val="FFFFFF"/>
                </a:solidFill>
                <a:latin typeface="+mj-lt"/>
              </a:rPr>
              <a:t>Proces schvaľovania dotácii pre malé a stredné podniky</a:t>
            </a:r>
            <a:endParaRPr lang="en-US" sz="2800" dirty="0">
              <a:solidFill>
                <a:srgbClr val="FFFFFF"/>
              </a:solidFill>
              <a:latin typeface="+mj-lt"/>
            </a:endParaRPr>
          </a:p>
        </p:txBody>
      </p:sp>
      <p:pic>
        <p:nvPicPr>
          <p:cNvPr id="13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BlokTextu 3">
            <a:extLst>
              <a:ext uri="{FF2B5EF4-FFF2-40B4-BE49-F238E27FC236}">
                <a16:creationId xmlns:a16="http://schemas.microsoft.com/office/drawing/2014/main" id="{0DFEDF0B-394F-4724-B31C-7F5850040A8E}"/>
              </a:ext>
            </a:extLst>
          </p:cNvPr>
          <p:cNvSpPr txBox="1"/>
          <p:nvPr/>
        </p:nvSpPr>
        <p:spPr>
          <a:xfrm>
            <a:off x="3546049" y="4413146"/>
            <a:ext cx="5099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400" dirty="0">
                <a:solidFill>
                  <a:schemeClr val="bg1"/>
                </a:solidFill>
                <a:latin typeface="+mj-lt"/>
              </a:rPr>
              <a:t>Pavol Grofčík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7824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E667D65-A36F-4790-9214-311D25DEB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616" y="689216"/>
            <a:ext cx="4987315" cy="757619"/>
          </a:xfrm>
        </p:spPr>
        <p:txBody>
          <a:bodyPr/>
          <a:lstStyle/>
          <a:p>
            <a:pPr algn="ctr"/>
            <a:r>
              <a:rPr lang="sk-SK" dirty="0"/>
              <a:t>Pros &amp; </a:t>
            </a:r>
            <a:r>
              <a:rPr lang="sk-SK" dirty="0" err="1"/>
              <a:t>Cons</a:t>
            </a:r>
            <a:endParaRPr lang="en-US" dirty="0"/>
          </a:p>
        </p:txBody>
      </p:sp>
      <p:pic>
        <p:nvPicPr>
          <p:cNvPr id="2050" name="Picture 2" descr="SÃºvisiaci obrÃ¡zok">
            <a:extLst>
              <a:ext uri="{FF2B5EF4-FFF2-40B4-BE49-F238E27FC236}">
                <a16:creationId xmlns:a16="http://schemas.microsoft.com/office/drawing/2014/main" id="{7BDA1AF7-F062-4903-8514-DD9E6F65EE0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94116">
            <a:off x="5924539" y="589358"/>
            <a:ext cx="5737720" cy="3227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BlokTextu 3">
            <a:extLst>
              <a:ext uri="{FF2B5EF4-FFF2-40B4-BE49-F238E27FC236}">
                <a16:creationId xmlns:a16="http://schemas.microsoft.com/office/drawing/2014/main" id="{5AFD3C15-18E6-4797-A458-49C2809F12AC}"/>
              </a:ext>
            </a:extLst>
          </p:cNvPr>
          <p:cNvSpPr txBox="1"/>
          <p:nvPr/>
        </p:nvSpPr>
        <p:spPr>
          <a:xfrm>
            <a:off x="731616" y="1913432"/>
            <a:ext cx="52004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>
                <a:latin typeface="+mj-lt"/>
              </a:rPr>
              <a:t>Inovácie</a:t>
            </a:r>
          </a:p>
          <a:p>
            <a:r>
              <a:rPr lang="sk-SK" dirty="0">
                <a:latin typeface="+mj-lt"/>
              </a:rPr>
              <a:t>Integrácia E-</a:t>
            </a:r>
            <a:r>
              <a:rPr lang="sk-SK" dirty="0" err="1">
                <a:latin typeface="+mj-lt"/>
              </a:rPr>
              <a:t>govermentu</a:t>
            </a:r>
            <a:r>
              <a:rPr lang="sk-SK" dirty="0">
                <a:latin typeface="+mj-lt"/>
              </a:rPr>
              <a:t> so schránkou</a:t>
            </a:r>
          </a:p>
          <a:p>
            <a:r>
              <a:rPr lang="sk-SK" dirty="0">
                <a:latin typeface="+mj-lt"/>
              </a:rPr>
              <a:t>Nižšia korupcia prerozdeľovania prostriedkov</a:t>
            </a:r>
            <a:endParaRPr lang="en-US" dirty="0">
              <a:latin typeface="+mj-lt"/>
            </a:endParaRPr>
          </a:p>
        </p:txBody>
      </p:sp>
      <p:sp>
        <p:nvSpPr>
          <p:cNvPr id="7" name="BlokTextu 6">
            <a:extLst>
              <a:ext uri="{FF2B5EF4-FFF2-40B4-BE49-F238E27FC236}">
                <a16:creationId xmlns:a16="http://schemas.microsoft.com/office/drawing/2014/main" id="{E1EE7F7B-1402-4F31-8898-F2A1B4242C55}"/>
              </a:ext>
            </a:extLst>
          </p:cNvPr>
          <p:cNvSpPr txBox="1"/>
          <p:nvPr/>
        </p:nvSpPr>
        <p:spPr>
          <a:xfrm>
            <a:off x="731616" y="4021239"/>
            <a:ext cx="52004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>
                <a:latin typeface="+mj-lt"/>
              </a:rPr>
              <a:t>Proces registrácie</a:t>
            </a:r>
          </a:p>
          <a:p>
            <a:r>
              <a:rPr lang="sk-SK" dirty="0">
                <a:latin typeface="+mj-lt"/>
              </a:rPr>
              <a:t>E-podpis</a:t>
            </a:r>
          </a:p>
          <a:p>
            <a:r>
              <a:rPr lang="sk-SK" dirty="0">
                <a:latin typeface="+mj-lt"/>
              </a:rPr>
              <a:t>Informačná gramotnosť</a:t>
            </a:r>
            <a:endParaRPr lang="en-US" dirty="0">
              <a:latin typeface="+mj-lt"/>
            </a:endParaRPr>
          </a:p>
        </p:txBody>
      </p:sp>
      <p:pic>
        <p:nvPicPr>
          <p:cNvPr id="2052" name="Picture 4" descr="SÃºvisiaci obrÃ¡zok">
            <a:extLst>
              <a:ext uri="{FF2B5EF4-FFF2-40B4-BE49-F238E27FC236}">
                <a16:creationId xmlns:a16="http://schemas.microsoft.com/office/drawing/2014/main" id="{C91CBCD7-454E-4A58-879F-F9B25F2AB8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5594" y="4418826"/>
            <a:ext cx="2524310" cy="1710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76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429C1FF-8ED4-4E30-8BCE-A6BAF3B35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Identifikácia UC</a:t>
            </a:r>
            <a:endParaRPr lang="en-US" dirty="0"/>
          </a:p>
        </p:txBody>
      </p:sp>
      <p:sp>
        <p:nvSpPr>
          <p:cNvPr id="7" name="Zástupný objekt pre obsah 6">
            <a:extLst>
              <a:ext uri="{FF2B5EF4-FFF2-40B4-BE49-F238E27FC236}">
                <a16:creationId xmlns:a16="http://schemas.microsoft.com/office/drawing/2014/main" id="{80CA972F-DB27-47B1-BCFF-189410370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grpSp>
        <p:nvGrpSpPr>
          <p:cNvPr id="10" name="Skupina 9">
            <a:extLst>
              <a:ext uri="{FF2B5EF4-FFF2-40B4-BE49-F238E27FC236}">
                <a16:creationId xmlns:a16="http://schemas.microsoft.com/office/drawing/2014/main" id="{0B377DF0-E657-49EC-8ECB-F44902F3DFC1}"/>
              </a:ext>
            </a:extLst>
          </p:cNvPr>
          <p:cNvGrpSpPr/>
          <p:nvPr/>
        </p:nvGrpSpPr>
        <p:grpSpPr>
          <a:xfrm>
            <a:off x="3505714" y="510414"/>
            <a:ext cx="6990144" cy="5857491"/>
            <a:chOff x="4548851" y="635384"/>
            <a:chExt cx="6990144" cy="5857491"/>
          </a:xfrm>
        </p:grpSpPr>
        <p:pic>
          <p:nvPicPr>
            <p:cNvPr id="8" name="Obrázok 7">
              <a:extLst>
                <a:ext uri="{FF2B5EF4-FFF2-40B4-BE49-F238E27FC236}">
                  <a16:creationId xmlns:a16="http://schemas.microsoft.com/office/drawing/2014/main" id="{2AF10177-3E55-492B-B93F-43ED05C804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3893" t="26620" r="32120" b="9931"/>
            <a:stretch/>
          </p:blipFill>
          <p:spPr>
            <a:xfrm>
              <a:off x="5960963" y="635384"/>
              <a:ext cx="5578032" cy="5857491"/>
            </a:xfrm>
            <a:prstGeom prst="rect">
              <a:avLst/>
            </a:prstGeom>
          </p:spPr>
        </p:pic>
        <p:sp>
          <p:nvSpPr>
            <p:cNvPr id="9" name="Šípka: nahor 8">
              <a:extLst>
                <a:ext uri="{FF2B5EF4-FFF2-40B4-BE49-F238E27FC236}">
                  <a16:creationId xmlns:a16="http://schemas.microsoft.com/office/drawing/2014/main" id="{10DEEFEB-AA4F-425D-B4A3-70939F7B46A1}"/>
                </a:ext>
              </a:extLst>
            </p:cNvPr>
            <p:cNvSpPr/>
            <p:nvPr/>
          </p:nvSpPr>
          <p:spPr>
            <a:xfrm>
              <a:off x="4548851" y="1605987"/>
              <a:ext cx="1226917" cy="3646025"/>
            </a:xfrm>
            <a:prstGeom prst="upArrow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k-SK" dirty="0">
                  <a:solidFill>
                    <a:srgbClr val="0070C0"/>
                  </a:solidFill>
                  <a:latin typeface="+mj-lt"/>
                </a:rPr>
                <a:t>P</a:t>
              </a:r>
            </a:p>
            <a:p>
              <a:pPr algn="ctr"/>
              <a:r>
                <a:rPr lang="sk-SK" dirty="0">
                  <a:solidFill>
                    <a:srgbClr val="0070C0"/>
                  </a:solidFill>
                  <a:latin typeface="+mj-lt"/>
                </a:rPr>
                <a:t>R</a:t>
              </a:r>
            </a:p>
            <a:p>
              <a:pPr algn="ctr"/>
              <a:r>
                <a:rPr lang="sk-SK" dirty="0">
                  <a:solidFill>
                    <a:srgbClr val="0070C0"/>
                  </a:solidFill>
                  <a:latin typeface="+mj-lt"/>
                </a:rPr>
                <a:t>I</a:t>
              </a:r>
            </a:p>
            <a:p>
              <a:pPr algn="ctr"/>
              <a:r>
                <a:rPr lang="sk-SK" dirty="0">
                  <a:solidFill>
                    <a:srgbClr val="0070C0"/>
                  </a:solidFill>
                  <a:latin typeface="+mj-lt"/>
                </a:rPr>
                <a:t>O</a:t>
              </a:r>
            </a:p>
            <a:p>
              <a:pPr algn="ctr"/>
              <a:r>
                <a:rPr lang="sk-SK" dirty="0">
                  <a:solidFill>
                    <a:srgbClr val="0070C0"/>
                  </a:solidFill>
                  <a:latin typeface="+mj-lt"/>
                </a:rPr>
                <a:t>R</a:t>
              </a:r>
            </a:p>
            <a:p>
              <a:pPr algn="ctr"/>
              <a:r>
                <a:rPr lang="sk-SK" dirty="0">
                  <a:solidFill>
                    <a:srgbClr val="0070C0"/>
                  </a:solidFill>
                  <a:latin typeface="+mj-lt"/>
                </a:rPr>
                <a:t>I</a:t>
              </a:r>
            </a:p>
            <a:p>
              <a:pPr algn="ctr"/>
              <a:r>
                <a:rPr lang="sk-SK" dirty="0">
                  <a:solidFill>
                    <a:srgbClr val="0070C0"/>
                  </a:solidFill>
                  <a:latin typeface="+mj-lt"/>
                </a:rPr>
                <a:t>T</a:t>
              </a:r>
            </a:p>
            <a:p>
              <a:pPr algn="ctr"/>
              <a:r>
                <a:rPr lang="sk-SK" dirty="0">
                  <a:solidFill>
                    <a:srgbClr val="0070C0"/>
                  </a:solidFill>
                  <a:latin typeface="+mj-lt"/>
                </a:rPr>
                <a:t>A</a:t>
              </a:r>
              <a:endParaRPr lang="en-US" dirty="0">
                <a:solidFill>
                  <a:srgbClr val="0070C0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5356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3BA6C00-86BF-42DA-9229-D85D1897D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UC Zaeviduj business plán BP</a:t>
            </a:r>
            <a:endParaRPr lang="en-US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B126251-DC49-46FD-933F-250CB934E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82799"/>
            <a:ext cx="10515600" cy="4094163"/>
          </a:xfrm>
        </p:spPr>
        <p:txBody>
          <a:bodyPr/>
          <a:lstStyle/>
          <a:p>
            <a:r>
              <a:rPr lang="sk-SK" dirty="0"/>
              <a:t>Predpoklady	</a:t>
            </a:r>
          </a:p>
          <a:p>
            <a:pPr marL="0" indent="0">
              <a:buNone/>
            </a:pPr>
            <a:r>
              <a:rPr lang="sk-SK" dirty="0"/>
              <a:t>Žiadateľ je zaregistrovaný a má overený elektronický podpis</a:t>
            </a:r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sk-SK" dirty="0"/>
              <a:t>Dôsledky		</a:t>
            </a:r>
          </a:p>
          <a:p>
            <a:r>
              <a:rPr lang="sk-SK" dirty="0"/>
              <a:t>Systém zaeviduje  predložený BP so všetkým potrebnými prílohami, ktoré odošle na spracovanie a posúdenie príslušným orgánom</a:t>
            </a:r>
            <a:endParaRPr lang="en-US" dirty="0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1E507208-0118-4C7A-AD9A-38B09A23C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6116" y="231493"/>
            <a:ext cx="3025207" cy="2117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937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4726553-6045-4DB4-B193-7887FF316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70572"/>
            <a:ext cx="10515600" cy="5316855"/>
          </a:xfrm>
        </p:spPr>
        <p:txBody>
          <a:bodyPr>
            <a:normAutofit fontScale="92500" lnSpcReduction="20000"/>
          </a:bodyPr>
          <a:lstStyle/>
          <a:p>
            <a:r>
              <a:rPr lang="sk-SK" sz="2400" dirty="0"/>
              <a:t>1. Žiadateľ zvolí možnosť zaevidovať BP</a:t>
            </a:r>
          </a:p>
          <a:p>
            <a:r>
              <a:rPr lang="sk-SK" sz="2400" dirty="0"/>
              <a:t>2. Systém zobrazí hlavné menu pre zaevidovanie BP</a:t>
            </a:r>
          </a:p>
          <a:p>
            <a:r>
              <a:rPr lang="sk-SK" sz="2400" dirty="0"/>
              <a:t>3. Žiadateľ vyplní potrebné údaje a zvolí možnosť nahrať prílohy(BP)</a:t>
            </a:r>
          </a:p>
          <a:p>
            <a:r>
              <a:rPr lang="sk-SK" sz="2400" dirty="0"/>
              <a:t>4. Systém umožní nahrať prílohy</a:t>
            </a:r>
          </a:p>
          <a:p>
            <a:r>
              <a:rPr lang="sk-SK" sz="2400" dirty="0"/>
              <a:t>5. Žiadateľ nahrá súbor pre BP</a:t>
            </a:r>
          </a:p>
          <a:p>
            <a:r>
              <a:rPr lang="sk-SK" sz="2400" dirty="0"/>
              <a:t>6. Systém skontroluje korektný formát príloh pre BP (alt – nesprávny formát)</a:t>
            </a:r>
          </a:p>
          <a:p>
            <a:r>
              <a:rPr lang="sk-SK" sz="2400" dirty="0"/>
              <a:t>7. Kedykoľvek počas tohto procesu môže žiadateľ vzdať proces zaevidovania BP (</a:t>
            </a:r>
            <a:r>
              <a:rPr lang="sk-SK" sz="2400" dirty="0" err="1"/>
              <a:t>extend</a:t>
            </a:r>
            <a:r>
              <a:rPr lang="sk-SK" sz="2400" dirty="0"/>
              <a:t>)</a:t>
            </a:r>
          </a:p>
          <a:p>
            <a:r>
              <a:rPr lang="sk-SK" sz="2400" dirty="0"/>
              <a:t>8. Žiadateľ dokončí proces doplnenia údajov a potvrdí odoslať BP</a:t>
            </a:r>
          </a:p>
          <a:p>
            <a:pPr>
              <a:tabLst>
                <a:tab pos="538163" algn="l"/>
              </a:tabLst>
            </a:pPr>
            <a:r>
              <a:rPr lang="sk-SK" sz="2400" dirty="0"/>
              <a:t>9. Systém predloží žiadosť so spracovaním údajov spolu s  potvrdením mlčanlivosti pre    	celú dobu schvaľovania dotácií</a:t>
            </a:r>
          </a:p>
          <a:p>
            <a:pPr>
              <a:tabLst>
                <a:tab pos="538163" algn="l"/>
              </a:tabLst>
            </a:pPr>
            <a:r>
              <a:rPr lang="sk-SK" sz="2400" dirty="0"/>
              <a:t>10. Žiadateľ potvrdí súhlas so spracovaním údajov a dobou mlčanlivosti</a:t>
            </a:r>
          </a:p>
          <a:p>
            <a:pPr>
              <a:tabLst>
                <a:tab pos="538163" algn="l"/>
              </a:tabLst>
            </a:pPr>
            <a:r>
              <a:rPr lang="sk-SK" sz="2400" dirty="0"/>
              <a:t>11. Aktivuje sa prípad použitia Verifikuj E-podpis (</a:t>
            </a:r>
            <a:r>
              <a:rPr lang="sk-SK" sz="2400" dirty="0" err="1"/>
              <a:t>include</a:t>
            </a:r>
            <a:r>
              <a:rPr lang="sk-SK" sz="2400" dirty="0"/>
              <a:t>)</a:t>
            </a:r>
          </a:p>
          <a:p>
            <a:pPr>
              <a:tabLst>
                <a:tab pos="538163" algn="l"/>
              </a:tabLst>
            </a:pPr>
            <a:r>
              <a:rPr lang="sk-SK" sz="2400" dirty="0"/>
              <a:t>12. Systém vyzve žiadateľa na udelenie  E-podpisu</a:t>
            </a:r>
          </a:p>
          <a:p>
            <a:pPr>
              <a:tabLst>
                <a:tab pos="538163" algn="l"/>
              </a:tabLst>
            </a:pPr>
            <a:r>
              <a:rPr lang="sk-SK" sz="2400" dirty="0"/>
              <a:t>13. Žiadateľ udelí E-podpis</a:t>
            </a:r>
          </a:p>
          <a:p>
            <a:pPr>
              <a:tabLst>
                <a:tab pos="538163" algn="l"/>
              </a:tabLst>
            </a:pPr>
            <a:r>
              <a:rPr lang="sk-SK" sz="2400" dirty="0"/>
              <a:t>14. Systém zaeviduje BP a prípad použitia končí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09630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396D6F3-9490-4518-B31C-B9F002564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Zástupný objekt pre obsah 3">
            <a:extLst>
              <a:ext uri="{FF2B5EF4-FFF2-40B4-BE49-F238E27FC236}">
                <a16:creationId xmlns:a16="http://schemas.microsoft.com/office/drawing/2014/main" id="{589CBF42-9412-4EB6-9EC3-C8F21FEEEB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9400" t="27483" r="33211" b="18840"/>
          <a:stretch/>
        </p:blipFill>
        <p:spPr>
          <a:xfrm>
            <a:off x="3508512" y="1774576"/>
            <a:ext cx="5685184" cy="4591129"/>
          </a:xfrm>
          <a:prstGeom prst="rect">
            <a:avLst/>
          </a:prstGeom>
        </p:spPr>
      </p:pic>
      <p:sp>
        <p:nvSpPr>
          <p:cNvPr id="5" name="Šípka: nahor 4">
            <a:extLst>
              <a:ext uri="{FF2B5EF4-FFF2-40B4-BE49-F238E27FC236}">
                <a16:creationId xmlns:a16="http://schemas.microsoft.com/office/drawing/2014/main" id="{EF5C8507-4C23-4C17-9406-ADAFA193DCFB}"/>
              </a:ext>
            </a:extLst>
          </p:cNvPr>
          <p:cNvSpPr/>
          <p:nvPr/>
        </p:nvSpPr>
        <p:spPr>
          <a:xfrm>
            <a:off x="4300844" y="2247127"/>
            <a:ext cx="1226917" cy="3646025"/>
          </a:xfrm>
          <a:prstGeom prst="up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rgbClr val="0070C0"/>
                </a:solidFill>
                <a:latin typeface="+mj-lt"/>
              </a:rPr>
              <a:t>P</a:t>
            </a:r>
          </a:p>
          <a:p>
            <a:pPr algn="ctr"/>
            <a:r>
              <a:rPr lang="sk-SK" dirty="0">
                <a:solidFill>
                  <a:srgbClr val="0070C0"/>
                </a:solidFill>
                <a:latin typeface="+mj-lt"/>
              </a:rPr>
              <a:t>R</a:t>
            </a:r>
          </a:p>
          <a:p>
            <a:pPr algn="ctr"/>
            <a:r>
              <a:rPr lang="sk-SK" dirty="0">
                <a:solidFill>
                  <a:srgbClr val="0070C0"/>
                </a:solidFill>
                <a:latin typeface="+mj-lt"/>
              </a:rPr>
              <a:t>I</a:t>
            </a:r>
          </a:p>
          <a:p>
            <a:pPr algn="ctr"/>
            <a:r>
              <a:rPr lang="sk-SK" dirty="0">
                <a:solidFill>
                  <a:srgbClr val="0070C0"/>
                </a:solidFill>
                <a:latin typeface="+mj-lt"/>
              </a:rPr>
              <a:t>O</a:t>
            </a:r>
          </a:p>
          <a:p>
            <a:pPr algn="ctr"/>
            <a:r>
              <a:rPr lang="sk-SK" dirty="0">
                <a:solidFill>
                  <a:srgbClr val="0070C0"/>
                </a:solidFill>
                <a:latin typeface="+mj-lt"/>
              </a:rPr>
              <a:t>R</a:t>
            </a:r>
          </a:p>
          <a:p>
            <a:pPr algn="ctr"/>
            <a:r>
              <a:rPr lang="sk-SK" dirty="0">
                <a:solidFill>
                  <a:srgbClr val="0070C0"/>
                </a:solidFill>
                <a:latin typeface="+mj-lt"/>
              </a:rPr>
              <a:t>I</a:t>
            </a:r>
          </a:p>
          <a:p>
            <a:pPr algn="ctr"/>
            <a:r>
              <a:rPr lang="sk-SK" dirty="0">
                <a:solidFill>
                  <a:srgbClr val="0070C0"/>
                </a:solidFill>
                <a:latin typeface="+mj-lt"/>
              </a:rPr>
              <a:t>T</a:t>
            </a:r>
          </a:p>
          <a:p>
            <a:pPr algn="ctr"/>
            <a:r>
              <a:rPr lang="sk-SK" dirty="0">
                <a:solidFill>
                  <a:srgbClr val="0070C0"/>
                </a:solidFill>
                <a:latin typeface="+mj-lt"/>
              </a:rPr>
              <a:t>A</a:t>
            </a:r>
            <a:endParaRPr lang="en-US" dirty="0">
              <a:solidFill>
                <a:srgbClr val="0070C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29691590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245</TotalTime>
  <Words>149</Words>
  <Application>Microsoft Office PowerPoint</Application>
  <PresentationFormat>Širokouhlá</PresentationFormat>
  <Paragraphs>47</Paragraphs>
  <Slides>6</Slides>
  <Notes>0</Notes>
  <HiddenSlides>1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Motív balíka Office</vt:lpstr>
      <vt:lpstr>MSOFT</vt:lpstr>
      <vt:lpstr>Pros &amp; Cons</vt:lpstr>
      <vt:lpstr>Identifikácia UC</vt:lpstr>
      <vt:lpstr>UC Zaeviduj business plán BP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MSOFT</dc:title>
  <dc:creator>Pavol Grofčík</dc:creator>
  <cp:lastModifiedBy>Pavol Grofčík</cp:lastModifiedBy>
  <cp:revision>19</cp:revision>
  <dcterms:created xsi:type="dcterms:W3CDTF">2018-09-27T19:45:07Z</dcterms:created>
  <dcterms:modified xsi:type="dcterms:W3CDTF">2018-09-28T12:57:43Z</dcterms:modified>
</cp:coreProperties>
</file>