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A43CFC-D860-417D-ACB1-4EF184D294B6}">
  <a:tblStyle styleId="{EDA43CFC-D860-417D-ACB1-4EF184D294B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343822B-9CC8-4DF2-B718-40C786F2DD7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a81927d0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a81927d0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2a81927d00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81927d0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81927d00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2a81927d00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IN"/>
            </a:br>
            <a:r>
              <a:rPr b="1" lang="en-IN" sz="1800">
                <a:latin typeface="Times New Roman"/>
                <a:ea typeface="Times New Roman"/>
                <a:cs typeface="Times New Roman"/>
                <a:sym typeface="Times New Roman"/>
              </a:rPr>
              <a:t>E-VOTING SYSTEM BASED ON AUTHENTICATION USING   GSM MODULE AND MICROCONTROLLER</a:t>
            </a:r>
            <a:endParaRPr b="1" sz="1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6000"/>
              <a:buFont typeface="Calibri"/>
              <a:buNone/>
            </a:pPr>
            <a:r>
              <a:t/>
            </a:r>
            <a:endParaRPr sz="4800">
              <a:latin typeface="Times New Roman"/>
              <a:ea typeface="Times New Roman"/>
              <a:cs typeface="Times New Roman"/>
              <a:sym typeface="Times New Roman"/>
            </a:endParaRPr>
          </a:p>
        </p:txBody>
      </p:sp>
      <p:sp>
        <p:nvSpPr>
          <p:cNvPr id="89" name="Google Shape;89;p13"/>
          <p:cNvSpPr txBox="1"/>
          <p:nvPr>
            <p:ph idx="1" type="subTitle"/>
          </p:nvPr>
        </p:nvSpPr>
        <p:spPr>
          <a:xfrm>
            <a:off x="979725" y="3024350"/>
            <a:ext cx="10374000" cy="3194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lang="en-IN">
                <a:latin typeface="Times New Roman"/>
                <a:ea typeface="Times New Roman"/>
                <a:cs typeface="Times New Roman"/>
                <a:sym typeface="Times New Roman"/>
              </a:rPr>
              <a:t>TEAM MEMBERS</a:t>
            </a:r>
            <a:endParaRPr>
              <a:latin typeface="Times New Roman"/>
              <a:ea typeface="Times New Roman"/>
              <a:cs typeface="Times New Roman"/>
              <a:sym typeface="Times New Roman"/>
            </a:endParaRPr>
          </a:p>
          <a:p>
            <a:pPr indent="0" lvl="0" marL="698500" marR="647700" rtl="0" algn="ctr">
              <a:lnSpc>
                <a:spcPct val="115000"/>
              </a:lnSpc>
              <a:spcBef>
                <a:spcPts val="800"/>
              </a:spcBef>
              <a:spcAft>
                <a:spcPts val="0"/>
              </a:spcAft>
              <a:buClr>
                <a:schemeClr val="dk1"/>
              </a:buClr>
              <a:buSzPts val="1100"/>
              <a:buFont typeface="Arial"/>
              <a:buNone/>
            </a:pPr>
            <a:r>
              <a:rPr b="1" lang="en-IN" sz="1400">
                <a:latin typeface="Times New Roman"/>
                <a:ea typeface="Times New Roman"/>
                <a:cs typeface="Times New Roman"/>
                <a:sym typeface="Times New Roman"/>
              </a:rPr>
              <a:t>P. VENKATA TEJA                        (212219060193)</a:t>
            </a:r>
            <a:endParaRPr b="1" sz="1400">
              <a:latin typeface="Times New Roman"/>
              <a:ea typeface="Times New Roman"/>
              <a:cs typeface="Times New Roman"/>
              <a:sym typeface="Times New Roman"/>
            </a:endParaRPr>
          </a:p>
          <a:p>
            <a:pPr indent="0" lvl="0" marL="698500" marR="647700" rtl="0" algn="ctr">
              <a:lnSpc>
                <a:spcPct val="115000"/>
              </a:lnSpc>
              <a:spcBef>
                <a:spcPts val="1300"/>
              </a:spcBef>
              <a:spcAft>
                <a:spcPts val="0"/>
              </a:spcAft>
              <a:buClr>
                <a:schemeClr val="dk1"/>
              </a:buClr>
              <a:buSzPts val="1100"/>
              <a:buFont typeface="Arial"/>
              <a:buNone/>
            </a:pPr>
            <a:r>
              <a:rPr b="1" lang="en-IN" sz="1400">
                <a:latin typeface="Times New Roman"/>
                <a:ea typeface="Times New Roman"/>
                <a:cs typeface="Times New Roman"/>
                <a:sym typeface="Times New Roman"/>
              </a:rPr>
              <a:t>P. CHARAN KUMAR                    (212219060196)</a:t>
            </a:r>
            <a:endParaRPr b="1" sz="1400">
              <a:latin typeface="Times New Roman"/>
              <a:ea typeface="Times New Roman"/>
              <a:cs typeface="Times New Roman"/>
              <a:sym typeface="Times New Roman"/>
            </a:endParaRPr>
          </a:p>
          <a:p>
            <a:pPr indent="0" lvl="0" marL="698500" marR="647700" rtl="0" algn="ctr">
              <a:lnSpc>
                <a:spcPct val="115000"/>
              </a:lnSpc>
              <a:spcBef>
                <a:spcPts val="1300"/>
              </a:spcBef>
              <a:spcAft>
                <a:spcPts val="0"/>
              </a:spcAft>
              <a:buClr>
                <a:schemeClr val="dk1"/>
              </a:buClr>
              <a:buSzPts val="1100"/>
              <a:buFont typeface="Arial"/>
              <a:buNone/>
            </a:pPr>
            <a:r>
              <a:rPr b="1" lang="en-IN" sz="1400">
                <a:latin typeface="Times New Roman"/>
                <a:ea typeface="Times New Roman"/>
                <a:cs typeface="Times New Roman"/>
                <a:sym typeface="Times New Roman"/>
              </a:rPr>
              <a:t>P. MARUTHI                                  (212219060198)</a:t>
            </a:r>
            <a:endParaRPr b="1" sz="1400">
              <a:latin typeface="Times New Roman"/>
              <a:ea typeface="Times New Roman"/>
              <a:cs typeface="Times New Roman"/>
              <a:sym typeface="Times New Roman"/>
            </a:endParaRPr>
          </a:p>
          <a:p>
            <a:pPr indent="0" lvl="0" marL="0" rtl="0" algn="ctr">
              <a:lnSpc>
                <a:spcPct val="90000"/>
              </a:lnSpc>
              <a:spcBef>
                <a:spcPts val="1300"/>
              </a:spcBef>
              <a:spcAft>
                <a:spcPts val="0"/>
              </a:spcAft>
              <a:buClr>
                <a:schemeClr val="dk1"/>
              </a:buClr>
              <a:buSzPts val="24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lang="en-IN">
                <a:latin typeface="Times New Roman"/>
                <a:ea typeface="Times New Roman"/>
                <a:cs typeface="Times New Roman"/>
                <a:sym typeface="Times New Roman"/>
              </a:rPr>
              <a:t>GUIDED NAME</a:t>
            </a:r>
            <a:endParaRPr>
              <a:latin typeface="Times New Roman"/>
              <a:ea typeface="Times New Roman"/>
              <a:cs typeface="Times New Roman"/>
              <a:sym typeface="Times New Roman"/>
            </a:endParaRPr>
          </a:p>
          <a:p>
            <a:pPr indent="0" lvl="0" marL="0" rtl="0" algn="ctr">
              <a:lnSpc>
                <a:spcPct val="150000"/>
              </a:lnSpc>
              <a:spcBef>
                <a:spcPts val="1300"/>
              </a:spcBef>
              <a:spcAft>
                <a:spcPts val="0"/>
              </a:spcAft>
              <a:buClr>
                <a:schemeClr val="dk1"/>
              </a:buClr>
              <a:buSzPts val="1100"/>
              <a:buFont typeface="Arial"/>
              <a:buNone/>
            </a:pPr>
            <a:r>
              <a:rPr b="1" lang="en-IN" sz="1400">
                <a:latin typeface="Times New Roman"/>
                <a:ea typeface="Times New Roman"/>
                <a:cs typeface="Times New Roman"/>
                <a:sym typeface="Times New Roman"/>
              </a:rPr>
              <a:t>Dr. P. Vinayagam, M.E.,Ph.D</a:t>
            </a:r>
            <a:endParaRPr b="1" sz="1400">
              <a:latin typeface="Times New Roman"/>
              <a:ea typeface="Times New Roman"/>
              <a:cs typeface="Times New Roman"/>
              <a:sym typeface="Times New Roman"/>
            </a:endParaRPr>
          </a:p>
          <a:p>
            <a:pPr indent="0" lvl="0" marL="0" rtl="0" algn="ctr">
              <a:lnSpc>
                <a:spcPct val="90000"/>
              </a:lnSpc>
              <a:spcBef>
                <a:spcPts val="13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602522" y="846138"/>
            <a:ext cx="6358597" cy="1151474"/>
          </a:xfrm>
          <a:prstGeom prst="rect">
            <a:avLst/>
          </a:prstGeom>
          <a:noFill/>
          <a:ln>
            <a:noFill/>
          </a:ln>
        </p:spPr>
      </p:pic>
      <p:sp>
        <p:nvSpPr>
          <p:cNvPr id="91" name="Google Shape;9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92" name="Google Shape;9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93" name="Google Shape;9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838200" y="81150"/>
            <a:ext cx="10515600" cy="104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PROPOSED SYSTEM CONTD.,</a:t>
            </a:r>
            <a:endParaRPr/>
          </a:p>
        </p:txBody>
      </p:sp>
      <p:sp>
        <p:nvSpPr>
          <p:cNvPr id="170" name="Google Shape;170;p22"/>
          <p:cNvSpPr txBox="1"/>
          <p:nvPr>
            <p:ph idx="1" type="body"/>
          </p:nvPr>
        </p:nvSpPr>
        <p:spPr>
          <a:xfrm>
            <a:off x="838200" y="1008102"/>
            <a:ext cx="10515600" cy="51690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300"/>
              </a:spcBef>
              <a:spcAft>
                <a:spcPts val="0"/>
              </a:spcAft>
              <a:buClr>
                <a:schemeClr val="dk1"/>
              </a:buClr>
              <a:buSzPts val="1100"/>
              <a:buFont typeface="Arial"/>
              <a:buNone/>
            </a:pPr>
            <a:r>
              <a:rPr lang="en-IN" sz="1400">
                <a:highlight>
                  <a:srgbClr val="FFFFFF"/>
                </a:highlight>
                <a:latin typeface="Arial"/>
                <a:ea typeface="Arial"/>
                <a:cs typeface="Arial"/>
                <a:sym typeface="Arial"/>
              </a:rPr>
              <a:t>Install XAMPP on your computer: XAMPP is a free and open-source software that provides a local server environment for PHP to run. Download the latest version of XAMPP from their website and install it on your computer.</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ts val="1100"/>
              <a:buFont typeface="Arial"/>
              <a:buNone/>
            </a:pPr>
            <a:r>
              <a:rPr lang="en-IN" sz="1400">
                <a:highlight>
                  <a:srgbClr val="FFFFFF"/>
                </a:highlight>
                <a:latin typeface="Arial"/>
                <a:ea typeface="Arial"/>
                <a:cs typeface="Arial"/>
                <a:sym typeface="Arial"/>
              </a:rPr>
              <a:t>Create a database for the e-voting system: After installing XAMPP, open the XAMPP Control Panel and start Apache and MySQL. Then, open phpMyAdmin by clicking on the "Admin" button next to MySQL. Create a new database for the e-voting system by clicking on the "New" button and giving it a name.</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ts val="1100"/>
              <a:buFont typeface="Arial"/>
              <a:buNone/>
            </a:pPr>
            <a:r>
              <a:rPr lang="en-IN" sz="1400">
                <a:highlight>
                  <a:srgbClr val="FFFFFF"/>
                </a:highlight>
                <a:latin typeface="Arial"/>
                <a:ea typeface="Arial"/>
                <a:cs typeface="Arial"/>
                <a:sym typeface="Arial"/>
              </a:rPr>
              <a:t>Create tables for the e-voting system: Once you have created a database, you need to create tables to store the necessary data. For example, you might create tables for voters, candidates, and votes. In phpMyAdmin, select the database you created and click on the "SQL" tab. Here, you can enter SQL commands to create the necessary tables.</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ts val="1100"/>
              <a:buFont typeface="Arial"/>
              <a:buNone/>
            </a:pPr>
            <a:r>
              <a:rPr lang="en-IN" sz="1400">
                <a:highlight>
                  <a:srgbClr val="FFFFFF"/>
                </a:highlight>
                <a:latin typeface="Arial"/>
                <a:ea typeface="Arial"/>
                <a:cs typeface="Arial"/>
                <a:sym typeface="Arial"/>
              </a:rPr>
              <a:t>Create the e-voting system using PHP: After creating the necessary tables, you can begin developing the e-voting system using PHP. You can use any text editor or PHP IDE to create the PHP files. Start by creating the login page where voters can enter their credentials. Then, create the pages for casting votes, viewing results, and so on.</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1500"/>
              </a:spcAft>
              <a:buClr>
                <a:schemeClr val="dk1"/>
              </a:buClr>
              <a:buSzPts val="1100"/>
              <a:buNone/>
            </a:pPr>
            <a:r>
              <a:rPr lang="en-IN" sz="1400">
                <a:highlight>
                  <a:srgbClr val="FFFFFF"/>
                </a:highlight>
                <a:latin typeface="Arial"/>
                <a:ea typeface="Arial"/>
                <a:cs typeface="Arial"/>
                <a:sym typeface="Arial"/>
              </a:rPr>
              <a:t>Test the e-voting system: After developing the e-voting system, it is important to test it thoroughly to ensure that it works as expected. You can test the system by running it on your local server and entering test data</a:t>
            </a:r>
            <a:endParaRPr/>
          </a:p>
        </p:txBody>
      </p:sp>
      <p:sp>
        <p:nvSpPr>
          <p:cNvPr id="171" name="Google Shape;1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72" name="Google Shape;1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73" name="Google Shape;1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38200" y="66950"/>
            <a:ext cx="10515600" cy="515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CONTD.,</a:t>
            </a:r>
            <a:endParaRPr/>
          </a:p>
        </p:txBody>
      </p:sp>
      <p:sp>
        <p:nvSpPr>
          <p:cNvPr id="179" name="Google Shape;179;p23"/>
          <p:cNvSpPr txBox="1"/>
          <p:nvPr>
            <p:ph idx="1" type="body"/>
          </p:nvPr>
        </p:nvSpPr>
        <p:spPr>
          <a:xfrm>
            <a:off x="838200" y="735691"/>
            <a:ext cx="10515600" cy="54414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300"/>
              </a:spcBef>
              <a:spcAft>
                <a:spcPts val="0"/>
              </a:spcAft>
              <a:buClr>
                <a:schemeClr val="dk1"/>
              </a:buClr>
              <a:buSzPts val="1100"/>
              <a:buNone/>
            </a:pPr>
            <a:r>
              <a:rPr lang="en-IN" sz="1400">
                <a:highlight>
                  <a:srgbClr val="FFFFFF"/>
                </a:highlight>
                <a:latin typeface="Arial"/>
                <a:ea typeface="Arial"/>
                <a:cs typeface="Arial"/>
                <a:sym typeface="Arial"/>
              </a:rPr>
              <a:t>Deploy the e-voting system: Once you have tested the system and ensured that it works correctly, you can deploy it on a web server to make it accessible to others. You will need to upload the PHP files and any other necessary files to the web server and configure it to use the correct database.</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ts val="1100"/>
              <a:buFont typeface="Arial"/>
              <a:buNone/>
            </a:pPr>
            <a:r>
              <a:rPr lang="en-IN" sz="1400">
                <a:highlight>
                  <a:srgbClr val="FFFFFF"/>
                </a:highlight>
                <a:latin typeface="Arial"/>
                <a:ea typeface="Arial"/>
                <a:cs typeface="Arial"/>
                <a:sym typeface="Arial"/>
              </a:rPr>
              <a:t>Secure the e-voting system: It is important to secure the e-voting system to prevent unauthorized access and tampering. You can use techniques such as encryption, authentication, and validation to ensure the security of the system. It is also a good idea to keep the system up-to-date with security patches and updates.</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ts val="1100"/>
              <a:buFont typeface="Arial"/>
              <a:buNone/>
            </a:pPr>
            <a:r>
              <a:rPr lang="en-IN" sz="1400">
                <a:highlight>
                  <a:srgbClr val="FFFFFF"/>
                </a:highlight>
                <a:latin typeface="Arial"/>
                <a:ea typeface="Arial"/>
                <a:cs typeface="Arial"/>
                <a:sym typeface="Arial"/>
              </a:rPr>
              <a:t>In summary, developing an e-voting system using XAMPP and PHP involves creating a database, creating tables, developing the system using PHP, testing the system, deploying it on a web server, and securing it to prevent unauthorized access and tampering.</a:t>
            </a:r>
            <a:endParaRPr sz="1400">
              <a:highlight>
                <a:srgbClr val="FFFFFF"/>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ts val="2800"/>
              <a:buNone/>
            </a:pPr>
            <a:r>
              <a:t/>
            </a:r>
            <a:endParaRPr/>
          </a:p>
        </p:txBody>
      </p:sp>
      <p:sp>
        <p:nvSpPr>
          <p:cNvPr id="180" name="Google Shape;18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81" name="Google Shape;18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82" name="Google Shape;18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838200" y="99401"/>
            <a:ext cx="10515600" cy="99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RESULTS</a:t>
            </a:r>
            <a:endParaRPr/>
          </a:p>
        </p:txBody>
      </p:sp>
      <p:sp>
        <p:nvSpPr>
          <p:cNvPr id="188" name="Google Shape;188;p24"/>
          <p:cNvSpPr txBox="1"/>
          <p:nvPr>
            <p:ph idx="1" type="body"/>
          </p:nvPr>
        </p:nvSpPr>
        <p:spPr>
          <a:xfrm>
            <a:off x="838200" y="965527"/>
            <a:ext cx="10515600" cy="52113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300"/>
              </a:spcBef>
              <a:spcAft>
                <a:spcPts val="0"/>
              </a:spcAft>
              <a:buClr>
                <a:schemeClr val="dk1"/>
              </a:buClr>
              <a:buSzPts val="1100"/>
              <a:buFont typeface="Arial"/>
              <a:buNone/>
            </a:pPr>
            <a:r>
              <a:rPr lang="en-IN" sz="1400">
                <a:highlight>
                  <a:srgbClr val="FFFFFF"/>
                </a:highlight>
                <a:latin typeface="Arial"/>
                <a:ea typeface="Arial"/>
                <a:cs typeface="Arial"/>
                <a:sym typeface="Arial"/>
              </a:rPr>
              <a:t>    Thus, an online voting is created securely with web servers and protected by a high secured layer XAMPP application . A User  can vote through the web page allotted for casting their high valuable vote. </a:t>
            </a:r>
            <a:endParaRPr sz="1400">
              <a:highlight>
                <a:srgbClr val="FFFFFF"/>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9" name="Google Shape;1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90" name="Google Shape;1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91" name="Google Shape;1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2" name="Google Shape;192;p24"/>
          <p:cNvPicPr preferRelativeResize="0"/>
          <p:nvPr/>
        </p:nvPicPr>
        <p:blipFill>
          <a:blip r:embed="rId3">
            <a:alphaModFix/>
          </a:blip>
          <a:stretch>
            <a:fillRect/>
          </a:stretch>
        </p:blipFill>
        <p:spPr>
          <a:xfrm>
            <a:off x="1093300" y="1757375"/>
            <a:ext cx="10095325" cy="441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CONCLUSION AND FUTURE WORK</a:t>
            </a:r>
            <a:endParaRPr/>
          </a:p>
        </p:txBody>
      </p:sp>
      <p:sp>
        <p:nvSpPr>
          <p:cNvPr id="198" name="Google Shape;198;p25"/>
          <p:cNvSpPr txBox="1"/>
          <p:nvPr>
            <p:ph idx="1" type="body"/>
          </p:nvPr>
        </p:nvSpPr>
        <p:spPr>
          <a:xfrm>
            <a:off x="838200" y="1391476"/>
            <a:ext cx="10515600" cy="47856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300"/>
              </a:spcBef>
              <a:spcAft>
                <a:spcPts val="0"/>
              </a:spcAft>
              <a:buClr>
                <a:schemeClr val="dk1"/>
              </a:buClr>
              <a:buSzPts val="1100"/>
              <a:buFont typeface="Arial"/>
              <a:buNone/>
            </a:pPr>
            <a:r>
              <a:rPr lang="en-IN" sz="1600">
                <a:highlight>
                  <a:srgbClr val="FFFFFF"/>
                </a:highlight>
                <a:latin typeface="Times New Roman"/>
                <a:ea typeface="Times New Roman"/>
                <a:cs typeface="Times New Roman"/>
                <a:sym typeface="Times New Roman"/>
              </a:rPr>
              <a:t>    Thus, We conclude our Proposed work that an XAMPP Control Panel Allows the Web Server to allow the user to cast on the vote through a browser just by entering the user details of the work that makes the user to be well used and then user can select the desired participant leader to enter the vote. So, it makes the user to poll elections by simply staying home and the proposed system helps the voting securely casted for better election results.</a:t>
            </a:r>
            <a:endParaRPr sz="1600">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IN" sz="1600">
                <a:highlight>
                  <a:srgbClr val="FFFFFF"/>
                </a:highlight>
                <a:latin typeface="Times New Roman"/>
                <a:ea typeface="Times New Roman"/>
                <a:cs typeface="Times New Roman"/>
                <a:sym typeface="Times New Roman"/>
              </a:rPr>
              <a:t>FUTURE SCOPE</a:t>
            </a:r>
            <a:endParaRPr b="1" sz="1600">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IN" sz="1600">
                <a:highlight>
                  <a:srgbClr val="FFFFFF"/>
                </a:highlight>
                <a:latin typeface="Times New Roman"/>
                <a:ea typeface="Times New Roman"/>
                <a:cs typeface="Times New Roman"/>
                <a:sym typeface="Times New Roman"/>
              </a:rPr>
              <a:t>Artificial intelligence</a:t>
            </a:r>
            <a:r>
              <a:rPr lang="en-IN" sz="1600">
                <a:highlight>
                  <a:srgbClr val="FFFFFF"/>
                </a:highlight>
                <a:latin typeface="Times New Roman"/>
                <a:ea typeface="Times New Roman"/>
                <a:cs typeface="Times New Roman"/>
                <a:sym typeface="Times New Roman"/>
              </a:rPr>
              <a:t>: ai can be used to identify anomalies in voting patterns and detect fraudulent activities.</a:t>
            </a:r>
            <a:endParaRPr sz="1600">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IN" sz="1600">
                <a:highlight>
                  <a:srgbClr val="FFFFFF"/>
                </a:highlight>
                <a:latin typeface="Times New Roman"/>
                <a:ea typeface="Times New Roman"/>
                <a:cs typeface="Times New Roman"/>
                <a:sym typeface="Times New Roman"/>
              </a:rPr>
              <a:t>Increased accessibility:</a:t>
            </a:r>
            <a:r>
              <a:rPr lang="en-IN" sz="1600">
                <a:highlight>
                  <a:srgbClr val="FFFFFF"/>
                </a:highlight>
                <a:latin typeface="Times New Roman"/>
                <a:ea typeface="Times New Roman"/>
                <a:cs typeface="Times New Roman"/>
                <a:sym typeface="Times New Roman"/>
              </a:rPr>
              <a:t> online voting can help increase accessibility for voters with disabilities or those living in remote areas.</a:t>
            </a:r>
            <a:endParaRPr sz="1600">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None/>
            </a:pPr>
            <a:r>
              <a:rPr b="1" lang="en-IN" sz="1600">
                <a:highlight>
                  <a:srgbClr val="FFFFFF"/>
                </a:highlight>
                <a:latin typeface="Times New Roman"/>
                <a:ea typeface="Times New Roman"/>
                <a:cs typeface="Times New Roman"/>
                <a:sym typeface="Times New Roman"/>
              </a:rPr>
              <a:t>Integration with existing systems:</a:t>
            </a:r>
            <a:r>
              <a:rPr lang="en-IN" sz="1600">
                <a:highlight>
                  <a:srgbClr val="FFFFFF"/>
                </a:highlight>
                <a:latin typeface="Times New Roman"/>
                <a:ea typeface="Times New Roman"/>
                <a:cs typeface="Times New Roman"/>
                <a:sym typeface="Times New Roman"/>
              </a:rPr>
              <a:t> online voting systems can be integrated with existing election management systems to provide a seamless and efficient election process.</a:t>
            </a:r>
            <a:endParaRPr sz="3000">
              <a:latin typeface="Times New Roman"/>
              <a:ea typeface="Times New Roman"/>
              <a:cs typeface="Times New Roman"/>
              <a:sym typeface="Times New Roman"/>
            </a:endParaRPr>
          </a:p>
        </p:txBody>
      </p:sp>
      <p:sp>
        <p:nvSpPr>
          <p:cNvPr id="199" name="Google Shape;19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200" name="Google Shape;20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201" name="Google Shape;20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38200" y="198775"/>
            <a:ext cx="10742700" cy="7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REFERENCES</a:t>
            </a:r>
            <a:endParaRPr/>
          </a:p>
        </p:txBody>
      </p:sp>
      <p:sp>
        <p:nvSpPr>
          <p:cNvPr id="207" name="Google Shape;207;p26"/>
          <p:cNvSpPr txBox="1"/>
          <p:nvPr>
            <p:ph idx="1" type="body"/>
          </p:nvPr>
        </p:nvSpPr>
        <p:spPr>
          <a:xfrm>
            <a:off x="838200" y="1097877"/>
            <a:ext cx="10515600" cy="5079000"/>
          </a:xfrm>
          <a:prstGeom prst="rect">
            <a:avLst/>
          </a:prstGeom>
          <a:noFill/>
          <a:ln>
            <a:noFill/>
          </a:ln>
        </p:spPr>
        <p:txBody>
          <a:bodyPr anchorCtr="0" anchor="t" bIns="45700" lIns="91425" spcFirstLastPara="1" rIns="91425" wrap="square" tIns="45700">
            <a:noAutofit/>
          </a:bodyPr>
          <a:lstStyle/>
          <a:p>
            <a:pPr indent="-228600" lvl="0" marL="457200" rtl="0" algn="just">
              <a:lnSpc>
                <a:spcPct val="130000"/>
              </a:lnSpc>
              <a:spcBef>
                <a:spcPts val="1300"/>
              </a:spcBef>
              <a:spcAft>
                <a:spcPts val="0"/>
              </a:spcAft>
              <a:buClr>
                <a:schemeClr val="dk1"/>
              </a:buClr>
              <a:buSzPts val="1100"/>
              <a:buFont typeface="Arial"/>
              <a:buNone/>
            </a:pPr>
            <a:r>
              <a:rPr lang="en-IN" sz="1500">
                <a:highlight>
                  <a:srgbClr val="FFFFFF"/>
                </a:highlight>
                <a:latin typeface="Times New Roman"/>
                <a:ea typeface="Times New Roman"/>
                <a:cs typeface="Times New Roman"/>
                <a:sym typeface="Times New Roman"/>
              </a:rPr>
              <a:t>1. “Star-vote: Ase-cure, transparent, auditable, and reliable voting system.”, in 2013 Electronic Voting Technology Workshop/Workshop on Trustworthy Elections (EVT/WOTE13). Washington, D.C.: USENIXAssociation,2013.</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300"/>
              </a:spcBef>
              <a:spcAft>
                <a:spcPts val="0"/>
              </a:spcAft>
              <a:buClr>
                <a:schemeClr val="dk1"/>
              </a:buClr>
              <a:buSzPts val="1100"/>
              <a:buNone/>
            </a:pPr>
            <a:r>
              <a:rPr lang="en-IN" sz="1500">
                <a:highlight>
                  <a:srgbClr val="FFFFFF"/>
                </a:highlight>
                <a:latin typeface="Times New Roman"/>
                <a:ea typeface="Times New Roman"/>
                <a:cs typeface="Times New Roman"/>
                <a:sym typeface="Times New Roman"/>
              </a:rPr>
              <a:t>2.. Bell, S.,Benaloh, J.,Byrne, M.D., DE Beauvoir, Eakin. B, Kortum, P.,Mcburnett,N.,Pereira, O.,Stark, P.B., Wallach, D.S.,Fisher, G.,Montoya, J.,Parker.M. andWinn, M. (2013).</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300"/>
              </a:spcBef>
              <a:spcAft>
                <a:spcPts val="0"/>
              </a:spcAft>
              <a:buClr>
                <a:schemeClr val="dk1"/>
              </a:buClr>
              <a:buSzPts val="1100"/>
              <a:buNone/>
            </a:pPr>
            <a:r>
              <a:rPr lang="en-IN" sz="1500">
                <a:highlight>
                  <a:srgbClr val="FFFFFF"/>
                </a:highlight>
                <a:latin typeface="Times New Roman"/>
                <a:ea typeface="Times New Roman"/>
                <a:cs typeface="Times New Roman"/>
                <a:sym typeface="Times New Roman"/>
              </a:rPr>
              <a:t>3.. Dalia., Ben.R., PeterY.A, and Feng. (2012). “A fair and robust voting system. ” Bybroadcast, 5th International Conference on E-voting, 2012.</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300"/>
              </a:spcBef>
              <a:spcAft>
                <a:spcPts val="0"/>
              </a:spcAft>
              <a:buClr>
                <a:schemeClr val="dk1"/>
              </a:buClr>
              <a:buSzPts val="1100"/>
              <a:buNone/>
            </a:pPr>
            <a:r>
              <a:rPr lang="en-IN" sz="1500">
                <a:highlight>
                  <a:srgbClr val="FFFFFF"/>
                </a:highlight>
                <a:latin typeface="Times New Roman"/>
                <a:ea typeface="Times New Roman"/>
                <a:cs typeface="Times New Roman"/>
                <a:sym typeface="Times New Roman"/>
              </a:rPr>
              <a:t>4.  Adida,B. ; ‘Helios (2008). “Web-based open audit voting.” in Proceedings of the 17th Conference on Security Symposium, ser.SS’08. Berkeley, CA, USA: USENIX Association, 2008, pp.335348.</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300"/>
              </a:spcBef>
              <a:spcAft>
                <a:spcPts val="0"/>
              </a:spcAft>
              <a:buClr>
                <a:schemeClr val="dk1"/>
              </a:buClr>
              <a:buSzPts val="1100"/>
              <a:buNone/>
            </a:pPr>
            <a:r>
              <a:rPr lang="en-IN" sz="1500">
                <a:highlight>
                  <a:srgbClr val="FFFFFF"/>
                </a:highlight>
                <a:latin typeface="Times New Roman"/>
                <a:ea typeface="Times New Roman"/>
                <a:cs typeface="Times New Roman"/>
                <a:sym typeface="Times New Roman"/>
              </a:rPr>
              <a:t>5.. Chaum.D., Essex. A, Carback.R. , Clark. J., Popoveniuc, S.Sherman and Vora.(2008). “Scantegrity: End-to-end voter – variable optical – scan voting. ”, IEEE Security Privacy, vol.6, no.3, pp.40-46, May2008.</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300"/>
              </a:spcBef>
              <a:spcAft>
                <a:spcPts val="0"/>
              </a:spcAft>
              <a:buClr>
                <a:schemeClr val="dk1"/>
              </a:buClr>
              <a:buSzPts val="1100"/>
              <a:buNone/>
            </a:pPr>
            <a:r>
              <a:rPr lang="en-IN" sz="1500">
                <a:highlight>
                  <a:srgbClr val="FFFFFF"/>
                </a:highlight>
                <a:latin typeface="Times New Roman"/>
                <a:ea typeface="Times New Roman"/>
                <a:cs typeface="Times New Roman"/>
                <a:sym typeface="Times New Roman"/>
              </a:rPr>
              <a:t>6.  Chaum,D.(1981).“Untraceable electronic Mail, re-turn addresses, and digital pseudonym.”, Commun.ACM,vol.24,no.2, pp.84-90, Feb.</a:t>
            </a:r>
            <a:endParaRPr sz="1500">
              <a:highlight>
                <a:srgbClr val="FFFFFF"/>
              </a:highlight>
              <a:latin typeface="Times New Roman"/>
              <a:ea typeface="Times New Roman"/>
              <a:cs typeface="Times New Roman"/>
              <a:sym typeface="Times New Roman"/>
            </a:endParaRPr>
          </a:p>
          <a:p>
            <a:pPr indent="-228600" lvl="0" marL="457200" rtl="0" algn="just">
              <a:lnSpc>
                <a:spcPct val="130000"/>
              </a:lnSpc>
              <a:spcBef>
                <a:spcPts val="1500"/>
              </a:spcBef>
              <a:spcAft>
                <a:spcPts val="1500"/>
              </a:spcAft>
              <a:buClr>
                <a:schemeClr val="dk1"/>
              </a:buClr>
              <a:buSzPts val="1100"/>
              <a:buNone/>
            </a:pPr>
            <a:r>
              <a:rPr lang="en-IN" sz="1500">
                <a:highlight>
                  <a:srgbClr val="FFFFFF"/>
                </a:highlight>
                <a:latin typeface="Times New Roman"/>
                <a:ea typeface="Times New Roman"/>
                <a:cs typeface="Times New Roman"/>
                <a:sym typeface="Times New Roman"/>
              </a:rPr>
              <a:t>7.  "Digital Voting: A Review of Online Voting in Estonia" by R. Merilampi, K. Markkanen, and J. Markkula (2020): This study evaluates the effectiveness of Estonia's online voting system and discusses the lessons learned from its implementation.</a:t>
            </a:r>
            <a:endParaRPr sz="2900">
              <a:latin typeface="Times New Roman"/>
              <a:ea typeface="Times New Roman"/>
              <a:cs typeface="Times New Roman"/>
              <a:sym typeface="Times New Roman"/>
            </a:endParaRPr>
          </a:p>
        </p:txBody>
      </p:sp>
      <p:sp>
        <p:nvSpPr>
          <p:cNvPr id="208" name="Google Shape;20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209" name="Google Shape;20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210" name="Google Shape;2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LIST OF PUBLICATIONS/PATENTS</a:t>
            </a:r>
            <a:endParaRPr/>
          </a:p>
        </p:txBody>
      </p:sp>
      <p:sp>
        <p:nvSpPr>
          <p:cNvPr id="216" name="Google Shape;21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200000"/>
              </a:lnSpc>
              <a:spcBef>
                <a:spcPts val="1300"/>
              </a:spcBef>
              <a:spcAft>
                <a:spcPts val="0"/>
              </a:spcAft>
              <a:buClr>
                <a:schemeClr val="dk1"/>
              </a:buClr>
              <a:buSzPts val="1100"/>
              <a:buFont typeface="Arial"/>
              <a:buNone/>
            </a:pPr>
            <a:r>
              <a:rPr lang="en-IN" sz="1600">
                <a:highlight>
                  <a:srgbClr val="FFFFFF"/>
                </a:highlight>
                <a:latin typeface="Times New Roman"/>
                <a:ea typeface="Times New Roman"/>
                <a:cs typeface="Times New Roman"/>
                <a:sym typeface="Times New Roman"/>
              </a:rPr>
              <a:t>P.Vinayagam, P. Charan Kumar, P. Venkata Teja, P. Maruthi “Detecting And Preventing Of DOS Attacks in an IOT Based Wireless Sensor Networks”, 2023 in 2023 IEEE Third International Conference on Advances in Electrical, Computing, Communications and Sustainable Technologies (ICAECT 2023).</a:t>
            </a:r>
            <a:endParaRPr sz="1600">
              <a:highlight>
                <a:srgbClr val="FFFFFF"/>
              </a:highlight>
              <a:latin typeface="Times New Roman"/>
              <a:ea typeface="Times New Roman"/>
              <a:cs typeface="Times New Roman"/>
              <a:sym typeface="Times New Roman"/>
            </a:endParaRPr>
          </a:p>
          <a:p>
            <a:pPr indent="-50800" lvl="0" marL="228600" rtl="0" algn="l">
              <a:lnSpc>
                <a:spcPct val="90000"/>
              </a:lnSpc>
              <a:spcBef>
                <a:spcPts val="1500"/>
              </a:spcBef>
              <a:spcAft>
                <a:spcPts val="0"/>
              </a:spcAft>
              <a:buClr>
                <a:schemeClr val="dk1"/>
              </a:buClr>
              <a:buSzPts val="2800"/>
              <a:buNone/>
            </a:pPr>
            <a:r>
              <a:t/>
            </a:r>
            <a:endParaRPr/>
          </a:p>
        </p:txBody>
      </p:sp>
      <p:sp>
        <p:nvSpPr>
          <p:cNvPr id="217" name="Google Shape;21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218" name="Google Shape;21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219" name="Google Shape;21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PROJECT DEMO VIDEO</a:t>
            </a:r>
            <a:endParaRPr/>
          </a:p>
        </p:txBody>
      </p:sp>
      <p:sp>
        <p:nvSpPr>
          <p:cNvPr id="225" name="Google Shape;225;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N"/>
              <a:t>https://drive.google.com/file/d/1iCdRQ-dgvP3W-5HWARpD8wVyUCRwxsd-/view?usp=drivesdk</a:t>
            </a:r>
            <a:endParaRPr/>
          </a:p>
        </p:txBody>
      </p:sp>
      <p:sp>
        <p:nvSpPr>
          <p:cNvPr id="226" name="Google Shape;2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227" name="Google Shape;2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228" name="Google Shape;2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38200" y="1"/>
            <a:ext cx="10515600" cy="117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sz="4100">
                <a:latin typeface="Times New Roman"/>
                <a:ea typeface="Times New Roman"/>
                <a:cs typeface="Times New Roman"/>
                <a:sym typeface="Times New Roman"/>
              </a:rPr>
              <a:t>ABSTRACT</a:t>
            </a:r>
            <a:endParaRPr sz="4100"/>
          </a:p>
        </p:txBody>
      </p:sp>
      <p:sp>
        <p:nvSpPr>
          <p:cNvPr id="99" name="Google Shape;99;p14"/>
          <p:cNvSpPr txBox="1"/>
          <p:nvPr>
            <p:ph idx="1" type="body"/>
          </p:nvPr>
        </p:nvSpPr>
        <p:spPr>
          <a:xfrm>
            <a:off x="838200" y="951325"/>
            <a:ext cx="10515600" cy="52689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just">
              <a:lnSpc>
                <a:spcPct val="150000"/>
              </a:lnSpc>
              <a:spcBef>
                <a:spcPts val="1400"/>
              </a:spcBef>
              <a:spcAft>
                <a:spcPts val="0"/>
              </a:spcAft>
              <a:buNone/>
            </a:pPr>
            <a:r>
              <a:rPr lang="en-IN" sz="2900">
                <a:latin typeface="Times New Roman"/>
                <a:ea typeface="Times New Roman"/>
                <a:cs typeface="Times New Roman"/>
                <a:sym typeface="Times New Roman"/>
              </a:rPr>
              <a:t>     An online voting system with PHP and XAMPP is a web-based application that allows users to cast their votes for elections or surveys over the internet. The system is designed to be secure, accurate, and user-friendly. </a:t>
            </a:r>
            <a:endParaRPr sz="2900">
              <a:latin typeface="Times New Roman"/>
              <a:ea typeface="Times New Roman"/>
              <a:cs typeface="Times New Roman"/>
              <a:sym typeface="Times New Roman"/>
            </a:endParaRPr>
          </a:p>
          <a:p>
            <a:pPr indent="0" lvl="0" marL="0" rtl="0" algn="just">
              <a:lnSpc>
                <a:spcPct val="150000"/>
              </a:lnSpc>
              <a:spcBef>
                <a:spcPts val="1400"/>
              </a:spcBef>
              <a:spcAft>
                <a:spcPts val="0"/>
              </a:spcAft>
              <a:buNone/>
            </a:pPr>
            <a:r>
              <a:rPr lang="en-IN" sz="2900">
                <a:latin typeface="Times New Roman"/>
                <a:ea typeface="Times New Roman"/>
                <a:cs typeface="Times New Roman"/>
                <a:sym typeface="Times New Roman"/>
              </a:rPr>
              <a:t>    The main objective of the system is to automate the voting process and to make it more convenient for voters. The system includes a user registration process, voter authentication, and vote casting process.</a:t>
            </a:r>
            <a:endParaRPr sz="2900">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ct val="43137"/>
              <a:buFont typeface="Arial"/>
              <a:buNone/>
            </a:pPr>
            <a:r>
              <a:rPr lang="en-IN" sz="2550">
                <a:latin typeface="Times New Roman"/>
                <a:ea typeface="Times New Roman"/>
                <a:cs typeface="Times New Roman"/>
                <a:sym typeface="Times New Roman"/>
              </a:rPr>
              <a:t>      The system also includes an administrator dashboard to manage the voting process and to generate reports. This abstract provides an overview of the design and functionality of an online voting system with PHP and XAMPP.</a:t>
            </a:r>
            <a:endParaRPr sz="2550">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ct val="43137"/>
              <a:buFont typeface="Arial"/>
              <a:buNone/>
            </a:pPr>
            <a:r>
              <a:rPr lang="en-IN" sz="2550">
                <a:latin typeface="Times New Roman"/>
                <a:ea typeface="Times New Roman"/>
                <a:cs typeface="Times New Roman"/>
                <a:sym typeface="Times New Roman"/>
              </a:rPr>
              <a:t>       A secure online voting system with a user interface that is both simple and interactive is available. The proposed web portal is safe and includes advanced security features such as advanced id generation, which provides another layer of security (in addition to login id and password) and allows administrators to validate end user information and determine whether or not they are qualified to vote. </a:t>
            </a:r>
            <a:endParaRPr sz="2550">
              <a:latin typeface="Times New Roman"/>
              <a:ea typeface="Times New Roman"/>
              <a:cs typeface="Times New Roman"/>
              <a:sym typeface="Times New Roman"/>
            </a:endParaRPr>
          </a:p>
          <a:p>
            <a:pPr indent="0" lvl="0" marL="0" rtl="0" algn="just">
              <a:lnSpc>
                <a:spcPct val="150000"/>
              </a:lnSpc>
              <a:spcBef>
                <a:spcPts val="1400"/>
              </a:spcBef>
              <a:spcAft>
                <a:spcPts val="1300"/>
              </a:spcAft>
              <a:buNone/>
            </a:pPr>
            <a:r>
              <a:rPr lang="en-IN" sz="2550">
                <a:latin typeface="Times New Roman"/>
                <a:ea typeface="Times New Roman"/>
                <a:cs typeface="Times New Roman"/>
                <a:sym typeface="Times New Roman"/>
              </a:rPr>
              <a:t>       It also develops and handles voting and poll details, which are required by all end users. login by end user name and password and click on candidates to register vote.</a:t>
            </a:r>
            <a:endParaRPr/>
          </a:p>
        </p:txBody>
      </p:sp>
      <p:sp>
        <p:nvSpPr>
          <p:cNvPr id="100" name="Google Shape;10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01" name="Google Shape;10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02" name="Google Shape;10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INTRODUCTION</a:t>
            </a:r>
            <a:endParaRPr/>
          </a:p>
        </p:txBody>
      </p:sp>
      <p:sp>
        <p:nvSpPr>
          <p:cNvPr id="108" name="Google Shape;10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1400"/>
              </a:spcBef>
              <a:spcAft>
                <a:spcPts val="0"/>
              </a:spcAft>
              <a:buClr>
                <a:schemeClr val="dk1"/>
              </a:buClr>
              <a:buSzPct val="64705"/>
              <a:buFont typeface="Arial"/>
              <a:buNone/>
            </a:pPr>
            <a:r>
              <a:rPr lang="en-IN" sz="1700">
                <a:latin typeface="Times New Roman"/>
                <a:ea typeface="Times New Roman"/>
                <a:cs typeface="Times New Roman"/>
                <a:sym typeface="Times New Roman"/>
              </a:rPr>
              <a:t>    In the current voting system , The first and the major disadvantage is that the casting of others votes by the particular person or a group of people ,Secondly the respective people who want to cast their votes don't cast due to the long queue in the poll booth. This second drawback is a major challenge for the government because the government takes many initiatives to get all the citizens to cast their vote but in every election they fail with their ideas.</a:t>
            </a:r>
            <a:endParaRPr sz="1700">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ct val="64705"/>
              <a:buFont typeface="Arial"/>
              <a:buNone/>
            </a:pPr>
            <a:r>
              <a:rPr lang="en-IN" sz="1700">
                <a:latin typeface="Times New Roman"/>
                <a:ea typeface="Times New Roman"/>
                <a:cs typeface="Times New Roman"/>
                <a:sym typeface="Times New Roman"/>
              </a:rPr>
              <a:t>With the help of our project both the problems of the current voting can be overcome as well as with the help of the block chain technology we have created a secure way of casting votes by the individual.</a:t>
            </a:r>
            <a:endParaRPr sz="1700">
              <a:latin typeface="Times New Roman"/>
              <a:ea typeface="Times New Roman"/>
              <a:cs typeface="Times New Roman"/>
              <a:sym typeface="Times New Roman"/>
            </a:endParaRPr>
          </a:p>
          <a:p>
            <a:pPr indent="0" lvl="0" marL="0" rtl="0" algn="just">
              <a:lnSpc>
                <a:spcPct val="150000"/>
              </a:lnSpc>
              <a:spcBef>
                <a:spcPts val="1400"/>
              </a:spcBef>
              <a:spcAft>
                <a:spcPts val="1300"/>
              </a:spcAft>
              <a:buClr>
                <a:schemeClr val="dk1"/>
              </a:buClr>
              <a:buSzPct val="64705"/>
              <a:buNone/>
            </a:pPr>
            <a:r>
              <a:rPr lang="en-IN" sz="1700">
                <a:latin typeface="Times New Roman"/>
                <a:ea typeface="Times New Roman"/>
                <a:cs typeface="Times New Roman"/>
                <a:sym typeface="Times New Roman"/>
              </a:rPr>
              <a:t>The internet has revolutionized many aspects of our lives, and the way we conduct elections and surveys is no exception. Online voting systems have gained popularity in recent years due to their convenience, accessibility, and accuracy. An online voting system with PHP and XAMPP is a web-based application that allows voters to cast their votes from any location using the internet. The system is designed to be user-friendly and secure, ensuring that the voting process is transparent and reliable. The use of online voting systems can bring numerous benefits to organisations and communities.</a:t>
            </a:r>
            <a:endParaRPr/>
          </a:p>
        </p:txBody>
      </p:sp>
      <p:sp>
        <p:nvSpPr>
          <p:cNvPr id="109" name="Google Shape;10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10" name="Google Shape;11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11" name="Google Shape;1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idx="1" type="body"/>
          </p:nvPr>
        </p:nvSpPr>
        <p:spPr>
          <a:xfrm>
            <a:off x="838200" y="511150"/>
            <a:ext cx="10515600" cy="5707800"/>
          </a:xfrm>
          <a:prstGeom prst="rect">
            <a:avLst/>
          </a:prstGeom>
        </p:spPr>
        <p:txBody>
          <a:bodyPr anchorCtr="0" anchor="t" bIns="45700" lIns="91425" spcFirstLastPara="1" rIns="91425" wrap="square" tIns="45700">
            <a:normAutofit/>
          </a:bodyPr>
          <a:lstStyle/>
          <a:p>
            <a:pPr indent="0" lvl="0" marL="0" rtl="0" algn="just">
              <a:lnSpc>
                <a:spcPct val="150000"/>
              </a:lnSpc>
              <a:spcBef>
                <a:spcPts val="1400"/>
              </a:spcBef>
              <a:spcAft>
                <a:spcPts val="0"/>
              </a:spcAft>
              <a:buClr>
                <a:schemeClr val="dk1"/>
              </a:buClr>
              <a:buSzPts val="1100"/>
              <a:buFont typeface="Arial"/>
              <a:buNone/>
            </a:pPr>
            <a:r>
              <a:rPr lang="en-IN" sz="1600">
                <a:latin typeface="Times New Roman"/>
                <a:ea typeface="Times New Roman"/>
                <a:cs typeface="Times New Roman"/>
                <a:sym typeface="Times New Roman"/>
              </a:rPr>
              <a:t>For example, online voting can increase voter turnout by making it easier and more convenient for people to participate. It can also save time and resources by eliminating the need for physical polling stations, which can be costly and time consuming to set up. </a:t>
            </a:r>
            <a:endParaRPr sz="1600">
              <a:latin typeface="Times New Roman"/>
              <a:ea typeface="Times New Roman"/>
              <a:cs typeface="Times New Roman"/>
              <a:sym typeface="Times New Roman"/>
            </a:endParaRPr>
          </a:p>
          <a:p>
            <a:pPr indent="0" lvl="0" marL="0" rtl="0" algn="just">
              <a:spcBef>
                <a:spcPts val="1300"/>
              </a:spcBef>
              <a:spcAft>
                <a:spcPts val="0"/>
              </a:spcAft>
              <a:buNone/>
            </a:pPr>
            <a:r>
              <a:t/>
            </a:r>
            <a:endParaRPr sz="1600">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rPr lang="en-IN" sz="1600">
                <a:latin typeface="Times New Roman"/>
                <a:ea typeface="Times New Roman"/>
                <a:cs typeface="Times New Roman"/>
                <a:sym typeface="Times New Roman"/>
              </a:rPr>
              <a:t>Additionally, online voting can provide faster and more accurate results, reducing the risk of errors or fraud. However, online voting systems also pose some challenges, such as ensuring security and privacy, preventing voter fraud, and ensuring accessibility for all voters, including those with disabilities.</a:t>
            </a:r>
            <a:endParaRPr sz="1600">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50000"/>
              </a:lnSpc>
              <a:spcBef>
                <a:spcPts val="1400"/>
              </a:spcBef>
              <a:spcAft>
                <a:spcPts val="1300"/>
              </a:spcAft>
              <a:buNone/>
            </a:pPr>
            <a:r>
              <a:rPr lang="en-IN" sz="1600">
                <a:latin typeface="Times New Roman"/>
                <a:ea typeface="Times New Roman"/>
                <a:cs typeface="Times New Roman"/>
                <a:sym typeface="Times New Roman"/>
              </a:rPr>
              <a:t>Therefore, the design and implementation of an online voting system must take these challenges into consideration to ensure a fair and reliable voting process. Overall, an online voting system with PHP and XAMPP can transform the way we conduct elections and surveys, making the process more accessible, convenient, and accurate. The system can bring numerous benefits to organizations and communities, but it must be designed and implemented with security and privacy in mind to ensure a fair and transparent voting process.</a:t>
            </a:r>
            <a:endParaRPr sz="1600">
              <a:latin typeface="Times New Roman"/>
              <a:ea typeface="Times New Roman"/>
              <a:cs typeface="Times New Roman"/>
              <a:sym typeface="Times New Roman"/>
            </a:endParaRPr>
          </a:p>
        </p:txBody>
      </p:sp>
      <p:sp>
        <p:nvSpPr>
          <p:cNvPr id="118" name="Google Shape;118;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838200" y="198775"/>
            <a:ext cx="10515600" cy="1093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LITERATURE REVIEW</a:t>
            </a:r>
            <a:endParaRPr/>
          </a:p>
        </p:txBody>
      </p:sp>
      <p:sp>
        <p:nvSpPr>
          <p:cNvPr id="124" name="Google Shape;124;p17"/>
          <p:cNvSpPr txBox="1"/>
          <p:nvPr>
            <p:ph idx="1" type="body"/>
          </p:nvPr>
        </p:nvSpPr>
        <p:spPr>
          <a:xfrm>
            <a:off x="838200" y="1135902"/>
            <a:ext cx="10515600" cy="504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graphicFrame>
        <p:nvGraphicFramePr>
          <p:cNvPr id="125" name="Google Shape;125;p17"/>
          <p:cNvGraphicFramePr/>
          <p:nvPr/>
        </p:nvGraphicFramePr>
        <p:xfrm>
          <a:off x="1117499" y="1135913"/>
          <a:ext cx="3000000" cy="3000000"/>
        </p:xfrm>
        <a:graphic>
          <a:graphicData uri="http://schemas.openxmlformats.org/drawingml/2006/table">
            <a:tbl>
              <a:tblPr bandRow="1" firstRow="1">
                <a:noFill/>
                <a:tableStyleId>{EDA43CFC-D860-417D-ACB1-4EF184D294B6}</a:tableStyleId>
              </a:tblPr>
              <a:tblGrid>
                <a:gridCol w="1482500"/>
                <a:gridCol w="3582525"/>
                <a:gridCol w="2532500"/>
                <a:gridCol w="2532500"/>
              </a:tblGrid>
              <a:tr h="731000">
                <a:tc>
                  <a:txBody>
                    <a:bodyPr/>
                    <a:lstStyle/>
                    <a:p>
                      <a:pPr indent="0" lvl="0" marL="0" marR="0" rtl="0" algn="l">
                        <a:spcBef>
                          <a:spcPts val="0"/>
                        </a:spcBef>
                        <a:spcAft>
                          <a:spcPts val="0"/>
                        </a:spcAft>
                        <a:buNone/>
                      </a:pPr>
                      <a:r>
                        <a:rPr lang="en-IN" sz="1800" u="none" cap="none" strike="noStrike">
                          <a:latin typeface="Times New Roman"/>
                          <a:ea typeface="Times New Roman"/>
                          <a:cs typeface="Times New Roman"/>
                          <a:sym typeface="Times New Roman"/>
                        </a:rPr>
                        <a:t>S.No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t>Title of Paper (as pe</a:t>
                      </a:r>
                      <a:r>
                        <a:rPr lang="en-IN" sz="1800"/>
                        <a:t>r IEEE format)</a:t>
                      </a:r>
                      <a:endParaRPr/>
                    </a:p>
                  </a:txBody>
                  <a:tcPr marT="45725" marB="45725" marR="91450" marL="91450"/>
                </a:tc>
                <a:tc>
                  <a:txBody>
                    <a:bodyPr/>
                    <a:lstStyle/>
                    <a:p>
                      <a:pPr indent="0" lvl="0" marL="0" marR="0" rtl="0" algn="l">
                        <a:spcBef>
                          <a:spcPts val="0"/>
                        </a:spcBef>
                        <a:spcAft>
                          <a:spcPts val="0"/>
                        </a:spcAft>
                        <a:buNone/>
                      </a:pPr>
                      <a:r>
                        <a:rPr lang="en-IN" sz="1800"/>
                        <a:t>Algorithm Used</a:t>
                      </a:r>
                      <a:endParaRPr/>
                    </a:p>
                  </a:txBody>
                  <a:tcPr marT="45725" marB="45725" marR="91450" marL="91450"/>
                </a:tc>
                <a:tc>
                  <a:txBody>
                    <a:bodyPr/>
                    <a:lstStyle/>
                    <a:p>
                      <a:pPr indent="0" lvl="0" marL="0" marR="0" rtl="0" algn="l">
                        <a:spcBef>
                          <a:spcPts val="0"/>
                        </a:spcBef>
                        <a:spcAft>
                          <a:spcPts val="0"/>
                        </a:spcAft>
                        <a:buNone/>
                      </a:pPr>
                      <a:r>
                        <a:rPr lang="en-IN" sz="1800"/>
                        <a:t>Advantage/Disadvantage</a:t>
                      </a:r>
                      <a:endParaRPr/>
                    </a:p>
                  </a:txBody>
                  <a:tcPr marT="45725" marB="45725" marR="91450" marL="91450"/>
                </a:tc>
              </a:tr>
              <a:tr h="1499225">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lang="en-IN" sz="1600">
                          <a:latin typeface="Times New Roman"/>
                          <a:ea typeface="Times New Roman"/>
                          <a:cs typeface="Times New Roman"/>
                          <a:sym typeface="Times New Roman"/>
                        </a:rPr>
                        <a:t>Aadhar Card Verification Base Online Polling.</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lang="en-IN" sz="1600">
                          <a:latin typeface="Times New Roman"/>
                          <a:ea typeface="Times New Roman"/>
                          <a:cs typeface="Times New Roman"/>
                          <a:sym typeface="Times New Roman"/>
                        </a:rPr>
                        <a:t>An Efficient System to Predict and Analyze Stock Data using Hadoop techniques.</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b="1" lang="en-IN">
                          <a:latin typeface="Arial"/>
                          <a:ea typeface="Arial"/>
                          <a:cs typeface="Arial"/>
                          <a:sym typeface="Arial"/>
                        </a:rPr>
                        <a:t> </a:t>
                      </a:r>
                      <a:r>
                        <a:rPr lang="en-IN" sz="1600">
                          <a:latin typeface="Times New Roman"/>
                          <a:ea typeface="Times New Roman"/>
                          <a:cs typeface="Times New Roman"/>
                          <a:sym typeface="Times New Roman"/>
                        </a:rPr>
                        <a:t>Privacy and Verifiability</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r>
              <a:tr h="1362225">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rtl="0" algn="just">
                        <a:lnSpc>
                          <a:spcPct val="150000"/>
                        </a:lnSpc>
                        <a:spcBef>
                          <a:spcPts val="1400"/>
                        </a:spcBef>
                        <a:spcAft>
                          <a:spcPts val="0"/>
                        </a:spcAft>
                        <a:buClr>
                          <a:schemeClr val="dk1"/>
                        </a:buClr>
                        <a:buSzPts val="1100"/>
                        <a:buFont typeface="Arial"/>
                        <a:buNone/>
                      </a:pPr>
                      <a:r>
                        <a:rPr lang="en-IN" sz="1600">
                          <a:latin typeface="Times New Roman"/>
                          <a:ea typeface="Times New Roman"/>
                          <a:cs typeface="Times New Roman"/>
                          <a:sym typeface="Times New Roman"/>
                        </a:rPr>
                        <a:t>A Minutiae-Based Fingerprint Matching Algorithm Using Phase Correlation.</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lang="en-IN" sz="1600">
                          <a:latin typeface="Times New Roman"/>
                          <a:ea typeface="Times New Roman"/>
                          <a:cs typeface="Times New Roman"/>
                          <a:sym typeface="Times New Roman"/>
                        </a:rPr>
                        <a:t>Matching the fingerprint with aadhar based users</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c>
                  <a:txBody>
                    <a:bodyPr/>
                    <a:lstStyle/>
                    <a:p>
                      <a:pPr indent="0" lvl="0" marL="0" rtl="0" algn="just">
                        <a:lnSpc>
                          <a:spcPct val="150000"/>
                        </a:lnSpc>
                        <a:spcBef>
                          <a:spcPts val="1400"/>
                        </a:spcBef>
                        <a:spcAft>
                          <a:spcPts val="0"/>
                        </a:spcAft>
                        <a:buClr>
                          <a:schemeClr val="dk1"/>
                        </a:buClr>
                        <a:buSzPts val="1100"/>
                        <a:buFont typeface="Arial"/>
                        <a:buNone/>
                      </a:pPr>
                      <a:r>
                        <a:rPr lang="en-IN" sz="1600">
                          <a:latin typeface="Times New Roman"/>
                          <a:ea typeface="Times New Roman"/>
                          <a:cs typeface="Times New Roman"/>
                          <a:sym typeface="Times New Roman"/>
                        </a:rPr>
                        <a:t>It also included the paper based voting</a:t>
                      </a:r>
                      <a:endParaRPr sz="1600">
                        <a:latin typeface="Times New Roman"/>
                        <a:ea typeface="Times New Roman"/>
                        <a:cs typeface="Times New Roman"/>
                        <a:sym typeface="Times New Roman"/>
                      </a:endParaRPr>
                    </a:p>
                    <a:p>
                      <a:pPr indent="0" lvl="0" marL="0" marR="0" rtl="0" algn="l">
                        <a:spcBef>
                          <a:spcPts val="1300"/>
                        </a:spcBef>
                        <a:spcAft>
                          <a:spcPts val="0"/>
                        </a:spcAft>
                        <a:buNone/>
                      </a:pPr>
                      <a:r>
                        <a:t/>
                      </a:r>
                      <a:endParaRPr sz="1800"/>
                    </a:p>
                  </a:txBody>
                  <a:tcPr marT="45725" marB="45725" marR="91450" marL="91450"/>
                </a:tc>
              </a:tr>
              <a:tr h="1344025">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lang="en-IN" sz="1600">
                          <a:latin typeface="Times New Roman"/>
                          <a:ea typeface="Times New Roman"/>
                          <a:cs typeface="Times New Roman"/>
                          <a:sym typeface="Times New Roman"/>
                        </a:rPr>
                        <a:t>Topological Voting Method for Image Segmentation.</a:t>
                      </a:r>
                      <a:endParaRPr sz="1600">
                        <a:latin typeface="Times New Roman"/>
                        <a:ea typeface="Times New Roman"/>
                        <a:cs typeface="Times New Roman"/>
                        <a:sym typeface="Times New Roman"/>
                      </a:endParaRPr>
                    </a:p>
                    <a:p>
                      <a:pPr indent="0" lvl="0" marL="0" rtl="0" algn="just">
                        <a:lnSpc>
                          <a:spcPct val="150000"/>
                        </a:lnSpc>
                        <a:spcBef>
                          <a:spcPts val="1400"/>
                        </a:spcBef>
                        <a:spcAft>
                          <a:spcPts val="130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just">
                        <a:lnSpc>
                          <a:spcPct val="115000"/>
                        </a:lnSpc>
                        <a:spcBef>
                          <a:spcPts val="1300"/>
                        </a:spcBef>
                        <a:spcAft>
                          <a:spcPts val="0"/>
                        </a:spcAft>
                        <a:buClr>
                          <a:schemeClr val="dk1"/>
                        </a:buClr>
                        <a:buSzPts val="1100"/>
                        <a:buFont typeface="Arial"/>
                        <a:buNone/>
                      </a:pPr>
                      <a:r>
                        <a:rPr lang="en-IN" sz="1600">
                          <a:latin typeface="Times New Roman"/>
                          <a:ea typeface="Times New Roman"/>
                          <a:cs typeface="Times New Roman"/>
                          <a:sym typeface="Times New Roman"/>
                        </a:rPr>
                        <a:t>The mathematical guarantee and the experimental results</a:t>
                      </a:r>
                      <a:endParaRPr sz="1600">
                        <a:latin typeface="Times New Roman"/>
                        <a:ea typeface="Times New Roman"/>
                        <a:cs typeface="Times New Roman"/>
                        <a:sym typeface="Times New Roman"/>
                      </a:endParaRPr>
                    </a:p>
                    <a:p>
                      <a:pPr indent="0" lvl="0" marL="0" rtl="0" algn="just">
                        <a:lnSpc>
                          <a:spcPct val="115000"/>
                        </a:lnSpc>
                        <a:spcBef>
                          <a:spcPts val="1300"/>
                        </a:spcBef>
                        <a:spcAft>
                          <a:spcPts val="130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just">
                        <a:lnSpc>
                          <a:spcPct val="150000"/>
                        </a:lnSpc>
                        <a:spcBef>
                          <a:spcPts val="1400"/>
                        </a:spcBef>
                        <a:spcAft>
                          <a:spcPts val="0"/>
                        </a:spcAft>
                        <a:buClr>
                          <a:schemeClr val="dk1"/>
                        </a:buClr>
                        <a:buSzPts val="1100"/>
                        <a:buFont typeface="Arial"/>
                        <a:buNone/>
                      </a:pPr>
                      <a:r>
                        <a:rPr lang="en-IN" sz="1600">
                          <a:latin typeface="Times New Roman"/>
                          <a:ea typeface="Times New Roman"/>
                          <a:cs typeface="Times New Roman"/>
                          <a:sym typeface="Times New Roman"/>
                        </a:rPr>
                        <a:t>Can’t develop the technique for the large scale elections.</a:t>
                      </a:r>
                      <a:endParaRPr sz="1600">
                        <a:latin typeface="Times New Roman"/>
                        <a:ea typeface="Times New Roman"/>
                        <a:cs typeface="Times New Roman"/>
                        <a:sym typeface="Times New Roman"/>
                      </a:endParaRPr>
                    </a:p>
                    <a:p>
                      <a:pPr indent="0" lvl="0" marL="0" rtl="0" algn="just">
                        <a:lnSpc>
                          <a:spcPct val="150000"/>
                        </a:lnSpc>
                        <a:spcBef>
                          <a:spcPts val="1400"/>
                        </a:spcBef>
                        <a:spcAft>
                          <a:spcPts val="1300"/>
                        </a:spcAft>
                        <a:buNone/>
                      </a:pPr>
                      <a:r>
                        <a:t/>
                      </a:r>
                      <a:endParaRPr sz="1600">
                        <a:latin typeface="Times New Roman"/>
                        <a:ea typeface="Times New Roman"/>
                        <a:cs typeface="Times New Roman"/>
                        <a:sym typeface="Times New Roman"/>
                      </a:endParaRPr>
                    </a:p>
                  </a:txBody>
                  <a:tcPr marT="45725" marB="45725" marR="91450" marL="91450"/>
                </a:tc>
              </a:tr>
            </a:tbl>
          </a:graphicData>
        </a:graphic>
      </p:graphicFrame>
      <p:sp>
        <p:nvSpPr>
          <p:cNvPr id="126" name="Google Shape;1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27" name="Google Shape;1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28" name="Google Shape;1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838200" y="142000"/>
            <a:ext cx="10515600" cy="96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LITERATURE REVIEW</a:t>
            </a:r>
            <a:endParaRPr/>
          </a:p>
        </p:txBody>
      </p:sp>
      <p:sp>
        <p:nvSpPr>
          <p:cNvPr id="135" name="Google Shape;135;p18"/>
          <p:cNvSpPr txBox="1"/>
          <p:nvPr>
            <p:ph idx="1" type="body"/>
          </p:nvPr>
        </p:nvSpPr>
        <p:spPr>
          <a:xfrm>
            <a:off x="838200" y="1036400"/>
            <a:ext cx="10515600" cy="531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36" name="Google Shape;136;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graphicFrame>
        <p:nvGraphicFramePr>
          <p:cNvPr id="137" name="Google Shape;137;p18"/>
          <p:cNvGraphicFramePr/>
          <p:nvPr/>
        </p:nvGraphicFramePr>
        <p:xfrm>
          <a:off x="1066800" y="1036400"/>
          <a:ext cx="3000000" cy="3000000"/>
        </p:xfrm>
        <a:graphic>
          <a:graphicData uri="http://schemas.openxmlformats.org/drawingml/2006/table">
            <a:tbl>
              <a:tblPr>
                <a:noFill/>
                <a:tableStyleId>{B343822B-9CC8-4DF2-B718-40C786F2DD7B}</a:tableStyleId>
              </a:tblPr>
              <a:tblGrid>
                <a:gridCol w="2571750"/>
                <a:gridCol w="2571750"/>
                <a:gridCol w="2571750"/>
                <a:gridCol w="2571750"/>
              </a:tblGrid>
              <a:tr h="1315250">
                <a:tc>
                  <a:txBody>
                    <a:bodyPr/>
                    <a:lstStyle/>
                    <a:p>
                      <a:pPr indent="0" lvl="0" marL="0" rtl="0" algn="l">
                        <a:spcBef>
                          <a:spcPts val="0"/>
                        </a:spcBef>
                        <a:spcAft>
                          <a:spcPts val="0"/>
                        </a:spcAft>
                        <a:buClr>
                          <a:schemeClr val="dk1"/>
                        </a:buClr>
                        <a:buFont typeface="Arial"/>
                        <a:buNone/>
                      </a:pPr>
                      <a:r>
                        <a:rPr b="1" lang="en-IN" sz="1800">
                          <a:solidFill>
                            <a:schemeClr val="lt1"/>
                          </a:solidFill>
                          <a:latin typeface="Times New Roman"/>
                          <a:ea typeface="Times New Roman"/>
                          <a:cs typeface="Times New Roman"/>
                          <a:sym typeface="Times New Roman"/>
                        </a:rPr>
                        <a:t>S.No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just">
                        <a:spcBef>
                          <a:spcPts val="0"/>
                        </a:spcBef>
                        <a:spcAft>
                          <a:spcPts val="0"/>
                        </a:spcAft>
                        <a:buClr>
                          <a:schemeClr val="dk1"/>
                        </a:buClr>
                        <a:buFont typeface="Arial"/>
                        <a:buNone/>
                      </a:pPr>
                      <a:r>
                        <a:rPr b="1" lang="en-IN" sz="1800">
                          <a:solidFill>
                            <a:schemeClr val="lt1"/>
                          </a:solidFill>
                          <a:latin typeface="Calibri"/>
                          <a:ea typeface="Calibri"/>
                          <a:cs typeface="Calibri"/>
                          <a:sym typeface="Calibri"/>
                        </a:rPr>
                        <a:t>Title of Paper (as per IEEE format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dk1"/>
                        </a:buClr>
                        <a:buFont typeface="Arial"/>
                        <a:buNone/>
                      </a:pPr>
                      <a:r>
                        <a:rPr b="1" lang="en-IN" sz="1800">
                          <a:solidFill>
                            <a:schemeClr val="lt1"/>
                          </a:solidFill>
                          <a:latin typeface="Calibri"/>
                          <a:ea typeface="Calibri"/>
                          <a:cs typeface="Calibri"/>
                          <a:sym typeface="Calibri"/>
                        </a:rPr>
                        <a:t>Algorithm Used</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dk1"/>
                        </a:buClr>
                        <a:buFont typeface="Arial"/>
                        <a:buNone/>
                      </a:pPr>
                      <a:r>
                        <a:rPr b="1" lang="en-IN" sz="1800">
                          <a:solidFill>
                            <a:schemeClr val="lt1"/>
                          </a:solidFill>
                          <a:latin typeface="Calibri"/>
                          <a:ea typeface="Calibri"/>
                          <a:cs typeface="Calibri"/>
                          <a:sym typeface="Calibri"/>
                        </a:rPr>
                        <a:t>Advantage/Disadvantage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805975">
                <a:tc>
                  <a:txBody>
                    <a:bodyPr/>
                    <a:lstStyle/>
                    <a:p>
                      <a:pPr indent="0" lvl="0" marL="0" rtl="0" algn="l">
                        <a:spcBef>
                          <a:spcPts val="0"/>
                        </a:spcBef>
                        <a:spcAft>
                          <a:spcPts val="0"/>
                        </a:spcAft>
                        <a:buNone/>
                      </a:pPr>
                      <a:r>
                        <a:rPr lang="en-IN"/>
                        <a:t>4</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DD4EA"/>
                    </a:solidFill>
                  </a:tcPr>
                </a:tc>
                <a:tc>
                  <a:txBody>
                    <a:bodyPr/>
                    <a:lstStyle/>
                    <a:p>
                      <a:pPr indent="0" lvl="0" marL="0" rtl="0" algn="just">
                        <a:lnSpc>
                          <a:spcPct val="115000"/>
                        </a:lnSpc>
                        <a:spcBef>
                          <a:spcPts val="1300"/>
                        </a:spcBef>
                        <a:spcAft>
                          <a:spcPts val="1300"/>
                        </a:spcAft>
                        <a:buNone/>
                      </a:pPr>
                      <a:r>
                        <a:rPr lang="en-IN" sz="1600">
                          <a:solidFill>
                            <a:schemeClr val="dk1"/>
                          </a:solidFill>
                          <a:latin typeface="Times New Roman"/>
                          <a:ea typeface="Times New Roman"/>
                          <a:cs typeface="Times New Roman"/>
                          <a:sym typeface="Times New Roman"/>
                        </a:rPr>
                        <a:t>Automatic Voting System Using Convolutional Neural Network.</a:t>
                      </a:r>
                      <a:endParaRPr sz="16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DD4EA"/>
                    </a:solidFill>
                  </a:tcPr>
                </a:tc>
                <a:tc>
                  <a:txBody>
                    <a:bodyPr/>
                    <a:lstStyle/>
                    <a:p>
                      <a:pPr indent="0" lvl="0" marL="0" rtl="0" algn="just">
                        <a:lnSpc>
                          <a:spcPct val="115000"/>
                        </a:lnSpc>
                        <a:spcBef>
                          <a:spcPts val="1300"/>
                        </a:spcBef>
                        <a:spcAft>
                          <a:spcPts val="1300"/>
                        </a:spcAft>
                        <a:buNone/>
                      </a:pPr>
                      <a:r>
                        <a:rPr lang="en-IN" sz="1600">
                          <a:solidFill>
                            <a:schemeClr val="dk1"/>
                          </a:solidFill>
                          <a:latin typeface="Times New Roman"/>
                          <a:ea typeface="Times New Roman"/>
                          <a:cs typeface="Times New Roman"/>
                          <a:sym typeface="Times New Roman"/>
                        </a:rPr>
                        <a:t>This Automatic Voting system would take the place of the time-consuming and difficult-to maintain manual process.</a:t>
                      </a:r>
                      <a:endParaRPr sz="16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FFFFFF"/>
                      </a:solidFill>
                      <a:prstDash val="solid"/>
                      <a:round/>
                      <a:headEnd len="sm" w="sm" type="none"/>
                      <a:tailEnd len="sm" w="sm" type="none"/>
                    </a:lnB>
                    <a:solidFill>
                      <a:srgbClr val="CDD4EA"/>
                    </a:solidFill>
                  </a:tcPr>
                </a:tc>
                <a:tc>
                  <a:txBody>
                    <a:bodyPr/>
                    <a:lstStyle/>
                    <a:p>
                      <a:pPr indent="0" lvl="0" marL="0" rtl="0" algn="just">
                        <a:lnSpc>
                          <a:spcPct val="115000"/>
                        </a:lnSpc>
                        <a:spcBef>
                          <a:spcPts val="1300"/>
                        </a:spcBef>
                        <a:spcAft>
                          <a:spcPts val="1300"/>
                        </a:spcAft>
                        <a:buNone/>
                      </a:pPr>
                      <a:r>
                        <a:rPr lang="en-IN" sz="1600">
                          <a:solidFill>
                            <a:schemeClr val="dk1"/>
                          </a:solidFill>
                          <a:latin typeface="Times New Roman"/>
                          <a:ea typeface="Times New Roman"/>
                          <a:cs typeface="Times New Roman"/>
                          <a:sym typeface="Times New Roman"/>
                        </a:rPr>
                        <a:t>Detecting Under Neural Network transportation of chain codes.</a:t>
                      </a:r>
                      <a:endParaRPr sz="16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DD4EA"/>
                    </a:solidFill>
                  </a:tcPr>
                </a:tc>
              </a:tr>
              <a:tr h="1706150">
                <a:tc>
                  <a:txBody>
                    <a:bodyPr/>
                    <a:lstStyle/>
                    <a:p>
                      <a:pPr indent="0" lvl="0" marL="0" rtl="0" algn="l">
                        <a:spcBef>
                          <a:spcPts val="0"/>
                        </a:spcBef>
                        <a:spcAft>
                          <a:spcPts val="0"/>
                        </a:spcAft>
                        <a:buNone/>
                      </a:pPr>
                      <a:r>
                        <a:rPr lang="en-IN"/>
                        <a:t>5</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8EBF5"/>
                    </a:solidFill>
                  </a:tcPr>
                </a:tc>
                <a:tc>
                  <a:txBody>
                    <a:bodyPr/>
                    <a:lstStyle/>
                    <a:p>
                      <a:pPr indent="0" lvl="0" marL="0" rtl="0" algn="just">
                        <a:lnSpc>
                          <a:spcPct val="115000"/>
                        </a:lnSpc>
                        <a:spcBef>
                          <a:spcPts val="1300"/>
                        </a:spcBef>
                        <a:spcAft>
                          <a:spcPts val="1300"/>
                        </a:spcAft>
                        <a:buNone/>
                      </a:pPr>
                      <a:r>
                        <a:rPr lang="en-IN" sz="1600">
                          <a:solidFill>
                            <a:schemeClr val="dk1"/>
                          </a:solidFill>
                          <a:latin typeface="Times New Roman"/>
                          <a:ea typeface="Times New Roman"/>
                          <a:cs typeface="Times New Roman"/>
                          <a:sym typeface="Times New Roman"/>
                        </a:rPr>
                        <a:t>Voting Machine Using Face Recognition.</a:t>
                      </a:r>
                      <a:endParaRPr sz="16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8EBF5"/>
                    </a:solidFill>
                  </a:tcPr>
                </a:tc>
                <a:tc>
                  <a:txBody>
                    <a:bodyPr/>
                    <a:lstStyle/>
                    <a:p>
                      <a:pPr indent="0" lvl="0" marL="0" rtl="0" algn="just">
                        <a:lnSpc>
                          <a:spcPct val="115000"/>
                        </a:lnSpc>
                        <a:spcBef>
                          <a:spcPts val="1300"/>
                        </a:spcBef>
                        <a:spcAft>
                          <a:spcPts val="1300"/>
                        </a:spcAft>
                        <a:buNone/>
                      </a:pPr>
                      <a:r>
                        <a:rPr lang="en-IN">
                          <a:solidFill>
                            <a:schemeClr val="dk1"/>
                          </a:solidFill>
                          <a:latin typeface="Times New Roman"/>
                          <a:ea typeface="Times New Roman"/>
                          <a:cs typeface="Times New Roman"/>
                          <a:sym typeface="Times New Roman"/>
                        </a:rPr>
                        <a:t>This machine detects faces to identify the person to cast their vote.</a:t>
                      </a:r>
                      <a:endParaRPr>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BF5"/>
                    </a:solidFill>
                  </a:tcPr>
                </a:tc>
                <a:tc>
                  <a:txBody>
                    <a:bodyPr/>
                    <a:lstStyle/>
                    <a:p>
                      <a:pPr indent="0" lvl="0" marL="0" rtl="0" algn="just">
                        <a:lnSpc>
                          <a:spcPct val="115000"/>
                        </a:lnSpc>
                        <a:spcBef>
                          <a:spcPts val="13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Detection of facial image segmentation</a:t>
                      </a:r>
                      <a:endParaRPr sz="1600">
                        <a:solidFill>
                          <a:schemeClr val="dk1"/>
                        </a:solidFill>
                        <a:latin typeface="Times New Roman"/>
                        <a:ea typeface="Times New Roman"/>
                        <a:cs typeface="Times New Roman"/>
                        <a:sym typeface="Times New Roman"/>
                      </a:endParaRPr>
                    </a:p>
                    <a:p>
                      <a:pPr indent="0" lvl="0" marL="0" rtl="0" algn="l">
                        <a:spcBef>
                          <a:spcPts val="130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8EBF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EXISTING SYSTEM</a:t>
            </a:r>
            <a:endParaRPr/>
          </a:p>
        </p:txBody>
      </p:sp>
      <p:sp>
        <p:nvSpPr>
          <p:cNvPr id="143" name="Google Shape;143;p19"/>
          <p:cNvSpPr txBox="1"/>
          <p:nvPr>
            <p:ph idx="1" type="body"/>
          </p:nvPr>
        </p:nvSpPr>
        <p:spPr>
          <a:xfrm>
            <a:off x="838200" y="1413875"/>
            <a:ext cx="10515600" cy="4677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3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    The Existing System of Election is running manually. The Voter has to Visit to Booths to Vote a Candidate so there is wastage of Time. The Voter has to manually register into the  Voter List. Also Vote counting has to be done manually</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All the Information of the Voter or Candidate is to be filled in manually. Voter must be present in his/her Constituency to give his/her Vote. There are Electronic Voting Machines used which take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officials. Some of the existing systems are :</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i. Paper-based voting</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ii. Direct recording electronic voting machine</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1300"/>
              </a:spcAft>
              <a:buClr>
                <a:schemeClr val="dk1"/>
              </a:buClr>
              <a:buSzPts val="1100"/>
              <a:buNone/>
            </a:pPr>
            <a:r>
              <a:rPr lang="en-IN" sz="1600">
                <a:solidFill>
                  <a:srgbClr val="333333"/>
                </a:solidFill>
                <a:highlight>
                  <a:srgbClr val="FFFFFF"/>
                </a:highlight>
                <a:latin typeface="Times New Roman"/>
                <a:ea typeface="Times New Roman"/>
                <a:cs typeface="Times New Roman"/>
                <a:sym typeface="Times New Roman"/>
              </a:rPr>
              <a:t>iii. Punch card</a:t>
            </a:r>
            <a:endParaRPr sz="3000">
              <a:latin typeface="Times New Roman"/>
              <a:ea typeface="Times New Roman"/>
              <a:cs typeface="Times New Roman"/>
              <a:sym typeface="Times New Roman"/>
            </a:endParaRPr>
          </a:p>
        </p:txBody>
      </p:sp>
      <p:sp>
        <p:nvSpPr>
          <p:cNvPr id="144" name="Google Shape;1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45" name="Google Shape;1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46" name="Google Shape;1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PROBLEM STATEMENT</a:t>
            </a:r>
            <a:endParaRPr/>
          </a:p>
        </p:txBody>
      </p:sp>
      <p:sp>
        <p:nvSpPr>
          <p:cNvPr id="152" name="Google Shape;152;p20"/>
          <p:cNvSpPr txBox="1"/>
          <p:nvPr>
            <p:ph idx="1" type="body"/>
          </p:nvPr>
        </p:nvSpPr>
        <p:spPr>
          <a:xfrm>
            <a:off x="967425" y="1847850"/>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4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    The government of any country in the world struggles to bring the people to the election booth on the day of election, our project makes the people vote from home in a secure manner.</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It also has a ability to reduce the cost of election</a:t>
            </a:r>
            <a:endParaRPr sz="1600">
              <a:solidFill>
                <a:srgbClr val="333333"/>
              </a:solidFill>
              <a:highlight>
                <a:srgbClr val="FFFFFF"/>
              </a:highlight>
              <a:latin typeface="Times New Roman"/>
              <a:ea typeface="Times New Roman"/>
              <a:cs typeface="Times New Roman"/>
              <a:sym typeface="Times New Roman"/>
            </a:endParaRPr>
          </a:p>
          <a:p>
            <a:pPr indent="-50800" lvl="0" marL="228600" rtl="0" algn="l">
              <a:lnSpc>
                <a:spcPct val="90000"/>
              </a:lnSpc>
              <a:spcBef>
                <a:spcPts val="1300"/>
              </a:spcBef>
              <a:spcAft>
                <a:spcPts val="0"/>
              </a:spcAft>
              <a:buClr>
                <a:schemeClr val="dk1"/>
              </a:buClr>
              <a:buSzPts val="2800"/>
              <a:buNone/>
            </a:pPr>
            <a:r>
              <a:t/>
            </a:r>
            <a:endParaRPr/>
          </a:p>
        </p:txBody>
      </p:sp>
      <p:sp>
        <p:nvSpPr>
          <p:cNvPr id="153" name="Google Shape;1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54" name="Google Shape;1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55" name="Google Shape;1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200" y="85201"/>
            <a:ext cx="10515600" cy="99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PROPOSED SYSTEM</a:t>
            </a:r>
            <a:endParaRPr/>
          </a:p>
        </p:txBody>
      </p:sp>
      <p:sp>
        <p:nvSpPr>
          <p:cNvPr id="161" name="Google Shape;161;p21"/>
          <p:cNvSpPr txBox="1"/>
          <p:nvPr>
            <p:ph idx="1" type="body"/>
          </p:nvPr>
        </p:nvSpPr>
        <p:spPr>
          <a:xfrm>
            <a:off x="838200" y="1079100"/>
            <a:ext cx="10515600" cy="50979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1300"/>
              </a:spcBef>
              <a:spcAft>
                <a:spcPts val="0"/>
              </a:spcAft>
              <a:buClr>
                <a:schemeClr val="dk1"/>
              </a:buClr>
              <a:buSzPct val="78571"/>
              <a:buFont typeface="Arial"/>
              <a:buNone/>
            </a:pPr>
            <a:r>
              <a:rPr lang="en-IN" sz="1400">
                <a:latin typeface="Arial"/>
                <a:ea typeface="Arial"/>
                <a:cs typeface="Arial"/>
                <a:sym typeface="Arial"/>
              </a:rPr>
              <a:t>Our proposal aims at developing a web server where the user can    cast their vote instead of the old ballot system or the current EVM system. This web server is created with the help of java programming where we have implemented the blockchain double hashing algorithm for the user to cast their vote securely.</a:t>
            </a:r>
            <a:endParaRPr sz="1400">
              <a:latin typeface="Arial"/>
              <a:ea typeface="Arial"/>
              <a:cs typeface="Arial"/>
              <a:sym typeface="Arial"/>
            </a:endParaRPr>
          </a:p>
          <a:p>
            <a:pPr indent="0" lvl="0" marL="0" rtl="0" algn="just">
              <a:lnSpc>
                <a:spcPct val="150000"/>
              </a:lnSpc>
              <a:spcBef>
                <a:spcPts val="1300"/>
              </a:spcBef>
              <a:spcAft>
                <a:spcPts val="0"/>
              </a:spcAft>
              <a:buClr>
                <a:schemeClr val="dk1"/>
              </a:buClr>
              <a:buSzPct val="78571"/>
              <a:buFont typeface="Arial"/>
              <a:buNone/>
            </a:pPr>
            <a:r>
              <a:rPr lang="en-IN" sz="1400">
                <a:latin typeface="Arial"/>
                <a:ea typeface="Arial"/>
                <a:cs typeface="Arial"/>
                <a:sym typeface="Arial"/>
              </a:rPr>
              <a:t>In our project we have created a database which consists of the details of the voter members , which is linked to the webserver where the voter will be casting the vote.</a:t>
            </a:r>
            <a:endParaRPr sz="1400">
              <a:latin typeface="Arial"/>
              <a:ea typeface="Arial"/>
              <a:cs typeface="Arial"/>
              <a:sym typeface="Arial"/>
            </a:endParaRPr>
          </a:p>
          <a:p>
            <a:pPr indent="0" lvl="0" marL="0" rtl="0" algn="just">
              <a:lnSpc>
                <a:spcPct val="150000"/>
              </a:lnSpc>
              <a:spcBef>
                <a:spcPts val="1300"/>
              </a:spcBef>
              <a:spcAft>
                <a:spcPts val="0"/>
              </a:spcAft>
              <a:buClr>
                <a:schemeClr val="dk1"/>
              </a:buClr>
              <a:buSzPct val="78571"/>
              <a:buFont typeface="Arial"/>
              <a:buNone/>
            </a:pPr>
            <a:r>
              <a:rPr b="1" lang="en-IN" sz="1400">
                <a:highlight>
                  <a:srgbClr val="FFFFFF"/>
                </a:highlight>
                <a:latin typeface="Arial"/>
                <a:ea typeface="Arial"/>
                <a:cs typeface="Arial"/>
                <a:sym typeface="Arial"/>
              </a:rPr>
              <a:t>Online Voting System in PHP with source code:</a:t>
            </a:r>
            <a:endParaRPr b="1" sz="1400">
              <a:highlight>
                <a:srgbClr val="FFFFFF"/>
              </a:highlight>
              <a:latin typeface="Arial"/>
              <a:ea typeface="Arial"/>
              <a:cs typeface="Arial"/>
              <a:sym typeface="Arial"/>
            </a:endParaRPr>
          </a:p>
          <a:p>
            <a:pPr indent="0" lvl="0" marL="0" rtl="0" algn="just">
              <a:lnSpc>
                <a:spcPct val="150000"/>
              </a:lnSpc>
              <a:spcBef>
                <a:spcPts val="1300"/>
              </a:spcBef>
              <a:spcAft>
                <a:spcPts val="0"/>
              </a:spcAft>
              <a:buClr>
                <a:schemeClr val="dk1"/>
              </a:buClr>
              <a:buSzPct val="78571"/>
              <a:buFont typeface="Arial"/>
              <a:buNone/>
            </a:pPr>
            <a:r>
              <a:rPr lang="en-IN" sz="1400">
                <a:highlight>
                  <a:srgbClr val="FFFFFF"/>
                </a:highlight>
                <a:latin typeface="Arial"/>
                <a:ea typeface="Arial"/>
                <a:cs typeface="Arial"/>
                <a:sym typeface="Arial"/>
              </a:rPr>
              <a:t>The Online Voting System is developed using PHP, CSS, and JavaScript. The project is an interesting, useful project. This project contains the admin side and user side where a user can vote for their favorite candidate. While the admin can add candidates, see voting results, and so on.</a:t>
            </a:r>
            <a:endParaRPr sz="1400">
              <a:highlight>
                <a:srgbClr val="FFFFFF"/>
              </a:highlight>
              <a:latin typeface="Arial"/>
              <a:ea typeface="Arial"/>
              <a:cs typeface="Arial"/>
              <a:sym typeface="Arial"/>
            </a:endParaRPr>
          </a:p>
          <a:p>
            <a:pPr indent="0" lvl="0" marL="0" rtl="0" algn="just">
              <a:lnSpc>
                <a:spcPct val="150000"/>
              </a:lnSpc>
              <a:spcBef>
                <a:spcPts val="1300"/>
              </a:spcBef>
              <a:spcAft>
                <a:spcPts val="0"/>
              </a:spcAft>
              <a:buClr>
                <a:schemeClr val="dk1"/>
              </a:buClr>
              <a:buSzPct val="78571"/>
              <a:buFont typeface="Arial"/>
              <a:buNone/>
            </a:pPr>
            <a:r>
              <a:rPr lang="en-IN" sz="1400">
                <a:highlight>
                  <a:srgbClr val="FFFFFF"/>
                </a:highlight>
                <a:latin typeface="Arial"/>
                <a:ea typeface="Arial"/>
                <a:cs typeface="Arial"/>
                <a:sym typeface="Arial"/>
              </a:rPr>
              <a:t>Talking about the features of this system, the admin can manage the candidates, view results, and check feedback. While the user can simply vote for all the available candidates by giving some Basic Details of oneself. This system is A Interactive</a:t>
            </a:r>
            <a:r>
              <a:rPr i="1" lang="en-IN" sz="1400">
                <a:highlight>
                  <a:srgbClr val="FFFFFF"/>
                </a:highlight>
                <a:latin typeface="Arial"/>
                <a:ea typeface="Arial"/>
                <a:cs typeface="Arial"/>
                <a:sym typeface="Arial"/>
              </a:rPr>
              <a:t> </a:t>
            </a:r>
            <a:r>
              <a:rPr lang="en-IN" sz="1400">
                <a:highlight>
                  <a:srgbClr val="FFFFFF"/>
                </a:highlight>
                <a:latin typeface="Arial"/>
                <a:ea typeface="Arial"/>
                <a:cs typeface="Arial"/>
                <a:sym typeface="Arial"/>
              </a:rPr>
              <a:t>Way To Solve Conventional Voting.</a:t>
            </a:r>
            <a:endParaRPr sz="1400">
              <a:highlight>
                <a:srgbClr val="FFFFFF"/>
              </a:highlight>
              <a:latin typeface="Arial"/>
              <a:ea typeface="Arial"/>
              <a:cs typeface="Arial"/>
              <a:sym typeface="Arial"/>
            </a:endParaRPr>
          </a:p>
          <a:p>
            <a:pPr indent="0" lvl="0" marL="0" rtl="0" algn="just">
              <a:lnSpc>
                <a:spcPct val="150000"/>
              </a:lnSpc>
              <a:spcBef>
                <a:spcPts val="1500"/>
              </a:spcBef>
              <a:spcAft>
                <a:spcPts val="0"/>
              </a:spcAft>
              <a:buClr>
                <a:schemeClr val="dk1"/>
              </a:buClr>
              <a:buSzPct val="78571"/>
              <a:buFont typeface="Arial"/>
              <a:buNone/>
            </a:pPr>
            <a:r>
              <a:rPr lang="en-IN" sz="1400">
                <a:highlight>
                  <a:srgbClr val="FFFFFF"/>
                </a:highlight>
                <a:latin typeface="Arial"/>
                <a:ea typeface="Arial"/>
                <a:cs typeface="Arial"/>
                <a:sym typeface="Arial"/>
              </a:rPr>
              <a:t>The voters can also easily vote for their favorite person without having to go to the voting area. Also, the admin can easily view voting status. The design of this project is very simple so that the user won’t find any difficulties while working on it.</a:t>
            </a:r>
            <a:endParaRPr sz="1400">
              <a:highlight>
                <a:srgbClr val="FFFFFF"/>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ct val="100000"/>
              <a:buNone/>
            </a:pPr>
            <a:r>
              <a:t/>
            </a:r>
            <a:endParaRPr/>
          </a:p>
        </p:txBody>
      </p:sp>
      <p:sp>
        <p:nvSpPr>
          <p:cNvPr id="162" name="Google Shape;1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04-04-2023</a:t>
            </a:r>
            <a:endParaRPr/>
          </a:p>
        </p:txBody>
      </p:sp>
      <p:sp>
        <p:nvSpPr>
          <p:cNvPr id="163" name="Google Shape;1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PROJECTPHASE 2 END SEM VIVAVOCE-ECE/SEC</a:t>
            </a:r>
            <a:endParaRPr/>
          </a:p>
        </p:txBody>
      </p:sp>
      <p:sp>
        <p:nvSpPr>
          <p:cNvPr id="164" name="Google Shape;1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