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196561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199662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59761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36545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83704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137842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760666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34197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271538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177051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22EA9-33B7-48DF-BF98-47A3AD7542FD}" type="datetimeFigureOut">
              <a:rPr lang="en-IN" smtClean="0"/>
              <a:pPr/>
              <a:t>30-05-2017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166346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22EA9-33B7-48DF-BF98-47A3AD7542FD}" type="datetimeFigureOut">
              <a:rPr lang="en-IN" smtClean="0"/>
              <a:pPr/>
              <a:t>30-05-2017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45E0D-9F21-41C2-B003-41F2B8263F41}" type="slidenum">
              <a:rPr lang="en-IN" smtClean="0"/>
              <a:pPr/>
              <a:t>‹#›</a:t>
            </a:fld>
            <a:endParaRPr lang="en-IN"/>
          </a:p>
        </p:txBody>
      </p:sp>
    </p:spTree>
    <p:extLst>
      <p:ext uri="{BB962C8B-B14F-4D97-AF65-F5344CB8AC3E}">
        <p14:creationId xmlns:p14="http://schemas.microsoft.com/office/powerpoint/2010/main" xmlns="" val="82989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le:///F:\Work\Jigsaw%20Academy\Data%20Scientist%20Course\Data%20Science%20Redo\Telecom%20Case%20study\Sample%20Data%20quality%20report.xl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Final Case Study Guide</a:t>
            </a:r>
            <a:endParaRPr lang="en-IN" dirty="0"/>
          </a:p>
        </p:txBody>
      </p:sp>
      <p:sp>
        <p:nvSpPr>
          <p:cNvPr id="3" name="Subtitle 2"/>
          <p:cNvSpPr>
            <a:spLocks noGrp="1"/>
          </p:cNvSpPr>
          <p:nvPr>
            <p:ph type="subTitle" idx="1"/>
          </p:nvPr>
        </p:nvSpPr>
        <p:spPr/>
        <p:txBody>
          <a:bodyPr/>
          <a:lstStyle/>
          <a:p>
            <a:r>
              <a:rPr lang="en-IN" dirty="0" smtClean="0"/>
              <a:t>Telecom Churn Data Set</a:t>
            </a:r>
            <a:endParaRPr lang="en-IN" dirty="0"/>
          </a:p>
        </p:txBody>
      </p:sp>
    </p:spTree>
    <p:extLst>
      <p:ext uri="{BB962C8B-B14F-4D97-AF65-F5344CB8AC3E}">
        <p14:creationId xmlns:p14="http://schemas.microsoft.com/office/powerpoint/2010/main" xmlns="" val="4117397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Continuous Variables</a:t>
            </a:r>
            <a:endParaRPr lang="en-IN" dirty="0"/>
          </a:p>
        </p:txBody>
      </p:sp>
      <p:sp>
        <p:nvSpPr>
          <p:cNvPr id="3" name="Content Placeholder 2"/>
          <p:cNvSpPr>
            <a:spLocks noGrp="1"/>
          </p:cNvSpPr>
          <p:nvPr>
            <p:ph idx="1"/>
          </p:nvPr>
        </p:nvSpPr>
        <p:spPr/>
        <p:txBody>
          <a:bodyPr/>
          <a:lstStyle/>
          <a:p>
            <a:r>
              <a:rPr lang="en-IN" dirty="0" smtClean="0"/>
              <a:t>Based on the variable profiles created in the previous steps, data preparation can be done.</a:t>
            </a:r>
          </a:p>
          <a:p>
            <a:r>
              <a:rPr lang="en-IN" dirty="0" smtClean="0"/>
              <a:t>Some continuous variables can be converted  to dummy variables based on the similarity of event rates.</a:t>
            </a:r>
            <a:endParaRPr lang="en-IN" dirty="0"/>
          </a:p>
        </p:txBody>
      </p:sp>
      <p:pic>
        <p:nvPicPr>
          <p:cNvPr id="4" name="Picture 3"/>
          <p:cNvPicPr>
            <a:picLocks noChangeAspect="1"/>
          </p:cNvPicPr>
          <p:nvPr/>
        </p:nvPicPr>
        <p:blipFill>
          <a:blip r:embed="rId2"/>
          <a:stretch>
            <a:fillRect/>
          </a:stretch>
        </p:blipFill>
        <p:spPr>
          <a:xfrm>
            <a:off x="838200" y="3605212"/>
            <a:ext cx="7962900" cy="2085975"/>
          </a:xfrm>
          <a:prstGeom prst="rect">
            <a:avLst/>
          </a:prstGeom>
        </p:spPr>
      </p:pic>
    </p:spTree>
    <p:extLst>
      <p:ext uri="{BB962C8B-B14F-4D97-AF65-F5344CB8AC3E}">
        <p14:creationId xmlns:p14="http://schemas.microsoft.com/office/powerpoint/2010/main" xmlns="" val="320722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Preparation: Categorical Variables</a:t>
            </a:r>
            <a:endParaRPr lang="en-IN" dirty="0"/>
          </a:p>
        </p:txBody>
      </p:sp>
      <p:sp>
        <p:nvSpPr>
          <p:cNvPr id="3" name="Content Placeholder 2"/>
          <p:cNvSpPr>
            <a:spLocks noGrp="1"/>
          </p:cNvSpPr>
          <p:nvPr>
            <p:ph idx="1"/>
          </p:nvPr>
        </p:nvSpPr>
        <p:spPr/>
        <p:txBody>
          <a:bodyPr/>
          <a:lstStyle/>
          <a:p>
            <a:r>
              <a:rPr lang="en-IN" dirty="0" smtClean="0"/>
              <a:t>There are categorical variables with several levels, based on the similarity in event rate, these levels can be reduced.</a:t>
            </a:r>
          </a:p>
          <a:p>
            <a:r>
              <a:rPr lang="en-IN" dirty="0" smtClean="0"/>
              <a:t>Ideally one should not use a variable with more than 3 levels, if a variable has a lot of levels then they should be reduced.</a:t>
            </a:r>
          </a:p>
          <a:p>
            <a:endParaRPr lang="en-IN" dirty="0"/>
          </a:p>
          <a:p>
            <a:endParaRPr lang="en-IN" dirty="0" smtClean="0"/>
          </a:p>
          <a:p>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838200" y="3535638"/>
            <a:ext cx="7808650" cy="1380919"/>
          </a:xfrm>
          <a:prstGeom prst="rect">
            <a:avLst/>
          </a:prstGeom>
        </p:spPr>
      </p:pic>
    </p:spTree>
    <p:extLst>
      <p:ext uri="{BB962C8B-B14F-4D97-AF65-F5344CB8AC3E}">
        <p14:creationId xmlns:p14="http://schemas.microsoft.com/office/powerpoint/2010/main" xmlns="" val="2750831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Missing Value Imputation</a:t>
            </a:r>
            <a:endParaRPr lang="en-IN" dirty="0"/>
          </a:p>
        </p:txBody>
      </p:sp>
      <p:sp>
        <p:nvSpPr>
          <p:cNvPr id="3" name="Content Placeholder 2"/>
          <p:cNvSpPr>
            <a:spLocks noGrp="1"/>
          </p:cNvSpPr>
          <p:nvPr>
            <p:ph idx="1"/>
          </p:nvPr>
        </p:nvSpPr>
        <p:spPr/>
        <p:txBody>
          <a:bodyPr/>
          <a:lstStyle/>
          <a:p>
            <a:r>
              <a:rPr lang="en-IN" dirty="0" smtClean="0"/>
              <a:t>There are several variables with missing values, based on the percentage of missing values in these variables, some variables can be out rightly excluded from analysis</a:t>
            </a:r>
          </a:p>
          <a:p>
            <a:r>
              <a:rPr lang="en-IN" dirty="0" smtClean="0"/>
              <a:t>For the variables with a few missing values, imputation can be made by observing the event rate</a:t>
            </a:r>
          </a:p>
          <a:p>
            <a:endParaRPr lang="en-IN" dirty="0"/>
          </a:p>
          <a:p>
            <a:endParaRPr lang="en-IN" dirty="0" smtClean="0"/>
          </a:p>
          <a:p>
            <a:endParaRPr lang="en-IN" dirty="0"/>
          </a:p>
          <a:p>
            <a:r>
              <a:rPr lang="en-IN" dirty="0" smtClean="0"/>
              <a:t>Here missing values can be imputed as “S”</a:t>
            </a:r>
            <a:endParaRPr lang="en-IN" dirty="0"/>
          </a:p>
        </p:txBody>
      </p:sp>
      <p:pic>
        <p:nvPicPr>
          <p:cNvPr id="4" name="Picture 3"/>
          <p:cNvPicPr>
            <a:picLocks noChangeAspect="1"/>
          </p:cNvPicPr>
          <p:nvPr/>
        </p:nvPicPr>
        <p:blipFill>
          <a:blip r:embed="rId2"/>
          <a:stretch>
            <a:fillRect/>
          </a:stretch>
        </p:blipFill>
        <p:spPr>
          <a:xfrm>
            <a:off x="838199" y="3918857"/>
            <a:ext cx="10461171" cy="1724297"/>
          </a:xfrm>
          <a:prstGeom prst="rect">
            <a:avLst/>
          </a:prstGeom>
        </p:spPr>
      </p:pic>
    </p:spTree>
    <p:extLst>
      <p:ext uri="{BB962C8B-B14F-4D97-AF65-F5344CB8AC3E}">
        <p14:creationId xmlns:p14="http://schemas.microsoft.com/office/powerpoint/2010/main" xmlns="" val="1920838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Preparation</a:t>
            </a:r>
            <a:r>
              <a:rPr lang="en-IN" dirty="0" smtClean="0"/>
              <a:t>: Derived Variables</a:t>
            </a:r>
            <a:endParaRPr lang="en-IN" dirty="0"/>
          </a:p>
        </p:txBody>
      </p:sp>
      <p:sp>
        <p:nvSpPr>
          <p:cNvPr id="3" name="Content Placeholder 2"/>
          <p:cNvSpPr>
            <a:spLocks noGrp="1"/>
          </p:cNvSpPr>
          <p:nvPr>
            <p:ph idx="1"/>
          </p:nvPr>
        </p:nvSpPr>
        <p:spPr/>
        <p:txBody>
          <a:bodyPr/>
          <a:lstStyle/>
          <a:p>
            <a:r>
              <a:rPr lang="en-IN" dirty="0" smtClean="0"/>
              <a:t>To answer some of the issues raised in the case, additional variables will need to be created for example to understand if “Network issues are leading to churn” following variable can be created</a:t>
            </a:r>
          </a:p>
          <a:p>
            <a:pPr marL="0" indent="0">
              <a:buNone/>
            </a:pPr>
            <a:r>
              <a:rPr lang="en-IN" dirty="0" err="1" smtClean="0"/>
              <a:t>Completion_Percentage</a:t>
            </a:r>
            <a:r>
              <a:rPr lang="en-IN" dirty="0" smtClean="0"/>
              <a:t>=Completed Voice Calls/Total Placed Calls</a:t>
            </a:r>
          </a:p>
          <a:p>
            <a:r>
              <a:rPr lang="en-IN" dirty="0" smtClean="0"/>
              <a:t>There are several such issues which have been raised in the case study for which new variables will have to be created.</a:t>
            </a:r>
            <a:endParaRPr lang="en-IN" dirty="0"/>
          </a:p>
        </p:txBody>
      </p:sp>
    </p:spTree>
    <p:extLst>
      <p:ext uri="{BB962C8B-B14F-4D97-AF65-F5344CB8AC3E}">
        <p14:creationId xmlns:p14="http://schemas.microsoft.com/office/powerpoint/2010/main" xmlns="" val="2817528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Using stepwise regression</a:t>
            </a:r>
            <a:endParaRPr lang="en-IN" dirty="0"/>
          </a:p>
        </p:txBody>
      </p:sp>
      <p:sp>
        <p:nvSpPr>
          <p:cNvPr id="3" name="Content Placeholder 2"/>
          <p:cNvSpPr>
            <a:spLocks noGrp="1"/>
          </p:cNvSpPr>
          <p:nvPr>
            <p:ph idx="1"/>
          </p:nvPr>
        </p:nvSpPr>
        <p:spPr/>
        <p:txBody>
          <a:bodyPr/>
          <a:lstStyle/>
          <a:p>
            <a:r>
              <a:rPr lang="en-IN" dirty="0" smtClean="0"/>
              <a:t>Split the data into test and training sets</a:t>
            </a:r>
          </a:p>
          <a:p>
            <a:r>
              <a:rPr lang="en-IN" dirty="0" smtClean="0"/>
              <a:t>Make sure this split is random</a:t>
            </a:r>
          </a:p>
          <a:p>
            <a:r>
              <a:rPr lang="en-IN" dirty="0" smtClean="0"/>
              <a:t>If results are to be reproducible then </a:t>
            </a:r>
            <a:r>
              <a:rPr lang="en-IN" dirty="0" err="1" smtClean="0"/>
              <a:t>set.seed</a:t>
            </a:r>
            <a:r>
              <a:rPr lang="en-IN" dirty="0" smtClean="0"/>
              <a:t>() can be used</a:t>
            </a:r>
          </a:p>
          <a:p>
            <a:r>
              <a:rPr lang="en-IN" dirty="0" smtClean="0"/>
              <a:t>One can use step() function to do a stepwise regression and choose variables</a:t>
            </a:r>
          </a:p>
          <a:p>
            <a:r>
              <a:rPr lang="en-IN" dirty="0" smtClean="0"/>
              <a:t>Even after doing a stepwise regression, one would need to run several iterations before the model is finalised</a:t>
            </a:r>
            <a:endParaRPr lang="en-IN" dirty="0"/>
          </a:p>
        </p:txBody>
      </p:sp>
    </p:spTree>
    <p:extLst>
      <p:ext uri="{BB962C8B-B14F-4D97-AF65-F5344CB8AC3E}">
        <p14:creationId xmlns:p14="http://schemas.microsoft.com/office/powerpoint/2010/main" xmlns="" val="1711315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a:t>
            </a:r>
            <a:endParaRPr lang="en-IN" dirty="0"/>
          </a:p>
        </p:txBody>
      </p:sp>
      <p:sp>
        <p:nvSpPr>
          <p:cNvPr id="3" name="Content Placeholder 2"/>
          <p:cNvSpPr>
            <a:spLocks noGrp="1"/>
          </p:cNvSpPr>
          <p:nvPr>
            <p:ph idx="1"/>
          </p:nvPr>
        </p:nvSpPr>
        <p:spPr/>
        <p:txBody>
          <a:bodyPr/>
          <a:lstStyle/>
          <a:p>
            <a:r>
              <a:rPr lang="en-IN" dirty="0" smtClean="0"/>
              <a:t>The Final model should:</a:t>
            </a:r>
          </a:p>
          <a:p>
            <a:pPr marL="514350" indent="-514350">
              <a:buFont typeface="+mj-lt"/>
              <a:buAutoNum type="arabicPeriod"/>
            </a:pPr>
            <a:r>
              <a:rPr lang="en-IN" dirty="0" smtClean="0"/>
              <a:t>Include variables with significant beta coefficients</a:t>
            </a:r>
          </a:p>
          <a:p>
            <a:pPr marL="514350" indent="-514350">
              <a:buFont typeface="+mj-lt"/>
              <a:buAutoNum type="arabicPeriod"/>
            </a:pPr>
            <a:r>
              <a:rPr lang="en-IN" dirty="0" smtClean="0"/>
              <a:t>Have variables where beta coefficients have a proper sign</a:t>
            </a:r>
          </a:p>
          <a:p>
            <a:pPr marL="514350" indent="-514350">
              <a:buFont typeface="+mj-lt"/>
              <a:buAutoNum type="arabicPeriod"/>
            </a:pPr>
            <a:r>
              <a:rPr lang="en-IN" dirty="0" smtClean="0"/>
              <a:t>Have a good fit measured by AUC or Concordance (For this data an AUC of 0.63-0.62 is attainable)</a:t>
            </a:r>
          </a:p>
          <a:p>
            <a:pPr marL="514350" indent="-514350">
              <a:buFont typeface="+mj-lt"/>
              <a:buAutoNum type="arabicPeriod"/>
            </a:pPr>
            <a:endParaRPr lang="en-IN" dirty="0"/>
          </a:p>
        </p:txBody>
      </p:sp>
    </p:spTree>
    <p:extLst>
      <p:ext uri="{BB962C8B-B14F-4D97-AF65-F5344CB8AC3E}">
        <p14:creationId xmlns:p14="http://schemas.microsoft.com/office/powerpoint/2010/main" xmlns="" val="2252538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customer segments</a:t>
            </a:r>
            <a:endParaRPr lang="en-IN" dirty="0"/>
          </a:p>
        </p:txBody>
      </p:sp>
      <p:sp>
        <p:nvSpPr>
          <p:cNvPr id="3" name="Content Placeholder 2"/>
          <p:cNvSpPr>
            <a:spLocks noGrp="1"/>
          </p:cNvSpPr>
          <p:nvPr>
            <p:ph idx="1"/>
          </p:nvPr>
        </p:nvSpPr>
        <p:spPr/>
        <p:txBody>
          <a:bodyPr/>
          <a:lstStyle/>
          <a:p>
            <a:r>
              <a:rPr lang="en-IN" dirty="0" smtClean="0"/>
              <a:t>Once the model has been finalized, one of the tasks would be to create customer segments for proactive targeting.</a:t>
            </a:r>
          </a:p>
          <a:p>
            <a:r>
              <a:rPr lang="en-IN" dirty="0" smtClean="0"/>
              <a:t>Using the logistic model, one can easily compute the probability of a customer churning and come up with a grid like this: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307923758"/>
              </p:ext>
            </p:extLst>
          </p:nvPr>
        </p:nvGraphicFramePr>
        <p:xfrm>
          <a:off x="1288509" y="3676768"/>
          <a:ext cx="7206133" cy="1413206"/>
        </p:xfrm>
        <a:graphic>
          <a:graphicData uri="http://schemas.openxmlformats.org/drawingml/2006/table">
            <a:tbl>
              <a:tblPr firstRow="1" firstCol="1" bandRow="1">
                <a:tableStyleId>{5940675A-B579-460E-94D1-54222C63F5DA}</a:tableStyleId>
              </a:tblPr>
              <a:tblGrid>
                <a:gridCol w="2269568"/>
                <a:gridCol w="1642985"/>
                <a:gridCol w="1822590"/>
                <a:gridCol w="1470990"/>
              </a:tblGrid>
              <a:tr h="471162">
                <a:tc>
                  <a:txBody>
                    <a:bodyPr/>
                    <a:lstStyle/>
                    <a:p>
                      <a:pPr marL="457200">
                        <a:lnSpc>
                          <a:spcPct val="150000"/>
                        </a:lnSpc>
                        <a:spcAft>
                          <a:spcPts val="0"/>
                        </a:spcAft>
                      </a:pPr>
                      <a:r>
                        <a:rPr lang="en-IN" sz="1100" dirty="0">
                          <a:effectLst/>
                        </a:rPr>
                        <a:t>Probability of Churn (Score)/Revenue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Low (Y1-Y2)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Medium (Y2-Y3)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High (Y3-Y4)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6473">
                <a:tc>
                  <a:txBody>
                    <a:bodyPr/>
                    <a:lstStyle/>
                    <a:p>
                      <a:pPr marL="457200">
                        <a:lnSpc>
                          <a:spcPct val="150000"/>
                        </a:lnSpc>
                        <a:spcAft>
                          <a:spcPts val="0"/>
                        </a:spcAft>
                      </a:pPr>
                      <a:r>
                        <a:rPr lang="en-IN" sz="1100">
                          <a:effectLst/>
                        </a:rPr>
                        <a:t>Low (X1-X2)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7340">
                <a:tc>
                  <a:txBody>
                    <a:bodyPr/>
                    <a:lstStyle/>
                    <a:p>
                      <a:pPr marL="457200">
                        <a:lnSpc>
                          <a:spcPct val="150000"/>
                        </a:lnSpc>
                        <a:spcAft>
                          <a:spcPts val="0"/>
                        </a:spcAft>
                      </a:pPr>
                      <a:r>
                        <a:rPr lang="en-IN" sz="1100">
                          <a:effectLst/>
                        </a:rPr>
                        <a:t>Medium (X2-X3)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Target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r>
              <a:tr h="306473">
                <a:tc>
                  <a:txBody>
                    <a:bodyPr/>
                    <a:lstStyle/>
                    <a:p>
                      <a:pPr marL="457200">
                        <a:lnSpc>
                          <a:spcPct val="150000"/>
                        </a:lnSpc>
                        <a:spcAft>
                          <a:spcPts val="0"/>
                        </a:spcAft>
                      </a:pPr>
                      <a:r>
                        <a:rPr lang="en-IN" sz="1100">
                          <a:effectLst/>
                        </a:rPr>
                        <a:t>High(X3-X4)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spcAft>
                          <a:spcPts val="0"/>
                        </a:spcAft>
                      </a:pP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Target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50000"/>
                        </a:lnSpc>
                        <a:spcAft>
                          <a:spcPts val="0"/>
                        </a:spcAft>
                      </a:pP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Target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r>
            </a:tbl>
          </a:graphicData>
        </a:graphic>
      </p:graphicFrame>
      <p:sp>
        <p:nvSpPr>
          <p:cNvPr id="5" name="Rectangle 1"/>
          <p:cNvSpPr>
            <a:spLocks noChangeArrowheads="1"/>
          </p:cNvSpPr>
          <p:nvPr/>
        </p:nvSpPr>
        <p:spPr bwMode="auto">
          <a:xfrm>
            <a:off x="1289145" y="369681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1775601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Notes</a:t>
            </a:r>
            <a:endParaRPr lang="en-IN" dirty="0"/>
          </a:p>
        </p:txBody>
      </p:sp>
      <p:sp>
        <p:nvSpPr>
          <p:cNvPr id="3" name="Content Placeholder 2"/>
          <p:cNvSpPr>
            <a:spLocks noGrp="1"/>
          </p:cNvSpPr>
          <p:nvPr>
            <p:ph idx="1"/>
          </p:nvPr>
        </p:nvSpPr>
        <p:spPr/>
        <p:txBody>
          <a:bodyPr>
            <a:normAutofit lnSpcReduction="10000"/>
          </a:bodyPr>
          <a:lstStyle/>
          <a:p>
            <a:r>
              <a:rPr lang="en-IN" dirty="0" smtClean="0"/>
              <a:t>Make sure you answer the top line questions raised in the case study</a:t>
            </a:r>
          </a:p>
          <a:p>
            <a:r>
              <a:rPr lang="en-IN" dirty="0" smtClean="0"/>
              <a:t>A lot of time will have to be spent on exploration/profiling and preparation of data</a:t>
            </a:r>
          </a:p>
          <a:p>
            <a:r>
              <a:rPr lang="en-IN" dirty="0" smtClean="0"/>
              <a:t>Before attempting the final case study make sure you have completed all the previous case studies and quiz</a:t>
            </a:r>
          </a:p>
          <a:p>
            <a:r>
              <a:rPr lang="en-IN" dirty="0" smtClean="0"/>
              <a:t>Budget sufficient time for submitting the case study and seeking query, last minute submissions and queries can’t be prioritised and will lead to delays.</a:t>
            </a:r>
          </a:p>
          <a:p>
            <a:r>
              <a:rPr lang="en-IN" dirty="0" smtClean="0"/>
              <a:t>Make sure final case study submission </a:t>
            </a:r>
            <a:r>
              <a:rPr lang="en-IN" smtClean="0"/>
              <a:t>happens at least </a:t>
            </a:r>
            <a:r>
              <a:rPr lang="en-IN" dirty="0" smtClean="0"/>
              <a:t>20 days prior to your course expiry.</a:t>
            </a:r>
          </a:p>
          <a:p>
            <a:endParaRPr lang="en-IN" dirty="0"/>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xmlns="" val="46613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lnSpcReduction="10000"/>
          </a:bodyPr>
          <a:lstStyle/>
          <a:p>
            <a:r>
              <a:rPr lang="en-IN" dirty="0" smtClean="0">
                <a:solidFill>
                  <a:srgbClr val="FF0000"/>
                </a:solidFill>
              </a:rPr>
              <a:t>Understanding Data: Creating a data quality report</a:t>
            </a:r>
          </a:p>
          <a:p>
            <a:r>
              <a:rPr lang="en-IN" dirty="0" smtClean="0">
                <a:solidFill>
                  <a:srgbClr val="FF0000"/>
                </a:solidFill>
              </a:rPr>
              <a:t>Variable Profiling: Continuous Variables</a:t>
            </a:r>
          </a:p>
          <a:p>
            <a:r>
              <a:rPr lang="en-IN" dirty="0" smtClean="0">
                <a:solidFill>
                  <a:srgbClr val="FF0000"/>
                </a:solidFill>
              </a:rPr>
              <a:t>Variable Profiling: Categorical Variables</a:t>
            </a:r>
          </a:p>
          <a:p>
            <a:r>
              <a:rPr lang="en-IN" dirty="0" smtClean="0"/>
              <a:t>Data preparation: </a:t>
            </a:r>
            <a:r>
              <a:rPr lang="en-IN" dirty="0" smtClean="0">
                <a:solidFill>
                  <a:srgbClr val="FF0000"/>
                </a:solidFill>
              </a:rPr>
              <a:t>Binning</a:t>
            </a:r>
            <a:r>
              <a:rPr lang="en-IN" dirty="0" smtClean="0"/>
              <a:t>, </a:t>
            </a:r>
            <a:r>
              <a:rPr lang="en-IN" dirty="0" smtClean="0">
                <a:solidFill>
                  <a:srgbClr val="FF0000"/>
                </a:solidFill>
              </a:rPr>
              <a:t>missing value imputation</a:t>
            </a:r>
            <a:r>
              <a:rPr lang="en-IN" dirty="0" smtClean="0"/>
              <a:t>, derived variables and dummy variable creation</a:t>
            </a:r>
          </a:p>
          <a:p>
            <a:r>
              <a:rPr lang="en-IN" dirty="0" smtClean="0"/>
              <a:t>Model Building: Using step wise to select variable</a:t>
            </a:r>
          </a:p>
          <a:p>
            <a:r>
              <a:rPr lang="en-IN" dirty="0" smtClean="0"/>
              <a:t>Final model</a:t>
            </a:r>
          </a:p>
          <a:p>
            <a:r>
              <a:rPr lang="en-IN" dirty="0" smtClean="0"/>
              <a:t>Creating customer segments</a:t>
            </a:r>
          </a:p>
          <a:p>
            <a:r>
              <a:rPr lang="en-IN" dirty="0" smtClean="0"/>
              <a:t>Additional notes</a:t>
            </a:r>
          </a:p>
          <a:p>
            <a:endParaRPr lang="en-IN" dirty="0" smtClean="0"/>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xmlns="" val="1434263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data: Creating data quality report</a:t>
            </a:r>
            <a:endParaRPr lang="en-IN" dirty="0"/>
          </a:p>
        </p:txBody>
      </p:sp>
      <p:sp>
        <p:nvSpPr>
          <p:cNvPr id="3" name="Content Placeholder 2"/>
          <p:cNvSpPr>
            <a:spLocks noGrp="1"/>
          </p:cNvSpPr>
          <p:nvPr>
            <p:ph idx="1"/>
          </p:nvPr>
        </p:nvSpPr>
        <p:spPr/>
        <p:txBody>
          <a:bodyPr/>
          <a:lstStyle/>
          <a:p>
            <a:r>
              <a:rPr lang="en-IN" dirty="0" smtClean="0"/>
              <a:t>A data quality report with the format given below, needs to be created. Refer to the class recordings of “Data preparation and exploration” for approach and R codes</a:t>
            </a:r>
          </a:p>
          <a:p>
            <a:r>
              <a:rPr lang="en-IN" dirty="0" smtClean="0">
                <a:hlinkClick r:id="rId2" action="ppaction://hlinkfile"/>
              </a:rPr>
              <a:t>F:\Work\Jigsaw Academy\Data Scientist Course\Data Science Redo\Telecom Case study\Sample Data quality report.xlsx</a:t>
            </a:r>
            <a:endParaRPr lang="en-IN" dirty="0" smtClean="0"/>
          </a:p>
          <a:p>
            <a:r>
              <a:rPr lang="en-IN" dirty="0" smtClean="0"/>
              <a:t>Variables with a lot of missing values will be omitted from the analysis</a:t>
            </a:r>
          </a:p>
          <a:p>
            <a:pPr marL="0" indent="0">
              <a:buNone/>
            </a:pPr>
            <a:endParaRPr lang="en-IN" dirty="0"/>
          </a:p>
        </p:txBody>
      </p:sp>
    </p:spTree>
    <p:extLst>
      <p:ext uri="{BB962C8B-B14F-4D97-AF65-F5344CB8AC3E}">
        <p14:creationId xmlns:p14="http://schemas.microsoft.com/office/powerpoint/2010/main" xmlns="" val="3731151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Profiling: Continuous Variables</a:t>
            </a:r>
            <a:endParaRPr lang="en-IN" dirty="0"/>
          </a:p>
        </p:txBody>
      </p:sp>
      <p:sp>
        <p:nvSpPr>
          <p:cNvPr id="3" name="Content Placeholder 2"/>
          <p:cNvSpPr>
            <a:spLocks noGrp="1"/>
          </p:cNvSpPr>
          <p:nvPr>
            <p:ph idx="1"/>
          </p:nvPr>
        </p:nvSpPr>
        <p:spPr/>
        <p:txBody>
          <a:bodyPr/>
          <a:lstStyle/>
          <a:p>
            <a:r>
              <a:rPr lang="en-IN" dirty="0" smtClean="0"/>
              <a:t>Decile binning should be used to find out event rate (churn rate in this case). If there is a trend (increase in event rate or decrease in event rate), then that variable should be selected for model iterations</a:t>
            </a:r>
          </a:p>
          <a:p>
            <a:r>
              <a:rPr lang="en-IN" dirty="0" smtClean="0"/>
              <a:t>For some variables it won’t be possible to do decile binning, one should either divide the data into 8,6,4,3 or 2 equal parts and then look at the event rates. If there is a pattern then, the variable should be chosen for model iterations</a:t>
            </a:r>
          </a:p>
          <a:p>
            <a:r>
              <a:rPr lang="en-IN" dirty="0" smtClean="0"/>
              <a:t>Profiling will also aid in data preparation as deciles with similar event rates can be clubbed together into one group and a categorical variable can be created</a:t>
            </a:r>
          </a:p>
          <a:p>
            <a:endParaRPr lang="en-IN" dirty="0" smtClean="0"/>
          </a:p>
          <a:p>
            <a:endParaRPr lang="en-IN" dirty="0"/>
          </a:p>
        </p:txBody>
      </p:sp>
    </p:spTree>
    <p:extLst>
      <p:ext uri="{BB962C8B-B14F-4D97-AF65-F5344CB8AC3E}">
        <p14:creationId xmlns:p14="http://schemas.microsoft.com/office/powerpoint/2010/main" xmlns="" val="1614319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Profiling: Continuous Variables</a:t>
            </a:r>
            <a:endParaRPr lang="en-IN" dirty="0"/>
          </a:p>
        </p:txBody>
      </p:sp>
      <p:sp>
        <p:nvSpPr>
          <p:cNvPr id="3" name="Content Placeholder 2"/>
          <p:cNvSpPr>
            <a:spLocks noGrp="1"/>
          </p:cNvSpPr>
          <p:nvPr>
            <p:ph idx="1"/>
          </p:nvPr>
        </p:nvSpPr>
        <p:spPr>
          <a:xfrm>
            <a:off x="200891" y="1839479"/>
            <a:ext cx="11561618" cy="4351338"/>
          </a:xfrm>
        </p:spPr>
        <p:txBody>
          <a:bodyPr>
            <a:normAutofit/>
          </a:bodyPr>
          <a:lstStyle/>
          <a:p>
            <a:r>
              <a:rPr lang="en-IN" dirty="0" smtClean="0"/>
              <a:t>Following is an R code sample that can be used to do decile binning. One can refer to pre class video in “Data preparation” for more details on the </a:t>
            </a:r>
            <a:r>
              <a:rPr lang="en-IN" dirty="0" err="1" smtClean="0"/>
              <a:t>ntile</a:t>
            </a:r>
            <a:r>
              <a:rPr lang="en-IN" dirty="0" smtClean="0"/>
              <a:t>() function used below:</a:t>
            </a:r>
          </a:p>
          <a:p>
            <a:pPr marL="0" indent="0">
              <a:buNone/>
            </a:pPr>
            <a:r>
              <a:rPr lang="en-IN" sz="1600" dirty="0" err="1" smtClean="0">
                <a:solidFill>
                  <a:schemeClr val="accent5">
                    <a:lumMod val="75000"/>
                  </a:schemeClr>
                </a:solidFill>
              </a:rPr>
              <a:t>telecom_data</a:t>
            </a:r>
            <a:r>
              <a:rPr lang="en-IN" sz="1600" dirty="0" smtClean="0">
                <a:solidFill>
                  <a:schemeClr val="accent5">
                    <a:lumMod val="75000"/>
                  </a:schemeClr>
                </a:solidFill>
              </a:rPr>
              <a:t>%&gt;%mutate(</a:t>
            </a:r>
            <a:r>
              <a:rPr lang="en-IN" sz="1600" dirty="0" err="1" smtClean="0">
                <a:solidFill>
                  <a:schemeClr val="accent5">
                    <a:lumMod val="75000"/>
                  </a:schemeClr>
                </a:solidFill>
              </a:rPr>
              <a:t>dec</a:t>
            </a:r>
            <a:r>
              <a:rPr lang="en-IN" sz="1600" dirty="0" smtClean="0">
                <a:solidFill>
                  <a:schemeClr val="accent5">
                    <a:lumMod val="75000"/>
                  </a:schemeClr>
                </a:solidFill>
              </a:rPr>
              <a:t>=</a:t>
            </a:r>
            <a:r>
              <a:rPr lang="en-IN" sz="1600" dirty="0" err="1" smtClean="0">
                <a:solidFill>
                  <a:schemeClr val="accent5">
                    <a:lumMod val="75000"/>
                  </a:schemeClr>
                </a:solidFill>
              </a:rPr>
              <a:t>ntile</a:t>
            </a:r>
            <a:r>
              <a:rPr lang="en-IN" sz="1600" dirty="0" smtClean="0">
                <a:solidFill>
                  <a:schemeClr val="accent5">
                    <a:lumMod val="75000"/>
                  </a:schemeClr>
                </a:solidFill>
              </a:rPr>
              <a:t>(</a:t>
            </a:r>
            <a:r>
              <a:rPr lang="en-IN" sz="1600" dirty="0" err="1" smtClean="0">
                <a:solidFill>
                  <a:schemeClr val="accent5">
                    <a:lumMod val="75000"/>
                  </a:schemeClr>
                </a:solidFill>
              </a:rPr>
              <a:t>totrev,n</a:t>
            </a:r>
            <a:r>
              <a:rPr lang="en-IN" sz="1600" dirty="0" smtClean="0">
                <a:solidFill>
                  <a:schemeClr val="accent5">
                    <a:lumMod val="75000"/>
                  </a:schemeClr>
                </a:solidFill>
              </a:rPr>
              <a:t>=10))%&gt;%count(</a:t>
            </a:r>
            <a:r>
              <a:rPr lang="en-IN" sz="1600" dirty="0" err="1" smtClean="0">
                <a:solidFill>
                  <a:schemeClr val="accent5">
                    <a:lumMod val="75000"/>
                  </a:schemeClr>
                </a:solidFill>
              </a:rPr>
              <a:t>churn,dec</a:t>
            </a:r>
            <a:r>
              <a:rPr lang="en-IN" sz="1600" dirty="0" smtClean="0">
                <a:solidFill>
                  <a:schemeClr val="accent5">
                    <a:lumMod val="75000"/>
                  </a:schemeClr>
                </a:solidFill>
              </a:rPr>
              <a:t>)%&gt;%filter(churn==1)-&gt;dat45</a:t>
            </a:r>
          </a:p>
          <a:p>
            <a:pPr marL="0" indent="0">
              <a:buNone/>
            </a:pPr>
            <a:r>
              <a:rPr lang="en-IN" sz="1600" dirty="0" smtClean="0">
                <a:solidFill>
                  <a:schemeClr val="accent5">
                    <a:lumMod val="75000"/>
                  </a:schemeClr>
                </a:solidFill>
              </a:rPr>
              <a:t>dat45$N&lt;-</a:t>
            </a:r>
            <a:r>
              <a:rPr lang="en-IN" sz="1600" dirty="0" err="1" smtClean="0">
                <a:solidFill>
                  <a:schemeClr val="accent5">
                    <a:lumMod val="75000"/>
                  </a:schemeClr>
                </a:solidFill>
              </a:rPr>
              <a:t>telecom_data</a:t>
            </a:r>
            <a:r>
              <a:rPr lang="en-IN" sz="1600" dirty="0" smtClean="0">
                <a:solidFill>
                  <a:schemeClr val="accent5">
                    <a:lumMod val="75000"/>
                  </a:schemeClr>
                </a:solidFill>
              </a:rPr>
              <a:t>%&gt;%mutate(</a:t>
            </a:r>
            <a:r>
              <a:rPr lang="en-IN" sz="1600" dirty="0" err="1" smtClean="0">
                <a:solidFill>
                  <a:schemeClr val="accent5">
                    <a:lumMod val="75000"/>
                  </a:schemeClr>
                </a:solidFill>
              </a:rPr>
              <a:t>dec</a:t>
            </a:r>
            <a:r>
              <a:rPr lang="en-IN" sz="1600" dirty="0" smtClean="0">
                <a:solidFill>
                  <a:schemeClr val="accent5">
                    <a:lumMod val="75000"/>
                  </a:schemeClr>
                </a:solidFill>
              </a:rPr>
              <a:t>=</a:t>
            </a:r>
            <a:r>
              <a:rPr lang="en-IN" sz="1600" dirty="0" err="1" smtClean="0">
                <a:solidFill>
                  <a:schemeClr val="accent5">
                    <a:lumMod val="75000"/>
                  </a:schemeClr>
                </a:solidFill>
              </a:rPr>
              <a:t>ntile</a:t>
            </a:r>
            <a:r>
              <a:rPr lang="en-IN" sz="1600" dirty="0" smtClean="0">
                <a:solidFill>
                  <a:schemeClr val="accent5">
                    <a:lumMod val="75000"/>
                  </a:schemeClr>
                </a:solidFill>
              </a:rPr>
              <a:t>(</a:t>
            </a:r>
            <a:r>
              <a:rPr lang="en-IN" sz="1600" dirty="0" err="1" smtClean="0">
                <a:solidFill>
                  <a:schemeClr val="accent5">
                    <a:lumMod val="75000"/>
                  </a:schemeClr>
                </a:solidFill>
              </a:rPr>
              <a:t>totrev,n</a:t>
            </a:r>
            <a:r>
              <a:rPr lang="en-IN" sz="1600" dirty="0" smtClean="0">
                <a:solidFill>
                  <a:schemeClr val="accent5">
                    <a:lumMod val="75000"/>
                  </a:schemeClr>
                </a:solidFill>
              </a:rPr>
              <a:t>=10))%&gt;%count(</a:t>
            </a:r>
            <a:r>
              <a:rPr lang="en-IN" sz="1600" dirty="0" err="1" smtClean="0">
                <a:solidFill>
                  <a:schemeClr val="accent5">
                    <a:lumMod val="75000"/>
                  </a:schemeClr>
                </a:solidFill>
              </a:rPr>
              <a:t>dec</a:t>
            </a:r>
            <a:r>
              <a:rPr lang="en-IN" sz="1600" dirty="0" smtClean="0">
                <a:solidFill>
                  <a:schemeClr val="accent5">
                    <a:lumMod val="75000"/>
                  </a:schemeClr>
                </a:solidFill>
              </a:rPr>
              <a:t>)%&gt;%</a:t>
            </a:r>
            <a:r>
              <a:rPr lang="en-IN" sz="1600" dirty="0" err="1" smtClean="0">
                <a:solidFill>
                  <a:schemeClr val="accent5">
                    <a:lumMod val="75000"/>
                  </a:schemeClr>
                </a:solidFill>
              </a:rPr>
              <a:t>unname</a:t>
            </a:r>
            <a:r>
              <a:rPr lang="en-IN" sz="1600" dirty="0" smtClean="0">
                <a:solidFill>
                  <a:schemeClr val="accent5">
                    <a:lumMod val="75000"/>
                  </a:schemeClr>
                </a:solidFill>
              </a:rPr>
              <a:t>())[[2]]</a:t>
            </a:r>
          </a:p>
          <a:p>
            <a:pPr marL="0" indent="0">
              <a:buNone/>
            </a:pPr>
            <a:r>
              <a:rPr lang="en-IN" sz="1600" dirty="0" smtClean="0">
                <a:solidFill>
                  <a:schemeClr val="accent5">
                    <a:lumMod val="75000"/>
                  </a:schemeClr>
                </a:solidFill>
              </a:rPr>
              <a:t>dat45$churn_perc&lt;-dat45$n/dat45$N</a:t>
            </a:r>
          </a:p>
          <a:p>
            <a:pPr marL="0" indent="0">
              <a:buNone/>
            </a:pPr>
            <a:r>
              <a:rPr lang="en-IN" sz="1600" dirty="0" smtClean="0">
                <a:solidFill>
                  <a:schemeClr val="accent5">
                    <a:lumMod val="75000"/>
                  </a:schemeClr>
                </a:solidFill>
              </a:rPr>
              <a:t>dat45$GreaterThan&lt;-</a:t>
            </a:r>
            <a:r>
              <a:rPr lang="en-IN" sz="1600" dirty="0" err="1" smtClean="0">
                <a:solidFill>
                  <a:schemeClr val="accent5">
                    <a:lumMod val="75000"/>
                  </a:schemeClr>
                </a:solidFill>
              </a:rPr>
              <a:t>unclass</a:t>
            </a:r>
            <a:r>
              <a:rPr lang="en-IN" sz="1600" dirty="0" smtClean="0">
                <a:solidFill>
                  <a:schemeClr val="accent5">
                    <a:lumMod val="75000"/>
                  </a:schemeClr>
                </a:solidFill>
              </a:rPr>
              <a:t>(</a:t>
            </a:r>
            <a:r>
              <a:rPr lang="en-IN" sz="1600" dirty="0" err="1" smtClean="0">
                <a:solidFill>
                  <a:schemeClr val="accent5">
                    <a:lumMod val="75000"/>
                  </a:schemeClr>
                </a:solidFill>
              </a:rPr>
              <a:t>telecom_data</a:t>
            </a:r>
            <a:r>
              <a:rPr lang="en-IN" sz="1600" dirty="0" smtClean="0">
                <a:solidFill>
                  <a:schemeClr val="accent5">
                    <a:lumMod val="75000"/>
                  </a:schemeClr>
                </a:solidFill>
              </a:rPr>
              <a:t>%&gt;%mutate(</a:t>
            </a:r>
            <a:r>
              <a:rPr lang="en-IN" sz="1600" dirty="0" err="1" smtClean="0">
                <a:solidFill>
                  <a:schemeClr val="accent5">
                    <a:lumMod val="75000"/>
                  </a:schemeClr>
                </a:solidFill>
              </a:rPr>
              <a:t>dec</a:t>
            </a:r>
            <a:r>
              <a:rPr lang="en-IN" sz="1600" dirty="0" smtClean="0">
                <a:solidFill>
                  <a:schemeClr val="accent5">
                    <a:lumMod val="75000"/>
                  </a:schemeClr>
                </a:solidFill>
              </a:rPr>
              <a:t>=</a:t>
            </a:r>
            <a:r>
              <a:rPr lang="en-IN" sz="1600" dirty="0" err="1" smtClean="0">
                <a:solidFill>
                  <a:schemeClr val="accent5">
                    <a:lumMod val="75000"/>
                  </a:schemeClr>
                </a:solidFill>
              </a:rPr>
              <a:t>ntile</a:t>
            </a:r>
            <a:r>
              <a:rPr lang="en-IN" sz="1600" dirty="0" smtClean="0">
                <a:solidFill>
                  <a:schemeClr val="accent5">
                    <a:lumMod val="75000"/>
                  </a:schemeClr>
                </a:solidFill>
              </a:rPr>
              <a:t>(</a:t>
            </a:r>
            <a:r>
              <a:rPr lang="en-IN" sz="1600" dirty="0" err="1" smtClean="0">
                <a:solidFill>
                  <a:schemeClr val="accent5">
                    <a:lumMod val="75000"/>
                  </a:schemeClr>
                </a:solidFill>
              </a:rPr>
              <a:t>totrev,n</a:t>
            </a:r>
            <a:r>
              <a:rPr lang="en-IN" sz="1600" dirty="0" smtClean="0">
                <a:solidFill>
                  <a:schemeClr val="accent5">
                    <a:lumMod val="75000"/>
                  </a:schemeClr>
                </a:solidFill>
              </a:rPr>
              <a:t>=10))%&gt;%</a:t>
            </a:r>
            <a:r>
              <a:rPr lang="en-IN" sz="1600" dirty="0" err="1" smtClean="0">
                <a:solidFill>
                  <a:schemeClr val="accent5">
                    <a:lumMod val="75000"/>
                  </a:schemeClr>
                </a:solidFill>
              </a:rPr>
              <a:t>group_by</a:t>
            </a:r>
            <a:r>
              <a:rPr lang="en-IN" sz="1600" dirty="0" smtClean="0">
                <a:solidFill>
                  <a:schemeClr val="accent5">
                    <a:lumMod val="75000"/>
                  </a:schemeClr>
                </a:solidFill>
              </a:rPr>
              <a:t>(</a:t>
            </a:r>
            <a:r>
              <a:rPr lang="en-IN" sz="1600" dirty="0" err="1" smtClean="0">
                <a:solidFill>
                  <a:schemeClr val="accent5">
                    <a:lumMod val="75000"/>
                  </a:schemeClr>
                </a:solidFill>
              </a:rPr>
              <a:t>dec</a:t>
            </a:r>
            <a:r>
              <a:rPr lang="en-IN" sz="1600" dirty="0" smtClean="0">
                <a:solidFill>
                  <a:schemeClr val="accent5">
                    <a:lumMod val="75000"/>
                  </a:schemeClr>
                </a:solidFill>
              </a:rPr>
              <a:t>)%&gt;%summarise(min(</a:t>
            </a:r>
            <a:r>
              <a:rPr lang="en-IN" sz="1600" dirty="0" err="1" smtClean="0">
                <a:solidFill>
                  <a:schemeClr val="accent5">
                    <a:lumMod val="75000"/>
                  </a:schemeClr>
                </a:solidFill>
              </a:rPr>
              <a:t>totrev</a:t>
            </a:r>
            <a:r>
              <a:rPr lang="en-IN" sz="1600" dirty="0" smtClean="0">
                <a:solidFill>
                  <a:schemeClr val="accent5">
                    <a:lumMod val="75000"/>
                  </a:schemeClr>
                </a:solidFill>
              </a:rPr>
              <a:t>)))[[2]]</a:t>
            </a:r>
          </a:p>
          <a:p>
            <a:pPr marL="0" indent="0">
              <a:buNone/>
            </a:pPr>
            <a:r>
              <a:rPr lang="en-IN" sz="1600" dirty="0" smtClean="0">
                <a:solidFill>
                  <a:schemeClr val="accent5">
                    <a:lumMod val="75000"/>
                  </a:schemeClr>
                </a:solidFill>
              </a:rPr>
              <a:t>dat45$LessThan&lt;-</a:t>
            </a:r>
            <a:r>
              <a:rPr lang="en-IN" sz="1600" dirty="0" err="1" smtClean="0">
                <a:solidFill>
                  <a:schemeClr val="accent5">
                    <a:lumMod val="75000"/>
                  </a:schemeClr>
                </a:solidFill>
              </a:rPr>
              <a:t>unclass</a:t>
            </a:r>
            <a:r>
              <a:rPr lang="en-IN" sz="1600" dirty="0" smtClean="0">
                <a:solidFill>
                  <a:schemeClr val="accent5">
                    <a:lumMod val="75000"/>
                  </a:schemeClr>
                </a:solidFill>
              </a:rPr>
              <a:t>(</a:t>
            </a:r>
            <a:r>
              <a:rPr lang="en-IN" sz="1600" dirty="0" err="1" smtClean="0">
                <a:solidFill>
                  <a:schemeClr val="accent5">
                    <a:lumMod val="75000"/>
                  </a:schemeClr>
                </a:solidFill>
              </a:rPr>
              <a:t>telecom_data</a:t>
            </a:r>
            <a:r>
              <a:rPr lang="en-IN" sz="1600" dirty="0" smtClean="0">
                <a:solidFill>
                  <a:schemeClr val="accent5">
                    <a:lumMod val="75000"/>
                  </a:schemeClr>
                </a:solidFill>
              </a:rPr>
              <a:t>%&gt;%mutate(</a:t>
            </a:r>
            <a:r>
              <a:rPr lang="en-IN" sz="1600" dirty="0" err="1" smtClean="0">
                <a:solidFill>
                  <a:schemeClr val="accent5">
                    <a:lumMod val="75000"/>
                  </a:schemeClr>
                </a:solidFill>
              </a:rPr>
              <a:t>dec</a:t>
            </a:r>
            <a:r>
              <a:rPr lang="en-IN" sz="1600" dirty="0" smtClean="0">
                <a:solidFill>
                  <a:schemeClr val="accent5">
                    <a:lumMod val="75000"/>
                  </a:schemeClr>
                </a:solidFill>
              </a:rPr>
              <a:t>=</a:t>
            </a:r>
            <a:r>
              <a:rPr lang="en-IN" sz="1600" dirty="0" err="1" smtClean="0">
                <a:solidFill>
                  <a:schemeClr val="accent5">
                    <a:lumMod val="75000"/>
                  </a:schemeClr>
                </a:solidFill>
              </a:rPr>
              <a:t>ntile</a:t>
            </a:r>
            <a:r>
              <a:rPr lang="en-IN" sz="1600" dirty="0" smtClean="0">
                <a:solidFill>
                  <a:schemeClr val="accent5">
                    <a:lumMod val="75000"/>
                  </a:schemeClr>
                </a:solidFill>
              </a:rPr>
              <a:t>(</a:t>
            </a:r>
            <a:r>
              <a:rPr lang="en-IN" sz="1600" dirty="0" err="1" smtClean="0">
                <a:solidFill>
                  <a:schemeClr val="accent5">
                    <a:lumMod val="75000"/>
                  </a:schemeClr>
                </a:solidFill>
              </a:rPr>
              <a:t>totrev,n</a:t>
            </a:r>
            <a:r>
              <a:rPr lang="en-IN" sz="1600" dirty="0" smtClean="0">
                <a:solidFill>
                  <a:schemeClr val="accent5">
                    <a:lumMod val="75000"/>
                  </a:schemeClr>
                </a:solidFill>
              </a:rPr>
              <a:t>=10))%&gt;%</a:t>
            </a:r>
            <a:r>
              <a:rPr lang="en-IN" sz="1600" dirty="0" err="1" smtClean="0">
                <a:solidFill>
                  <a:schemeClr val="accent5">
                    <a:lumMod val="75000"/>
                  </a:schemeClr>
                </a:solidFill>
              </a:rPr>
              <a:t>group_by</a:t>
            </a:r>
            <a:r>
              <a:rPr lang="en-IN" sz="1600" dirty="0" smtClean="0">
                <a:solidFill>
                  <a:schemeClr val="accent5">
                    <a:lumMod val="75000"/>
                  </a:schemeClr>
                </a:solidFill>
              </a:rPr>
              <a:t>(</a:t>
            </a:r>
            <a:r>
              <a:rPr lang="en-IN" sz="1600" dirty="0" err="1" smtClean="0">
                <a:solidFill>
                  <a:schemeClr val="accent5">
                    <a:lumMod val="75000"/>
                  </a:schemeClr>
                </a:solidFill>
              </a:rPr>
              <a:t>dec</a:t>
            </a:r>
            <a:r>
              <a:rPr lang="en-IN" sz="1600" dirty="0" smtClean="0">
                <a:solidFill>
                  <a:schemeClr val="accent5">
                    <a:lumMod val="75000"/>
                  </a:schemeClr>
                </a:solidFill>
              </a:rPr>
              <a:t>)%&gt;%summarise(max(</a:t>
            </a:r>
            <a:r>
              <a:rPr lang="en-IN" sz="1600" dirty="0" err="1" smtClean="0">
                <a:solidFill>
                  <a:schemeClr val="accent5">
                    <a:lumMod val="75000"/>
                  </a:schemeClr>
                </a:solidFill>
              </a:rPr>
              <a:t>totrev</a:t>
            </a:r>
            <a:r>
              <a:rPr lang="en-IN" sz="1600" dirty="0" smtClean="0">
                <a:solidFill>
                  <a:schemeClr val="accent5">
                    <a:lumMod val="75000"/>
                  </a:schemeClr>
                </a:solidFill>
              </a:rPr>
              <a:t>)))[[2]]</a:t>
            </a:r>
          </a:p>
          <a:p>
            <a:pPr marL="0" indent="0">
              <a:buNone/>
            </a:pPr>
            <a:r>
              <a:rPr lang="en-IN" sz="1600" dirty="0" smtClean="0">
                <a:solidFill>
                  <a:schemeClr val="accent5">
                    <a:lumMod val="75000"/>
                  </a:schemeClr>
                </a:solidFill>
              </a:rPr>
              <a:t>dat45$varname&lt;-rep("</a:t>
            </a:r>
            <a:r>
              <a:rPr lang="en-IN" sz="1600" dirty="0" err="1" smtClean="0">
                <a:solidFill>
                  <a:schemeClr val="accent5">
                    <a:lumMod val="75000"/>
                  </a:schemeClr>
                </a:solidFill>
              </a:rPr>
              <a:t>totrev</a:t>
            </a:r>
            <a:r>
              <a:rPr lang="en-IN" sz="1600" dirty="0" smtClean="0">
                <a:solidFill>
                  <a:schemeClr val="accent5">
                    <a:lumMod val="75000"/>
                  </a:schemeClr>
                </a:solidFill>
              </a:rPr>
              <a:t>",</a:t>
            </a:r>
            <a:r>
              <a:rPr lang="en-IN" sz="1600" dirty="0" err="1" smtClean="0">
                <a:solidFill>
                  <a:schemeClr val="accent5">
                    <a:lumMod val="75000"/>
                  </a:schemeClr>
                </a:solidFill>
              </a:rPr>
              <a:t>nrow</a:t>
            </a:r>
            <a:r>
              <a:rPr lang="en-IN" sz="1600" dirty="0" smtClean="0">
                <a:solidFill>
                  <a:schemeClr val="accent5">
                    <a:lumMod val="75000"/>
                  </a:schemeClr>
                </a:solidFill>
              </a:rPr>
              <a:t>(dat45))</a:t>
            </a:r>
          </a:p>
          <a:p>
            <a:pPr marL="0" indent="0">
              <a:buNone/>
            </a:pPr>
            <a:endParaRPr lang="en-IN" dirty="0"/>
          </a:p>
        </p:txBody>
      </p:sp>
    </p:spTree>
    <p:extLst>
      <p:ext uri="{BB962C8B-B14F-4D97-AF65-F5344CB8AC3E}">
        <p14:creationId xmlns:p14="http://schemas.microsoft.com/office/powerpoint/2010/main" xmlns="" val="156477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Profiling: Continuous Variables</a:t>
            </a:r>
            <a:endParaRPr lang="en-IN" dirty="0"/>
          </a:p>
        </p:txBody>
      </p:sp>
      <p:sp>
        <p:nvSpPr>
          <p:cNvPr id="3" name="Content Placeholder 2"/>
          <p:cNvSpPr>
            <a:spLocks noGrp="1"/>
          </p:cNvSpPr>
          <p:nvPr>
            <p:ph idx="1"/>
          </p:nvPr>
        </p:nvSpPr>
        <p:spPr/>
        <p:txBody>
          <a:bodyPr>
            <a:normAutofit lnSpcReduction="10000"/>
          </a:bodyPr>
          <a:lstStyle/>
          <a:p>
            <a:r>
              <a:rPr lang="en-IN" dirty="0" smtClean="0"/>
              <a:t>The code in the previous slide will produce an output like this:</a:t>
            </a:r>
          </a:p>
          <a:p>
            <a:endParaRPr lang="en-IN" dirty="0"/>
          </a:p>
          <a:p>
            <a:endParaRPr lang="en-IN" dirty="0" smtClean="0"/>
          </a:p>
          <a:p>
            <a:endParaRPr lang="en-IN" dirty="0"/>
          </a:p>
          <a:p>
            <a:endParaRPr lang="en-IN" dirty="0" smtClean="0"/>
          </a:p>
          <a:p>
            <a:endParaRPr lang="en-IN" dirty="0"/>
          </a:p>
          <a:p>
            <a:endParaRPr lang="en-IN" dirty="0" smtClean="0"/>
          </a:p>
          <a:p>
            <a:r>
              <a:rPr lang="en-IN" dirty="0" smtClean="0"/>
              <a:t>All such objects containing profiles of the continuous variables can be written out as a csv file for further analysis</a:t>
            </a:r>
          </a:p>
          <a:p>
            <a:endParaRPr lang="en-IN" dirty="0" smtClean="0"/>
          </a:p>
          <a:p>
            <a:pPr marL="0" indent="0">
              <a:buNone/>
            </a:pPr>
            <a:endParaRPr lang="en-IN" dirty="0"/>
          </a:p>
        </p:txBody>
      </p:sp>
      <p:pic>
        <p:nvPicPr>
          <p:cNvPr id="7" name="Picture 6"/>
          <p:cNvPicPr>
            <a:picLocks noChangeAspect="1"/>
          </p:cNvPicPr>
          <p:nvPr/>
        </p:nvPicPr>
        <p:blipFill>
          <a:blip r:embed="rId2"/>
          <a:stretch>
            <a:fillRect/>
          </a:stretch>
        </p:blipFill>
        <p:spPr>
          <a:xfrm>
            <a:off x="838200" y="2207202"/>
            <a:ext cx="6619875" cy="2914650"/>
          </a:xfrm>
          <a:prstGeom prst="rect">
            <a:avLst/>
          </a:prstGeom>
        </p:spPr>
      </p:pic>
    </p:spTree>
    <p:extLst>
      <p:ext uri="{BB962C8B-B14F-4D97-AF65-F5344CB8AC3E}">
        <p14:creationId xmlns:p14="http://schemas.microsoft.com/office/powerpoint/2010/main" xmlns="" val="271964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Profiling: Categorical Variables</a:t>
            </a:r>
            <a:endParaRPr lang="en-IN" dirty="0"/>
          </a:p>
        </p:txBody>
      </p:sp>
      <p:sp>
        <p:nvSpPr>
          <p:cNvPr id="3" name="Content Placeholder 2"/>
          <p:cNvSpPr>
            <a:spLocks noGrp="1"/>
          </p:cNvSpPr>
          <p:nvPr>
            <p:ph idx="1"/>
          </p:nvPr>
        </p:nvSpPr>
        <p:spPr/>
        <p:txBody>
          <a:bodyPr/>
          <a:lstStyle/>
          <a:p>
            <a:r>
              <a:rPr lang="en-IN" dirty="0" smtClean="0"/>
              <a:t>Event rate for each level in a categorical variable can be computed</a:t>
            </a:r>
          </a:p>
          <a:p>
            <a:r>
              <a:rPr lang="en-IN" dirty="0" smtClean="0"/>
              <a:t>Ideally there should be good difference between the event rate in each level</a:t>
            </a:r>
          </a:p>
          <a:p>
            <a:r>
              <a:rPr lang="en-IN" dirty="0" smtClean="0"/>
              <a:t>If some levels have similar event rate then those labels can be combined in a single group</a:t>
            </a:r>
          </a:p>
          <a:p>
            <a:pPr marL="0" indent="0">
              <a:buNone/>
            </a:pPr>
            <a:endParaRPr lang="en-IN" dirty="0"/>
          </a:p>
        </p:txBody>
      </p:sp>
    </p:spTree>
    <p:extLst>
      <p:ext uri="{BB962C8B-B14F-4D97-AF65-F5344CB8AC3E}">
        <p14:creationId xmlns:p14="http://schemas.microsoft.com/office/powerpoint/2010/main" xmlns="" val="3143926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Profiling: Categorical Variables</a:t>
            </a:r>
            <a:endParaRPr lang="en-IN" dirty="0"/>
          </a:p>
        </p:txBody>
      </p:sp>
      <p:sp>
        <p:nvSpPr>
          <p:cNvPr id="3" name="Content Placeholder 2"/>
          <p:cNvSpPr>
            <a:spLocks noGrp="1"/>
          </p:cNvSpPr>
          <p:nvPr>
            <p:ph idx="1"/>
          </p:nvPr>
        </p:nvSpPr>
        <p:spPr/>
        <p:txBody>
          <a:bodyPr/>
          <a:lstStyle/>
          <a:p>
            <a:r>
              <a:rPr lang="en-IN" dirty="0" smtClean="0"/>
              <a:t>This is a sample R code that can be used to create categorical variable profiles:</a:t>
            </a:r>
          </a:p>
          <a:p>
            <a:pPr marL="0" indent="0">
              <a:buNone/>
            </a:pPr>
            <a:r>
              <a:rPr lang="en-IN" sz="2000" dirty="0" smtClean="0">
                <a:solidFill>
                  <a:schemeClr val="accent5">
                    <a:lumMod val="75000"/>
                  </a:schemeClr>
                </a:solidFill>
              </a:rPr>
              <a:t>telecom%&gt;%count(</a:t>
            </a:r>
            <a:r>
              <a:rPr lang="en-IN" sz="2000" dirty="0" err="1" smtClean="0">
                <a:solidFill>
                  <a:schemeClr val="accent5">
                    <a:lumMod val="75000"/>
                  </a:schemeClr>
                </a:solidFill>
              </a:rPr>
              <a:t>churn,levels</a:t>
            </a:r>
            <a:r>
              <a:rPr lang="en-IN" sz="2000" dirty="0" smtClean="0">
                <a:solidFill>
                  <a:schemeClr val="accent5">
                    <a:lumMod val="75000"/>
                  </a:schemeClr>
                </a:solidFill>
              </a:rPr>
              <a:t>=</a:t>
            </a:r>
            <a:r>
              <a:rPr lang="en-IN" sz="2000" dirty="0" err="1" smtClean="0">
                <a:solidFill>
                  <a:schemeClr val="accent5">
                    <a:lumMod val="75000"/>
                  </a:schemeClr>
                </a:solidFill>
              </a:rPr>
              <a:t>actvsubs</a:t>
            </a:r>
            <a:r>
              <a:rPr lang="en-IN" sz="2000" dirty="0" smtClean="0">
                <a:solidFill>
                  <a:schemeClr val="accent5">
                    <a:lumMod val="75000"/>
                  </a:schemeClr>
                </a:solidFill>
              </a:rPr>
              <a:t>)%&gt;%filter(churn==1)-&gt;datC1</a:t>
            </a:r>
          </a:p>
          <a:p>
            <a:pPr marL="0" indent="0">
              <a:buNone/>
            </a:pPr>
            <a:r>
              <a:rPr lang="en-IN" sz="2000" dirty="0" smtClean="0">
                <a:solidFill>
                  <a:schemeClr val="accent5">
                    <a:lumMod val="75000"/>
                  </a:schemeClr>
                </a:solidFill>
              </a:rPr>
              <a:t>datC1$N&lt;-</a:t>
            </a:r>
            <a:r>
              <a:rPr lang="en-IN" sz="2000" dirty="0" err="1" smtClean="0">
                <a:solidFill>
                  <a:schemeClr val="accent5">
                    <a:lumMod val="75000"/>
                  </a:schemeClr>
                </a:solidFill>
              </a:rPr>
              <a:t>unclass</a:t>
            </a:r>
            <a:r>
              <a:rPr lang="en-IN" sz="2000" dirty="0" smtClean="0">
                <a:solidFill>
                  <a:schemeClr val="accent5">
                    <a:lumMod val="75000"/>
                  </a:schemeClr>
                </a:solidFill>
              </a:rPr>
              <a:t>(telecom%&gt;%filter(actvsubs%in%datC1$levels)%&gt;%count(</a:t>
            </a:r>
            <a:r>
              <a:rPr lang="en-IN" sz="2000" dirty="0" err="1" smtClean="0">
                <a:solidFill>
                  <a:schemeClr val="accent5">
                    <a:lumMod val="75000"/>
                  </a:schemeClr>
                </a:solidFill>
              </a:rPr>
              <a:t>actvsubs</a:t>
            </a:r>
            <a:r>
              <a:rPr lang="en-IN" sz="2000" dirty="0" smtClean="0">
                <a:solidFill>
                  <a:schemeClr val="accent5">
                    <a:lumMod val="75000"/>
                  </a:schemeClr>
                </a:solidFill>
              </a:rPr>
              <a:t>))[[2]]</a:t>
            </a:r>
          </a:p>
          <a:p>
            <a:pPr marL="0" indent="0">
              <a:buNone/>
            </a:pPr>
            <a:r>
              <a:rPr lang="en-IN" sz="2000" dirty="0" smtClean="0">
                <a:solidFill>
                  <a:schemeClr val="accent5">
                    <a:lumMod val="75000"/>
                  </a:schemeClr>
                </a:solidFill>
              </a:rPr>
              <a:t>datC1$ChurnPerc&lt;-datC1$n/datC1$N</a:t>
            </a:r>
          </a:p>
          <a:p>
            <a:pPr marL="0" indent="0">
              <a:buNone/>
            </a:pPr>
            <a:r>
              <a:rPr lang="en-IN" sz="2000" dirty="0" smtClean="0">
                <a:solidFill>
                  <a:schemeClr val="accent5">
                    <a:lumMod val="75000"/>
                  </a:schemeClr>
                </a:solidFill>
              </a:rPr>
              <a:t>datC1$Var.Name&lt;-rep("</a:t>
            </a:r>
            <a:r>
              <a:rPr lang="en-IN" sz="2000" dirty="0" err="1" smtClean="0">
                <a:solidFill>
                  <a:schemeClr val="accent5">
                    <a:lumMod val="75000"/>
                  </a:schemeClr>
                </a:solidFill>
              </a:rPr>
              <a:t>actvsubs</a:t>
            </a:r>
            <a:r>
              <a:rPr lang="en-IN" sz="2000" dirty="0" smtClean="0">
                <a:solidFill>
                  <a:schemeClr val="accent5">
                    <a:lumMod val="75000"/>
                  </a:schemeClr>
                </a:solidFill>
              </a:rPr>
              <a:t>",</a:t>
            </a:r>
            <a:r>
              <a:rPr lang="en-IN" sz="2000" dirty="0" err="1" smtClean="0">
                <a:solidFill>
                  <a:schemeClr val="accent5">
                    <a:lumMod val="75000"/>
                  </a:schemeClr>
                </a:solidFill>
              </a:rPr>
              <a:t>nrow</a:t>
            </a:r>
            <a:r>
              <a:rPr lang="en-IN" sz="2000" dirty="0" smtClean="0">
                <a:solidFill>
                  <a:schemeClr val="accent5">
                    <a:lumMod val="75000"/>
                  </a:schemeClr>
                </a:solidFill>
              </a:rPr>
              <a:t>(datC1))</a:t>
            </a:r>
            <a:endParaRPr lang="en-IN" sz="2000" dirty="0">
              <a:solidFill>
                <a:schemeClr val="accent5">
                  <a:lumMod val="75000"/>
                </a:schemeClr>
              </a:solidFill>
            </a:endParaRPr>
          </a:p>
        </p:txBody>
      </p:sp>
    </p:spTree>
    <p:extLst>
      <p:ext uri="{BB962C8B-B14F-4D97-AF65-F5344CB8AC3E}">
        <p14:creationId xmlns:p14="http://schemas.microsoft.com/office/powerpoint/2010/main" xmlns="" val="1727186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Profiling: Categorical Variables</a:t>
            </a:r>
            <a:endParaRPr lang="en-IN" dirty="0"/>
          </a:p>
        </p:txBody>
      </p:sp>
      <p:sp>
        <p:nvSpPr>
          <p:cNvPr id="3" name="Content Placeholder 2"/>
          <p:cNvSpPr>
            <a:spLocks noGrp="1"/>
          </p:cNvSpPr>
          <p:nvPr>
            <p:ph idx="1"/>
          </p:nvPr>
        </p:nvSpPr>
        <p:spPr/>
        <p:txBody>
          <a:bodyPr/>
          <a:lstStyle/>
          <a:p>
            <a:r>
              <a:rPr lang="en-IN" dirty="0" smtClean="0"/>
              <a:t>An output like this will be produced using the code in the previous slide:</a:t>
            </a:r>
          </a:p>
          <a:p>
            <a:pPr marL="0" indent="0">
              <a:buNone/>
            </a:pPr>
            <a:endParaRPr lang="en-IN" dirty="0"/>
          </a:p>
        </p:txBody>
      </p:sp>
      <p:pic>
        <p:nvPicPr>
          <p:cNvPr id="4" name="Picture 3"/>
          <p:cNvPicPr>
            <a:picLocks noChangeAspect="1"/>
          </p:cNvPicPr>
          <p:nvPr/>
        </p:nvPicPr>
        <p:blipFill>
          <a:blip r:embed="rId2"/>
          <a:stretch>
            <a:fillRect/>
          </a:stretch>
        </p:blipFill>
        <p:spPr>
          <a:xfrm>
            <a:off x="838200" y="2720181"/>
            <a:ext cx="5867457" cy="3029455"/>
          </a:xfrm>
          <a:prstGeom prst="rect">
            <a:avLst/>
          </a:prstGeom>
        </p:spPr>
      </p:pic>
    </p:spTree>
    <p:extLst>
      <p:ext uri="{BB962C8B-B14F-4D97-AF65-F5344CB8AC3E}">
        <p14:creationId xmlns:p14="http://schemas.microsoft.com/office/powerpoint/2010/main" xmlns="" val="4057907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1003</Words>
  <Application>Microsoft Office PowerPoint</Application>
  <PresentationFormat>Custom</PresentationFormat>
  <Paragraphs>107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Final Case Study Guide</vt:lpstr>
      <vt:lpstr>Agenda</vt:lpstr>
      <vt:lpstr>Understanding data: Creating data quality report</vt:lpstr>
      <vt:lpstr>Variable Profiling: Continuous Variables</vt:lpstr>
      <vt:lpstr>Variable Profiling: Continuous Variables</vt:lpstr>
      <vt:lpstr>Variable Profiling: Continuous Variables</vt:lpstr>
      <vt:lpstr>Variable Profiling: Categorical Variables</vt:lpstr>
      <vt:lpstr>Variable Profiling: Categorical Variables</vt:lpstr>
      <vt:lpstr>Variable Profiling: Categorical Variables</vt:lpstr>
      <vt:lpstr>Data Preparation: Continuous Variables</vt:lpstr>
      <vt:lpstr>Data Preparation: Categorical Variables</vt:lpstr>
      <vt:lpstr>Data Preparation: Missing Value Imputation</vt:lpstr>
      <vt:lpstr>Data Preparation: Derived Variables</vt:lpstr>
      <vt:lpstr>Model Building: Using stepwise regression</vt:lpstr>
      <vt:lpstr>Final Model</vt:lpstr>
      <vt:lpstr>Creating customer segments</vt:lpstr>
      <vt:lpstr>Additional Notes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Case Study</dc:title>
  <dc:creator>Gunnvant</dc:creator>
  <cp:lastModifiedBy>LENOVO</cp:lastModifiedBy>
  <cp:revision>55</cp:revision>
  <dcterms:created xsi:type="dcterms:W3CDTF">2015-12-02T07:32:33Z</dcterms:created>
  <dcterms:modified xsi:type="dcterms:W3CDTF">2017-05-30T07:56:12Z</dcterms:modified>
</cp:coreProperties>
</file>