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5" autoAdjust="0"/>
    <p:restoredTop sz="94660"/>
  </p:normalViewPr>
  <p:slideViewPr>
    <p:cSldViewPr snapToGrid="0">
      <p:cViewPr varScale="1">
        <p:scale>
          <a:sx n="78" d="100"/>
          <a:sy n="78" d="100"/>
        </p:scale>
        <p:origin x="2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1CCAA1-0A3E-460D-B505-A5C3F832F33D}" type="datetimeFigureOut">
              <a:rPr lang="en-US" smtClean="0"/>
              <a:t>10/1/2023</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13B0A34-9AAE-4D11-9145-4F5230B743EE}"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6995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1CCAA1-0A3E-460D-B505-A5C3F832F33D}"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B0A34-9AAE-4D11-9145-4F5230B743EE}"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690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1CCAA1-0A3E-460D-B505-A5C3F832F33D}"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B0A34-9AAE-4D11-9145-4F5230B743EE}"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1152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1CCAA1-0A3E-460D-B505-A5C3F832F33D}"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B0A34-9AAE-4D11-9145-4F5230B743EE}"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2383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1CCAA1-0A3E-460D-B505-A5C3F832F33D}" type="datetimeFigureOut">
              <a:rPr lang="en-US" smtClean="0"/>
              <a:t>10/1/2023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3B0A34-9AAE-4D11-9145-4F5230B743EE}"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4580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1CCAA1-0A3E-460D-B505-A5C3F832F33D}"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B0A34-9AAE-4D11-9145-4F5230B743EE}"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1809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1CCAA1-0A3E-460D-B505-A5C3F832F33D}" type="datetimeFigureOut">
              <a:rPr lang="en-US" smtClean="0"/>
              <a:t>10/1/2023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3B0A34-9AAE-4D11-9145-4F5230B743EE}"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1948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1CCAA1-0A3E-460D-B505-A5C3F832F33D}" type="datetimeFigureOut">
              <a:rPr lang="en-US" smtClean="0"/>
              <a:t>10/1/2023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3B0A34-9AAE-4D11-9145-4F5230B743EE}"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8651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CCAA1-0A3E-460D-B505-A5C3F832F33D}" type="datetimeFigureOut">
              <a:rPr lang="en-US" smtClean="0"/>
              <a:t>10/1/2023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3B0A34-9AAE-4D11-9145-4F5230B743EE}" type="slidenum">
              <a:rPr lang="en-US" smtClean="0"/>
              <a:t>‹#›</a:t>
            </a:fld>
            <a:endParaRPr lang="en-US"/>
          </a:p>
        </p:txBody>
      </p:sp>
    </p:spTree>
    <p:extLst>
      <p:ext uri="{BB962C8B-B14F-4D97-AF65-F5344CB8AC3E}">
        <p14:creationId xmlns:p14="http://schemas.microsoft.com/office/powerpoint/2010/main" val="2054257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D1CCAA1-0A3E-460D-B505-A5C3F832F33D}" type="datetimeFigureOut">
              <a:rPr lang="en-US" smtClean="0"/>
              <a:t>10/1/2023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3B0A34-9AAE-4D11-9145-4F5230B743EE}"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2470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D1CCAA1-0A3E-460D-B505-A5C3F832F33D}" type="datetimeFigureOut">
              <a:rPr lang="en-US" smtClean="0"/>
              <a:t>10/1/2023</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13B0A34-9AAE-4D11-9145-4F5230B743EE}"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913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D1CCAA1-0A3E-460D-B505-A5C3F832F33D}" type="datetimeFigureOut">
              <a:rPr lang="en-US" smtClean="0"/>
              <a:t>10/1/2023</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13B0A34-9AAE-4D11-9145-4F5230B743EE}"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8669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8B1781-6DFD-49F7-8765-A1191C6620C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61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74507" y="0"/>
            <a:ext cx="12135610" cy="6858000"/>
          </a:xfrm>
          <a:prstGeom prst="rect">
            <a:avLst/>
          </a:prstGeom>
          <a:effectLst/>
        </p:spPr>
      </p:pic>
      <p:sp>
        <p:nvSpPr>
          <p:cNvPr id="2" name="Title 1">
            <a:extLst>
              <a:ext uri="{FF2B5EF4-FFF2-40B4-BE49-F238E27FC236}">
                <a16:creationId xmlns:a16="http://schemas.microsoft.com/office/drawing/2014/main" id="{1D505C59-3289-4348-AACE-A7ADF4353974}"/>
              </a:ext>
            </a:extLst>
          </p:cNvPr>
          <p:cNvSpPr>
            <a:spLocks noGrp="1"/>
          </p:cNvSpPr>
          <p:nvPr>
            <p:ph type="ctrTitle"/>
          </p:nvPr>
        </p:nvSpPr>
        <p:spPr>
          <a:xfrm>
            <a:off x="2072640" y="518161"/>
            <a:ext cx="9144000" cy="2910840"/>
          </a:xfrm>
        </p:spPr>
        <p:txBody>
          <a:bodyPr>
            <a:noAutofit/>
          </a:bodyPr>
          <a:lstStyle/>
          <a:p>
            <a:pPr algn="ctr"/>
            <a:r>
              <a:rPr lang="en-US" b="1" dirty="0">
                <a:effectLst>
                  <a:outerShdw blurRad="50800" dist="50800" dir="5400000" algn="ctr" rotWithShape="0">
                    <a:schemeClr val="bg1">
                      <a:lumMod val="85000"/>
                    </a:schemeClr>
                  </a:outerShdw>
                </a:effectLst>
                <a:latin typeface="Candara" panose="020E0502030303020204" pitchFamily="34" charset="0"/>
              </a:rPr>
              <a:t>PROJECT PROPOSAL ON ONLINE TAXI BOOKING SYSTEM</a:t>
            </a:r>
          </a:p>
        </p:txBody>
      </p:sp>
      <p:sp>
        <p:nvSpPr>
          <p:cNvPr id="3" name="Subtitle 2">
            <a:extLst>
              <a:ext uri="{FF2B5EF4-FFF2-40B4-BE49-F238E27FC236}">
                <a16:creationId xmlns:a16="http://schemas.microsoft.com/office/drawing/2014/main" id="{9972806E-F3FB-408C-BED5-049343ECC7B8}"/>
              </a:ext>
            </a:extLst>
          </p:cNvPr>
          <p:cNvSpPr>
            <a:spLocks noGrp="1"/>
          </p:cNvSpPr>
          <p:nvPr>
            <p:ph type="subTitle" idx="1"/>
          </p:nvPr>
        </p:nvSpPr>
        <p:spPr>
          <a:xfrm>
            <a:off x="2636109" y="2973246"/>
            <a:ext cx="9144000" cy="3482502"/>
          </a:xfrm>
        </p:spPr>
        <p:txBody>
          <a:bodyPr>
            <a:normAutofit/>
          </a:bodyPr>
          <a:lstStyle/>
          <a:p>
            <a:endParaRPr lang="en-US" dirty="0"/>
          </a:p>
          <a:p>
            <a:r>
              <a:rPr lang="en-US" dirty="0"/>
              <a:t>SRI LANKA INSTITUTE OF ADVANCED TECHNOLOGICAL EDUCATION (SLIATE)</a:t>
            </a:r>
          </a:p>
          <a:p>
            <a:endParaRPr lang="en-US" dirty="0"/>
          </a:p>
          <a:p>
            <a:endParaRPr lang="en-US" dirty="0"/>
          </a:p>
          <a:p>
            <a:endParaRPr lang="en-US" dirty="0"/>
          </a:p>
          <a:p>
            <a:r>
              <a:rPr lang="en-US" dirty="0"/>
              <a:t>                                                         INDEX NUMBER : - RAT|IT|2022|F|0010</a:t>
            </a:r>
          </a:p>
          <a:p>
            <a:r>
              <a:rPr lang="en-US" dirty="0"/>
              <a:t>                                                         NAME : - M. Pawan Dananjaya Lakshan. </a:t>
            </a:r>
          </a:p>
        </p:txBody>
      </p:sp>
    </p:spTree>
    <p:extLst>
      <p:ext uri="{BB962C8B-B14F-4D97-AF65-F5344CB8AC3E}">
        <p14:creationId xmlns:p14="http://schemas.microsoft.com/office/powerpoint/2010/main" val="3552549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3A728-4FD2-43B6-9157-C820C7CA2D93}"/>
              </a:ext>
            </a:extLst>
          </p:cNvPr>
          <p:cNvSpPr>
            <a:spLocks noGrp="1"/>
          </p:cNvSpPr>
          <p:nvPr>
            <p:ph type="title"/>
          </p:nvPr>
        </p:nvSpPr>
        <p:spPr/>
        <p:txBody>
          <a:bodyPr/>
          <a:lstStyle/>
          <a:p>
            <a:pPr algn="ctr"/>
            <a:r>
              <a:rPr lang="en-US" dirty="0"/>
              <a:t>INTRODUCTION</a:t>
            </a:r>
          </a:p>
        </p:txBody>
      </p:sp>
      <p:sp>
        <p:nvSpPr>
          <p:cNvPr id="3" name="Content Placeholder 2">
            <a:extLst>
              <a:ext uri="{FF2B5EF4-FFF2-40B4-BE49-F238E27FC236}">
                <a16:creationId xmlns:a16="http://schemas.microsoft.com/office/drawing/2014/main" id="{9BE05D63-1787-4FB2-9736-F1EA24C73685}"/>
              </a:ext>
            </a:extLst>
          </p:cNvPr>
          <p:cNvSpPr>
            <a:spLocks noGrp="1"/>
          </p:cNvSpPr>
          <p:nvPr>
            <p:ph idx="1"/>
          </p:nvPr>
        </p:nvSpPr>
        <p:spPr/>
        <p:txBody>
          <a:bodyPr/>
          <a:lstStyle/>
          <a:p>
            <a:r>
              <a:rPr lang="en-US" dirty="0"/>
              <a:t>Currently, there is an era where convenience and efficiency are at the top. At the same time, the broadcasting industry has also undergone a profound transformation. With the arrival of smartphones, the necessary facilities have been set up to use the taxi online route that is required for people's travel. But some village not use these apps so </a:t>
            </a:r>
            <a:r>
              <a:rPr lang="en-US" dirty="0" err="1"/>
              <a:t>i</a:t>
            </a:r>
            <a:r>
              <a:rPr lang="en-US" dirty="0"/>
              <a:t> introduce this project for them.</a:t>
            </a:r>
          </a:p>
        </p:txBody>
      </p:sp>
      <p:pic>
        <p:nvPicPr>
          <p:cNvPr id="5" name="Picture 4">
            <a:extLst>
              <a:ext uri="{FF2B5EF4-FFF2-40B4-BE49-F238E27FC236}">
                <a16:creationId xmlns:a16="http://schemas.microsoft.com/office/drawing/2014/main" id="{DFC04D71-E977-4B53-8B86-05FE9451E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616" y="3741038"/>
            <a:ext cx="3248025" cy="1914525"/>
          </a:xfrm>
          <a:prstGeom prst="rect">
            <a:avLst/>
          </a:prstGeom>
        </p:spPr>
      </p:pic>
    </p:spTree>
    <p:extLst>
      <p:ext uri="{BB962C8B-B14F-4D97-AF65-F5344CB8AC3E}">
        <p14:creationId xmlns:p14="http://schemas.microsoft.com/office/powerpoint/2010/main" val="29514037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205D-B3FB-4059-B9D9-6F66D8ADEC2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A64EA52D-413A-4CA5-8AE9-53A0E600E469}"/>
              </a:ext>
            </a:extLst>
          </p:cNvPr>
          <p:cNvSpPr>
            <a:spLocks noGrp="1"/>
          </p:cNvSpPr>
          <p:nvPr>
            <p:ph idx="1"/>
          </p:nvPr>
        </p:nvSpPr>
        <p:spPr/>
        <p:txBody>
          <a:bodyPr/>
          <a:lstStyle/>
          <a:p>
            <a:r>
              <a:rPr lang="en-US" dirty="0"/>
              <a:t>Sri Lanka is currently known as a developing country. Some cities in Sri Lanka show a very developed character and there are some villages that are still developing. The problem in those villages is that there is no awakening in terms of technology and it is bright.  We do not see the use of online taxi system not only in such poor villages but also in some developed cities. It takes a lot of time for those people to find a way to travel. Although it is an urgent matter, the work is delayed due to the time it takes for people to find a shelter. Sometimes they can’t found vehicle .</a:t>
            </a:r>
          </a:p>
        </p:txBody>
      </p:sp>
      <p:pic>
        <p:nvPicPr>
          <p:cNvPr id="5" name="Picture 4">
            <a:extLst>
              <a:ext uri="{FF2B5EF4-FFF2-40B4-BE49-F238E27FC236}">
                <a16:creationId xmlns:a16="http://schemas.microsoft.com/office/drawing/2014/main" id="{94345BCB-85AE-479E-9C29-E7D8E81D68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1223" y="4262841"/>
            <a:ext cx="3143250" cy="1765686"/>
          </a:xfrm>
          <a:prstGeom prst="rect">
            <a:avLst/>
          </a:prstGeom>
        </p:spPr>
      </p:pic>
    </p:spTree>
    <p:extLst>
      <p:ext uri="{BB962C8B-B14F-4D97-AF65-F5344CB8AC3E}">
        <p14:creationId xmlns:p14="http://schemas.microsoft.com/office/powerpoint/2010/main" val="25562622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1063F-0AC1-4195-8700-901655531787}"/>
              </a:ext>
            </a:extLst>
          </p:cNvPr>
          <p:cNvSpPr>
            <a:spLocks noGrp="1"/>
          </p:cNvSpPr>
          <p:nvPr>
            <p:ph type="title"/>
          </p:nvPr>
        </p:nvSpPr>
        <p:spPr/>
        <p:txBody>
          <a:bodyPr/>
          <a:lstStyle/>
          <a:p>
            <a:r>
              <a:rPr lang="en-US" dirty="0"/>
              <a:t>PROPOSED SOLUTION </a:t>
            </a:r>
          </a:p>
        </p:txBody>
      </p:sp>
      <p:sp>
        <p:nvSpPr>
          <p:cNvPr id="3" name="Content Placeholder 2">
            <a:extLst>
              <a:ext uri="{FF2B5EF4-FFF2-40B4-BE49-F238E27FC236}">
                <a16:creationId xmlns:a16="http://schemas.microsoft.com/office/drawing/2014/main" id="{84B95870-75DF-4957-8FC8-D33FD695569D}"/>
              </a:ext>
            </a:extLst>
          </p:cNvPr>
          <p:cNvSpPr>
            <a:spLocks noGrp="1"/>
          </p:cNvSpPr>
          <p:nvPr>
            <p:ph idx="1"/>
          </p:nvPr>
        </p:nvSpPr>
        <p:spPr/>
        <p:txBody>
          <a:bodyPr/>
          <a:lstStyle/>
          <a:p>
            <a:r>
              <a:rPr lang="en-US" dirty="0"/>
              <a:t>As a solution for this, we can set up a method to find a nearby taxi by clicking on a link on Google.</a:t>
            </a:r>
          </a:p>
        </p:txBody>
      </p:sp>
      <p:pic>
        <p:nvPicPr>
          <p:cNvPr id="5" name="Picture 4">
            <a:extLst>
              <a:ext uri="{FF2B5EF4-FFF2-40B4-BE49-F238E27FC236}">
                <a16:creationId xmlns:a16="http://schemas.microsoft.com/office/drawing/2014/main" id="{918E9927-D031-4BA2-9708-D1E8361942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1740" y="3002692"/>
            <a:ext cx="4016976" cy="2306693"/>
          </a:xfrm>
          <a:prstGeom prst="rect">
            <a:avLst/>
          </a:prstGeom>
        </p:spPr>
      </p:pic>
    </p:spTree>
    <p:extLst>
      <p:ext uri="{BB962C8B-B14F-4D97-AF65-F5344CB8AC3E}">
        <p14:creationId xmlns:p14="http://schemas.microsoft.com/office/powerpoint/2010/main" val="156674236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4640D-E3D7-4951-9EA5-9AEF82CEEDFB}"/>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ECBCCE9D-C617-4166-A9B3-031A641CBAC7}"/>
              </a:ext>
            </a:extLst>
          </p:cNvPr>
          <p:cNvSpPr>
            <a:spLocks noGrp="1"/>
          </p:cNvSpPr>
          <p:nvPr>
            <p:ph idx="1"/>
          </p:nvPr>
        </p:nvSpPr>
        <p:spPr/>
        <p:txBody>
          <a:bodyPr/>
          <a:lstStyle/>
          <a:p>
            <a:pPr marL="0" indent="0">
              <a:buNone/>
            </a:pPr>
            <a:r>
              <a:rPr lang="en-US" dirty="0"/>
              <a:t>•	Entering the places, you want to go.</a:t>
            </a:r>
          </a:p>
          <a:p>
            <a:endParaRPr lang="en-US" dirty="0"/>
          </a:p>
          <a:p>
            <a:pPr marL="0" indent="0">
              <a:buNone/>
            </a:pPr>
            <a:r>
              <a:rPr lang="en-US" dirty="0"/>
              <a:t>•	Select what vehicle need to travel.</a:t>
            </a:r>
          </a:p>
          <a:p>
            <a:endParaRPr lang="en-US" dirty="0"/>
          </a:p>
          <a:p>
            <a:pPr marL="0" indent="0">
              <a:buNone/>
            </a:pPr>
            <a:r>
              <a:rPr lang="en-US" dirty="0"/>
              <a:t>•	Receiving the message to the taxi drivers in it’s area.</a:t>
            </a:r>
          </a:p>
          <a:p>
            <a:endParaRPr lang="en-US" dirty="0"/>
          </a:p>
          <a:p>
            <a:pPr marL="0" indent="0">
              <a:buNone/>
            </a:pPr>
            <a:r>
              <a:rPr lang="en-US" dirty="0"/>
              <a:t>•	If there is someone who wants to go, take over the journey.</a:t>
            </a:r>
          </a:p>
          <a:p>
            <a:endParaRPr lang="en-US" dirty="0"/>
          </a:p>
        </p:txBody>
      </p:sp>
      <p:pic>
        <p:nvPicPr>
          <p:cNvPr id="5" name="Picture 4">
            <a:extLst>
              <a:ext uri="{FF2B5EF4-FFF2-40B4-BE49-F238E27FC236}">
                <a16:creationId xmlns:a16="http://schemas.microsoft.com/office/drawing/2014/main" id="{15ACEB02-E4B7-4556-99F1-2414E788D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1221" y="2098417"/>
            <a:ext cx="3152775" cy="2095500"/>
          </a:xfrm>
          <a:prstGeom prst="rect">
            <a:avLst/>
          </a:prstGeom>
        </p:spPr>
      </p:pic>
    </p:spTree>
    <p:extLst>
      <p:ext uri="{BB962C8B-B14F-4D97-AF65-F5344CB8AC3E}">
        <p14:creationId xmlns:p14="http://schemas.microsoft.com/office/powerpoint/2010/main" val="1829576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8605-F6DE-49F6-8F06-1304E14FAA99}"/>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9389A486-771D-402F-8221-955706192A09}"/>
              </a:ext>
            </a:extLst>
          </p:cNvPr>
          <p:cNvSpPr>
            <a:spLocks noGrp="1"/>
          </p:cNvSpPr>
          <p:nvPr>
            <p:ph idx="1"/>
          </p:nvPr>
        </p:nvSpPr>
        <p:spPr/>
        <p:txBody>
          <a:bodyPr/>
          <a:lstStyle/>
          <a:p>
            <a:pPr marL="0" indent="0">
              <a:buNone/>
            </a:pPr>
            <a:r>
              <a:rPr lang="en-US" dirty="0"/>
              <a:t>•	Finding city villages without a fairly advanced online taxi system.</a:t>
            </a:r>
          </a:p>
          <a:p>
            <a:pPr marL="0" indent="0">
              <a:buNone/>
            </a:pPr>
            <a:r>
              <a:rPr lang="en-US" dirty="0"/>
              <a:t>•	Finding out if smartphones are being used in their villages.</a:t>
            </a:r>
          </a:p>
          <a:p>
            <a:pPr marL="0" indent="0">
              <a:buNone/>
            </a:pPr>
            <a:r>
              <a:rPr lang="en-US" dirty="0"/>
              <a:t>•	Check if the required signal range is available. [ 2G,3G ]</a:t>
            </a:r>
          </a:p>
          <a:p>
            <a:pPr marL="0" indent="0">
              <a:buNone/>
            </a:pPr>
            <a:r>
              <a:rPr lang="en-US" dirty="0"/>
              <a:t>•	Creating the required web page.</a:t>
            </a:r>
          </a:p>
          <a:p>
            <a:pPr marL="0" indent="0">
              <a:buNone/>
            </a:pPr>
            <a:r>
              <a:rPr lang="en-US" dirty="0"/>
              <a:t>•	Popularization among people.</a:t>
            </a:r>
          </a:p>
          <a:p>
            <a:endParaRPr lang="en-US" dirty="0"/>
          </a:p>
        </p:txBody>
      </p:sp>
      <p:pic>
        <p:nvPicPr>
          <p:cNvPr id="5" name="Picture 4">
            <a:extLst>
              <a:ext uri="{FF2B5EF4-FFF2-40B4-BE49-F238E27FC236}">
                <a16:creationId xmlns:a16="http://schemas.microsoft.com/office/drawing/2014/main" id="{F9F7EA1E-5512-408E-A6AB-04A9FEBB27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0004" y="4104270"/>
            <a:ext cx="4514850" cy="1362075"/>
          </a:xfrm>
          <a:prstGeom prst="rect">
            <a:avLst/>
          </a:prstGeom>
        </p:spPr>
      </p:pic>
    </p:spTree>
    <p:extLst>
      <p:ext uri="{BB962C8B-B14F-4D97-AF65-F5344CB8AC3E}">
        <p14:creationId xmlns:p14="http://schemas.microsoft.com/office/powerpoint/2010/main" val="33748439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7FDAC-67C0-49B8-86B5-7B4CA3BEDFEE}"/>
              </a:ext>
            </a:extLst>
          </p:cNvPr>
          <p:cNvSpPr>
            <a:spLocks noGrp="1"/>
          </p:cNvSpPr>
          <p:nvPr>
            <p:ph type="title"/>
          </p:nvPr>
        </p:nvSpPr>
        <p:spPr/>
        <p:txBody>
          <a:bodyPr/>
          <a:lstStyle/>
          <a:p>
            <a:r>
              <a:rPr lang="en-US" dirty="0"/>
              <a:t>BUDGET ANALYSIS </a:t>
            </a:r>
          </a:p>
        </p:txBody>
      </p:sp>
      <p:graphicFrame>
        <p:nvGraphicFramePr>
          <p:cNvPr id="4" name="Content Placeholder 3">
            <a:extLst>
              <a:ext uri="{FF2B5EF4-FFF2-40B4-BE49-F238E27FC236}">
                <a16:creationId xmlns:a16="http://schemas.microsoft.com/office/drawing/2014/main" id="{4B71D205-413F-476B-9800-AE11571FE220}"/>
              </a:ext>
            </a:extLst>
          </p:cNvPr>
          <p:cNvGraphicFramePr>
            <a:graphicFrameLocks noGrp="1"/>
          </p:cNvGraphicFramePr>
          <p:nvPr>
            <p:ph idx="1"/>
            <p:extLst>
              <p:ext uri="{D42A27DB-BD31-4B8C-83A1-F6EECF244321}">
                <p14:modId xmlns:p14="http://schemas.microsoft.com/office/powerpoint/2010/main" val="1384037555"/>
              </p:ext>
            </p:extLst>
          </p:nvPr>
        </p:nvGraphicFramePr>
        <p:xfrm>
          <a:off x="1536969" y="2315183"/>
          <a:ext cx="9533108" cy="3443590"/>
        </p:xfrm>
        <a:graphic>
          <a:graphicData uri="http://schemas.openxmlformats.org/drawingml/2006/table">
            <a:tbl>
              <a:tblPr firstRow="1" firstCol="1" bandRow="1">
                <a:tableStyleId>{5C22544A-7EE6-4342-B048-85BDC9FD1C3A}</a:tableStyleId>
              </a:tblPr>
              <a:tblGrid>
                <a:gridCol w="4766554">
                  <a:extLst>
                    <a:ext uri="{9D8B030D-6E8A-4147-A177-3AD203B41FA5}">
                      <a16:colId xmlns:a16="http://schemas.microsoft.com/office/drawing/2014/main" val="3587421508"/>
                    </a:ext>
                  </a:extLst>
                </a:gridCol>
                <a:gridCol w="4766554">
                  <a:extLst>
                    <a:ext uri="{9D8B030D-6E8A-4147-A177-3AD203B41FA5}">
                      <a16:colId xmlns:a16="http://schemas.microsoft.com/office/drawing/2014/main" val="3331683100"/>
                    </a:ext>
                  </a:extLst>
                </a:gridCol>
              </a:tblGrid>
              <a:tr h="860100">
                <a:tc>
                  <a:txBody>
                    <a:bodyPr/>
                    <a:lstStyle/>
                    <a:p>
                      <a:pPr marL="0" marR="0" algn="just">
                        <a:lnSpc>
                          <a:spcPct val="107000"/>
                        </a:lnSpc>
                        <a:spcBef>
                          <a:spcPts val="0"/>
                        </a:spcBef>
                        <a:spcAft>
                          <a:spcPts val="0"/>
                        </a:spcAft>
                      </a:pPr>
                      <a:r>
                        <a:rPr lang="en-US" sz="1200">
                          <a:effectLst/>
                        </a:rPr>
                        <a:t>Title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Price ( Rs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85944666"/>
                  </a:ext>
                </a:extLst>
              </a:tr>
              <a:tr h="427294">
                <a:tc>
                  <a:txBody>
                    <a:bodyPr/>
                    <a:lstStyle/>
                    <a:p>
                      <a:pPr marL="0" marR="0" algn="just">
                        <a:lnSpc>
                          <a:spcPct val="107000"/>
                        </a:lnSpc>
                        <a:spcBef>
                          <a:spcPts val="0"/>
                        </a:spcBef>
                        <a:spcAft>
                          <a:spcPts val="0"/>
                        </a:spcAft>
                      </a:pPr>
                      <a:r>
                        <a:rPr lang="en-US" sz="1200">
                          <a:effectLst/>
                        </a:rPr>
                        <a:t>Collection of information to project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10,000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25483639"/>
                  </a:ext>
                </a:extLst>
              </a:tr>
              <a:tr h="427294">
                <a:tc>
                  <a:txBody>
                    <a:bodyPr/>
                    <a:lstStyle/>
                    <a:p>
                      <a:pPr marL="0" marR="0" algn="just">
                        <a:lnSpc>
                          <a:spcPct val="107000"/>
                        </a:lnSpc>
                        <a:spcBef>
                          <a:spcPts val="0"/>
                        </a:spcBef>
                        <a:spcAft>
                          <a:spcPts val="0"/>
                        </a:spcAft>
                      </a:pPr>
                      <a:r>
                        <a:rPr lang="en-US" sz="1200">
                          <a:effectLst/>
                        </a:rPr>
                        <a:t>Website making cost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35,000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5326490"/>
                  </a:ext>
                </a:extLst>
              </a:tr>
              <a:tr h="427294">
                <a:tc>
                  <a:txBody>
                    <a:bodyPr/>
                    <a:lstStyle/>
                    <a:p>
                      <a:pPr marL="0" marR="0" algn="just">
                        <a:lnSpc>
                          <a:spcPct val="107000"/>
                        </a:lnSpc>
                        <a:spcBef>
                          <a:spcPts val="0"/>
                        </a:spcBef>
                        <a:spcAft>
                          <a:spcPts val="0"/>
                        </a:spcAft>
                      </a:pPr>
                      <a:r>
                        <a:rPr lang="en-US" sz="1200">
                          <a:effectLst/>
                        </a:rPr>
                        <a:t>Security and maintain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45,000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3741622"/>
                  </a:ext>
                </a:extLst>
              </a:tr>
              <a:tr h="427294">
                <a:tc>
                  <a:txBody>
                    <a:bodyPr/>
                    <a:lstStyle/>
                    <a:p>
                      <a:pPr marL="0" marR="0" algn="just">
                        <a:lnSpc>
                          <a:spcPct val="107000"/>
                        </a:lnSpc>
                        <a:spcBef>
                          <a:spcPts val="0"/>
                        </a:spcBef>
                        <a:spcAft>
                          <a:spcPts val="0"/>
                        </a:spcAft>
                      </a:pPr>
                      <a:r>
                        <a:rPr lang="en-US" sz="1200">
                          <a:effectLst/>
                        </a:rPr>
                        <a:t>For Ads and leaflet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a:effectLst/>
                        </a:rPr>
                        <a:t> 30,000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6756723"/>
                  </a:ext>
                </a:extLst>
              </a:tr>
              <a:tr h="874314">
                <a:tc>
                  <a:txBody>
                    <a:bodyPr/>
                    <a:lstStyle/>
                    <a:p>
                      <a:pPr marL="0" marR="0" algn="just">
                        <a:lnSpc>
                          <a:spcPct val="107000"/>
                        </a:lnSpc>
                        <a:spcBef>
                          <a:spcPts val="0"/>
                        </a:spcBef>
                        <a:spcAft>
                          <a:spcPts val="0"/>
                        </a:spcAft>
                      </a:pPr>
                      <a:r>
                        <a:rPr lang="en-US" sz="1200">
                          <a:effectLst/>
                        </a:rPr>
                        <a:t> </a:t>
                      </a:r>
                      <a:endParaRPr lang="en-US" sz="1100">
                        <a:effectLst/>
                      </a:endParaRPr>
                    </a:p>
                    <a:p>
                      <a:pPr marL="0" marR="0" algn="just">
                        <a:lnSpc>
                          <a:spcPct val="107000"/>
                        </a:lnSpc>
                        <a:spcBef>
                          <a:spcPts val="0"/>
                        </a:spcBef>
                        <a:spcAft>
                          <a:spcPts val="0"/>
                        </a:spcAft>
                      </a:pPr>
                      <a:r>
                        <a:rPr lang="en-US" sz="1200">
                          <a:effectLst/>
                        </a:rPr>
                        <a:t>Total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a:effectLst/>
                        </a:rPr>
                        <a:t> </a:t>
                      </a:r>
                      <a:endParaRPr lang="en-US" sz="1100" dirty="0">
                        <a:effectLst/>
                      </a:endParaRPr>
                    </a:p>
                    <a:p>
                      <a:pPr marL="0" marR="0" algn="just">
                        <a:lnSpc>
                          <a:spcPct val="107000"/>
                        </a:lnSpc>
                        <a:spcBef>
                          <a:spcPts val="0"/>
                        </a:spcBef>
                        <a:spcAft>
                          <a:spcPts val="0"/>
                        </a:spcAft>
                      </a:pPr>
                      <a:r>
                        <a:rPr lang="en-US" sz="1200" dirty="0">
                          <a:effectLst/>
                        </a:rPr>
                        <a:t>120,000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0350672"/>
                  </a:ext>
                </a:extLst>
              </a:tr>
            </a:tbl>
          </a:graphicData>
        </a:graphic>
      </p:graphicFrame>
    </p:spTree>
    <p:extLst>
      <p:ext uri="{BB962C8B-B14F-4D97-AF65-F5344CB8AC3E}">
        <p14:creationId xmlns:p14="http://schemas.microsoft.com/office/powerpoint/2010/main" val="26312975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67B93-BF1D-4109-B18D-DE8E985540AD}"/>
              </a:ext>
            </a:extLst>
          </p:cNvPr>
          <p:cNvSpPr>
            <a:spLocks noGrp="1"/>
          </p:cNvSpPr>
          <p:nvPr>
            <p:ph type="title"/>
          </p:nvPr>
        </p:nvSpPr>
        <p:spPr/>
        <p:txBody>
          <a:bodyPr/>
          <a:lstStyle/>
          <a:p>
            <a:r>
              <a:rPr lang="en-US" dirty="0"/>
              <a:t>TIME FRAME</a:t>
            </a:r>
          </a:p>
        </p:txBody>
      </p:sp>
      <p:graphicFrame>
        <p:nvGraphicFramePr>
          <p:cNvPr id="4" name="Content Placeholder 3">
            <a:extLst>
              <a:ext uri="{FF2B5EF4-FFF2-40B4-BE49-F238E27FC236}">
                <a16:creationId xmlns:a16="http://schemas.microsoft.com/office/drawing/2014/main" id="{84D3A8B1-F14F-4B64-8F42-F81305390D29}"/>
              </a:ext>
            </a:extLst>
          </p:cNvPr>
          <p:cNvGraphicFramePr>
            <a:graphicFrameLocks noGrp="1"/>
          </p:cNvGraphicFramePr>
          <p:nvPr>
            <p:ph idx="1"/>
            <p:extLst>
              <p:ext uri="{D42A27DB-BD31-4B8C-83A1-F6EECF244321}">
                <p14:modId xmlns:p14="http://schemas.microsoft.com/office/powerpoint/2010/main" val="2929585029"/>
              </p:ext>
            </p:extLst>
          </p:nvPr>
        </p:nvGraphicFramePr>
        <p:xfrm>
          <a:off x="1495168" y="1962537"/>
          <a:ext cx="8328454" cy="3747007"/>
        </p:xfrm>
        <a:graphic>
          <a:graphicData uri="http://schemas.openxmlformats.org/drawingml/2006/table">
            <a:tbl>
              <a:tblPr firstRow="1" firstCol="1" bandRow="1"/>
              <a:tblGrid>
                <a:gridCol w="1604334">
                  <a:extLst>
                    <a:ext uri="{9D8B030D-6E8A-4147-A177-3AD203B41FA5}">
                      <a16:colId xmlns:a16="http://schemas.microsoft.com/office/drawing/2014/main" val="3140609426"/>
                    </a:ext>
                  </a:extLst>
                </a:gridCol>
                <a:gridCol w="334949">
                  <a:extLst>
                    <a:ext uri="{9D8B030D-6E8A-4147-A177-3AD203B41FA5}">
                      <a16:colId xmlns:a16="http://schemas.microsoft.com/office/drawing/2014/main" val="3297314954"/>
                    </a:ext>
                  </a:extLst>
                </a:gridCol>
                <a:gridCol w="334949">
                  <a:extLst>
                    <a:ext uri="{9D8B030D-6E8A-4147-A177-3AD203B41FA5}">
                      <a16:colId xmlns:a16="http://schemas.microsoft.com/office/drawing/2014/main" val="3168995961"/>
                    </a:ext>
                  </a:extLst>
                </a:gridCol>
                <a:gridCol w="334949">
                  <a:extLst>
                    <a:ext uri="{9D8B030D-6E8A-4147-A177-3AD203B41FA5}">
                      <a16:colId xmlns:a16="http://schemas.microsoft.com/office/drawing/2014/main" val="2427721586"/>
                    </a:ext>
                  </a:extLst>
                </a:gridCol>
                <a:gridCol w="336961">
                  <a:extLst>
                    <a:ext uri="{9D8B030D-6E8A-4147-A177-3AD203B41FA5}">
                      <a16:colId xmlns:a16="http://schemas.microsoft.com/office/drawing/2014/main" val="4134356470"/>
                    </a:ext>
                  </a:extLst>
                </a:gridCol>
                <a:gridCol w="333942">
                  <a:extLst>
                    <a:ext uri="{9D8B030D-6E8A-4147-A177-3AD203B41FA5}">
                      <a16:colId xmlns:a16="http://schemas.microsoft.com/office/drawing/2014/main" val="3928781915"/>
                    </a:ext>
                  </a:extLst>
                </a:gridCol>
                <a:gridCol w="334949">
                  <a:extLst>
                    <a:ext uri="{9D8B030D-6E8A-4147-A177-3AD203B41FA5}">
                      <a16:colId xmlns:a16="http://schemas.microsoft.com/office/drawing/2014/main" val="2220545964"/>
                    </a:ext>
                  </a:extLst>
                </a:gridCol>
                <a:gridCol w="334949">
                  <a:extLst>
                    <a:ext uri="{9D8B030D-6E8A-4147-A177-3AD203B41FA5}">
                      <a16:colId xmlns:a16="http://schemas.microsoft.com/office/drawing/2014/main" val="3936140874"/>
                    </a:ext>
                  </a:extLst>
                </a:gridCol>
                <a:gridCol w="337966">
                  <a:extLst>
                    <a:ext uri="{9D8B030D-6E8A-4147-A177-3AD203B41FA5}">
                      <a16:colId xmlns:a16="http://schemas.microsoft.com/office/drawing/2014/main" val="3519676265"/>
                    </a:ext>
                  </a:extLst>
                </a:gridCol>
                <a:gridCol w="334949">
                  <a:extLst>
                    <a:ext uri="{9D8B030D-6E8A-4147-A177-3AD203B41FA5}">
                      <a16:colId xmlns:a16="http://schemas.microsoft.com/office/drawing/2014/main" val="3086228792"/>
                    </a:ext>
                  </a:extLst>
                </a:gridCol>
                <a:gridCol w="335954">
                  <a:extLst>
                    <a:ext uri="{9D8B030D-6E8A-4147-A177-3AD203B41FA5}">
                      <a16:colId xmlns:a16="http://schemas.microsoft.com/office/drawing/2014/main" val="3032217151"/>
                    </a:ext>
                  </a:extLst>
                </a:gridCol>
                <a:gridCol w="334949">
                  <a:extLst>
                    <a:ext uri="{9D8B030D-6E8A-4147-A177-3AD203B41FA5}">
                      <a16:colId xmlns:a16="http://schemas.microsoft.com/office/drawing/2014/main" val="10926311"/>
                    </a:ext>
                  </a:extLst>
                </a:gridCol>
                <a:gridCol w="335954">
                  <a:extLst>
                    <a:ext uri="{9D8B030D-6E8A-4147-A177-3AD203B41FA5}">
                      <a16:colId xmlns:a16="http://schemas.microsoft.com/office/drawing/2014/main" val="3667528832"/>
                    </a:ext>
                  </a:extLst>
                </a:gridCol>
                <a:gridCol w="337966">
                  <a:extLst>
                    <a:ext uri="{9D8B030D-6E8A-4147-A177-3AD203B41FA5}">
                      <a16:colId xmlns:a16="http://schemas.microsoft.com/office/drawing/2014/main" val="2630975218"/>
                    </a:ext>
                  </a:extLst>
                </a:gridCol>
                <a:gridCol w="335954">
                  <a:extLst>
                    <a:ext uri="{9D8B030D-6E8A-4147-A177-3AD203B41FA5}">
                      <a16:colId xmlns:a16="http://schemas.microsoft.com/office/drawing/2014/main" val="3548903563"/>
                    </a:ext>
                  </a:extLst>
                </a:gridCol>
                <a:gridCol w="334949">
                  <a:extLst>
                    <a:ext uri="{9D8B030D-6E8A-4147-A177-3AD203B41FA5}">
                      <a16:colId xmlns:a16="http://schemas.microsoft.com/office/drawing/2014/main" val="471222314"/>
                    </a:ext>
                  </a:extLst>
                </a:gridCol>
                <a:gridCol w="335954">
                  <a:extLst>
                    <a:ext uri="{9D8B030D-6E8A-4147-A177-3AD203B41FA5}">
                      <a16:colId xmlns:a16="http://schemas.microsoft.com/office/drawing/2014/main" val="3163854151"/>
                    </a:ext>
                  </a:extLst>
                </a:gridCol>
                <a:gridCol w="314832">
                  <a:extLst>
                    <a:ext uri="{9D8B030D-6E8A-4147-A177-3AD203B41FA5}">
                      <a16:colId xmlns:a16="http://schemas.microsoft.com/office/drawing/2014/main" val="3263593424"/>
                    </a:ext>
                  </a:extLst>
                </a:gridCol>
                <a:gridCol w="313826">
                  <a:extLst>
                    <a:ext uri="{9D8B030D-6E8A-4147-A177-3AD203B41FA5}">
                      <a16:colId xmlns:a16="http://schemas.microsoft.com/office/drawing/2014/main" val="3348273331"/>
                    </a:ext>
                  </a:extLst>
                </a:gridCol>
                <a:gridCol w="313826">
                  <a:extLst>
                    <a:ext uri="{9D8B030D-6E8A-4147-A177-3AD203B41FA5}">
                      <a16:colId xmlns:a16="http://schemas.microsoft.com/office/drawing/2014/main" val="1422204590"/>
                    </a:ext>
                  </a:extLst>
                </a:gridCol>
                <a:gridCol w="411393">
                  <a:extLst>
                    <a:ext uri="{9D8B030D-6E8A-4147-A177-3AD203B41FA5}">
                      <a16:colId xmlns:a16="http://schemas.microsoft.com/office/drawing/2014/main" val="88415477"/>
                    </a:ext>
                  </a:extLst>
                </a:gridCol>
              </a:tblGrid>
              <a:tr h="243997">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marR="0">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1</a:t>
                      </a:r>
                      <a:r>
                        <a:rPr lang="en-US" sz="1200" baseline="30000">
                          <a:effectLst/>
                          <a:latin typeface="Calibri" panose="020F0502020204030204" pitchFamily="34" charset="0"/>
                          <a:ea typeface="Calibri" panose="020F0502020204030204" pitchFamily="34" charset="0"/>
                          <a:cs typeface="Times New Roman" panose="02020603050405020304" pitchFamily="18" charset="0"/>
                        </a:rPr>
                        <a:t>st</a:t>
                      </a:r>
                      <a:r>
                        <a:rPr lang="en-US" sz="1200">
                          <a:effectLst/>
                          <a:latin typeface="Calibri" panose="020F0502020204030204" pitchFamily="34" charset="0"/>
                          <a:ea typeface="Calibri" panose="020F0502020204030204" pitchFamily="34" charset="0"/>
                          <a:cs typeface="Times New Roman" panose="02020603050405020304" pitchFamily="18" charset="0"/>
                        </a:rPr>
                        <a:t> 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2</a:t>
                      </a:r>
                      <a:r>
                        <a:rPr lang="en-US" sz="1200" baseline="30000">
                          <a:effectLst/>
                          <a:latin typeface="Calibri" panose="020F0502020204030204" pitchFamily="34" charset="0"/>
                          <a:ea typeface="Calibri" panose="020F0502020204030204" pitchFamily="34" charset="0"/>
                          <a:cs typeface="Times New Roman" panose="02020603050405020304" pitchFamily="18" charset="0"/>
                        </a:rPr>
                        <a:t>nd</a:t>
                      </a:r>
                      <a:r>
                        <a:rPr lang="en-US" sz="1200">
                          <a:effectLst/>
                          <a:latin typeface="Calibri" panose="020F0502020204030204" pitchFamily="34" charset="0"/>
                          <a:ea typeface="Calibri" panose="020F0502020204030204" pitchFamily="34" charset="0"/>
                          <a:cs typeface="Times New Roman" panose="02020603050405020304" pitchFamily="18" charset="0"/>
                        </a:rPr>
                        <a:t> 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3</a:t>
                      </a:r>
                      <a:r>
                        <a:rPr lang="en-US" sz="1200" baseline="30000">
                          <a:effectLst/>
                          <a:latin typeface="Calibri" panose="020F0502020204030204" pitchFamily="34" charset="0"/>
                          <a:ea typeface="Calibri" panose="020F0502020204030204" pitchFamily="34" charset="0"/>
                          <a:cs typeface="Times New Roman" panose="02020603050405020304" pitchFamily="18" charset="0"/>
                        </a:rPr>
                        <a:t>rd</a:t>
                      </a:r>
                      <a:r>
                        <a:rPr lang="en-US" sz="1200">
                          <a:effectLst/>
                          <a:latin typeface="Calibri" panose="020F0502020204030204" pitchFamily="34" charset="0"/>
                          <a:ea typeface="Calibri" panose="020F0502020204030204" pitchFamily="34" charset="0"/>
                          <a:cs typeface="Times New Roman" panose="02020603050405020304" pitchFamily="18" charset="0"/>
                        </a:rPr>
                        <a:t> 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4</a:t>
                      </a:r>
                      <a:r>
                        <a:rPr lang="en-US" sz="1200" baseline="30000">
                          <a:effectLst/>
                          <a:latin typeface="Calibri" panose="020F0502020204030204" pitchFamily="34" charset="0"/>
                          <a:ea typeface="Calibri" panose="020F0502020204030204" pitchFamily="34" charset="0"/>
                          <a:cs typeface="Times New Roman" panose="02020603050405020304" pitchFamily="18" charset="0"/>
                        </a:rPr>
                        <a:t>th</a:t>
                      </a:r>
                      <a:r>
                        <a:rPr lang="en-US" sz="1200">
                          <a:effectLst/>
                          <a:latin typeface="Calibri" panose="020F0502020204030204" pitchFamily="34" charset="0"/>
                          <a:ea typeface="Calibri" panose="020F0502020204030204" pitchFamily="34" charset="0"/>
                          <a:cs typeface="Times New Roman" panose="02020603050405020304" pitchFamily="18" charset="0"/>
                        </a:rPr>
                        <a:t> 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nSpc>
                          <a:spcPct val="107000"/>
                        </a:lnSpc>
                        <a:spcBef>
                          <a:spcPts val="0"/>
                        </a:spcBef>
                        <a:spcAft>
                          <a:spcPts val="0"/>
                        </a:spcAft>
                      </a:pPr>
                      <a:r>
                        <a:rPr lang="en-US" sz="1200">
                          <a:effectLst/>
                          <a:latin typeface="Calibri" panose="020F0502020204030204" pitchFamily="34" charset="0"/>
                          <a:ea typeface="Calibri" panose="020F0502020204030204" pitchFamily="34" charset="0"/>
                          <a:cs typeface="Times New Roman" panose="02020603050405020304" pitchFamily="18" charset="0"/>
                        </a:rPr>
                        <a:t>5</a:t>
                      </a:r>
                      <a:r>
                        <a:rPr lang="en-US" sz="1200" baseline="30000">
                          <a:effectLst/>
                          <a:latin typeface="Calibri" panose="020F0502020204030204" pitchFamily="34" charset="0"/>
                          <a:ea typeface="Calibri" panose="020F0502020204030204" pitchFamily="34" charset="0"/>
                          <a:cs typeface="Times New Roman" panose="02020603050405020304" pitchFamily="18" charset="0"/>
                        </a:rPr>
                        <a:t>th</a:t>
                      </a:r>
                      <a:r>
                        <a:rPr lang="en-US" sz="1200">
                          <a:effectLst/>
                          <a:latin typeface="Calibri" panose="020F0502020204030204" pitchFamily="34" charset="0"/>
                          <a:ea typeface="Calibri" panose="020F0502020204030204" pitchFamily="34" charset="0"/>
                          <a:cs typeface="Times New Roman" panose="02020603050405020304" pitchFamily="18" charset="0"/>
                        </a:rPr>
                        <a:t> Month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08983500"/>
                  </a:ext>
                </a:extLst>
              </a:tr>
              <a:tr h="753278">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Collection of information to project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9786058"/>
                  </a:ext>
                </a:extLst>
              </a:tr>
              <a:tr h="687433">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Making web page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7544910"/>
                  </a:ext>
                </a:extLst>
              </a:tr>
              <a:tr h="687433">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Testing and Bug fixing</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1326371"/>
                  </a:ext>
                </a:extLst>
              </a:tr>
              <a:tr h="687433">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Develop web page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8487517"/>
                  </a:ext>
                </a:extLst>
              </a:tr>
              <a:tr h="687433">
                <a:tc>
                  <a:txBody>
                    <a:bodyPr/>
                    <a:lstStyle/>
                    <a:p>
                      <a:pPr marL="0" marR="0">
                        <a:lnSpc>
                          <a:spcPct val="107000"/>
                        </a:lnSpc>
                        <a:spcBef>
                          <a:spcPts val="0"/>
                        </a:spcBef>
                        <a:spcAft>
                          <a:spcPts val="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Promote web page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949412975"/>
                  </a:ext>
                </a:extLst>
              </a:tr>
            </a:tbl>
          </a:graphicData>
        </a:graphic>
      </p:graphicFrame>
    </p:spTree>
    <p:extLst>
      <p:ext uri="{BB962C8B-B14F-4D97-AF65-F5344CB8AC3E}">
        <p14:creationId xmlns:p14="http://schemas.microsoft.com/office/powerpoint/2010/main" val="10223621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FA8E0-FDDA-4BEC-A5A7-73CC0D92377E}"/>
              </a:ext>
            </a:extLst>
          </p:cNvPr>
          <p:cNvSpPr>
            <a:spLocks noGrp="1"/>
          </p:cNvSpPr>
          <p:nvPr>
            <p:ph type="title"/>
          </p:nvPr>
        </p:nvSpPr>
        <p:spPr>
          <a:xfrm>
            <a:off x="1056164" y="2489646"/>
            <a:ext cx="9603275" cy="939354"/>
          </a:xfrm>
        </p:spPr>
        <p:txBody>
          <a:bodyPr>
            <a:normAutofit fontScale="90000"/>
          </a:bodyPr>
          <a:lstStyle/>
          <a:p>
            <a:r>
              <a:rPr lang="en-US" dirty="0"/>
              <a:t>                          </a:t>
            </a:r>
            <a:r>
              <a:rPr lang="en-US" sz="7200" dirty="0">
                <a:latin typeface="Arial Rounded MT Bold" panose="020F0704030504030204" pitchFamily="34" charset="0"/>
              </a:rPr>
              <a:t>THANK YOU!</a:t>
            </a:r>
          </a:p>
        </p:txBody>
      </p:sp>
    </p:spTree>
    <p:extLst>
      <p:ext uri="{BB962C8B-B14F-4D97-AF65-F5344CB8AC3E}">
        <p14:creationId xmlns:p14="http://schemas.microsoft.com/office/powerpoint/2010/main" val="1281576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178</TotalTime>
  <Words>537</Words>
  <Application>Microsoft Office PowerPoint</Application>
  <PresentationFormat>Widescreen</PresentationFormat>
  <Paragraphs>156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Rounded MT Bold</vt:lpstr>
      <vt:lpstr>Calibri</vt:lpstr>
      <vt:lpstr>Candara</vt:lpstr>
      <vt:lpstr>Gill Sans MT</vt:lpstr>
      <vt:lpstr>Times New Roman</vt:lpstr>
      <vt:lpstr>Gallery</vt:lpstr>
      <vt:lpstr>PROJECT PROPOSAL ON ONLINE TAXI BOOKING SYSTEM</vt:lpstr>
      <vt:lpstr>INTRODUCTION</vt:lpstr>
      <vt:lpstr>PROBLEM   STATEMENT</vt:lpstr>
      <vt:lpstr>PROPOSED SOLUTION </vt:lpstr>
      <vt:lpstr>OBJECTIVE</vt:lpstr>
      <vt:lpstr>METHODOLOGY</vt:lpstr>
      <vt:lpstr>BUDGET ANALYSIS </vt:lpstr>
      <vt:lpstr>TIME FRAME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26</cp:revision>
  <dcterms:created xsi:type="dcterms:W3CDTF">2023-09-24T05:12:03Z</dcterms:created>
  <dcterms:modified xsi:type="dcterms:W3CDTF">2023-10-01T14:37:31Z</dcterms:modified>
</cp:coreProperties>
</file>