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Montserrat"/>
      <p:regular r:id="rId37"/>
      <p:bold r:id="rId38"/>
      <p:italic r:id="rId39"/>
      <p:boldItalic r:id="rId40"/>
    </p:embeddedFont>
    <p:embeddedFont>
      <p:font typeface="Lato"/>
      <p:regular r:id="rId41"/>
      <p:bold r:id="rId42"/>
      <p:italic r:id="rId43"/>
      <p:boldItalic r:id="rId44"/>
    </p:embeddedFont>
    <p:embeddedFont>
      <p:font typeface="Barlow"/>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5.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7.xml"/><Relationship Id="rId44" Type="http://schemas.openxmlformats.org/officeDocument/2006/relationships/font" Target="fonts/Lato-boldItalic.fntdata"/><Relationship Id="rId21" Type="http://schemas.openxmlformats.org/officeDocument/2006/relationships/slide" Target="slides/slide16.xml"/><Relationship Id="rId43" Type="http://schemas.openxmlformats.org/officeDocument/2006/relationships/font" Target="fonts/Lato-italic.fntdata"/><Relationship Id="rId24" Type="http://schemas.openxmlformats.org/officeDocument/2006/relationships/slide" Target="slides/slide19.xml"/><Relationship Id="rId46" Type="http://schemas.openxmlformats.org/officeDocument/2006/relationships/font" Target="fonts/Barlow-bold.fntdata"/><Relationship Id="rId23" Type="http://schemas.openxmlformats.org/officeDocument/2006/relationships/slide" Target="slides/slide18.xml"/><Relationship Id="rId45" Type="http://schemas.openxmlformats.org/officeDocument/2006/relationships/font" Target="fonts/Barlow-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Barlow-boldItalic.fntdata"/><Relationship Id="rId25" Type="http://schemas.openxmlformats.org/officeDocument/2006/relationships/slide" Target="slides/slide20.xml"/><Relationship Id="rId47" Type="http://schemas.openxmlformats.org/officeDocument/2006/relationships/font" Target="fonts/Barlow-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Montserrat-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Montserrat-italic.fntdata"/><Relationship Id="rId16" Type="http://schemas.openxmlformats.org/officeDocument/2006/relationships/slide" Target="slides/slide11.xml"/><Relationship Id="rId38" Type="http://schemas.openxmlformats.org/officeDocument/2006/relationships/font" Target="fonts/Montserra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cdbe51ce2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acdbe51ce2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acdbe51ce2_5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acdbe51ce2_5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acdbe51ce2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acdbe51ce2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acdbe51ce2_5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acdbe51ce2_5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acdbe51ce2_5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acdbe51ce2_5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acdbe51ce2_5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acdbe51ce2_5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acdbe51ce2_5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acdbe51ce2_5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acdbe51ce2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acdbe51ce2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cdbe51ce2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cdbe51ce2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acdbe51ce2_6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acdbe51ce2_6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cdbe51ce2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cdbe51ce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acdbe51ce2_7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acdbe51ce2_7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accdf53d3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accdf53d3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accdf53d35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accdf53d35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accdf53d35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accdf53d35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acdbe51ce2_6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acdbe51ce2_6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acdbe51ce2_8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acdbe51ce2_8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acdbe51ce2_8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acdbe51ce2_8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acdbe51ce2_8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acdbe51ce2_8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acdbe51ce2_7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acdbe51ce2_7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accdf53d35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accdf53d35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cdbe51ce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cdbe51ce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acdbe51ce2_8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acdbe51ce2_8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acdbe51ce2_7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acdbe51ce2_7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cdbe51ce2_5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cdbe51ce2_5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cdbe51ce2_5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cdbe51ce2_5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cdbe51ce2_5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acdbe51ce2_5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cdbe51ce2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cdbe51ce2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cdbe51ce2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acdbe51ce2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acdbe51ce2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acdbe51ce2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20.png"/><Relationship Id="rId5"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6.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7.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6.png"/><Relationship Id="rId4" Type="http://schemas.openxmlformats.org/officeDocument/2006/relationships/image" Target="../media/image30.png"/><Relationship Id="rId5"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4.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9.png"/><Relationship Id="rId4" Type="http://schemas.openxmlformats.org/officeDocument/2006/relationships/image" Target="../media/image47.png"/><Relationship Id="rId5" Type="http://schemas.openxmlformats.org/officeDocument/2006/relationships/image" Target="../media/image4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2.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7.png"/><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4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3.png"/><Relationship Id="rId4" Type="http://schemas.openxmlformats.org/officeDocument/2006/relationships/image" Target="../media/image38.png"/><Relationship Id="rId5" Type="http://schemas.openxmlformats.org/officeDocument/2006/relationships/image" Target="../media/image41.png"/><Relationship Id="rId6" Type="http://schemas.openxmlformats.org/officeDocument/2006/relationships/image" Target="../media/image52.png"/><Relationship Id="rId7" Type="http://schemas.openxmlformats.org/officeDocument/2006/relationships/image" Target="../media/image44.png"/><Relationship Id="rId8" Type="http://schemas.openxmlformats.org/officeDocument/2006/relationships/image" Target="../media/image4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3.png"/><Relationship Id="rId4" Type="http://schemas.openxmlformats.org/officeDocument/2006/relationships/image" Target="../media/image50.png"/><Relationship Id="rId5" Type="http://schemas.openxmlformats.org/officeDocument/2006/relationships/image" Target="../media/image44.png"/><Relationship Id="rId6" Type="http://schemas.openxmlformats.org/officeDocument/2006/relationships/image" Target="../media/image5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5.png"/><Relationship Id="rId4" Type="http://schemas.openxmlformats.org/officeDocument/2006/relationships/image" Target="../media/image6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7.png"/><Relationship Id="rId4" Type="http://schemas.openxmlformats.org/officeDocument/2006/relationships/image" Target="../media/image5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www.youtube.com/watch?v=H7OmU8DvFqk" TargetMode="External"/><Relationship Id="rId4" Type="http://schemas.openxmlformats.org/officeDocument/2006/relationships/image" Target="../media/image5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48225" y="1178950"/>
            <a:ext cx="5929800" cy="221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A study of Dynamics of Pendulum with Horizontally moving Support</a:t>
            </a:r>
            <a:endParaRPr sz="2500"/>
          </a:p>
        </p:txBody>
      </p:sp>
      <p:sp>
        <p:nvSpPr>
          <p:cNvPr id="135" name="Google Shape;135;p13"/>
          <p:cNvSpPr txBox="1"/>
          <p:nvPr>
            <p:ph idx="1" type="subTitle"/>
          </p:nvPr>
        </p:nvSpPr>
        <p:spPr>
          <a:xfrm>
            <a:off x="5160150" y="3924925"/>
            <a:ext cx="3470700" cy="12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By:</a:t>
            </a:r>
            <a:endParaRPr/>
          </a:p>
          <a:p>
            <a:pPr indent="0" lvl="0" marL="0" rtl="0" algn="l">
              <a:spcBef>
                <a:spcPts val="0"/>
              </a:spcBef>
              <a:spcAft>
                <a:spcPts val="0"/>
              </a:spcAft>
              <a:buNone/>
            </a:pPr>
            <a:r>
              <a:rPr lang="en"/>
              <a:t>Pawan 		(19PH20023)</a:t>
            </a:r>
            <a:endParaRPr/>
          </a:p>
          <a:p>
            <a:pPr indent="0" lvl="0" marL="0" rtl="0" algn="l">
              <a:spcBef>
                <a:spcPts val="0"/>
              </a:spcBef>
              <a:spcAft>
                <a:spcPts val="0"/>
              </a:spcAft>
              <a:buNone/>
            </a:pPr>
            <a:r>
              <a:rPr lang="en"/>
              <a:t>Rohit Mistry		(19PH20028)</a:t>
            </a:r>
            <a:endParaRPr/>
          </a:p>
          <a:p>
            <a:pPr indent="0" lvl="0" marL="0" rtl="0" algn="l">
              <a:spcBef>
                <a:spcPts val="0"/>
              </a:spcBef>
              <a:spcAft>
                <a:spcPts val="0"/>
              </a:spcAft>
              <a:buNone/>
            </a:pPr>
            <a:r>
              <a:rPr lang="en"/>
              <a:t>Ayush Khandelwal	(19ME30012)</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the Support is free</a:t>
            </a:r>
            <a:endParaRPr/>
          </a:p>
        </p:txBody>
      </p:sp>
      <p:sp>
        <p:nvSpPr>
          <p:cNvPr id="216" name="Google Shape;216;p22"/>
          <p:cNvSpPr txBox="1"/>
          <p:nvPr>
            <p:ph idx="1" type="body"/>
          </p:nvPr>
        </p:nvSpPr>
        <p:spPr>
          <a:xfrm>
            <a:off x="1141300" y="1103275"/>
            <a:ext cx="7195200" cy="337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the forces acting on the support and the bob act is such a way to conserve the position of horizontal component of the COM of the system,</a:t>
            </a:r>
            <a:endParaRPr/>
          </a:p>
          <a:p>
            <a:pPr indent="0" lvl="0" marL="0" rtl="0" algn="l">
              <a:spcBef>
                <a:spcPts val="1600"/>
              </a:spcBef>
              <a:spcAft>
                <a:spcPts val="0"/>
              </a:spcAft>
              <a:buNone/>
            </a:pPr>
            <a:r>
              <a:rPr lang="en"/>
              <a:t>The </a:t>
            </a:r>
            <a:r>
              <a:rPr lang="en"/>
              <a:t>Lagrangian</a:t>
            </a:r>
            <a:r>
              <a:rPr lang="en"/>
              <a:t> is,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The equations of motion become,</a:t>
            </a:r>
            <a:br>
              <a:rPr lang="en"/>
            </a:br>
            <a:endParaRPr/>
          </a:p>
          <a:p>
            <a:pPr indent="0" lvl="0" marL="0" rtl="0" algn="l">
              <a:spcBef>
                <a:spcPts val="1600"/>
              </a:spcBef>
              <a:spcAft>
                <a:spcPts val="0"/>
              </a:spcAft>
              <a:buNone/>
            </a:pPr>
            <a:r>
              <a:t/>
            </a:r>
            <a:endParaRPr/>
          </a:p>
          <a:p>
            <a:pPr indent="0" lvl="0" marL="0" rtl="0" algn="l">
              <a:spcBef>
                <a:spcPts val="1600"/>
              </a:spcBef>
              <a:spcAft>
                <a:spcPts val="0"/>
              </a:spcAft>
              <a:buNone/>
            </a:pPr>
            <a:br>
              <a:rPr lang="en"/>
            </a:br>
            <a:r>
              <a:rPr lang="en"/>
              <a:t>From these equations we can eliminate the second derivative of x.</a:t>
            </a:r>
            <a:endParaRPr/>
          </a:p>
          <a:p>
            <a:pPr indent="0" lvl="0" marL="0" rtl="0" algn="l">
              <a:spcBef>
                <a:spcPts val="1600"/>
              </a:spcBef>
              <a:spcAft>
                <a:spcPts val="1600"/>
              </a:spcAft>
              <a:buNone/>
            </a:pPr>
            <a:r>
              <a:t/>
            </a:r>
            <a:endParaRPr/>
          </a:p>
        </p:txBody>
      </p:sp>
      <p:pic>
        <p:nvPicPr>
          <p:cNvPr descr="L(\theta,\dot{\theta},x,\dot{x},t) =  \frac{1}{2}m(\dot{x}^2 + l^2 \dot{\theta}^2 + 2l\dot{x}\dot{\theta}\cos{\theta}) +  \frac{1}{2}M\dot{x}^2 + mglcos\theta &#10; " id="217" name="Google Shape;217;p22" title="MathEquation,#ffffff"/>
          <p:cNvPicPr preferRelativeResize="0"/>
          <p:nvPr/>
        </p:nvPicPr>
        <p:blipFill>
          <a:blip r:embed="rId3">
            <a:alphaModFix/>
          </a:blip>
          <a:stretch>
            <a:fillRect/>
          </a:stretch>
        </p:blipFill>
        <p:spPr>
          <a:xfrm>
            <a:off x="1214400" y="2106000"/>
            <a:ext cx="6379100" cy="390725"/>
          </a:xfrm>
          <a:prstGeom prst="rect">
            <a:avLst/>
          </a:prstGeom>
          <a:noFill/>
          <a:ln>
            <a:noFill/>
          </a:ln>
        </p:spPr>
      </p:pic>
      <p:pic>
        <p:nvPicPr>
          <p:cNvPr descr="ml^2\ddot{\theta} + ml\cos{\theta}\ddot{x}= -mgl\sin\theta &#10; " id="218" name="Google Shape;218;p22" title="MathEquation,#ffffff"/>
          <p:cNvPicPr preferRelativeResize="0"/>
          <p:nvPr/>
        </p:nvPicPr>
        <p:blipFill>
          <a:blip r:embed="rId4">
            <a:alphaModFix/>
          </a:blip>
          <a:stretch>
            <a:fillRect/>
          </a:stretch>
        </p:blipFill>
        <p:spPr>
          <a:xfrm>
            <a:off x="1297500" y="3051100"/>
            <a:ext cx="3156300" cy="319575"/>
          </a:xfrm>
          <a:prstGeom prst="rect">
            <a:avLst/>
          </a:prstGeom>
          <a:noFill/>
          <a:ln>
            <a:noFill/>
          </a:ln>
        </p:spPr>
      </p:pic>
      <p:pic>
        <p:nvPicPr>
          <p:cNvPr descr=" m\ddot{x} - ml\dot{\theta}^2\sin{\theta}+ ml\ddot{\theta} \cos\theta + M\ddot{x} = 0" id="219" name="Google Shape;219;p22" title="MathEquation,#ffffff"/>
          <p:cNvPicPr preferRelativeResize="0"/>
          <p:nvPr/>
        </p:nvPicPr>
        <p:blipFill>
          <a:blip r:embed="rId5">
            <a:alphaModFix/>
          </a:blip>
          <a:stretch>
            <a:fillRect/>
          </a:stretch>
        </p:blipFill>
        <p:spPr>
          <a:xfrm>
            <a:off x="1297500" y="3469575"/>
            <a:ext cx="4355774" cy="359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Counting Cases</a:t>
            </a:r>
            <a:endParaRPr/>
          </a:p>
        </p:txBody>
      </p:sp>
      <p:sp>
        <p:nvSpPr>
          <p:cNvPr id="225" name="Google Shape;225;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solutions of the earlier differential solutions cannot be given analytically for all cases.</a:t>
            </a:r>
            <a:br>
              <a:rPr lang="en"/>
            </a:br>
            <a:r>
              <a:rPr lang="en"/>
              <a:t>We use MatLab to plot most of the solutions, the solutions show some weird behavior even in the small oscillation regime.</a:t>
            </a:r>
            <a:endParaRPr/>
          </a:p>
          <a:p>
            <a:pPr indent="0" lvl="0" marL="0" rtl="0" algn="l">
              <a:spcBef>
                <a:spcPts val="1600"/>
              </a:spcBef>
              <a:spcAft>
                <a:spcPts val="1600"/>
              </a:spcAft>
              <a:buNone/>
            </a:pPr>
            <a:r>
              <a:rPr lang="en"/>
              <a:t>After plotting for various initial conditions we found a few cases to be promising more than the others.</a:t>
            </a:r>
            <a:br>
              <a:rPr lang="en"/>
            </a:br>
            <a:br>
              <a:rPr lang="en"/>
            </a:br>
            <a:r>
              <a:rPr lang="en"/>
              <a:t>Let first consider cases where the initial </a:t>
            </a:r>
            <a:r>
              <a:rPr lang="en"/>
              <a:t>perturbations</a:t>
            </a:r>
            <a:r>
              <a:rPr lang="en"/>
              <a:t> are given only to the bob. Then vary the masses of the support and bobs. Later we will give initial velocities to the Support as well.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9" name="Shape 229"/>
        <p:cNvGrpSpPr/>
        <p:nvPr/>
      </p:nvGrpSpPr>
      <p:grpSpPr>
        <a:xfrm>
          <a:off x="0" y="0"/>
          <a:ext cx="0" cy="0"/>
          <a:chOff x="0" y="0"/>
          <a:chExt cx="0" cy="0"/>
        </a:xfrm>
      </p:grpSpPr>
      <p:sp>
        <p:nvSpPr>
          <p:cNvPr id="230" name="Google Shape;230;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Phase Plots</a:t>
            </a:r>
            <a:endParaRPr>
              <a:solidFill>
                <a:srgbClr val="000000"/>
              </a:solidFill>
            </a:endParaRPr>
          </a:p>
          <a:p>
            <a:pPr indent="0" lvl="0" marL="0" rtl="0" algn="l">
              <a:spcBef>
                <a:spcPts val="0"/>
              </a:spcBef>
              <a:spcAft>
                <a:spcPts val="0"/>
              </a:spcAft>
              <a:buNone/>
            </a:pPr>
            <a:r>
              <a:rPr lang="en" sz="1400">
                <a:solidFill>
                  <a:srgbClr val="000000"/>
                </a:solidFill>
              </a:rPr>
              <a:t>Understanding the motion of the Bob</a:t>
            </a:r>
            <a:endParaRPr sz="1400">
              <a:solidFill>
                <a:srgbClr val="000000"/>
              </a:solidFill>
            </a:endParaRPr>
          </a:p>
          <a:p>
            <a:pPr indent="0" lvl="0" marL="0" rtl="0" algn="l">
              <a:spcBef>
                <a:spcPts val="0"/>
              </a:spcBef>
              <a:spcAft>
                <a:spcPts val="0"/>
              </a:spcAft>
              <a:buNone/>
            </a:pPr>
            <a:r>
              <a:t/>
            </a:r>
            <a:endParaRPr>
              <a:solidFill>
                <a:srgbClr val="000000"/>
              </a:solidFill>
            </a:endParaRPr>
          </a:p>
        </p:txBody>
      </p:sp>
      <p:pic>
        <p:nvPicPr>
          <p:cNvPr id="231" name="Google Shape;231;p24"/>
          <p:cNvPicPr preferRelativeResize="0"/>
          <p:nvPr/>
        </p:nvPicPr>
        <p:blipFill>
          <a:blip r:embed="rId3">
            <a:alphaModFix/>
          </a:blip>
          <a:stretch>
            <a:fillRect/>
          </a:stretch>
        </p:blipFill>
        <p:spPr>
          <a:xfrm>
            <a:off x="0" y="1544475"/>
            <a:ext cx="4466325" cy="2947000"/>
          </a:xfrm>
          <a:prstGeom prst="rect">
            <a:avLst/>
          </a:prstGeom>
          <a:noFill/>
          <a:ln>
            <a:noFill/>
          </a:ln>
        </p:spPr>
      </p:pic>
      <p:pic>
        <p:nvPicPr>
          <p:cNvPr id="232" name="Google Shape;232;p24"/>
          <p:cNvPicPr preferRelativeResize="0"/>
          <p:nvPr/>
        </p:nvPicPr>
        <p:blipFill>
          <a:blip r:embed="rId4">
            <a:alphaModFix/>
          </a:blip>
          <a:stretch>
            <a:fillRect/>
          </a:stretch>
        </p:blipFill>
        <p:spPr>
          <a:xfrm>
            <a:off x="4231440" y="1578250"/>
            <a:ext cx="4676834" cy="2879450"/>
          </a:xfrm>
          <a:prstGeom prst="rect">
            <a:avLst/>
          </a:prstGeom>
          <a:noFill/>
          <a:ln>
            <a:noFill/>
          </a:ln>
        </p:spPr>
      </p:pic>
      <p:sp>
        <p:nvSpPr>
          <p:cNvPr id="233" name="Google Shape;233;p24"/>
          <p:cNvSpPr txBox="1"/>
          <p:nvPr/>
        </p:nvSpPr>
        <p:spPr>
          <a:xfrm>
            <a:off x="2325750" y="4238500"/>
            <a:ext cx="4492500" cy="1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Lato"/>
                <a:ea typeface="Lato"/>
                <a:cs typeface="Lato"/>
                <a:sym typeface="Lato"/>
              </a:rPr>
              <a:t>Small Oscillations</a:t>
            </a:r>
            <a:endParaRPr sz="4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7" name="Shape 237"/>
        <p:cNvGrpSpPr/>
        <p:nvPr/>
      </p:nvGrpSpPr>
      <p:grpSpPr>
        <a:xfrm>
          <a:off x="0" y="0"/>
          <a:ext cx="0" cy="0"/>
          <a:chOff x="0" y="0"/>
          <a:chExt cx="0" cy="0"/>
        </a:xfrm>
      </p:grpSpPr>
      <p:sp>
        <p:nvSpPr>
          <p:cNvPr id="238" name="Google Shape;238;p25"/>
          <p:cNvSpPr txBox="1"/>
          <p:nvPr>
            <p:ph type="title"/>
          </p:nvPr>
        </p:nvSpPr>
        <p:spPr>
          <a:xfrm>
            <a:off x="1175775" y="2111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Phase Plots</a:t>
            </a:r>
            <a:endParaRPr>
              <a:solidFill>
                <a:srgbClr val="000000"/>
              </a:solidFill>
            </a:endParaRPr>
          </a:p>
          <a:p>
            <a:pPr indent="0" lvl="0" marL="0" rtl="0" algn="l">
              <a:spcBef>
                <a:spcPts val="0"/>
              </a:spcBef>
              <a:spcAft>
                <a:spcPts val="0"/>
              </a:spcAft>
              <a:buNone/>
            </a:pPr>
            <a:r>
              <a:rPr lang="en" sz="1700">
                <a:solidFill>
                  <a:srgbClr val="000000"/>
                </a:solidFill>
              </a:rPr>
              <a:t>Understanding the motion of the support</a:t>
            </a:r>
            <a:endParaRPr sz="1700">
              <a:solidFill>
                <a:srgbClr val="000000"/>
              </a:solidFill>
            </a:endParaRPr>
          </a:p>
        </p:txBody>
      </p:sp>
      <p:pic>
        <p:nvPicPr>
          <p:cNvPr id="239" name="Google Shape;239;p25"/>
          <p:cNvPicPr preferRelativeResize="0"/>
          <p:nvPr/>
        </p:nvPicPr>
        <p:blipFill>
          <a:blip r:embed="rId3">
            <a:alphaModFix/>
          </a:blip>
          <a:stretch>
            <a:fillRect/>
          </a:stretch>
        </p:blipFill>
        <p:spPr>
          <a:xfrm>
            <a:off x="448925" y="983963"/>
            <a:ext cx="3951000" cy="3374300"/>
          </a:xfrm>
          <a:prstGeom prst="rect">
            <a:avLst/>
          </a:prstGeom>
          <a:noFill/>
          <a:ln>
            <a:noFill/>
          </a:ln>
        </p:spPr>
      </p:pic>
      <p:pic>
        <p:nvPicPr>
          <p:cNvPr id="240" name="Google Shape;240;p25"/>
          <p:cNvPicPr preferRelativeResize="0"/>
          <p:nvPr/>
        </p:nvPicPr>
        <p:blipFill>
          <a:blip r:embed="rId4">
            <a:alphaModFix/>
          </a:blip>
          <a:stretch>
            <a:fillRect/>
          </a:stretch>
        </p:blipFill>
        <p:spPr>
          <a:xfrm>
            <a:off x="4465475" y="1125237"/>
            <a:ext cx="4476300" cy="3194773"/>
          </a:xfrm>
          <a:prstGeom prst="rect">
            <a:avLst/>
          </a:prstGeom>
          <a:noFill/>
          <a:ln>
            <a:noFill/>
          </a:ln>
        </p:spPr>
      </p:pic>
      <p:sp>
        <p:nvSpPr>
          <p:cNvPr id="241" name="Google Shape;241;p25"/>
          <p:cNvSpPr txBox="1"/>
          <p:nvPr/>
        </p:nvSpPr>
        <p:spPr>
          <a:xfrm>
            <a:off x="1233132" y="4149225"/>
            <a:ext cx="2382600" cy="2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a:ea typeface="Lato"/>
                <a:cs typeface="Lato"/>
                <a:sym typeface="Lato"/>
              </a:rPr>
              <a:t>When an Initial Angular Momentum is given to bob</a:t>
            </a:r>
            <a:endParaRPr sz="700">
              <a:latin typeface="Lato"/>
              <a:ea typeface="Lato"/>
              <a:cs typeface="Lato"/>
              <a:sym typeface="Lato"/>
            </a:endParaRPr>
          </a:p>
        </p:txBody>
      </p:sp>
      <p:sp>
        <p:nvSpPr>
          <p:cNvPr id="242" name="Google Shape;242;p25"/>
          <p:cNvSpPr txBox="1"/>
          <p:nvPr/>
        </p:nvSpPr>
        <p:spPr>
          <a:xfrm>
            <a:off x="5752200" y="4107175"/>
            <a:ext cx="2769600" cy="2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a:ea typeface="Lato"/>
                <a:cs typeface="Lato"/>
                <a:sym typeface="Lato"/>
              </a:rPr>
              <a:t>When an initial angular displacement is given to the bob</a:t>
            </a:r>
            <a:endParaRPr sz="7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6" name="Shape 246"/>
        <p:cNvGrpSpPr/>
        <p:nvPr/>
      </p:nvGrpSpPr>
      <p:grpSpPr>
        <a:xfrm>
          <a:off x="0" y="0"/>
          <a:ext cx="0" cy="0"/>
          <a:chOff x="0" y="0"/>
          <a:chExt cx="0" cy="0"/>
        </a:xfrm>
      </p:grpSpPr>
      <p:sp>
        <p:nvSpPr>
          <p:cNvPr id="247" name="Google Shape;247;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Phase Plots</a:t>
            </a:r>
            <a:endParaRPr>
              <a:solidFill>
                <a:srgbClr val="000000"/>
              </a:solidFill>
            </a:endParaRPr>
          </a:p>
          <a:p>
            <a:pPr indent="0" lvl="0" marL="0" rtl="0" algn="l">
              <a:spcBef>
                <a:spcPts val="0"/>
              </a:spcBef>
              <a:spcAft>
                <a:spcPts val="0"/>
              </a:spcAft>
              <a:buNone/>
            </a:pPr>
            <a:r>
              <a:rPr lang="en" sz="1600">
                <a:solidFill>
                  <a:srgbClr val="000000"/>
                </a:solidFill>
              </a:rPr>
              <a:t>Just seeing the remaining cases</a:t>
            </a:r>
            <a:endParaRPr sz="1600">
              <a:solidFill>
                <a:srgbClr val="000000"/>
              </a:solidFill>
            </a:endParaRPr>
          </a:p>
        </p:txBody>
      </p:sp>
      <p:pic>
        <p:nvPicPr>
          <p:cNvPr id="248" name="Google Shape;248;p26"/>
          <p:cNvPicPr preferRelativeResize="0"/>
          <p:nvPr/>
        </p:nvPicPr>
        <p:blipFill>
          <a:blip r:embed="rId3">
            <a:alphaModFix/>
          </a:blip>
          <a:stretch>
            <a:fillRect/>
          </a:stretch>
        </p:blipFill>
        <p:spPr>
          <a:xfrm>
            <a:off x="321320" y="1728587"/>
            <a:ext cx="4213479" cy="2589125"/>
          </a:xfrm>
          <a:prstGeom prst="rect">
            <a:avLst/>
          </a:prstGeom>
          <a:noFill/>
          <a:ln>
            <a:noFill/>
          </a:ln>
        </p:spPr>
      </p:pic>
      <p:pic>
        <p:nvPicPr>
          <p:cNvPr id="249" name="Google Shape;249;p26"/>
          <p:cNvPicPr preferRelativeResize="0"/>
          <p:nvPr/>
        </p:nvPicPr>
        <p:blipFill>
          <a:blip r:embed="rId4">
            <a:alphaModFix/>
          </a:blip>
          <a:stretch>
            <a:fillRect/>
          </a:stretch>
        </p:blipFill>
        <p:spPr>
          <a:xfrm>
            <a:off x="5204375" y="1685925"/>
            <a:ext cx="3556350" cy="2667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3" name="Shape 253"/>
        <p:cNvGrpSpPr/>
        <p:nvPr/>
      </p:nvGrpSpPr>
      <p:grpSpPr>
        <a:xfrm>
          <a:off x="0" y="0"/>
          <a:ext cx="0" cy="0"/>
          <a:chOff x="0" y="0"/>
          <a:chExt cx="0" cy="0"/>
        </a:xfrm>
      </p:grpSpPr>
      <p:sp>
        <p:nvSpPr>
          <p:cNvPr id="254" name="Google Shape;254;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Behaviour of x</a:t>
            </a:r>
            <a:endParaRPr>
              <a:solidFill>
                <a:srgbClr val="000000"/>
              </a:solidFill>
            </a:endParaRPr>
          </a:p>
        </p:txBody>
      </p:sp>
      <p:pic>
        <p:nvPicPr>
          <p:cNvPr id="255" name="Google Shape;255;p27"/>
          <p:cNvPicPr preferRelativeResize="0"/>
          <p:nvPr/>
        </p:nvPicPr>
        <p:blipFill>
          <a:blip r:embed="rId3">
            <a:alphaModFix/>
          </a:blip>
          <a:stretch>
            <a:fillRect/>
          </a:stretch>
        </p:blipFill>
        <p:spPr>
          <a:xfrm>
            <a:off x="4659650" y="1467625"/>
            <a:ext cx="4352200" cy="3264150"/>
          </a:xfrm>
          <a:prstGeom prst="rect">
            <a:avLst/>
          </a:prstGeom>
          <a:noFill/>
          <a:ln>
            <a:noFill/>
          </a:ln>
        </p:spPr>
      </p:pic>
      <p:pic>
        <p:nvPicPr>
          <p:cNvPr id="256" name="Google Shape;256;p27"/>
          <p:cNvPicPr preferRelativeResize="0"/>
          <p:nvPr/>
        </p:nvPicPr>
        <p:blipFill>
          <a:blip r:embed="rId4">
            <a:alphaModFix/>
          </a:blip>
          <a:stretch>
            <a:fillRect/>
          </a:stretch>
        </p:blipFill>
        <p:spPr>
          <a:xfrm>
            <a:off x="152400" y="1460250"/>
            <a:ext cx="4354850" cy="3266137"/>
          </a:xfrm>
          <a:prstGeom prst="rect">
            <a:avLst/>
          </a:prstGeom>
          <a:noFill/>
          <a:ln>
            <a:noFill/>
          </a:ln>
        </p:spPr>
      </p:pic>
      <p:sp>
        <p:nvSpPr>
          <p:cNvPr id="257" name="Google Shape;257;p27"/>
          <p:cNvSpPr txBox="1"/>
          <p:nvPr/>
        </p:nvSpPr>
        <p:spPr>
          <a:xfrm>
            <a:off x="1354350" y="4579725"/>
            <a:ext cx="2330400" cy="3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a:ea typeface="Lato"/>
                <a:cs typeface="Lato"/>
                <a:sym typeface="Lato"/>
              </a:rPr>
              <a:t>When an Initial Angular Momentum is given to bob</a:t>
            </a:r>
            <a:endParaRPr/>
          </a:p>
        </p:txBody>
      </p:sp>
      <p:sp>
        <p:nvSpPr>
          <p:cNvPr id="258" name="Google Shape;258;p27"/>
          <p:cNvSpPr txBox="1"/>
          <p:nvPr/>
        </p:nvSpPr>
        <p:spPr>
          <a:xfrm>
            <a:off x="5798050" y="4579725"/>
            <a:ext cx="2330400" cy="3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a:ea typeface="Lato"/>
                <a:cs typeface="Lato"/>
                <a:sym typeface="Lato"/>
              </a:rPr>
              <a:t>When an Initial Angular Displacement is given to bob</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62" name="Shape 262"/>
        <p:cNvGrpSpPr/>
        <p:nvPr/>
      </p:nvGrpSpPr>
      <p:grpSpPr>
        <a:xfrm>
          <a:off x="0" y="0"/>
          <a:ext cx="0" cy="0"/>
          <a:chOff x="0" y="0"/>
          <a:chExt cx="0" cy="0"/>
        </a:xfrm>
      </p:grpSpPr>
      <p:sp>
        <p:nvSpPr>
          <p:cNvPr id="263" name="Google Shape;263;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When Support overweighs the bob</a:t>
            </a:r>
            <a:endParaRPr>
              <a:solidFill>
                <a:srgbClr val="000000"/>
              </a:solidFill>
            </a:endParaRPr>
          </a:p>
        </p:txBody>
      </p:sp>
      <p:pic>
        <p:nvPicPr>
          <p:cNvPr id="264" name="Google Shape;264;p28"/>
          <p:cNvPicPr preferRelativeResize="0"/>
          <p:nvPr/>
        </p:nvPicPr>
        <p:blipFill>
          <a:blip r:embed="rId3">
            <a:alphaModFix/>
          </a:blip>
          <a:stretch>
            <a:fillRect/>
          </a:stretch>
        </p:blipFill>
        <p:spPr>
          <a:xfrm>
            <a:off x="0" y="1428025"/>
            <a:ext cx="2833250" cy="2287451"/>
          </a:xfrm>
          <a:prstGeom prst="rect">
            <a:avLst/>
          </a:prstGeom>
          <a:noFill/>
          <a:ln>
            <a:noFill/>
          </a:ln>
        </p:spPr>
      </p:pic>
      <p:pic>
        <p:nvPicPr>
          <p:cNvPr id="265" name="Google Shape;265;p28"/>
          <p:cNvPicPr preferRelativeResize="0"/>
          <p:nvPr/>
        </p:nvPicPr>
        <p:blipFill>
          <a:blip r:embed="rId4">
            <a:alphaModFix/>
          </a:blip>
          <a:stretch>
            <a:fillRect/>
          </a:stretch>
        </p:blipFill>
        <p:spPr>
          <a:xfrm>
            <a:off x="5211975" y="1494375"/>
            <a:ext cx="3842724" cy="2994774"/>
          </a:xfrm>
          <a:prstGeom prst="rect">
            <a:avLst/>
          </a:prstGeom>
          <a:noFill/>
          <a:ln>
            <a:noFill/>
          </a:ln>
        </p:spPr>
      </p:pic>
      <p:pic>
        <p:nvPicPr>
          <p:cNvPr id="266" name="Google Shape;266;p28"/>
          <p:cNvPicPr preferRelativeResize="0"/>
          <p:nvPr/>
        </p:nvPicPr>
        <p:blipFill>
          <a:blip r:embed="rId5">
            <a:alphaModFix/>
          </a:blip>
          <a:stretch>
            <a:fillRect/>
          </a:stretch>
        </p:blipFill>
        <p:spPr>
          <a:xfrm>
            <a:off x="2519862" y="2744975"/>
            <a:ext cx="3199276" cy="2398525"/>
          </a:xfrm>
          <a:prstGeom prst="rect">
            <a:avLst/>
          </a:prstGeom>
          <a:noFill/>
          <a:ln>
            <a:noFill/>
          </a:ln>
        </p:spPr>
      </p:pic>
      <p:sp>
        <p:nvSpPr>
          <p:cNvPr id="267" name="Google Shape;267;p28"/>
          <p:cNvSpPr txBox="1"/>
          <p:nvPr/>
        </p:nvSpPr>
        <p:spPr>
          <a:xfrm>
            <a:off x="3051100" y="1734800"/>
            <a:ext cx="2351100" cy="8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Lato"/>
                <a:ea typeface="Lato"/>
                <a:cs typeface="Lato"/>
                <a:sym typeface="Lato"/>
              </a:rPr>
              <a:t>Qualitatively there is not much change in the graphs, but the scales have changed.</a:t>
            </a:r>
            <a:endParaRPr sz="1100">
              <a:latin typeface="Lato"/>
              <a:ea typeface="Lato"/>
              <a:cs typeface="Lato"/>
              <a:sym typeface="Lato"/>
            </a:endParaRPr>
          </a:p>
        </p:txBody>
      </p:sp>
      <p:sp>
        <p:nvSpPr>
          <p:cNvPr id="268" name="Google Shape;268;p28"/>
          <p:cNvSpPr txBox="1"/>
          <p:nvPr/>
        </p:nvSpPr>
        <p:spPr>
          <a:xfrm>
            <a:off x="104175" y="3474575"/>
            <a:ext cx="1718700" cy="2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Lato"/>
                <a:ea typeface="Lato"/>
                <a:cs typeface="Lato"/>
                <a:sym typeface="Lato"/>
              </a:rPr>
              <a:t>Initial Ang Vel</a:t>
            </a:r>
            <a:endParaRPr sz="600">
              <a:latin typeface="Lato"/>
              <a:ea typeface="Lato"/>
              <a:cs typeface="Lato"/>
              <a:sym typeface="Lato"/>
            </a:endParaRPr>
          </a:p>
        </p:txBody>
      </p:sp>
      <p:sp>
        <p:nvSpPr>
          <p:cNvPr id="269" name="Google Shape;269;p28"/>
          <p:cNvSpPr txBox="1"/>
          <p:nvPr/>
        </p:nvSpPr>
        <p:spPr>
          <a:xfrm>
            <a:off x="8040800" y="4277575"/>
            <a:ext cx="1014000" cy="11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Lato"/>
                <a:ea typeface="Lato"/>
                <a:cs typeface="Lato"/>
                <a:sym typeface="Lato"/>
              </a:rPr>
              <a:t>Initial Ang Vel</a:t>
            </a:r>
            <a:endParaRPr sz="600">
              <a:latin typeface="Lato"/>
              <a:ea typeface="Lato"/>
              <a:cs typeface="Lato"/>
              <a:sym typeface="Lato"/>
            </a:endParaRPr>
          </a:p>
        </p:txBody>
      </p:sp>
      <p:sp>
        <p:nvSpPr>
          <p:cNvPr id="270" name="Google Shape;270;p28"/>
          <p:cNvSpPr txBox="1"/>
          <p:nvPr/>
        </p:nvSpPr>
        <p:spPr>
          <a:xfrm>
            <a:off x="1764425" y="4941675"/>
            <a:ext cx="787800" cy="16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Lato"/>
                <a:ea typeface="Lato"/>
                <a:cs typeface="Lato"/>
                <a:sym typeface="Lato"/>
              </a:rPr>
              <a:t>Initial Ang Disp</a:t>
            </a:r>
            <a:endParaRPr sz="6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4" name="Shape 274"/>
        <p:cNvGrpSpPr/>
        <p:nvPr/>
      </p:nvGrpSpPr>
      <p:grpSpPr>
        <a:xfrm>
          <a:off x="0" y="0"/>
          <a:ext cx="0" cy="0"/>
          <a:chOff x="0" y="0"/>
          <a:chExt cx="0" cy="0"/>
        </a:xfrm>
      </p:grpSpPr>
      <p:sp>
        <p:nvSpPr>
          <p:cNvPr id="275" name="Google Shape;275;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I</a:t>
            </a:r>
            <a:r>
              <a:rPr lang="en">
                <a:solidFill>
                  <a:srgbClr val="000000"/>
                </a:solidFill>
              </a:rPr>
              <a:t>n Large Support Mass Systems</a:t>
            </a:r>
            <a:endParaRPr>
              <a:solidFill>
                <a:srgbClr val="000000"/>
              </a:solidFill>
            </a:endParaRPr>
          </a:p>
        </p:txBody>
      </p:sp>
      <p:pic>
        <p:nvPicPr>
          <p:cNvPr id="276" name="Google Shape;276;p29"/>
          <p:cNvPicPr preferRelativeResize="0"/>
          <p:nvPr/>
        </p:nvPicPr>
        <p:blipFill>
          <a:blip r:embed="rId3">
            <a:alphaModFix/>
          </a:blip>
          <a:stretch>
            <a:fillRect/>
          </a:stretch>
        </p:blipFill>
        <p:spPr>
          <a:xfrm>
            <a:off x="537375" y="1475402"/>
            <a:ext cx="3841250" cy="2879825"/>
          </a:xfrm>
          <a:prstGeom prst="rect">
            <a:avLst/>
          </a:prstGeom>
          <a:noFill/>
          <a:ln>
            <a:noFill/>
          </a:ln>
        </p:spPr>
      </p:pic>
      <p:pic>
        <p:nvPicPr>
          <p:cNvPr id="277" name="Google Shape;277;p29"/>
          <p:cNvPicPr preferRelativeResize="0"/>
          <p:nvPr/>
        </p:nvPicPr>
        <p:blipFill>
          <a:blip r:embed="rId4">
            <a:alphaModFix/>
          </a:blip>
          <a:stretch>
            <a:fillRect/>
          </a:stretch>
        </p:blipFill>
        <p:spPr>
          <a:xfrm>
            <a:off x="4495150" y="1475388"/>
            <a:ext cx="3841250" cy="2879838"/>
          </a:xfrm>
          <a:prstGeom prst="rect">
            <a:avLst/>
          </a:prstGeom>
          <a:noFill/>
          <a:ln>
            <a:noFill/>
          </a:ln>
        </p:spPr>
      </p:pic>
      <p:sp>
        <p:nvSpPr>
          <p:cNvPr id="278" name="Google Shape;278;p29"/>
          <p:cNvSpPr txBox="1"/>
          <p:nvPr/>
        </p:nvSpPr>
        <p:spPr>
          <a:xfrm>
            <a:off x="1093800" y="4140850"/>
            <a:ext cx="6582300" cy="48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600">
                <a:latin typeface="Lato"/>
                <a:ea typeface="Lato"/>
                <a:cs typeface="Lato"/>
                <a:sym typeface="Lato"/>
              </a:rPr>
              <a:t>Large Support mass with initial velocity</a:t>
            </a:r>
            <a:endParaRPr sz="60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82" name="Shape 282"/>
        <p:cNvGrpSpPr/>
        <p:nvPr/>
      </p:nvGrpSpPr>
      <p:grpSpPr>
        <a:xfrm>
          <a:off x="0" y="0"/>
          <a:ext cx="0" cy="0"/>
          <a:chOff x="0" y="0"/>
          <a:chExt cx="0" cy="0"/>
        </a:xfrm>
      </p:grpSpPr>
      <p:sp>
        <p:nvSpPr>
          <p:cNvPr id="283" name="Google Shape;283;p30"/>
          <p:cNvSpPr txBox="1"/>
          <p:nvPr>
            <p:ph type="title"/>
          </p:nvPr>
        </p:nvSpPr>
        <p:spPr>
          <a:xfrm>
            <a:off x="905775" y="149325"/>
            <a:ext cx="76032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Bringing on the </a:t>
            </a:r>
            <a:r>
              <a:rPr lang="en">
                <a:solidFill>
                  <a:srgbClr val="000000"/>
                </a:solidFill>
              </a:rPr>
              <a:t>Perturbations</a:t>
            </a:r>
            <a:r>
              <a:rPr lang="en">
                <a:solidFill>
                  <a:srgbClr val="000000"/>
                </a:solidFill>
              </a:rPr>
              <a:t> to the Support</a:t>
            </a:r>
            <a:endParaRPr>
              <a:solidFill>
                <a:srgbClr val="000000"/>
              </a:solidFill>
            </a:endParaRPr>
          </a:p>
        </p:txBody>
      </p:sp>
      <p:pic>
        <p:nvPicPr>
          <p:cNvPr id="284" name="Google Shape;284;p30"/>
          <p:cNvPicPr preferRelativeResize="0"/>
          <p:nvPr/>
        </p:nvPicPr>
        <p:blipFill>
          <a:blip r:embed="rId3">
            <a:alphaModFix/>
          </a:blip>
          <a:stretch>
            <a:fillRect/>
          </a:stretch>
        </p:blipFill>
        <p:spPr>
          <a:xfrm>
            <a:off x="104175" y="1017900"/>
            <a:ext cx="2950325" cy="2211901"/>
          </a:xfrm>
          <a:prstGeom prst="rect">
            <a:avLst/>
          </a:prstGeom>
          <a:noFill/>
          <a:ln>
            <a:noFill/>
          </a:ln>
        </p:spPr>
      </p:pic>
      <p:pic>
        <p:nvPicPr>
          <p:cNvPr id="285" name="Google Shape;285;p30"/>
          <p:cNvPicPr preferRelativeResize="0"/>
          <p:nvPr/>
        </p:nvPicPr>
        <p:blipFill>
          <a:blip r:embed="rId4">
            <a:alphaModFix/>
          </a:blip>
          <a:stretch>
            <a:fillRect/>
          </a:stretch>
        </p:blipFill>
        <p:spPr>
          <a:xfrm>
            <a:off x="6223875" y="972375"/>
            <a:ext cx="3071775" cy="2302950"/>
          </a:xfrm>
          <a:prstGeom prst="rect">
            <a:avLst/>
          </a:prstGeom>
          <a:noFill/>
          <a:ln>
            <a:noFill/>
          </a:ln>
        </p:spPr>
      </p:pic>
      <p:pic>
        <p:nvPicPr>
          <p:cNvPr id="286" name="Google Shape;286;p30"/>
          <p:cNvPicPr preferRelativeResize="0"/>
          <p:nvPr/>
        </p:nvPicPr>
        <p:blipFill>
          <a:blip r:embed="rId5">
            <a:alphaModFix/>
          </a:blip>
          <a:stretch>
            <a:fillRect/>
          </a:stretch>
        </p:blipFill>
        <p:spPr>
          <a:xfrm>
            <a:off x="3094400" y="2543675"/>
            <a:ext cx="3336788" cy="2501649"/>
          </a:xfrm>
          <a:prstGeom prst="rect">
            <a:avLst/>
          </a:prstGeom>
          <a:noFill/>
          <a:ln>
            <a:noFill/>
          </a:ln>
        </p:spPr>
      </p:pic>
      <p:sp>
        <p:nvSpPr>
          <p:cNvPr id="287" name="Google Shape;287;p30"/>
          <p:cNvSpPr txBox="1"/>
          <p:nvPr/>
        </p:nvSpPr>
        <p:spPr>
          <a:xfrm>
            <a:off x="3269950" y="1185875"/>
            <a:ext cx="3087600" cy="14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The oscillations of the bob are still almost undisturbed. The variations are still same as before.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91" name="Shape 291"/>
        <p:cNvGrpSpPr/>
        <p:nvPr/>
      </p:nvGrpSpPr>
      <p:grpSpPr>
        <a:xfrm>
          <a:off x="0" y="0"/>
          <a:ext cx="0" cy="0"/>
          <a:chOff x="0" y="0"/>
          <a:chExt cx="0" cy="0"/>
        </a:xfrm>
      </p:grpSpPr>
      <p:sp>
        <p:nvSpPr>
          <p:cNvPr id="292" name="Google Shape;292;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But the variation of x shows complexity </a:t>
            </a:r>
            <a:endParaRPr>
              <a:solidFill>
                <a:srgbClr val="000000"/>
              </a:solidFill>
            </a:endParaRPr>
          </a:p>
        </p:txBody>
      </p:sp>
      <p:sp>
        <p:nvSpPr>
          <p:cNvPr id="293" name="Google Shape;293;p3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4" name="Google Shape;294;p31"/>
          <p:cNvPicPr preferRelativeResize="0"/>
          <p:nvPr/>
        </p:nvPicPr>
        <p:blipFill>
          <a:blip r:embed="rId3">
            <a:alphaModFix/>
          </a:blip>
          <a:stretch>
            <a:fillRect/>
          </a:stretch>
        </p:blipFill>
        <p:spPr>
          <a:xfrm>
            <a:off x="201998" y="1567550"/>
            <a:ext cx="4369999" cy="3276249"/>
          </a:xfrm>
          <a:prstGeom prst="rect">
            <a:avLst/>
          </a:prstGeom>
          <a:noFill/>
          <a:ln>
            <a:noFill/>
          </a:ln>
        </p:spPr>
      </p:pic>
      <p:pic>
        <p:nvPicPr>
          <p:cNvPr id="295" name="Google Shape;295;p31"/>
          <p:cNvPicPr preferRelativeResize="0"/>
          <p:nvPr/>
        </p:nvPicPr>
        <p:blipFill>
          <a:blip r:embed="rId4">
            <a:alphaModFix/>
          </a:blip>
          <a:stretch>
            <a:fillRect/>
          </a:stretch>
        </p:blipFill>
        <p:spPr>
          <a:xfrm>
            <a:off x="4572000" y="1567550"/>
            <a:ext cx="4369999" cy="3276254"/>
          </a:xfrm>
          <a:prstGeom prst="rect">
            <a:avLst/>
          </a:prstGeom>
          <a:noFill/>
          <a:ln>
            <a:noFill/>
          </a:ln>
        </p:spPr>
      </p:pic>
      <p:sp>
        <p:nvSpPr>
          <p:cNvPr id="296" name="Google Shape;296;p31"/>
          <p:cNvSpPr txBox="1"/>
          <p:nvPr/>
        </p:nvSpPr>
        <p:spPr>
          <a:xfrm>
            <a:off x="1621175" y="4551000"/>
            <a:ext cx="1399800" cy="1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Lato"/>
                <a:ea typeface="Lato"/>
                <a:cs typeface="Lato"/>
                <a:sym typeface="Lato"/>
              </a:rPr>
              <a:t>Same Masses, </a:t>
            </a:r>
            <a:r>
              <a:rPr lang="en" sz="600">
                <a:latin typeface="Lato"/>
                <a:ea typeface="Lato"/>
                <a:cs typeface="Lato"/>
                <a:sym typeface="Lato"/>
              </a:rPr>
              <a:t>Initial</a:t>
            </a:r>
            <a:r>
              <a:rPr lang="en" sz="600">
                <a:latin typeface="Lato"/>
                <a:ea typeface="Lato"/>
                <a:cs typeface="Lato"/>
                <a:sym typeface="Lato"/>
              </a:rPr>
              <a:t> vel to support</a:t>
            </a:r>
            <a:endParaRPr sz="600">
              <a:latin typeface="Lato"/>
              <a:ea typeface="Lato"/>
              <a:cs typeface="Lato"/>
              <a:sym typeface="Lato"/>
            </a:endParaRPr>
          </a:p>
        </p:txBody>
      </p:sp>
      <p:sp>
        <p:nvSpPr>
          <p:cNvPr id="297" name="Google Shape;297;p31"/>
          <p:cNvSpPr txBox="1"/>
          <p:nvPr/>
        </p:nvSpPr>
        <p:spPr>
          <a:xfrm>
            <a:off x="5670850" y="4641900"/>
            <a:ext cx="2623800" cy="2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Lato"/>
                <a:ea typeface="Lato"/>
                <a:cs typeface="Lato"/>
                <a:sym typeface="Lato"/>
              </a:rPr>
              <a:t>Same Masses, Initial vel to support does not cancel the angular vel of bob</a:t>
            </a:r>
            <a:endParaRPr sz="6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up the apparatus and notations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a:t>
            </a:r>
            <a:r>
              <a:rPr lang="en"/>
              <a:t> support is modelled as a particle with  mass M (will be </a:t>
            </a:r>
            <a:r>
              <a:rPr lang="en"/>
              <a:t>referred</a:t>
            </a:r>
            <a:r>
              <a:rPr lang="en"/>
              <a:t> to as Particle 1 for the rest of the paper). This support is constrained to move only in the horizontal direction. The bob is assumed to have mass  m .(will be </a:t>
            </a:r>
            <a:r>
              <a:rPr lang="en"/>
              <a:t>referred</a:t>
            </a:r>
            <a:r>
              <a:rPr lang="en"/>
              <a:t> to as Particle 2 for the rest of the paper). The connector joining them is rigid and is assumed to have length l. The mass of the connector is assumed to be negligible. The above given conditions can be physically realized using a hollow bead that can slide over a horizontal support and is connected to a rigid rod (freely rotatable ) whose other end consists of a pendulum bob that can oscillate. This whole apparatus can be sandwiched between two supports so as to be able to constrain the bob to planar motion.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01" name="Shape 301"/>
        <p:cNvGrpSpPr/>
        <p:nvPr/>
      </p:nvGrpSpPr>
      <p:grpSpPr>
        <a:xfrm>
          <a:off x="0" y="0"/>
          <a:ext cx="0" cy="0"/>
          <a:chOff x="0" y="0"/>
          <a:chExt cx="0" cy="0"/>
        </a:xfrm>
      </p:grpSpPr>
      <p:sp>
        <p:nvSpPr>
          <p:cNvPr id="302" name="Google Shape;302;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When Bob is much more massive</a:t>
            </a:r>
            <a:endParaRPr>
              <a:solidFill>
                <a:srgbClr val="000000"/>
              </a:solidFill>
            </a:endParaRPr>
          </a:p>
        </p:txBody>
      </p:sp>
      <p:pic>
        <p:nvPicPr>
          <p:cNvPr id="303" name="Google Shape;303;p32"/>
          <p:cNvPicPr preferRelativeResize="0"/>
          <p:nvPr/>
        </p:nvPicPr>
        <p:blipFill>
          <a:blip r:embed="rId3">
            <a:alphaModFix/>
          </a:blip>
          <a:stretch>
            <a:fillRect/>
          </a:stretch>
        </p:blipFill>
        <p:spPr>
          <a:xfrm>
            <a:off x="301600" y="1290400"/>
            <a:ext cx="3883274" cy="2911349"/>
          </a:xfrm>
          <a:prstGeom prst="rect">
            <a:avLst/>
          </a:prstGeom>
          <a:noFill/>
          <a:ln>
            <a:noFill/>
          </a:ln>
        </p:spPr>
      </p:pic>
      <p:pic>
        <p:nvPicPr>
          <p:cNvPr id="304" name="Google Shape;304;p32"/>
          <p:cNvPicPr preferRelativeResize="0"/>
          <p:nvPr/>
        </p:nvPicPr>
        <p:blipFill>
          <a:blip r:embed="rId4">
            <a:alphaModFix/>
          </a:blip>
          <a:stretch>
            <a:fillRect/>
          </a:stretch>
        </p:blipFill>
        <p:spPr>
          <a:xfrm>
            <a:off x="4406575" y="1272950"/>
            <a:ext cx="3929824" cy="2946250"/>
          </a:xfrm>
          <a:prstGeom prst="rect">
            <a:avLst/>
          </a:prstGeom>
          <a:noFill/>
          <a:ln>
            <a:noFill/>
          </a:ln>
        </p:spPr>
      </p:pic>
      <p:sp>
        <p:nvSpPr>
          <p:cNvPr id="305" name="Google Shape;305;p32"/>
          <p:cNvSpPr txBox="1"/>
          <p:nvPr/>
        </p:nvSpPr>
        <p:spPr>
          <a:xfrm>
            <a:off x="519250" y="4483900"/>
            <a:ext cx="7662600" cy="43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Lato"/>
                <a:ea typeface="Lato"/>
                <a:cs typeface="Lato"/>
                <a:sym typeface="Lato"/>
              </a:rPr>
              <a:t>The oscillations of x become more pronounced.</a:t>
            </a:r>
            <a:endParaRPr sz="1300">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Analytic Solution for Small Oscillations</a:t>
            </a:r>
            <a:endParaRPr/>
          </a:p>
        </p:txBody>
      </p:sp>
      <p:sp>
        <p:nvSpPr>
          <p:cNvPr id="311" name="Google Shape;311;p33"/>
          <p:cNvSpPr txBox="1"/>
          <p:nvPr>
            <p:ph idx="1" type="body"/>
          </p:nvPr>
        </p:nvSpPr>
        <p:spPr>
          <a:xfrm>
            <a:off x="1297500" y="1506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For small oscillations where we approximate  follows,</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rPr lang="en" sz="1400"/>
              <a:t> </a:t>
            </a:r>
            <a:endParaRPr sz="1400"/>
          </a:p>
          <a:p>
            <a:pPr indent="0" lvl="0" marL="0" rtl="0" algn="l">
              <a:spcBef>
                <a:spcPts val="1600"/>
              </a:spcBef>
              <a:spcAft>
                <a:spcPts val="1600"/>
              </a:spcAft>
              <a:buNone/>
            </a:pPr>
            <a:r>
              <a:rPr lang="en" sz="1400"/>
              <a:t>Substituting the above approximations into the Lagrangian obtained earlier and dropping the cubic and quadratic terms, we obtain,</a:t>
            </a:r>
            <a:endParaRPr sz="1400"/>
          </a:p>
        </p:txBody>
      </p:sp>
      <p:pic>
        <p:nvPicPr>
          <p:cNvPr descr=" sin\theta  = \theta" id="312" name="Google Shape;312;p33" title="MathEquation,#ffffff"/>
          <p:cNvPicPr preferRelativeResize="0"/>
          <p:nvPr/>
        </p:nvPicPr>
        <p:blipFill>
          <a:blip r:embed="rId3">
            <a:alphaModFix/>
          </a:blip>
          <a:stretch>
            <a:fillRect/>
          </a:stretch>
        </p:blipFill>
        <p:spPr>
          <a:xfrm>
            <a:off x="1832250" y="1977350"/>
            <a:ext cx="1312250" cy="321500"/>
          </a:xfrm>
          <a:prstGeom prst="rect">
            <a:avLst/>
          </a:prstGeom>
          <a:noFill/>
          <a:ln>
            <a:noFill/>
          </a:ln>
        </p:spPr>
      </p:pic>
      <p:pic>
        <p:nvPicPr>
          <p:cNvPr descr="   \cos\theta = 1 - \frac{\theta^2}{2}" id="313" name="Google Shape;313;p33" title="MathEquation,#ffffff"/>
          <p:cNvPicPr preferRelativeResize="0"/>
          <p:nvPr/>
        </p:nvPicPr>
        <p:blipFill rotWithShape="1">
          <a:blip r:embed="rId4">
            <a:alphaModFix/>
          </a:blip>
          <a:srcRect b="0" l="0" r="0" t="0"/>
          <a:stretch/>
        </p:blipFill>
        <p:spPr>
          <a:xfrm>
            <a:off x="4087975" y="1899075"/>
            <a:ext cx="1778776" cy="478050"/>
          </a:xfrm>
          <a:prstGeom prst="rect">
            <a:avLst/>
          </a:prstGeom>
          <a:noFill/>
          <a:ln>
            <a:noFill/>
          </a:ln>
        </p:spPr>
      </p:pic>
      <p:pic>
        <p:nvPicPr>
          <p:cNvPr descr="  L = \frac{1}{2}(M+m)\dot{x}^2 + ml\dot{x}\dot{\theta} + \frac{1}{2}ml^2\dot{\theta}^2 + mgl(1-\frac{\theta^2}{2}) " id="314" name="Google Shape;314;p33" title="MathEquation,#ffffff"/>
          <p:cNvPicPr preferRelativeResize="0"/>
          <p:nvPr/>
        </p:nvPicPr>
        <p:blipFill>
          <a:blip r:embed="rId5">
            <a:alphaModFix/>
          </a:blip>
          <a:stretch>
            <a:fillRect/>
          </a:stretch>
        </p:blipFill>
        <p:spPr>
          <a:xfrm>
            <a:off x="1132200" y="3590325"/>
            <a:ext cx="7369500" cy="561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4"/>
          <p:cNvSpPr txBox="1"/>
          <p:nvPr>
            <p:ph idx="1" type="body"/>
          </p:nvPr>
        </p:nvSpPr>
        <p:spPr>
          <a:xfrm>
            <a:off x="1467700" y="185700"/>
            <a:ext cx="7125600" cy="477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Using the Euler </a:t>
            </a:r>
            <a:r>
              <a:rPr lang="en"/>
              <a:t>Lagrange</a:t>
            </a:r>
            <a:r>
              <a:rPr lang="en"/>
              <a:t> Equations,</a:t>
            </a:r>
            <a:endParaRPr/>
          </a:p>
          <a:p>
            <a:pPr indent="0" lvl="0" marL="0" rtl="0" algn="l">
              <a:spcBef>
                <a:spcPts val="1600"/>
              </a:spcBef>
              <a:spcAft>
                <a:spcPts val="1600"/>
              </a:spcAft>
              <a:buNone/>
            </a:pPr>
            <a:r>
              <a:t/>
            </a:r>
            <a:endParaRPr/>
          </a:p>
        </p:txBody>
      </p:sp>
      <p:pic>
        <p:nvPicPr>
          <p:cNvPr descr="ml\ddot{x}+ml^2\ddot{\theta}+mgl\theta=0" id="320" name="Google Shape;320;p34" title="MathEquation,#ffffff"/>
          <p:cNvPicPr preferRelativeResize="0"/>
          <p:nvPr/>
        </p:nvPicPr>
        <p:blipFill>
          <a:blip r:embed="rId3">
            <a:alphaModFix/>
          </a:blip>
          <a:stretch>
            <a:fillRect/>
          </a:stretch>
        </p:blipFill>
        <p:spPr>
          <a:xfrm>
            <a:off x="3932975" y="1159450"/>
            <a:ext cx="2270600" cy="289500"/>
          </a:xfrm>
          <a:prstGeom prst="rect">
            <a:avLst/>
          </a:prstGeom>
          <a:noFill/>
          <a:ln>
            <a:noFill/>
          </a:ln>
        </p:spPr>
      </p:pic>
      <p:pic>
        <p:nvPicPr>
          <p:cNvPr descr=" (M+m)\ddot{x}+ml\ddot{\theta} = 0" id="321" name="Google Shape;321;p34" title="MathEquation,#ffffff"/>
          <p:cNvPicPr preferRelativeResize="0"/>
          <p:nvPr/>
        </p:nvPicPr>
        <p:blipFill>
          <a:blip r:embed="rId4">
            <a:alphaModFix/>
          </a:blip>
          <a:stretch>
            <a:fillRect/>
          </a:stretch>
        </p:blipFill>
        <p:spPr>
          <a:xfrm>
            <a:off x="4257350" y="1720200"/>
            <a:ext cx="1946234" cy="289500"/>
          </a:xfrm>
          <a:prstGeom prst="rect">
            <a:avLst/>
          </a:prstGeom>
          <a:noFill/>
          <a:ln>
            <a:noFill/>
          </a:ln>
        </p:spPr>
      </p:pic>
      <p:pic>
        <p:nvPicPr>
          <p:cNvPr descr="\frac{d}{dt}\frac{\partial L } {\partial \dot{\theta} } = \frac{\partial L}{\partial \theta}" id="322" name="Google Shape;322;p34" title="MathEquation,#ffffff"/>
          <p:cNvPicPr preferRelativeResize="0"/>
          <p:nvPr/>
        </p:nvPicPr>
        <p:blipFill>
          <a:blip r:embed="rId5">
            <a:alphaModFix/>
          </a:blip>
          <a:stretch>
            <a:fillRect/>
          </a:stretch>
        </p:blipFill>
        <p:spPr>
          <a:xfrm>
            <a:off x="1991200" y="1083201"/>
            <a:ext cx="1215126" cy="442000"/>
          </a:xfrm>
          <a:prstGeom prst="rect">
            <a:avLst/>
          </a:prstGeom>
          <a:noFill/>
          <a:ln>
            <a:noFill/>
          </a:ln>
        </p:spPr>
      </p:pic>
      <p:pic>
        <p:nvPicPr>
          <p:cNvPr descr="\frac{d}{dt}\frac{\partial L } {\partial \dot{x} } = \frac{\partial L}{\partial x}" id="323" name="Google Shape;323;p34" title="MathEquation,#ffffff"/>
          <p:cNvPicPr preferRelativeResize="0"/>
          <p:nvPr/>
        </p:nvPicPr>
        <p:blipFill>
          <a:blip r:embed="rId6">
            <a:alphaModFix/>
          </a:blip>
          <a:stretch>
            <a:fillRect/>
          </a:stretch>
        </p:blipFill>
        <p:spPr>
          <a:xfrm>
            <a:off x="1991188" y="1567700"/>
            <a:ext cx="1258340" cy="442000"/>
          </a:xfrm>
          <a:prstGeom prst="rect">
            <a:avLst/>
          </a:prstGeom>
          <a:noFill/>
          <a:ln>
            <a:noFill/>
          </a:ln>
        </p:spPr>
      </p:pic>
      <p:pic>
        <p:nvPicPr>
          <p:cNvPr descr="ml^2\ddot{\theta}\biggr(1-\frac{m}{M+m}\biggr) + mgl\theta =0 " id="324" name="Google Shape;324;p34" title="MathEquation,#ffffff"/>
          <p:cNvPicPr preferRelativeResize="0"/>
          <p:nvPr/>
        </p:nvPicPr>
        <p:blipFill>
          <a:blip r:embed="rId7">
            <a:alphaModFix/>
          </a:blip>
          <a:stretch>
            <a:fillRect/>
          </a:stretch>
        </p:blipFill>
        <p:spPr>
          <a:xfrm>
            <a:off x="2485500" y="2662025"/>
            <a:ext cx="3481050" cy="700550"/>
          </a:xfrm>
          <a:prstGeom prst="rect">
            <a:avLst/>
          </a:prstGeom>
          <a:noFill/>
          <a:ln>
            <a:noFill/>
          </a:ln>
        </p:spPr>
      </p:pic>
      <p:sp>
        <p:nvSpPr>
          <p:cNvPr id="325" name="Google Shape;325;p34"/>
          <p:cNvSpPr txBox="1"/>
          <p:nvPr/>
        </p:nvSpPr>
        <p:spPr>
          <a:xfrm>
            <a:off x="2111250" y="2252713"/>
            <a:ext cx="3855300" cy="36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ato"/>
                <a:ea typeface="Lato"/>
                <a:cs typeface="Lato"/>
                <a:sym typeface="Lato"/>
              </a:rPr>
              <a:t>By eliminating         from  two equations: </a:t>
            </a:r>
            <a:endParaRPr>
              <a:solidFill>
                <a:srgbClr val="FFFFFF"/>
              </a:solidFill>
              <a:latin typeface="Lato"/>
              <a:ea typeface="Lato"/>
              <a:cs typeface="Lato"/>
              <a:sym typeface="Lato"/>
            </a:endParaRPr>
          </a:p>
          <a:p>
            <a:pPr indent="0" lvl="0" marL="0" rtl="0" algn="ctr">
              <a:spcBef>
                <a:spcPts val="0"/>
              </a:spcBef>
              <a:spcAft>
                <a:spcPts val="0"/>
              </a:spcAft>
              <a:buNone/>
            </a:pPr>
            <a:r>
              <a:t/>
            </a:r>
            <a:endParaRPr>
              <a:solidFill>
                <a:srgbClr val="FFFFFF"/>
              </a:solidFill>
              <a:latin typeface="Lato"/>
              <a:ea typeface="Lato"/>
              <a:cs typeface="Lato"/>
              <a:sym typeface="Lato"/>
            </a:endParaRPr>
          </a:p>
          <a:p>
            <a:pPr indent="0" lvl="0" marL="0" rtl="0" algn="ctr">
              <a:spcBef>
                <a:spcPts val="0"/>
              </a:spcBef>
              <a:spcAft>
                <a:spcPts val="0"/>
              </a:spcAft>
              <a:buNone/>
            </a:pPr>
            <a:r>
              <a:t/>
            </a:r>
            <a:endParaRPr>
              <a:solidFill>
                <a:srgbClr val="FFFFFF"/>
              </a:solidFill>
              <a:latin typeface="Lato"/>
              <a:ea typeface="Lato"/>
              <a:cs typeface="Lato"/>
              <a:sym typeface="Lato"/>
            </a:endParaRPr>
          </a:p>
          <a:p>
            <a:pPr indent="0" lvl="0" marL="0" rtl="0" algn="ctr">
              <a:spcBef>
                <a:spcPts val="0"/>
              </a:spcBef>
              <a:spcAft>
                <a:spcPts val="0"/>
              </a:spcAft>
              <a:buNone/>
            </a:pPr>
            <a:r>
              <a:t/>
            </a:r>
            <a:endParaRPr>
              <a:solidFill>
                <a:srgbClr val="FFFFFF"/>
              </a:solidFill>
              <a:latin typeface="Lato"/>
              <a:ea typeface="Lato"/>
              <a:cs typeface="Lato"/>
              <a:sym typeface="Lato"/>
            </a:endParaRPr>
          </a:p>
          <a:p>
            <a:pPr indent="0" lvl="0" marL="0" rtl="0" algn="ctr">
              <a:spcBef>
                <a:spcPts val="0"/>
              </a:spcBef>
              <a:spcAft>
                <a:spcPts val="0"/>
              </a:spcAft>
              <a:buNone/>
            </a:pPr>
            <a:r>
              <a:t/>
            </a:r>
            <a:endParaRPr>
              <a:solidFill>
                <a:srgbClr val="FFFFFF"/>
              </a:solidFill>
              <a:latin typeface="Lato"/>
              <a:ea typeface="Lato"/>
              <a:cs typeface="Lato"/>
              <a:sym typeface="Lato"/>
            </a:endParaRPr>
          </a:p>
          <a:p>
            <a:pPr indent="0" lvl="0" marL="0" rtl="0" algn="ctr">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         </a:t>
            </a:r>
            <a:endParaRPr>
              <a:solidFill>
                <a:srgbClr val="FFFFFF"/>
              </a:solidFill>
              <a:latin typeface="Lato"/>
              <a:ea typeface="Lato"/>
              <a:cs typeface="Lato"/>
              <a:sym typeface="Lato"/>
            </a:endParaRPr>
          </a:p>
        </p:txBody>
      </p:sp>
      <p:pic>
        <p:nvPicPr>
          <p:cNvPr descr=" \ddot{x} " id="326" name="Google Shape;326;p34" title="MathEquation,#ffffff"/>
          <p:cNvPicPr preferRelativeResize="0"/>
          <p:nvPr/>
        </p:nvPicPr>
        <p:blipFill>
          <a:blip r:embed="rId8">
            <a:alphaModFix/>
          </a:blip>
          <a:stretch>
            <a:fillRect/>
          </a:stretch>
        </p:blipFill>
        <p:spPr>
          <a:xfrm>
            <a:off x="3719675" y="2409937"/>
            <a:ext cx="136000" cy="133574"/>
          </a:xfrm>
          <a:prstGeom prst="rect">
            <a:avLst/>
          </a:prstGeom>
          <a:noFill/>
          <a:ln>
            <a:noFill/>
          </a:ln>
        </p:spPr>
      </p:pic>
      <p:sp>
        <p:nvSpPr>
          <p:cNvPr id="327" name="Google Shape;327;p34"/>
          <p:cNvSpPr txBox="1"/>
          <p:nvPr/>
        </p:nvSpPr>
        <p:spPr>
          <a:xfrm>
            <a:off x="2407800" y="3714100"/>
            <a:ext cx="3954300" cy="85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ato"/>
                <a:ea typeface="Lato"/>
                <a:cs typeface="Lato"/>
                <a:sym typeface="Lato"/>
              </a:rPr>
              <a:t>This is just like the </a:t>
            </a:r>
            <a:r>
              <a:rPr lang="en">
                <a:solidFill>
                  <a:srgbClr val="FFFFFF"/>
                </a:solidFill>
                <a:latin typeface="Lato"/>
                <a:ea typeface="Lato"/>
                <a:cs typeface="Lato"/>
                <a:sym typeface="Lato"/>
              </a:rPr>
              <a:t>equation</a:t>
            </a:r>
            <a:r>
              <a:rPr lang="en">
                <a:solidFill>
                  <a:srgbClr val="FFFFFF"/>
                </a:solidFill>
                <a:latin typeface="Lato"/>
                <a:ea typeface="Lato"/>
                <a:cs typeface="Lato"/>
                <a:sym typeface="Lato"/>
              </a:rPr>
              <a:t> of the simple harmonic oscillator.</a:t>
            </a:r>
            <a:endParaRPr>
              <a:solidFill>
                <a:srgbClr val="FFFFFF"/>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5"/>
          <p:cNvSpPr txBox="1"/>
          <p:nvPr>
            <p:ph idx="1" type="body"/>
          </p:nvPr>
        </p:nvSpPr>
        <p:spPr>
          <a:xfrm>
            <a:off x="1296600" y="150025"/>
            <a:ext cx="7039800" cy="43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The solution to this is that of a simple harmonic oscillator with frequency,</a:t>
            </a:r>
            <a:endParaRPr sz="15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We get the solution as,</a:t>
            </a:r>
            <a:endParaRPr/>
          </a:p>
          <a:p>
            <a:pPr indent="0" lvl="0" marL="0" rtl="0" algn="l">
              <a:spcBef>
                <a:spcPts val="1600"/>
              </a:spcBef>
              <a:spcAft>
                <a:spcPts val="1600"/>
              </a:spcAft>
              <a:buNone/>
            </a:pPr>
            <a:r>
              <a:t/>
            </a:r>
            <a:endParaRPr/>
          </a:p>
        </p:txBody>
      </p:sp>
      <p:pic>
        <p:nvPicPr>
          <p:cNvPr descr=" \omega = \sqrt{\frac{g}{l}\biggr(\frac{m+M}{M}\biggr)} &#10; " id="333" name="Google Shape;333;p35" title="MathEquation,#ffffff"/>
          <p:cNvPicPr preferRelativeResize="0"/>
          <p:nvPr/>
        </p:nvPicPr>
        <p:blipFill>
          <a:blip r:embed="rId3">
            <a:alphaModFix/>
          </a:blip>
          <a:stretch>
            <a:fillRect/>
          </a:stretch>
        </p:blipFill>
        <p:spPr>
          <a:xfrm>
            <a:off x="1393050" y="792975"/>
            <a:ext cx="1953774" cy="857225"/>
          </a:xfrm>
          <a:prstGeom prst="rect">
            <a:avLst/>
          </a:prstGeom>
          <a:noFill/>
          <a:ln>
            <a:noFill/>
          </a:ln>
        </p:spPr>
      </p:pic>
      <p:pic>
        <p:nvPicPr>
          <p:cNvPr descr="  \theta(t) = A \cos(\omega t) + B \sin(\omega t) " id="334" name="Google Shape;334;p35" title="MathEquation,#ffffff"/>
          <p:cNvPicPr preferRelativeResize="0"/>
          <p:nvPr/>
        </p:nvPicPr>
        <p:blipFill>
          <a:blip r:embed="rId4">
            <a:alphaModFix/>
          </a:blip>
          <a:stretch>
            <a:fillRect/>
          </a:stretch>
        </p:blipFill>
        <p:spPr>
          <a:xfrm>
            <a:off x="1393050" y="2604350"/>
            <a:ext cx="4177500" cy="417750"/>
          </a:xfrm>
          <a:prstGeom prst="rect">
            <a:avLst/>
          </a:prstGeom>
          <a:noFill/>
          <a:ln>
            <a:noFill/>
          </a:ln>
        </p:spPr>
      </p:pic>
      <p:pic>
        <p:nvPicPr>
          <p:cNvPr descr="ml^2\ddot{\theta}\biggr(1-\frac{m}{M+m}\biggr) + mgl\theta =0 " id="335" name="Google Shape;335;p35" title="MathEquation,#ffffff"/>
          <p:cNvPicPr preferRelativeResize="0"/>
          <p:nvPr/>
        </p:nvPicPr>
        <p:blipFill>
          <a:blip r:embed="rId5">
            <a:alphaModFix/>
          </a:blip>
          <a:stretch>
            <a:fillRect/>
          </a:stretch>
        </p:blipFill>
        <p:spPr>
          <a:xfrm>
            <a:off x="4742550" y="930987"/>
            <a:ext cx="2887950" cy="581200"/>
          </a:xfrm>
          <a:prstGeom prst="rect">
            <a:avLst/>
          </a:prstGeom>
          <a:noFill/>
          <a:ln>
            <a:noFill/>
          </a:ln>
        </p:spPr>
      </p:pic>
      <p:pic>
        <p:nvPicPr>
          <p:cNvPr descr=" x(t) = Ct - \frac{ml}{m+M}(A \cos(\omega t) + B\sin(\omega t)) " id="336" name="Google Shape;336;p35" title="MathEquation,#ffffff"/>
          <p:cNvPicPr preferRelativeResize="0"/>
          <p:nvPr/>
        </p:nvPicPr>
        <p:blipFill>
          <a:blip r:embed="rId6">
            <a:alphaModFix/>
          </a:blip>
          <a:stretch>
            <a:fillRect/>
          </a:stretch>
        </p:blipFill>
        <p:spPr>
          <a:xfrm>
            <a:off x="1353100" y="3247100"/>
            <a:ext cx="5261974" cy="467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40" name="Shape 340"/>
        <p:cNvGrpSpPr/>
        <p:nvPr/>
      </p:nvGrpSpPr>
      <p:grpSpPr>
        <a:xfrm>
          <a:off x="0" y="0"/>
          <a:ext cx="0" cy="0"/>
          <a:chOff x="0" y="0"/>
          <a:chExt cx="0" cy="0"/>
        </a:xfrm>
      </p:grpSpPr>
      <p:sp>
        <p:nvSpPr>
          <p:cNvPr id="341" name="Google Shape;341;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Solving for Large Oscillations</a:t>
            </a:r>
            <a:endParaRPr>
              <a:solidFill>
                <a:srgbClr val="000000"/>
              </a:solidFill>
            </a:endParaRPr>
          </a:p>
        </p:txBody>
      </p:sp>
      <p:pic>
        <p:nvPicPr>
          <p:cNvPr id="342" name="Google Shape;342;p36"/>
          <p:cNvPicPr preferRelativeResize="0"/>
          <p:nvPr/>
        </p:nvPicPr>
        <p:blipFill>
          <a:blip r:embed="rId3">
            <a:alphaModFix/>
          </a:blip>
          <a:stretch>
            <a:fillRect/>
          </a:stretch>
        </p:blipFill>
        <p:spPr>
          <a:xfrm>
            <a:off x="1782506" y="1307850"/>
            <a:ext cx="5963993" cy="33795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46" name="Shape 346"/>
        <p:cNvGrpSpPr/>
        <p:nvPr/>
      </p:nvGrpSpPr>
      <p:grpSpPr>
        <a:xfrm>
          <a:off x="0" y="0"/>
          <a:ext cx="0" cy="0"/>
          <a:chOff x="0" y="0"/>
          <a:chExt cx="0" cy="0"/>
        </a:xfrm>
      </p:grpSpPr>
      <p:sp>
        <p:nvSpPr>
          <p:cNvPr id="347" name="Google Shape;347;p37"/>
          <p:cNvSpPr txBox="1"/>
          <p:nvPr>
            <p:ph type="title"/>
          </p:nvPr>
        </p:nvSpPr>
        <p:spPr>
          <a:xfrm>
            <a:off x="1297500" y="393750"/>
            <a:ext cx="7038900" cy="9141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More Chaos</a:t>
            </a:r>
            <a:endParaRPr>
              <a:solidFill>
                <a:srgbClr val="000000"/>
              </a:solidFill>
            </a:endParaRPr>
          </a:p>
        </p:txBody>
      </p:sp>
      <p:pic>
        <p:nvPicPr>
          <p:cNvPr id="348" name="Google Shape;348;p37"/>
          <p:cNvPicPr preferRelativeResize="0"/>
          <p:nvPr/>
        </p:nvPicPr>
        <p:blipFill>
          <a:blip r:embed="rId3">
            <a:alphaModFix/>
          </a:blip>
          <a:stretch>
            <a:fillRect/>
          </a:stretch>
        </p:blipFill>
        <p:spPr>
          <a:xfrm>
            <a:off x="1498513" y="1261400"/>
            <a:ext cx="5697875" cy="38068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52" name="Shape 352"/>
        <p:cNvGrpSpPr/>
        <p:nvPr/>
      </p:nvGrpSpPr>
      <p:grpSpPr>
        <a:xfrm>
          <a:off x="0" y="0"/>
          <a:ext cx="0" cy="0"/>
          <a:chOff x="0" y="0"/>
          <a:chExt cx="0" cy="0"/>
        </a:xfrm>
      </p:grpSpPr>
      <p:sp>
        <p:nvSpPr>
          <p:cNvPr id="353" name="Google Shape;353;p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Chaos Continues</a:t>
            </a:r>
            <a:endParaRPr>
              <a:solidFill>
                <a:srgbClr val="000000"/>
              </a:solidFill>
            </a:endParaRPr>
          </a:p>
        </p:txBody>
      </p:sp>
      <p:sp>
        <p:nvSpPr>
          <p:cNvPr id="354" name="Google Shape;354;p3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55" name="Google Shape;355;p38"/>
          <p:cNvPicPr preferRelativeResize="0"/>
          <p:nvPr/>
        </p:nvPicPr>
        <p:blipFill>
          <a:blip r:embed="rId3">
            <a:alphaModFix/>
          </a:blip>
          <a:stretch>
            <a:fillRect/>
          </a:stretch>
        </p:blipFill>
        <p:spPr>
          <a:xfrm>
            <a:off x="426800" y="1520325"/>
            <a:ext cx="4065425" cy="3047901"/>
          </a:xfrm>
          <a:prstGeom prst="rect">
            <a:avLst/>
          </a:prstGeom>
          <a:noFill/>
          <a:ln>
            <a:noFill/>
          </a:ln>
        </p:spPr>
      </p:pic>
      <p:pic>
        <p:nvPicPr>
          <p:cNvPr id="356" name="Google Shape;356;p38"/>
          <p:cNvPicPr preferRelativeResize="0"/>
          <p:nvPr/>
        </p:nvPicPr>
        <p:blipFill>
          <a:blip r:embed="rId4">
            <a:alphaModFix/>
          </a:blip>
          <a:stretch>
            <a:fillRect/>
          </a:stretch>
        </p:blipFill>
        <p:spPr>
          <a:xfrm>
            <a:off x="4572000" y="1478094"/>
            <a:ext cx="4121751" cy="3090119"/>
          </a:xfrm>
          <a:prstGeom prst="rect">
            <a:avLst/>
          </a:prstGeom>
          <a:noFill/>
          <a:ln>
            <a:noFill/>
          </a:ln>
        </p:spPr>
      </p:pic>
      <p:sp>
        <p:nvSpPr>
          <p:cNvPr id="357" name="Google Shape;357;p38"/>
          <p:cNvSpPr txBox="1"/>
          <p:nvPr/>
        </p:nvSpPr>
        <p:spPr>
          <a:xfrm>
            <a:off x="1013700" y="4625350"/>
            <a:ext cx="7606500" cy="1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Lato"/>
                <a:ea typeface="Lato"/>
                <a:cs typeface="Lato"/>
                <a:sym typeface="Lato"/>
              </a:rPr>
              <a:t>While x may seems to be non-chaotic the variation of its </a:t>
            </a:r>
            <a:r>
              <a:rPr lang="en" sz="1000">
                <a:latin typeface="Lato"/>
                <a:ea typeface="Lato"/>
                <a:cs typeface="Lato"/>
                <a:sym typeface="Lato"/>
              </a:rPr>
              <a:t>derivative</a:t>
            </a:r>
            <a:r>
              <a:rPr lang="en" sz="1000">
                <a:latin typeface="Lato"/>
                <a:ea typeface="Lato"/>
                <a:cs typeface="Lato"/>
                <a:sym typeface="Lato"/>
              </a:rPr>
              <a:t> is complicated.</a:t>
            </a:r>
            <a:endParaRPr sz="1000">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61" name="Shape 361"/>
        <p:cNvGrpSpPr/>
        <p:nvPr/>
      </p:nvGrpSpPr>
      <p:grpSpPr>
        <a:xfrm>
          <a:off x="0" y="0"/>
          <a:ext cx="0" cy="0"/>
          <a:chOff x="0" y="0"/>
          <a:chExt cx="0" cy="0"/>
        </a:xfrm>
      </p:grpSpPr>
      <p:sp>
        <p:nvSpPr>
          <p:cNvPr id="362" name="Google Shape;362;p3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000000"/>
                </a:solidFill>
              </a:rPr>
              <a:t>All this when we didn’t even reach the Directrix</a:t>
            </a:r>
            <a:endParaRPr sz="2100">
              <a:solidFill>
                <a:srgbClr val="000000"/>
              </a:solidFill>
            </a:endParaRPr>
          </a:p>
        </p:txBody>
      </p:sp>
      <p:sp>
        <p:nvSpPr>
          <p:cNvPr id="363" name="Google Shape;363;p3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64" name="Google Shape;364;p39"/>
          <p:cNvPicPr preferRelativeResize="0"/>
          <p:nvPr/>
        </p:nvPicPr>
        <p:blipFill>
          <a:blip r:embed="rId3">
            <a:alphaModFix/>
          </a:blip>
          <a:stretch>
            <a:fillRect/>
          </a:stretch>
        </p:blipFill>
        <p:spPr>
          <a:xfrm>
            <a:off x="996150" y="1567549"/>
            <a:ext cx="3686375" cy="2763749"/>
          </a:xfrm>
          <a:prstGeom prst="rect">
            <a:avLst/>
          </a:prstGeom>
          <a:noFill/>
          <a:ln>
            <a:noFill/>
          </a:ln>
        </p:spPr>
      </p:pic>
      <p:pic>
        <p:nvPicPr>
          <p:cNvPr id="365" name="Google Shape;365;p39"/>
          <p:cNvPicPr preferRelativeResize="0"/>
          <p:nvPr/>
        </p:nvPicPr>
        <p:blipFill>
          <a:blip r:embed="rId4">
            <a:alphaModFix/>
          </a:blip>
          <a:stretch>
            <a:fillRect/>
          </a:stretch>
        </p:blipFill>
        <p:spPr>
          <a:xfrm>
            <a:off x="4973100" y="1567565"/>
            <a:ext cx="3686375" cy="276373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69" name="Shape 369"/>
        <p:cNvGrpSpPr/>
        <p:nvPr/>
      </p:nvGrpSpPr>
      <p:grpSpPr>
        <a:xfrm>
          <a:off x="0" y="0"/>
          <a:ext cx="0" cy="0"/>
          <a:chOff x="0" y="0"/>
          <a:chExt cx="0" cy="0"/>
        </a:xfrm>
      </p:grpSpPr>
      <p:sp>
        <p:nvSpPr>
          <p:cNvPr id="370" name="Google Shape;370;p40"/>
          <p:cNvSpPr txBox="1"/>
          <p:nvPr>
            <p:ph type="title"/>
          </p:nvPr>
        </p:nvSpPr>
        <p:spPr>
          <a:xfrm>
            <a:off x="1297500" y="4639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 feel for more Energetic Oscillations </a:t>
            </a:r>
            <a:endParaRPr>
              <a:solidFill>
                <a:srgbClr val="000000"/>
              </a:solidFill>
            </a:endParaRPr>
          </a:p>
        </p:txBody>
      </p:sp>
      <p:sp>
        <p:nvSpPr>
          <p:cNvPr id="371" name="Google Shape;371;p4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From the equations of motion:&#10;http://en.wikipedia.org/wiki/Lagrangian_mechanics#Pendulum_on_a_movable_support&#10;&#10;The equations of motion were solved numerically for a pendulum on a movable support.  There is no friction/air resistance, and everything is in SI (MKS) units.  Everything was done in Python (SciPy, NumPy, and Matplotlib)." id="372" name="Google Shape;372;p40" title="Motion of a Pendulum with a Movable Support">
            <a:hlinkClick r:id="rId3"/>
          </p:cNvPr>
          <p:cNvPicPr preferRelativeResize="0"/>
          <p:nvPr/>
        </p:nvPicPr>
        <p:blipFill>
          <a:blip r:embed="rId4">
            <a:alphaModFix/>
          </a:blip>
          <a:stretch>
            <a:fillRect/>
          </a:stretch>
        </p:blipFill>
        <p:spPr>
          <a:xfrm>
            <a:off x="2119150" y="1342925"/>
            <a:ext cx="4572000" cy="3429000"/>
          </a:xfrm>
          <a:prstGeom prst="rect">
            <a:avLst/>
          </a:prstGeom>
          <a:noFill/>
          <a:ln>
            <a:noFill/>
          </a:ln>
        </p:spPr>
      </p:pic>
      <p:sp>
        <p:nvSpPr>
          <p:cNvPr id="373" name="Google Shape;373;p40"/>
          <p:cNvSpPr txBox="1"/>
          <p:nvPr/>
        </p:nvSpPr>
        <p:spPr>
          <a:xfrm>
            <a:off x="5417150" y="4533000"/>
            <a:ext cx="1024500" cy="3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Lato"/>
                <a:ea typeface="Lato"/>
                <a:cs typeface="Lato"/>
                <a:sym typeface="Lato"/>
              </a:rPr>
              <a:t>Source: Youtube</a:t>
            </a:r>
            <a:endParaRPr sz="500">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000"/>
                                        <p:tgtEl>
                                          <p:spTgt spid="3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 and References:</a:t>
            </a:r>
            <a:endParaRPr/>
          </a:p>
        </p:txBody>
      </p:sp>
      <p:sp>
        <p:nvSpPr>
          <p:cNvPr id="379" name="Google Shape;379;p4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1. Goldstein,Poole,Safko - Classical Mechanics </a:t>
            </a:r>
            <a:endParaRPr sz="2200"/>
          </a:p>
          <a:p>
            <a:pPr indent="0" lvl="0" marL="0" rtl="0" algn="l">
              <a:spcBef>
                <a:spcPts val="1600"/>
              </a:spcBef>
              <a:spcAft>
                <a:spcPts val="0"/>
              </a:spcAft>
              <a:buNone/>
            </a:pPr>
            <a:r>
              <a:rPr lang="en" sz="2200"/>
              <a:t>2. Laundau Lifshiftz, Mechanics </a:t>
            </a:r>
            <a:endParaRPr sz="2200"/>
          </a:p>
          <a:p>
            <a:pPr indent="0" lvl="0" marL="0" rtl="0" algn="l">
              <a:spcBef>
                <a:spcPts val="1600"/>
              </a:spcBef>
              <a:spcAft>
                <a:spcPts val="1600"/>
              </a:spcAft>
              <a:buNone/>
            </a:pPr>
            <a:r>
              <a:rPr lang="en" sz="2200"/>
              <a:t>3. J. R. Taylor Classical Mechanics</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5" name="Shape 145"/>
        <p:cNvGrpSpPr/>
        <p:nvPr/>
      </p:nvGrpSpPr>
      <p:grpSpPr>
        <a:xfrm>
          <a:off x="0" y="0"/>
          <a:ext cx="0" cy="0"/>
          <a:chOff x="0" y="0"/>
          <a:chExt cx="0" cy="0"/>
        </a:xfrm>
      </p:grpSpPr>
      <p:pic>
        <p:nvPicPr>
          <p:cNvPr id="146" name="Google Shape;146;p15"/>
          <p:cNvPicPr preferRelativeResize="0"/>
          <p:nvPr/>
        </p:nvPicPr>
        <p:blipFill>
          <a:blip r:embed="rId3">
            <a:alphaModFix/>
          </a:blip>
          <a:stretch>
            <a:fillRect/>
          </a:stretch>
        </p:blipFill>
        <p:spPr>
          <a:xfrm>
            <a:off x="2462200" y="947900"/>
            <a:ext cx="4219575" cy="2838450"/>
          </a:xfrm>
          <a:prstGeom prst="rect">
            <a:avLst/>
          </a:prstGeom>
          <a:noFill/>
          <a:ln>
            <a:noFill/>
          </a:ln>
        </p:spPr>
      </p:pic>
      <p:sp>
        <p:nvSpPr>
          <p:cNvPr id="147" name="Google Shape;147;p15"/>
          <p:cNvSpPr txBox="1"/>
          <p:nvPr/>
        </p:nvSpPr>
        <p:spPr>
          <a:xfrm>
            <a:off x="578550" y="2243675"/>
            <a:ext cx="1636800" cy="20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Figure Showing the Particles and their respective masses.</a:t>
            </a:r>
            <a:endParaRPr>
              <a:latin typeface="Lato"/>
              <a:ea typeface="Lato"/>
              <a:cs typeface="Lato"/>
              <a:sym typeface="Lato"/>
            </a:endParaRPr>
          </a:p>
        </p:txBody>
      </p:sp>
      <p:cxnSp>
        <p:nvCxnSpPr>
          <p:cNvPr id="148" name="Google Shape;148;p15"/>
          <p:cNvCxnSpPr/>
          <p:nvPr/>
        </p:nvCxnSpPr>
        <p:spPr>
          <a:xfrm>
            <a:off x="3278975" y="1414475"/>
            <a:ext cx="3900" cy="1620600"/>
          </a:xfrm>
          <a:prstGeom prst="straightConnector1">
            <a:avLst/>
          </a:prstGeom>
          <a:noFill/>
          <a:ln cap="flat" cmpd="sng" w="19050">
            <a:solidFill>
              <a:srgbClr val="000000"/>
            </a:solidFill>
            <a:prstDash val="dot"/>
            <a:round/>
            <a:headEnd len="med" w="med" type="none"/>
            <a:tailEnd len="med" w="med" type="none"/>
          </a:ln>
        </p:spPr>
      </p:cxnSp>
      <p:cxnSp>
        <p:nvCxnSpPr>
          <p:cNvPr id="149" name="Google Shape;149;p15"/>
          <p:cNvCxnSpPr/>
          <p:nvPr/>
        </p:nvCxnSpPr>
        <p:spPr>
          <a:xfrm flipH="1">
            <a:off x="3286286" y="1844386"/>
            <a:ext cx="617400" cy="231600"/>
          </a:xfrm>
          <a:prstGeom prst="curvedConnector3">
            <a:avLst>
              <a:gd fmla="val 17875" name="adj1"/>
            </a:avLst>
          </a:prstGeom>
          <a:noFill/>
          <a:ln cap="flat" cmpd="sng" w="9525">
            <a:solidFill>
              <a:srgbClr val="000000"/>
            </a:solidFill>
            <a:prstDash val="solid"/>
            <a:round/>
            <a:headEnd len="med" w="med" type="none"/>
            <a:tailEnd len="med" w="med" type="none"/>
          </a:ln>
        </p:spPr>
      </p:cxnSp>
      <p:sp>
        <p:nvSpPr>
          <p:cNvPr id="150" name="Google Shape;150;p15"/>
          <p:cNvSpPr txBox="1"/>
          <p:nvPr/>
        </p:nvSpPr>
        <p:spPr>
          <a:xfrm>
            <a:off x="3391875" y="2075975"/>
            <a:ext cx="406200" cy="5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02124"/>
                </a:solidFill>
                <a:highlight>
                  <a:srgbClr val="FFFFFF"/>
                </a:highlight>
              </a:rPr>
              <a:t> θ</a:t>
            </a:r>
            <a:endParaRPr>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Acknowledgement</a:t>
            </a:r>
            <a:endParaRPr/>
          </a:p>
        </p:txBody>
      </p:sp>
      <p:sp>
        <p:nvSpPr>
          <p:cNvPr id="385" name="Google Shape;385;p42"/>
          <p:cNvSpPr txBox="1"/>
          <p:nvPr>
            <p:ph idx="1" type="body"/>
          </p:nvPr>
        </p:nvSpPr>
        <p:spPr>
          <a:xfrm>
            <a:off x="1297500" y="1567550"/>
            <a:ext cx="7038900" cy="29112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Barlow"/>
                <a:ea typeface="Barlow"/>
                <a:cs typeface="Barlow"/>
                <a:sym typeface="Barlow"/>
              </a:rPr>
              <a:t>We take this opportunity to express our profound gratitude and deep regards to our Professors, </a:t>
            </a:r>
            <a:r>
              <a:rPr b="1" lang="en" sz="1500">
                <a:solidFill>
                  <a:srgbClr val="FFFFFF"/>
                </a:solidFill>
                <a:latin typeface="Barlow"/>
                <a:ea typeface="Barlow"/>
                <a:cs typeface="Barlow"/>
                <a:sym typeface="Barlow"/>
              </a:rPr>
              <a:t>Prof. Krishna Kumar</a:t>
            </a:r>
            <a:r>
              <a:rPr lang="en">
                <a:solidFill>
                  <a:srgbClr val="FFFFFF"/>
                </a:solidFill>
                <a:latin typeface="Barlow"/>
                <a:ea typeface="Barlow"/>
                <a:cs typeface="Barlow"/>
                <a:sym typeface="Barlow"/>
              </a:rPr>
              <a:t> and </a:t>
            </a:r>
            <a:r>
              <a:rPr b="1" lang="en" sz="1500">
                <a:solidFill>
                  <a:srgbClr val="FFFFFF"/>
                </a:solidFill>
                <a:latin typeface="Barlow"/>
                <a:ea typeface="Barlow"/>
                <a:cs typeface="Barlow"/>
                <a:sym typeface="Barlow"/>
              </a:rPr>
              <a:t>Prof. Kannabiran Seshasayanan</a:t>
            </a:r>
            <a:r>
              <a:rPr lang="en">
                <a:solidFill>
                  <a:srgbClr val="FFFFFF"/>
                </a:solidFill>
                <a:latin typeface="Barlow"/>
                <a:ea typeface="Barlow"/>
                <a:cs typeface="Barlow"/>
                <a:sym typeface="Barlow"/>
              </a:rPr>
              <a:t> for their exemplary guidance, monitoring and constant encouragement throughout the course of this project.  They have been a constant light and we will carry around your lessons for the rest of our lives.At last but not the least we are thankful to our peers who had the patience to bear through with us.</a:t>
            </a:r>
            <a:endParaRPr>
              <a:solidFill>
                <a:srgbClr val="FFFFFF"/>
              </a:solidFill>
              <a:latin typeface="Barlow"/>
              <a:ea typeface="Barlow"/>
              <a:cs typeface="Barlow"/>
              <a:sym typeface="Barlow"/>
            </a:endParaRPr>
          </a:p>
          <a:p>
            <a:pPr indent="0" lvl="0" marL="0" rtl="0" algn="l">
              <a:spcBef>
                <a:spcPts val="1600"/>
              </a:spcBef>
              <a:spcAft>
                <a:spcPts val="1600"/>
              </a:spcAft>
              <a:buNone/>
            </a:pPr>
            <a:r>
              <a:t/>
            </a:r>
            <a:endParaRPr b="1" sz="1500">
              <a:solidFill>
                <a:srgbClr val="FFFFFF"/>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9" name="Shape 389"/>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Formulating the Lagragian </a:t>
            </a:r>
            <a:endParaRPr/>
          </a:p>
        </p:txBody>
      </p:sp>
      <p:sp>
        <p:nvSpPr>
          <p:cNvPr id="156" name="Google Shape;156;p16"/>
          <p:cNvSpPr txBox="1"/>
          <p:nvPr>
            <p:ph idx="1" type="body"/>
          </p:nvPr>
        </p:nvSpPr>
        <p:spPr>
          <a:xfrm>
            <a:off x="1297500" y="16104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position vector of the pendulum bob can be written in terms of the generalized coordinate   and the position vector of the support              as earlier</a:t>
            </a:r>
            <a:r>
              <a:rPr lang="en"/>
              <a:t>.</a:t>
            </a:r>
            <a:endParaRPr/>
          </a:p>
          <a:p>
            <a:pPr indent="0" lvl="0" marL="0" rtl="0" algn="l">
              <a:spcBef>
                <a:spcPts val="1600"/>
              </a:spcBef>
              <a:spcAft>
                <a:spcPts val="0"/>
              </a:spcAft>
              <a:buNone/>
            </a:pPr>
            <a:br>
              <a:rPr lang="en"/>
            </a:br>
            <a:r>
              <a:rPr lang="en"/>
              <a:t>We know that                     .</a:t>
            </a:r>
            <a:br>
              <a:rPr lang="en"/>
            </a:br>
            <a:r>
              <a:rPr lang="en"/>
              <a:t>We can write the derivative of the position vector as,</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descr="\vec{r} = \vec{R} + l(sin\theta \hat{i} + cos\theta \hat{j} ) " id="157" name="Google Shape;157;p16" title="MathEquation,#ffffff"/>
          <p:cNvPicPr preferRelativeResize="0"/>
          <p:nvPr/>
        </p:nvPicPr>
        <p:blipFill>
          <a:blip r:embed="rId3">
            <a:alphaModFix/>
          </a:blip>
          <a:stretch>
            <a:fillRect/>
          </a:stretch>
        </p:blipFill>
        <p:spPr>
          <a:xfrm>
            <a:off x="1354325" y="2191275"/>
            <a:ext cx="2427200" cy="321600"/>
          </a:xfrm>
          <a:prstGeom prst="rect">
            <a:avLst/>
          </a:prstGeom>
          <a:noFill/>
          <a:ln>
            <a:noFill/>
          </a:ln>
        </p:spPr>
      </p:pic>
      <p:pic>
        <p:nvPicPr>
          <p:cNvPr descr=" \dot{\vec{r}}  = \dot{x}\hat{i} + l\dot{\theta}( cos\theta \hat{i} - sin\theta\hat{j} ) " id="158" name="Google Shape;158;p16" title="MathEquation,#ffffff"/>
          <p:cNvPicPr preferRelativeResize="0"/>
          <p:nvPr/>
        </p:nvPicPr>
        <p:blipFill>
          <a:blip r:embed="rId4">
            <a:alphaModFix/>
          </a:blip>
          <a:stretch>
            <a:fillRect/>
          </a:stretch>
        </p:blipFill>
        <p:spPr>
          <a:xfrm>
            <a:off x="1384400" y="3119575"/>
            <a:ext cx="3782326" cy="444428"/>
          </a:xfrm>
          <a:prstGeom prst="rect">
            <a:avLst/>
          </a:prstGeom>
          <a:noFill/>
          <a:ln>
            <a:noFill/>
          </a:ln>
        </p:spPr>
      </p:pic>
      <p:pic>
        <p:nvPicPr>
          <p:cNvPr descr=" \vec{R} " id="159" name="Google Shape;159;p16" title="MathEquation,#ffffff"/>
          <p:cNvPicPr preferRelativeResize="0"/>
          <p:nvPr/>
        </p:nvPicPr>
        <p:blipFill>
          <a:blip r:embed="rId5">
            <a:alphaModFix/>
          </a:blip>
          <a:stretch>
            <a:fillRect/>
          </a:stretch>
        </p:blipFill>
        <p:spPr>
          <a:xfrm>
            <a:off x="4203050" y="1921425"/>
            <a:ext cx="223126" cy="200276"/>
          </a:xfrm>
          <a:prstGeom prst="rect">
            <a:avLst/>
          </a:prstGeom>
          <a:noFill/>
          <a:ln>
            <a:noFill/>
          </a:ln>
        </p:spPr>
      </p:pic>
      <p:pic>
        <p:nvPicPr>
          <p:cNvPr descr="\vec{R} = x\hat{i}" id="160" name="Google Shape;160;p16" title="MathEquation,#ffffff"/>
          <p:cNvPicPr preferRelativeResize="0"/>
          <p:nvPr/>
        </p:nvPicPr>
        <p:blipFill>
          <a:blip r:embed="rId6">
            <a:alphaModFix/>
          </a:blip>
          <a:stretch>
            <a:fillRect/>
          </a:stretch>
        </p:blipFill>
        <p:spPr>
          <a:xfrm>
            <a:off x="2453900" y="2512875"/>
            <a:ext cx="679722" cy="259150"/>
          </a:xfrm>
          <a:prstGeom prst="rect">
            <a:avLst/>
          </a:prstGeom>
          <a:noFill/>
          <a:ln>
            <a:noFill/>
          </a:ln>
        </p:spPr>
      </p:pic>
      <p:pic>
        <p:nvPicPr>
          <p:cNvPr descr="  |\dot{\vec{r}}|^2 = \dot{x}^2 + l^2 \dot{\theta}^2 + 2l\dot{x}\dot{\theta}\cos{\theta}  " id="161" name="Google Shape;161;p16" title="MathEquation,#ffffff"/>
          <p:cNvPicPr preferRelativeResize="0"/>
          <p:nvPr/>
        </p:nvPicPr>
        <p:blipFill>
          <a:blip r:embed="rId7">
            <a:alphaModFix/>
          </a:blip>
          <a:stretch>
            <a:fillRect/>
          </a:stretch>
        </p:blipFill>
        <p:spPr>
          <a:xfrm>
            <a:off x="1297500" y="3786350"/>
            <a:ext cx="3782324" cy="482247"/>
          </a:xfrm>
          <a:prstGeom prst="rect">
            <a:avLst/>
          </a:prstGeom>
          <a:noFill/>
          <a:ln>
            <a:noFill/>
          </a:ln>
        </p:spPr>
      </p:pic>
      <p:sp>
        <p:nvSpPr>
          <p:cNvPr id="162" name="Google Shape;162;p16"/>
          <p:cNvSpPr/>
          <p:nvPr/>
        </p:nvSpPr>
        <p:spPr>
          <a:xfrm>
            <a:off x="5799675" y="2702275"/>
            <a:ext cx="3217200" cy="2173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3" name="Google Shape;163;p16"/>
          <p:cNvPicPr preferRelativeResize="0"/>
          <p:nvPr/>
        </p:nvPicPr>
        <p:blipFill>
          <a:blip r:embed="rId8">
            <a:alphaModFix/>
          </a:blip>
          <a:stretch>
            <a:fillRect/>
          </a:stretch>
        </p:blipFill>
        <p:spPr>
          <a:xfrm>
            <a:off x="6096038" y="2843150"/>
            <a:ext cx="2624475" cy="1765450"/>
          </a:xfrm>
          <a:prstGeom prst="rect">
            <a:avLst/>
          </a:prstGeom>
          <a:noFill/>
          <a:ln>
            <a:noFill/>
          </a:ln>
          <a:effectLst>
            <a:outerShdw blurRad="57150" rotWithShape="0" algn="bl" dir="5400000" dist="19050">
              <a:srgbClr val="000000">
                <a:alpha val="50000"/>
              </a:srgbClr>
            </a:outerShdw>
          </a:effectLst>
        </p:spPr>
      </p:pic>
      <p:pic>
        <p:nvPicPr>
          <p:cNvPr descr="\theta" id="164" name="Google Shape;164;p16" title="MathEquation,#ffffff"/>
          <p:cNvPicPr preferRelativeResize="0"/>
          <p:nvPr/>
        </p:nvPicPr>
        <p:blipFill>
          <a:blip r:embed="rId9">
            <a:alphaModFix/>
          </a:blip>
          <a:stretch>
            <a:fillRect/>
          </a:stretch>
        </p:blipFill>
        <p:spPr>
          <a:xfrm>
            <a:off x="8176775" y="1730925"/>
            <a:ext cx="223126" cy="1904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Formulating the Kinetic Energy</a:t>
            </a:r>
            <a:endParaRPr/>
          </a:p>
        </p:txBody>
      </p:sp>
      <p:sp>
        <p:nvSpPr>
          <p:cNvPr id="170" name="Google Shape;170;p17"/>
          <p:cNvSpPr txBox="1"/>
          <p:nvPr>
            <p:ph idx="1" type="body"/>
          </p:nvPr>
        </p:nvSpPr>
        <p:spPr>
          <a:xfrm>
            <a:off x="1297500" y="15641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The Kinetic energy of the bob can be now written as</a:t>
            </a:r>
            <a:endParaRPr sz="1700"/>
          </a:p>
          <a:p>
            <a:pPr indent="0" lvl="0" marL="0" rtl="0" algn="l">
              <a:spcBef>
                <a:spcPts val="1600"/>
              </a:spcBef>
              <a:spcAft>
                <a:spcPts val="0"/>
              </a:spcAft>
              <a:buNone/>
            </a:pPr>
            <a:r>
              <a:t/>
            </a:r>
            <a:endParaRPr sz="1700"/>
          </a:p>
          <a:p>
            <a:pPr indent="0" lvl="0" marL="0" rtl="0" algn="l">
              <a:spcBef>
                <a:spcPts val="1600"/>
              </a:spcBef>
              <a:spcAft>
                <a:spcPts val="0"/>
              </a:spcAft>
              <a:buNone/>
            </a:pPr>
            <a:r>
              <a:t/>
            </a:r>
            <a:endParaRPr sz="1700"/>
          </a:p>
          <a:p>
            <a:pPr indent="0" lvl="0" marL="0" rtl="0" algn="l">
              <a:spcBef>
                <a:spcPts val="1600"/>
              </a:spcBef>
              <a:spcAft>
                <a:spcPts val="0"/>
              </a:spcAft>
              <a:buNone/>
            </a:pPr>
            <a:r>
              <a:rPr lang="en" sz="1700"/>
              <a:t>The kinetic energy of the support is,</a:t>
            </a:r>
            <a:endParaRPr sz="1700"/>
          </a:p>
          <a:p>
            <a:pPr indent="0" lvl="0" marL="0" rtl="0" algn="l">
              <a:spcBef>
                <a:spcPts val="1600"/>
              </a:spcBef>
              <a:spcAft>
                <a:spcPts val="1600"/>
              </a:spcAft>
              <a:buNone/>
            </a:pPr>
            <a:r>
              <a:t/>
            </a:r>
            <a:endParaRPr sz="1700"/>
          </a:p>
        </p:txBody>
      </p:sp>
      <p:pic>
        <p:nvPicPr>
          <p:cNvPr descr="&#10; T_2 = \frac{1}{2}m(\dot{x}^2 + l^2 \dot{\theta}^2 + 2l\dot{x}\dot{\theta}\cos{\theta})&#10; " id="171" name="Google Shape;171;p17" title="MathEquation,#ffffff"/>
          <p:cNvPicPr preferRelativeResize="0"/>
          <p:nvPr/>
        </p:nvPicPr>
        <p:blipFill>
          <a:blip r:embed="rId3">
            <a:alphaModFix/>
          </a:blip>
          <a:stretch>
            <a:fillRect/>
          </a:stretch>
        </p:blipFill>
        <p:spPr>
          <a:xfrm>
            <a:off x="1247175" y="1993100"/>
            <a:ext cx="4829600" cy="680650"/>
          </a:xfrm>
          <a:prstGeom prst="rect">
            <a:avLst/>
          </a:prstGeom>
          <a:noFill/>
          <a:ln>
            <a:noFill/>
          </a:ln>
        </p:spPr>
      </p:pic>
      <p:pic>
        <p:nvPicPr>
          <p:cNvPr descr="&#10; T_1 = \frac{1}{2}M\dot{x}^2 &#10; " id="172" name="Google Shape;172;p17" title="MathEquation,#ffffff"/>
          <p:cNvPicPr preferRelativeResize="0"/>
          <p:nvPr/>
        </p:nvPicPr>
        <p:blipFill>
          <a:blip r:embed="rId4">
            <a:alphaModFix/>
          </a:blip>
          <a:stretch>
            <a:fillRect/>
          </a:stretch>
        </p:blipFill>
        <p:spPr>
          <a:xfrm>
            <a:off x="1297500" y="3475725"/>
            <a:ext cx="2071900" cy="580125"/>
          </a:xfrm>
          <a:prstGeom prst="rect">
            <a:avLst/>
          </a:prstGeom>
          <a:noFill/>
          <a:ln>
            <a:noFill/>
          </a:ln>
        </p:spPr>
      </p:pic>
      <p:sp>
        <p:nvSpPr>
          <p:cNvPr id="173" name="Google Shape;173;p17"/>
          <p:cNvSpPr/>
          <p:nvPr/>
        </p:nvSpPr>
        <p:spPr>
          <a:xfrm>
            <a:off x="5799675" y="2702275"/>
            <a:ext cx="3217200" cy="2173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4" name="Google Shape;174;p17"/>
          <p:cNvPicPr preferRelativeResize="0"/>
          <p:nvPr/>
        </p:nvPicPr>
        <p:blipFill>
          <a:blip r:embed="rId5">
            <a:alphaModFix/>
          </a:blip>
          <a:stretch>
            <a:fillRect/>
          </a:stretch>
        </p:blipFill>
        <p:spPr>
          <a:xfrm>
            <a:off x="6096038" y="2843150"/>
            <a:ext cx="2624475" cy="17654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Formulation of Potential Energy </a:t>
            </a:r>
            <a:endParaRPr/>
          </a:p>
        </p:txBody>
      </p:sp>
      <p:sp>
        <p:nvSpPr>
          <p:cNvPr id="180" name="Google Shape;180;p18"/>
          <p:cNvSpPr txBox="1"/>
          <p:nvPr>
            <p:ph idx="1" type="body"/>
          </p:nvPr>
        </p:nvSpPr>
        <p:spPr>
          <a:xfrm>
            <a:off x="1227325"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1600"/>
              </a:spcBef>
              <a:spcAft>
                <a:spcPts val="0"/>
              </a:spcAft>
              <a:buNone/>
            </a:pPr>
            <a:r>
              <a:rPr lang="en" sz="1500"/>
              <a:t>The gravitational potential energy of the bob is</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1600"/>
              </a:spcAft>
              <a:buNone/>
            </a:pPr>
            <a:r>
              <a:rPr lang="en" sz="1500"/>
              <a:t>The gravitational potential energy of the support is</a:t>
            </a:r>
            <a:endParaRPr sz="1500"/>
          </a:p>
        </p:txBody>
      </p:sp>
      <p:pic>
        <p:nvPicPr>
          <p:cNvPr descr=" U_2 = -mglcos\theta " id="181" name="Google Shape;181;p18" title="MathEquation,#ffffff"/>
          <p:cNvPicPr preferRelativeResize="0"/>
          <p:nvPr/>
        </p:nvPicPr>
        <p:blipFill>
          <a:blip r:embed="rId3">
            <a:alphaModFix/>
          </a:blip>
          <a:stretch>
            <a:fillRect/>
          </a:stretch>
        </p:blipFill>
        <p:spPr>
          <a:xfrm>
            <a:off x="2469900" y="2401838"/>
            <a:ext cx="2411024" cy="385775"/>
          </a:xfrm>
          <a:prstGeom prst="rect">
            <a:avLst/>
          </a:prstGeom>
          <a:noFill/>
          <a:ln>
            <a:noFill/>
          </a:ln>
        </p:spPr>
      </p:pic>
      <p:pic>
        <p:nvPicPr>
          <p:cNvPr descr=" U_1 = 0" id="182" name="Google Shape;182;p18" title="MathEquation,#ffffff"/>
          <p:cNvPicPr preferRelativeResize="0"/>
          <p:nvPr/>
        </p:nvPicPr>
        <p:blipFill rotWithShape="1">
          <a:blip r:embed="rId4">
            <a:alphaModFix/>
          </a:blip>
          <a:srcRect b="0" l="0" r="0" t="0"/>
          <a:stretch/>
        </p:blipFill>
        <p:spPr>
          <a:xfrm>
            <a:off x="2617300" y="3881600"/>
            <a:ext cx="1118126" cy="385775"/>
          </a:xfrm>
          <a:prstGeom prst="rect">
            <a:avLst/>
          </a:prstGeom>
          <a:noFill/>
          <a:ln>
            <a:noFill/>
          </a:ln>
        </p:spPr>
      </p:pic>
      <p:sp>
        <p:nvSpPr>
          <p:cNvPr id="183" name="Google Shape;183;p18"/>
          <p:cNvSpPr/>
          <p:nvPr/>
        </p:nvSpPr>
        <p:spPr>
          <a:xfrm>
            <a:off x="5870225" y="2257775"/>
            <a:ext cx="3217200" cy="2173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4" name="Google Shape;184;p18"/>
          <p:cNvPicPr preferRelativeResize="0"/>
          <p:nvPr/>
        </p:nvPicPr>
        <p:blipFill>
          <a:blip r:embed="rId5">
            <a:alphaModFix/>
          </a:blip>
          <a:stretch>
            <a:fillRect/>
          </a:stretch>
        </p:blipFill>
        <p:spPr>
          <a:xfrm>
            <a:off x="6166588" y="2398650"/>
            <a:ext cx="2624475" cy="17654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Formulation of the Lagrangian</a:t>
            </a:r>
            <a:endParaRPr/>
          </a:p>
        </p:txBody>
      </p:sp>
      <p:sp>
        <p:nvSpPr>
          <p:cNvPr id="190" name="Google Shape;190;p19"/>
          <p:cNvSpPr txBox="1"/>
          <p:nvPr>
            <p:ph idx="1" type="body"/>
          </p:nvPr>
        </p:nvSpPr>
        <p:spPr>
          <a:xfrm>
            <a:off x="1052538" y="14168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Lagrangian now becomes,</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pic>
        <p:nvPicPr>
          <p:cNvPr descr="L = T -U " id="191" name="Google Shape;191;p19" title="MathEquation,#ffffff"/>
          <p:cNvPicPr preferRelativeResize="0"/>
          <p:nvPr/>
        </p:nvPicPr>
        <p:blipFill>
          <a:blip r:embed="rId3">
            <a:alphaModFix/>
          </a:blip>
          <a:stretch>
            <a:fillRect/>
          </a:stretch>
        </p:blipFill>
        <p:spPr>
          <a:xfrm>
            <a:off x="1403750" y="1982375"/>
            <a:ext cx="1768076" cy="362450"/>
          </a:xfrm>
          <a:prstGeom prst="rect">
            <a:avLst/>
          </a:prstGeom>
          <a:noFill/>
          <a:ln>
            <a:noFill/>
          </a:ln>
        </p:spPr>
      </p:pic>
      <p:pic>
        <p:nvPicPr>
          <p:cNvPr descr=" L(\theta,\dot{\theta},x,\dot{x},t) =  \frac{1}{2}m(\dot{x}^2 + l^2 \dot{\theta}^2 + 2l\dot{x}\dot{\theta}\cos{\theta}) +  \frac{1}{2}M\dot{x}^2 + mglcos\theta " id="192" name="Google Shape;192;p19" title="MathEquation,#ffffff"/>
          <p:cNvPicPr preferRelativeResize="0"/>
          <p:nvPr/>
        </p:nvPicPr>
        <p:blipFill>
          <a:blip r:embed="rId4">
            <a:alphaModFix/>
          </a:blip>
          <a:stretch>
            <a:fillRect/>
          </a:stretch>
        </p:blipFill>
        <p:spPr>
          <a:xfrm>
            <a:off x="603500" y="2850400"/>
            <a:ext cx="8222000" cy="503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simplest Case.</a:t>
            </a:r>
            <a:endParaRPr/>
          </a:p>
          <a:p>
            <a:pPr indent="0" lvl="0" marL="0" rtl="0" algn="l">
              <a:spcBef>
                <a:spcPts val="0"/>
              </a:spcBef>
              <a:spcAft>
                <a:spcPts val="0"/>
              </a:spcAft>
              <a:buNone/>
            </a:pPr>
            <a:r>
              <a:rPr lang="en" sz="1700"/>
              <a:t>Support Moves with Constant Velocity</a:t>
            </a:r>
            <a:endParaRPr sz="1700"/>
          </a:p>
        </p:txBody>
      </p:sp>
      <p:sp>
        <p:nvSpPr>
          <p:cNvPr id="198" name="Google Shape;198;p20"/>
          <p:cNvSpPr txBox="1"/>
          <p:nvPr>
            <p:ph idx="1" type="body"/>
          </p:nvPr>
        </p:nvSpPr>
        <p:spPr>
          <a:xfrm>
            <a:off x="1359100" y="1398450"/>
            <a:ext cx="5449200" cy="3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the support moves with constant velocity the situation is same as the one where the whole pendulum is put into a cart moving with constant velocity. So there is no difference to that with a stationary pendulum.</a:t>
            </a:r>
            <a:endParaRPr/>
          </a:p>
          <a:p>
            <a:pPr indent="0" lvl="0" marL="0" rtl="0" algn="l">
              <a:spcBef>
                <a:spcPts val="1600"/>
              </a:spcBef>
              <a:spcAft>
                <a:spcPts val="0"/>
              </a:spcAft>
              <a:buNone/>
            </a:pPr>
            <a:r>
              <a:rPr lang="en"/>
              <a:t>There is a constant term that is added to the Lagrangian,</a:t>
            </a:r>
            <a:endParaRPr/>
          </a:p>
          <a:p>
            <a:pPr indent="0" lvl="0" marL="0" rtl="0" algn="l">
              <a:spcBef>
                <a:spcPts val="1600"/>
              </a:spcBef>
              <a:spcAft>
                <a:spcPts val="0"/>
              </a:spcAft>
              <a:buNone/>
            </a:pPr>
            <a:br>
              <a:rPr lang="en"/>
            </a:br>
            <a:endParaRPr/>
          </a:p>
          <a:p>
            <a:pPr indent="0" lvl="0" marL="0" rtl="0" algn="l">
              <a:spcBef>
                <a:spcPts val="1600"/>
              </a:spcBef>
              <a:spcAft>
                <a:spcPts val="0"/>
              </a:spcAft>
              <a:buNone/>
            </a:pPr>
            <a:r>
              <a:rPr lang="en"/>
              <a:t>The equation of motion becomes,</a:t>
            </a:r>
            <a:endParaRPr/>
          </a:p>
          <a:p>
            <a:pPr indent="0" lvl="0" marL="0" rtl="0" algn="l">
              <a:spcBef>
                <a:spcPts val="1600"/>
              </a:spcBef>
              <a:spcAft>
                <a:spcPts val="1600"/>
              </a:spcAft>
              <a:buNone/>
            </a:pPr>
            <a:br>
              <a:rPr lang="en"/>
            </a:br>
            <a:endParaRPr/>
          </a:p>
        </p:txBody>
      </p:sp>
      <p:pic>
        <p:nvPicPr>
          <p:cNvPr descr=" L(\theta,\dot{\theta},x,\dot{x},t) =  \frac{1}{2}m(\dot{x}^2 + l^2 \dot{\theta}^2 + 2l\dot{x}\dot{\theta}\cos{\theta}) +  \frac{1}{2}MV^2 + mglcos\theta " id="199" name="Google Shape;199;p20" title="MathEquation,#ffffff"/>
          <p:cNvPicPr preferRelativeResize="0"/>
          <p:nvPr/>
        </p:nvPicPr>
        <p:blipFill>
          <a:blip r:embed="rId3">
            <a:alphaModFix/>
          </a:blip>
          <a:stretch>
            <a:fillRect/>
          </a:stretch>
        </p:blipFill>
        <p:spPr>
          <a:xfrm>
            <a:off x="1359100" y="2881425"/>
            <a:ext cx="4995600" cy="305975"/>
          </a:xfrm>
          <a:prstGeom prst="rect">
            <a:avLst/>
          </a:prstGeom>
          <a:noFill/>
          <a:ln>
            <a:noFill/>
          </a:ln>
        </p:spPr>
      </p:pic>
      <p:pic>
        <p:nvPicPr>
          <p:cNvPr descr="\ddot{\theta} = -\frac{g}{l}\sin(\theta)" id="200" name="Google Shape;200;p20" title="MathEquation,#ffffff"/>
          <p:cNvPicPr preferRelativeResize="0"/>
          <p:nvPr/>
        </p:nvPicPr>
        <p:blipFill>
          <a:blip r:embed="rId4">
            <a:alphaModFix/>
          </a:blip>
          <a:stretch>
            <a:fillRect/>
          </a:stretch>
        </p:blipFill>
        <p:spPr>
          <a:xfrm>
            <a:off x="2084150" y="3927500"/>
            <a:ext cx="1438700" cy="384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4" name="Shape 204"/>
        <p:cNvGrpSpPr/>
        <p:nvPr/>
      </p:nvGrpSpPr>
      <p:grpSpPr>
        <a:xfrm>
          <a:off x="0" y="0"/>
          <a:ext cx="0" cy="0"/>
          <a:chOff x="0" y="0"/>
          <a:chExt cx="0" cy="0"/>
        </a:xfrm>
      </p:grpSpPr>
      <p:sp>
        <p:nvSpPr>
          <p:cNvPr id="205" name="Google Shape;205;p21"/>
          <p:cNvSpPr txBox="1"/>
          <p:nvPr>
            <p:ph type="title"/>
          </p:nvPr>
        </p:nvSpPr>
        <p:spPr>
          <a:xfrm>
            <a:off x="1244250" y="401350"/>
            <a:ext cx="7038900" cy="9141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Phase Plots</a:t>
            </a:r>
            <a:endParaRPr>
              <a:solidFill>
                <a:srgbClr val="000000"/>
              </a:solidFill>
            </a:endParaRPr>
          </a:p>
        </p:txBody>
      </p:sp>
      <p:sp>
        <p:nvSpPr>
          <p:cNvPr id="206" name="Google Shape;206;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7" name="Google Shape;207;p21"/>
          <p:cNvPicPr preferRelativeResize="0"/>
          <p:nvPr/>
        </p:nvPicPr>
        <p:blipFill>
          <a:blip r:embed="rId3">
            <a:alphaModFix/>
          </a:blip>
          <a:stretch>
            <a:fillRect/>
          </a:stretch>
        </p:blipFill>
        <p:spPr>
          <a:xfrm>
            <a:off x="0" y="1430425"/>
            <a:ext cx="4604699" cy="3453525"/>
          </a:xfrm>
          <a:prstGeom prst="rect">
            <a:avLst/>
          </a:prstGeom>
          <a:noFill/>
          <a:ln>
            <a:noFill/>
          </a:ln>
        </p:spPr>
      </p:pic>
      <p:sp>
        <p:nvSpPr>
          <p:cNvPr id="208" name="Google Shape;208;p21"/>
          <p:cNvSpPr txBox="1"/>
          <p:nvPr/>
        </p:nvSpPr>
        <p:spPr>
          <a:xfrm>
            <a:off x="1369575" y="4839150"/>
            <a:ext cx="1803300" cy="2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Fig: Small Oscillation</a:t>
            </a:r>
            <a:endParaRPr sz="1000">
              <a:latin typeface="Lato"/>
              <a:ea typeface="Lato"/>
              <a:cs typeface="Lato"/>
              <a:sym typeface="Lato"/>
            </a:endParaRPr>
          </a:p>
        </p:txBody>
      </p:sp>
      <p:sp>
        <p:nvSpPr>
          <p:cNvPr id="209" name="Google Shape;209;p21"/>
          <p:cNvSpPr txBox="1"/>
          <p:nvPr/>
        </p:nvSpPr>
        <p:spPr>
          <a:xfrm>
            <a:off x="6391325" y="4778275"/>
            <a:ext cx="1407600" cy="2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Fig:Large Oscillation</a:t>
            </a:r>
            <a:endParaRPr sz="1000">
              <a:latin typeface="Lato"/>
              <a:ea typeface="Lato"/>
              <a:cs typeface="Lato"/>
              <a:sym typeface="Lato"/>
            </a:endParaRPr>
          </a:p>
        </p:txBody>
      </p:sp>
      <p:pic>
        <p:nvPicPr>
          <p:cNvPr id="210" name="Google Shape;210;p21"/>
          <p:cNvPicPr preferRelativeResize="0"/>
          <p:nvPr/>
        </p:nvPicPr>
        <p:blipFill>
          <a:blip r:embed="rId4">
            <a:alphaModFix/>
          </a:blip>
          <a:stretch>
            <a:fillRect/>
          </a:stretch>
        </p:blipFill>
        <p:spPr>
          <a:xfrm>
            <a:off x="4604700" y="1439238"/>
            <a:ext cx="4287000" cy="3215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