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77" r:id="rId6"/>
    <p:sldId id="290" r:id="rId7"/>
    <p:sldId id="279" r:id="rId8"/>
    <p:sldId id="264" r:id="rId9"/>
    <p:sldId id="292" r:id="rId10"/>
    <p:sldId id="293" r:id="rId11"/>
    <p:sldId id="294" r:id="rId12"/>
    <p:sldId id="295" r:id="rId13"/>
    <p:sldId id="296" r:id="rId14"/>
    <p:sldId id="299" r:id="rId15"/>
    <p:sldId id="298" r:id="rId16"/>
    <p:sldId id="297" r:id="rId17"/>
    <p:sldId id="300" r:id="rId18"/>
    <p:sldId id="301" r:id="rId19"/>
    <p:sldId id="303" r:id="rId20"/>
    <p:sldId id="30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204" autoAdjust="0"/>
  </p:normalViewPr>
  <p:slideViewPr>
    <p:cSldViewPr snapToGrid="0">
      <p:cViewPr varScale="1">
        <p:scale>
          <a:sx n="69" d="100"/>
          <a:sy n="69" d="100"/>
        </p:scale>
        <p:origin x="780" y="6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3/5/2024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780668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116561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884996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12283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349917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3934053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2708604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1753824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148372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1313326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3401328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s://github.com/Pawan-Paul" TargetMode="External"/><Relationship Id="rId4" Type="http://schemas.openxmlformats.org/officeDocument/2006/relationships/image" Target="../media/image28.sv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hyperlink" Target="mailto:pawanpal.inbox@gmail.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github.com/Pawan-Pau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762001" y="896112"/>
            <a:ext cx="6589150" cy="1988706"/>
          </a:xfrm>
        </p:spPr>
        <p:txBody>
          <a:bodyPr anchor="t">
            <a:normAutofit/>
          </a:bodyPr>
          <a:lstStyle/>
          <a:p>
            <a:r>
              <a:rPr lang="en-US" dirty="0"/>
              <a:t>ATLIQ MART PROMOTIONS ANALYSIS</a:t>
            </a:r>
          </a:p>
        </p:txBody>
      </p:sp>
      <p:sp>
        <p:nvSpPr>
          <p:cNvPr id="10" name="Slide Number Placeholder 2">
            <a:extLst>
              <a:ext uri="{FF2B5EF4-FFF2-40B4-BE49-F238E27FC236}">
                <a16:creationId xmlns:a16="http://schemas.microsoft.com/office/drawing/2014/main" id="{3C2D023F-37C1-930A-01C6-2702359276FE}"/>
              </a:ext>
            </a:extLst>
          </p:cNvPr>
          <p:cNvSpPr>
            <a:spLocks noGrp="1"/>
          </p:cNvSpPr>
          <p:nvPr>
            <p:ph type="sldNum" sz="quarter" idx="12"/>
          </p:nvPr>
        </p:nvSpPr>
        <p:spPr>
          <a:xfrm>
            <a:off x="11274091" y="6355080"/>
            <a:ext cx="457200" cy="365125"/>
          </a:xfrm>
        </p:spPr>
        <p:txBody>
          <a:bodyPr/>
          <a:lstStyle/>
          <a:p>
            <a:pPr>
              <a:spcAft>
                <a:spcPts val="600"/>
              </a:spcAft>
            </a:pPr>
            <a:fld id="{B5CEABB6-07DC-46E8-9B57-56EC44A396E5}" type="slidenum">
              <a:rPr lang="en-US" smtClean="0"/>
              <a:pPr>
                <a:spcAft>
                  <a:spcPts val="600"/>
                </a:spcAft>
              </a:pPr>
              <a:t>1</a:t>
            </a:fld>
            <a:endParaRPr lang="en-US"/>
          </a:p>
        </p:txBody>
      </p:sp>
      <p:pic>
        <p:nvPicPr>
          <p:cNvPr id="5" name="Graphic 4" descr="Shopping cart">
            <a:extLst>
              <a:ext uri="{FF2B5EF4-FFF2-40B4-BE49-F238E27FC236}">
                <a16:creationId xmlns:a16="http://schemas.microsoft.com/office/drawing/2014/main" id="{CE3996F9-733E-C2F9-437C-90F7F266C1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376" y="3561806"/>
            <a:ext cx="3296194" cy="3296194"/>
          </a:xfrm>
          <a:prstGeom prst="rect">
            <a:avLst/>
          </a:prstGeom>
        </p:spPr>
      </p:pic>
      <p:sp>
        <p:nvSpPr>
          <p:cNvPr id="3" name="Content Placeholder 2">
            <a:extLst>
              <a:ext uri="{FF2B5EF4-FFF2-40B4-BE49-F238E27FC236}">
                <a16:creationId xmlns:a16="http://schemas.microsoft.com/office/drawing/2014/main" id="{0520BE20-316A-B1C1-83A2-EC29E6D23A35}"/>
              </a:ext>
            </a:extLst>
          </p:cNvPr>
          <p:cNvSpPr txBox="1">
            <a:spLocks/>
          </p:cNvSpPr>
          <p:nvPr/>
        </p:nvSpPr>
        <p:spPr>
          <a:xfrm>
            <a:off x="3481572" y="5030544"/>
            <a:ext cx="5228860" cy="2298154"/>
          </a:xfrm>
          <a:prstGeom prst="rect">
            <a:avLst/>
          </a:prstGeom>
        </p:spPr>
        <p:txBody>
          <a:bodyPr bIns="0">
            <a:normAutofit/>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bg1">
                    <a:lumMod val="95000"/>
                  </a:schemeClr>
                </a:solidFill>
              </a:rPr>
              <a:t> Created by : Pawan Pal</a:t>
            </a:r>
          </a:p>
          <a:p>
            <a:pPr marL="0" indent="0">
              <a:buNone/>
            </a:pPr>
            <a:r>
              <a:rPr lang="en-US" sz="1800" dirty="0">
                <a:solidFill>
                  <a:schemeClr val="bg1">
                    <a:lumMod val="95000"/>
                  </a:schemeClr>
                </a:solidFill>
              </a:rPr>
              <a:t>For project related files go to :</a:t>
            </a:r>
          </a:p>
          <a:p>
            <a:pPr marL="0" indent="0">
              <a:buNone/>
            </a:pPr>
            <a:r>
              <a:rPr lang="en-US" sz="1800" dirty="0">
                <a:solidFill>
                  <a:schemeClr val="bg1">
                    <a:lumMod val="95000"/>
                  </a:schemeClr>
                </a:solidFill>
              </a:rPr>
              <a:t> </a:t>
            </a:r>
            <a:r>
              <a:rPr lang="en-US" sz="1800" dirty="0">
                <a:solidFill>
                  <a:schemeClr val="bg1">
                    <a:lumMod val="95000"/>
                  </a:schemeClr>
                </a:solidFill>
                <a:hlinkClick r:id="rId5">
                  <a:extLst>
                    <a:ext uri="{A12FA001-AC4F-418D-AE19-62706E023703}">
                      <ahyp:hlinkClr xmlns:ahyp="http://schemas.microsoft.com/office/drawing/2018/hyperlinkcolor" val="tx"/>
                    </a:ext>
                  </a:extLst>
                </a:hlinkClick>
              </a:rPr>
              <a:t>https://github.com/Pawan-Paul</a:t>
            </a:r>
            <a:endParaRPr lang="en-US" sz="1800" dirty="0">
              <a:solidFill>
                <a:schemeClr val="bg1">
                  <a:lumMod val="95000"/>
                </a:schemeClr>
              </a:solidFill>
            </a:endParaRPr>
          </a:p>
        </p:txBody>
      </p:sp>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sp>
        <p:nvSpPr>
          <p:cNvPr id="2" name="TextBox 1">
            <a:extLst>
              <a:ext uri="{FF2B5EF4-FFF2-40B4-BE49-F238E27FC236}">
                <a16:creationId xmlns:a16="http://schemas.microsoft.com/office/drawing/2014/main" id="{47DD3443-AE30-CE0F-FEEC-56ED410D3B77}"/>
              </a:ext>
            </a:extLst>
          </p:cNvPr>
          <p:cNvSpPr txBox="1"/>
          <p:nvPr/>
        </p:nvSpPr>
        <p:spPr>
          <a:xfrm>
            <a:off x="1773382" y="374073"/>
            <a:ext cx="9199418" cy="876587"/>
          </a:xfrm>
          <a:prstGeom prst="rect">
            <a:avLst/>
          </a:prstGeom>
          <a:noFill/>
        </p:spPr>
        <p:txBody>
          <a:bodyPr wrap="square" rtlCol="0">
            <a:spAutoFit/>
          </a:bodyPr>
          <a:lstStyle/>
          <a:p>
            <a:pPr>
              <a:lnSpc>
                <a:spcPct val="150000"/>
              </a:lnSpc>
            </a:pPr>
            <a:r>
              <a:rPr lang="en-US" dirty="0">
                <a:solidFill>
                  <a:schemeClr val="bg1">
                    <a:lumMod val="95000"/>
                  </a:schemeClr>
                </a:solidFill>
                <a:latin typeface="+mj-lt"/>
              </a:rPr>
              <a:t>Q.2  Provide an overview of the number of stores in each city. The results will be sorted out in descending order of store counts.</a:t>
            </a:r>
            <a:endParaRPr lang="en-IN" dirty="0">
              <a:solidFill>
                <a:schemeClr val="bg1">
                  <a:lumMod val="95000"/>
                </a:schemeClr>
              </a:solidFill>
              <a:latin typeface="+mj-lt"/>
            </a:endParaRPr>
          </a:p>
        </p:txBody>
      </p:sp>
      <p:pic>
        <p:nvPicPr>
          <p:cNvPr id="4" name="Picture 3" descr="A screenshot of a computer&#10;&#10;Description automatically generated">
            <a:extLst>
              <a:ext uri="{FF2B5EF4-FFF2-40B4-BE49-F238E27FC236}">
                <a16:creationId xmlns:a16="http://schemas.microsoft.com/office/drawing/2014/main" id="{6AB19BFE-B711-5D78-CDA7-AA9F61A16068}"/>
              </a:ext>
            </a:extLst>
          </p:cNvPr>
          <p:cNvPicPr>
            <a:picLocks noChangeAspect="1"/>
          </p:cNvPicPr>
          <p:nvPr/>
        </p:nvPicPr>
        <p:blipFill>
          <a:blip r:embed="rId3"/>
          <a:stretch>
            <a:fillRect/>
          </a:stretch>
        </p:blipFill>
        <p:spPr>
          <a:xfrm>
            <a:off x="7874649" y="2972816"/>
            <a:ext cx="3477246" cy="3672459"/>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6AE4BE23-DA7D-D793-FFF2-09E6BC493543}"/>
              </a:ext>
            </a:extLst>
          </p:cNvPr>
          <p:cNvPicPr>
            <a:picLocks noChangeAspect="1"/>
          </p:cNvPicPr>
          <p:nvPr/>
        </p:nvPicPr>
        <p:blipFill>
          <a:blip r:embed="rId4"/>
          <a:stretch>
            <a:fillRect/>
          </a:stretch>
        </p:blipFill>
        <p:spPr>
          <a:xfrm>
            <a:off x="1773382" y="1732051"/>
            <a:ext cx="5420628" cy="2247368"/>
          </a:xfrm>
          <a:prstGeom prst="rect">
            <a:avLst/>
          </a:prstGeom>
        </p:spPr>
      </p:pic>
    </p:spTree>
    <p:extLst>
      <p:ext uri="{BB962C8B-B14F-4D97-AF65-F5344CB8AC3E}">
        <p14:creationId xmlns:p14="http://schemas.microsoft.com/office/powerpoint/2010/main" val="116744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
        <p:nvSpPr>
          <p:cNvPr id="2" name="TextBox 1">
            <a:extLst>
              <a:ext uri="{FF2B5EF4-FFF2-40B4-BE49-F238E27FC236}">
                <a16:creationId xmlns:a16="http://schemas.microsoft.com/office/drawing/2014/main" id="{47DD3443-AE30-CE0F-FEEC-56ED410D3B77}"/>
              </a:ext>
            </a:extLst>
          </p:cNvPr>
          <p:cNvSpPr txBox="1"/>
          <p:nvPr/>
        </p:nvSpPr>
        <p:spPr>
          <a:xfrm>
            <a:off x="1773381" y="374073"/>
            <a:ext cx="9349913" cy="1292085"/>
          </a:xfrm>
          <a:prstGeom prst="rect">
            <a:avLst/>
          </a:prstGeom>
          <a:noFill/>
        </p:spPr>
        <p:txBody>
          <a:bodyPr wrap="square" rtlCol="0">
            <a:spAutoFit/>
          </a:bodyPr>
          <a:lstStyle/>
          <a:p>
            <a:pPr>
              <a:lnSpc>
                <a:spcPct val="150000"/>
              </a:lnSpc>
            </a:pPr>
            <a:r>
              <a:rPr lang="en-US" dirty="0">
                <a:solidFill>
                  <a:schemeClr val="bg1">
                    <a:lumMod val="95000"/>
                  </a:schemeClr>
                </a:solidFill>
                <a:latin typeface="+mj-lt"/>
              </a:rPr>
              <a:t>Q. 3 Provide each campaign along with the total revenue generated before and after campaign. Include three key fields : campaign name, total revenue (before promotion) and total revenue (after promotion). Display the values in millions.</a:t>
            </a:r>
          </a:p>
        </p:txBody>
      </p:sp>
      <p:pic>
        <p:nvPicPr>
          <p:cNvPr id="4" name="Picture 3" descr="A screenshot of a computer&#10;&#10;Description automatically generated">
            <a:extLst>
              <a:ext uri="{FF2B5EF4-FFF2-40B4-BE49-F238E27FC236}">
                <a16:creationId xmlns:a16="http://schemas.microsoft.com/office/drawing/2014/main" id="{DA220FB9-D0EE-5263-DB58-3C6620FDDAAB}"/>
              </a:ext>
            </a:extLst>
          </p:cNvPr>
          <p:cNvPicPr>
            <a:picLocks noChangeAspect="1"/>
          </p:cNvPicPr>
          <p:nvPr/>
        </p:nvPicPr>
        <p:blipFill>
          <a:blip r:embed="rId3"/>
          <a:stretch>
            <a:fillRect/>
          </a:stretch>
        </p:blipFill>
        <p:spPr>
          <a:xfrm>
            <a:off x="2554538" y="5120508"/>
            <a:ext cx="7817031" cy="1327937"/>
          </a:xfrm>
          <a:prstGeom prst="rect">
            <a:avLst/>
          </a:prstGeom>
        </p:spPr>
      </p:pic>
      <p:pic>
        <p:nvPicPr>
          <p:cNvPr id="6" name="Picture 5" descr="A computer screen shot of text&#10;&#10;Description automatically generated">
            <a:extLst>
              <a:ext uri="{FF2B5EF4-FFF2-40B4-BE49-F238E27FC236}">
                <a16:creationId xmlns:a16="http://schemas.microsoft.com/office/drawing/2014/main" id="{4B660AD3-DF24-AA83-9547-D9AB0F28643A}"/>
              </a:ext>
            </a:extLst>
          </p:cNvPr>
          <p:cNvPicPr>
            <a:picLocks noChangeAspect="1"/>
          </p:cNvPicPr>
          <p:nvPr/>
        </p:nvPicPr>
        <p:blipFill>
          <a:blip r:embed="rId4"/>
          <a:stretch>
            <a:fillRect/>
          </a:stretch>
        </p:blipFill>
        <p:spPr>
          <a:xfrm>
            <a:off x="1615303" y="2064456"/>
            <a:ext cx="9695500" cy="2546914"/>
          </a:xfrm>
          <a:prstGeom prst="rect">
            <a:avLst/>
          </a:prstGeom>
        </p:spPr>
      </p:pic>
    </p:spTree>
    <p:extLst>
      <p:ext uri="{BB962C8B-B14F-4D97-AF65-F5344CB8AC3E}">
        <p14:creationId xmlns:p14="http://schemas.microsoft.com/office/powerpoint/2010/main" val="350044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12</a:t>
            </a:fld>
            <a:endParaRPr lang="en-US" dirty="0"/>
          </a:p>
        </p:txBody>
      </p:sp>
      <p:sp>
        <p:nvSpPr>
          <p:cNvPr id="2" name="TextBox 1">
            <a:extLst>
              <a:ext uri="{FF2B5EF4-FFF2-40B4-BE49-F238E27FC236}">
                <a16:creationId xmlns:a16="http://schemas.microsoft.com/office/drawing/2014/main" id="{47DD3443-AE30-CE0F-FEEC-56ED410D3B77}"/>
              </a:ext>
            </a:extLst>
          </p:cNvPr>
          <p:cNvSpPr txBox="1"/>
          <p:nvPr/>
        </p:nvSpPr>
        <p:spPr>
          <a:xfrm>
            <a:off x="1773382" y="290943"/>
            <a:ext cx="9199418" cy="1292085"/>
          </a:xfrm>
          <a:prstGeom prst="rect">
            <a:avLst/>
          </a:prstGeom>
          <a:noFill/>
        </p:spPr>
        <p:txBody>
          <a:bodyPr wrap="square" rtlCol="0">
            <a:spAutoFit/>
          </a:bodyPr>
          <a:lstStyle/>
          <a:p>
            <a:pPr>
              <a:lnSpc>
                <a:spcPct val="150000"/>
              </a:lnSpc>
            </a:pPr>
            <a:r>
              <a:rPr lang="en-US" dirty="0">
                <a:solidFill>
                  <a:schemeClr val="bg1">
                    <a:lumMod val="95000"/>
                  </a:schemeClr>
                </a:solidFill>
                <a:latin typeface="+mj-lt"/>
              </a:rPr>
              <a:t>Q.4 Calculate the Incremental Sold Quantity (ISU%) for each category during the Diwali campaign. Also provide rankings for the categories based on their ISU%. The output will include three fields : Category, ISU%, rank order.</a:t>
            </a:r>
            <a:endParaRPr lang="en-IN" dirty="0">
              <a:solidFill>
                <a:schemeClr val="bg1">
                  <a:lumMod val="95000"/>
                </a:schemeClr>
              </a:solidFill>
              <a:latin typeface="+mj-lt"/>
            </a:endParaRPr>
          </a:p>
        </p:txBody>
      </p:sp>
      <p:pic>
        <p:nvPicPr>
          <p:cNvPr id="4" name="Picture 3" descr="A computer code with text&#10;&#10;Description automatically generated with medium confidence">
            <a:extLst>
              <a:ext uri="{FF2B5EF4-FFF2-40B4-BE49-F238E27FC236}">
                <a16:creationId xmlns:a16="http://schemas.microsoft.com/office/drawing/2014/main" id="{6B3FCEEA-AD48-23E5-99C7-D6095CEBBCFF}"/>
              </a:ext>
            </a:extLst>
          </p:cNvPr>
          <p:cNvPicPr>
            <a:picLocks noChangeAspect="1"/>
          </p:cNvPicPr>
          <p:nvPr/>
        </p:nvPicPr>
        <p:blipFill>
          <a:blip r:embed="rId3"/>
          <a:stretch>
            <a:fillRect/>
          </a:stretch>
        </p:blipFill>
        <p:spPr>
          <a:xfrm>
            <a:off x="1942519" y="1780709"/>
            <a:ext cx="8323699" cy="288827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AD9BD1B-4403-CF2D-66DE-12BC1D8561A7}"/>
              </a:ext>
            </a:extLst>
          </p:cNvPr>
          <p:cNvPicPr>
            <a:picLocks noChangeAspect="1"/>
          </p:cNvPicPr>
          <p:nvPr/>
        </p:nvPicPr>
        <p:blipFill>
          <a:blip r:embed="rId4"/>
          <a:stretch>
            <a:fillRect/>
          </a:stretch>
        </p:blipFill>
        <p:spPr>
          <a:xfrm>
            <a:off x="3968765" y="4871804"/>
            <a:ext cx="4254469" cy="1667108"/>
          </a:xfrm>
          <a:prstGeom prst="rect">
            <a:avLst/>
          </a:prstGeom>
        </p:spPr>
      </p:pic>
    </p:spTree>
    <p:extLst>
      <p:ext uri="{BB962C8B-B14F-4D97-AF65-F5344CB8AC3E}">
        <p14:creationId xmlns:p14="http://schemas.microsoft.com/office/powerpoint/2010/main" val="229174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
        <p:nvSpPr>
          <p:cNvPr id="2" name="TextBox 1">
            <a:extLst>
              <a:ext uri="{FF2B5EF4-FFF2-40B4-BE49-F238E27FC236}">
                <a16:creationId xmlns:a16="http://schemas.microsoft.com/office/drawing/2014/main" id="{47DD3443-AE30-CE0F-FEEC-56ED410D3B77}"/>
              </a:ext>
            </a:extLst>
          </p:cNvPr>
          <p:cNvSpPr txBox="1"/>
          <p:nvPr/>
        </p:nvSpPr>
        <p:spPr>
          <a:xfrm>
            <a:off x="1773382" y="374073"/>
            <a:ext cx="9199418" cy="876587"/>
          </a:xfrm>
          <a:prstGeom prst="rect">
            <a:avLst/>
          </a:prstGeom>
          <a:noFill/>
        </p:spPr>
        <p:txBody>
          <a:bodyPr wrap="square" rtlCol="0">
            <a:spAutoFit/>
          </a:bodyPr>
          <a:lstStyle/>
          <a:p>
            <a:pPr>
              <a:lnSpc>
                <a:spcPct val="150000"/>
              </a:lnSpc>
            </a:pPr>
            <a:r>
              <a:rPr lang="en-US" dirty="0">
                <a:solidFill>
                  <a:schemeClr val="bg1">
                    <a:lumMod val="95000"/>
                  </a:schemeClr>
                </a:solidFill>
                <a:latin typeface="+mj-lt"/>
              </a:rPr>
              <a:t>Q.5 Feature the top 5 products, ranked by incremental revenue percentage (IR%), across all campaigns.</a:t>
            </a:r>
            <a:endParaRPr lang="en-IN" dirty="0">
              <a:solidFill>
                <a:schemeClr val="bg1">
                  <a:lumMod val="95000"/>
                </a:schemeClr>
              </a:solidFill>
              <a:latin typeface="+mj-lt"/>
            </a:endParaRPr>
          </a:p>
        </p:txBody>
      </p:sp>
      <p:pic>
        <p:nvPicPr>
          <p:cNvPr id="4" name="Picture 3" descr="A screenshot of a computer&#10;&#10;Description automatically generated">
            <a:extLst>
              <a:ext uri="{FF2B5EF4-FFF2-40B4-BE49-F238E27FC236}">
                <a16:creationId xmlns:a16="http://schemas.microsoft.com/office/drawing/2014/main" id="{723753D4-593C-95E8-AB3E-50A9DCCFD67F}"/>
              </a:ext>
            </a:extLst>
          </p:cNvPr>
          <p:cNvPicPr>
            <a:picLocks noChangeAspect="1"/>
          </p:cNvPicPr>
          <p:nvPr/>
        </p:nvPicPr>
        <p:blipFill>
          <a:blip r:embed="rId3"/>
          <a:stretch>
            <a:fillRect/>
          </a:stretch>
        </p:blipFill>
        <p:spPr>
          <a:xfrm>
            <a:off x="3482986" y="4470330"/>
            <a:ext cx="5780209" cy="2013597"/>
          </a:xfrm>
          <a:prstGeom prst="rect">
            <a:avLst/>
          </a:prstGeom>
        </p:spPr>
      </p:pic>
      <p:pic>
        <p:nvPicPr>
          <p:cNvPr id="6" name="Picture 5" descr="A computer code with text&#10;&#10;Description automatically generated with medium confidence">
            <a:extLst>
              <a:ext uri="{FF2B5EF4-FFF2-40B4-BE49-F238E27FC236}">
                <a16:creationId xmlns:a16="http://schemas.microsoft.com/office/drawing/2014/main" id="{6DA4A6CE-F985-A47A-ECAB-0854B75545F0}"/>
              </a:ext>
            </a:extLst>
          </p:cNvPr>
          <p:cNvPicPr>
            <a:picLocks noChangeAspect="1"/>
          </p:cNvPicPr>
          <p:nvPr/>
        </p:nvPicPr>
        <p:blipFill>
          <a:blip r:embed="rId4"/>
          <a:stretch>
            <a:fillRect/>
          </a:stretch>
        </p:blipFill>
        <p:spPr>
          <a:xfrm>
            <a:off x="2075888" y="1704109"/>
            <a:ext cx="8231893" cy="2161414"/>
          </a:xfrm>
          <a:prstGeom prst="rect">
            <a:avLst/>
          </a:prstGeom>
        </p:spPr>
      </p:pic>
    </p:spTree>
    <p:extLst>
      <p:ext uri="{BB962C8B-B14F-4D97-AF65-F5344CB8AC3E}">
        <p14:creationId xmlns:p14="http://schemas.microsoft.com/office/powerpoint/2010/main" val="292164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8187" y="1357746"/>
            <a:ext cx="5848161" cy="1925782"/>
          </a:xfrm>
        </p:spPr>
        <p:txBody>
          <a:bodyPr>
            <a:normAutofit/>
          </a:bodyPr>
          <a:lstStyle/>
          <a:p>
            <a:r>
              <a:rPr lang="en-US" dirty="0"/>
              <a:t>Recommended</a:t>
            </a:r>
            <a:br>
              <a:rPr lang="en-US" dirty="0"/>
            </a:br>
            <a:r>
              <a:rPr lang="en-US" dirty="0"/>
              <a:t>insights</a:t>
            </a:r>
          </a:p>
        </p:txBody>
      </p:sp>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0" y="1967345"/>
            <a:ext cx="4062984" cy="409141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phic 3" descr="Shopping cart">
            <a:extLst>
              <a:ext uri="{FF2B5EF4-FFF2-40B4-BE49-F238E27FC236}">
                <a16:creationId xmlns:a16="http://schemas.microsoft.com/office/drawing/2014/main" id="{C75741FC-D627-6603-D100-493F669750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48643">
            <a:off x="960336" y="300935"/>
            <a:ext cx="3217333" cy="3217333"/>
          </a:xfrm>
          <a:prstGeom prst="rect">
            <a:avLst/>
          </a:prstGeom>
        </p:spPr>
      </p:pic>
    </p:spTree>
    <p:extLst>
      <p:ext uri="{BB962C8B-B14F-4D97-AF65-F5344CB8AC3E}">
        <p14:creationId xmlns:p14="http://schemas.microsoft.com/office/powerpoint/2010/main" val="119505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pic>
        <p:nvPicPr>
          <p:cNvPr id="5" name="Picture 4" descr="A screenshot of a computer code&#10;&#10;Description automatically generated">
            <a:extLst>
              <a:ext uri="{FF2B5EF4-FFF2-40B4-BE49-F238E27FC236}">
                <a16:creationId xmlns:a16="http://schemas.microsoft.com/office/drawing/2014/main" id="{129B9A98-87DA-7188-B12E-CC6C0DA70EB0}"/>
              </a:ext>
            </a:extLst>
          </p:cNvPr>
          <p:cNvPicPr>
            <a:picLocks noChangeAspect="1"/>
          </p:cNvPicPr>
          <p:nvPr/>
        </p:nvPicPr>
        <p:blipFill>
          <a:blip r:embed="rId3"/>
          <a:stretch>
            <a:fillRect/>
          </a:stretch>
        </p:blipFill>
        <p:spPr>
          <a:xfrm>
            <a:off x="679354" y="1064945"/>
            <a:ext cx="6087325" cy="5291405"/>
          </a:xfrm>
          <a:prstGeom prst="rect">
            <a:avLst/>
          </a:prstGeom>
          <a:ln>
            <a:solidFill>
              <a:schemeClr val="tx1"/>
            </a:solidFill>
          </a:ln>
        </p:spPr>
      </p:pic>
      <p:pic>
        <p:nvPicPr>
          <p:cNvPr id="8" name="Picture 7" descr="A screenshot of a computer code&#10;&#10;Description automatically generated">
            <a:extLst>
              <a:ext uri="{FF2B5EF4-FFF2-40B4-BE49-F238E27FC236}">
                <a16:creationId xmlns:a16="http://schemas.microsoft.com/office/drawing/2014/main" id="{DDB9FD9F-7E3E-42C5-714D-342FFD28F068}"/>
              </a:ext>
            </a:extLst>
          </p:cNvPr>
          <p:cNvPicPr>
            <a:picLocks noChangeAspect="1"/>
          </p:cNvPicPr>
          <p:nvPr/>
        </p:nvPicPr>
        <p:blipFill>
          <a:blip r:embed="rId4"/>
          <a:stretch>
            <a:fillRect/>
          </a:stretch>
        </p:blipFill>
        <p:spPr>
          <a:xfrm>
            <a:off x="6294615" y="1899498"/>
            <a:ext cx="5734404" cy="3323665"/>
          </a:xfrm>
          <a:prstGeom prst="rect">
            <a:avLst/>
          </a:prstGeom>
          <a:ln>
            <a:solidFill>
              <a:schemeClr val="tx1"/>
            </a:solidFill>
          </a:ln>
        </p:spPr>
      </p:pic>
      <p:sp>
        <p:nvSpPr>
          <p:cNvPr id="10" name="Title 1">
            <a:extLst>
              <a:ext uri="{FF2B5EF4-FFF2-40B4-BE49-F238E27FC236}">
                <a16:creationId xmlns:a16="http://schemas.microsoft.com/office/drawing/2014/main" id="{A7946294-B4EC-5E6D-9CFC-236A8299D379}"/>
              </a:ext>
            </a:extLst>
          </p:cNvPr>
          <p:cNvSpPr txBox="1">
            <a:spLocks/>
          </p:cNvSpPr>
          <p:nvPr/>
        </p:nvSpPr>
        <p:spPr>
          <a:xfrm>
            <a:off x="2683231" y="208090"/>
            <a:ext cx="7222769" cy="662891"/>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3200" dirty="0">
                <a:solidFill>
                  <a:schemeClr val="bg1">
                    <a:lumMod val="95000"/>
                  </a:schemeClr>
                </a:solidFill>
              </a:rPr>
              <a:t>Store Performance Analysis</a:t>
            </a:r>
            <a:endParaRPr lang="en-IN" sz="3200" dirty="0">
              <a:solidFill>
                <a:schemeClr val="bg1">
                  <a:lumMod val="95000"/>
                </a:schemeClr>
              </a:solidFill>
            </a:endParaRPr>
          </a:p>
        </p:txBody>
      </p:sp>
    </p:spTree>
    <p:extLst>
      <p:ext uri="{BB962C8B-B14F-4D97-AF65-F5344CB8AC3E}">
        <p14:creationId xmlns:p14="http://schemas.microsoft.com/office/powerpoint/2010/main" val="297014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
        <p:nvSpPr>
          <p:cNvPr id="2" name="Title 1">
            <a:extLst>
              <a:ext uri="{FF2B5EF4-FFF2-40B4-BE49-F238E27FC236}">
                <a16:creationId xmlns:a16="http://schemas.microsoft.com/office/drawing/2014/main" id="{FB6194C2-1A78-0ADA-A649-F65F6679D5FF}"/>
              </a:ext>
            </a:extLst>
          </p:cNvPr>
          <p:cNvSpPr txBox="1">
            <a:spLocks/>
          </p:cNvSpPr>
          <p:nvPr/>
        </p:nvSpPr>
        <p:spPr>
          <a:xfrm>
            <a:off x="2683231" y="208090"/>
            <a:ext cx="7222769" cy="662891"/>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3200" dirty="0">
                <a:solidFill>
                  <a:schemeClr val="bg1">
                    <a:lumMod val="95000"/>
                  </a:schemeClr>
                </a:solidFill>
              </a:rPr>
              <a:t>Promotions Analysis</a:t>
            </a:r>
            <a:endParaRPr lang="en-IN" sz="3200" dirty="0">
              <a:solidFill>
                <a:schemeClr val="bg1">
                  <a:lumMod val="9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A114D5C7-B913-2DE7-125F-BD6CBD022F12}"/>
              </a:ext>
            </a:extLst>
          </p:cNvPr>
          <p:cNvPicPr>
            <a:picLocks noChangeAspect="1"/>
          </p:cNvPicPr>
          <p:nvPr/>
        </p:nvPicPr>
        <p:blipFill>
          <a:blip r:embed="rId3"/>
          <a:stretch>
            <a:fillRect/>
          </a:stretch>
        </p:blipFill>
        <p:spPr>
          <a:xfrm>
            <a:off x="1227456" y="870981"/>
            <a:ext cx="5191850" cy="4172074"/>
          </a:xfrm>
          <a:prstGeom prst="rect">
            <a:avLst/>
          </a:prstGeom>
          <a:ln>
            <a:solidFill>
              <a:schemeClr val="tx1"/>
            </a:solidFill>
          </a:ln>
        </p:spPr>
      </p:pic>
      <p:pic>
        <p:nvPicPr>
          <p:cNvPr id="6" name="Picture 5" descr="A screenshot of a computer screen&#10;&#10;Description automatically generated">
            <a:extLst>
              <a:ext uri="{FF2B5EF4-FFF2-40B4-BE49-F238E27FC236}">
                <a16:creationId xmlns:a16="http://schemas.microsoft.com/office/drawing/2014/main" id="{FBBAA4B4-E9FB-C3A6-1B9D-257A477CC756}"/>
              </a:ext>
            </a:extLst>
          </p:cNvPr>
          <p:cNvPicPr>
            <a:picLocks noChangeAspect="1"/>
          </p:cNvPicPr>
          <p:nvPr/>
        </p:nvPicPr>
        <p:blipFill>
          <a:blip r:embed="rId4"/>
          <a:stretch>
            <a:fillRect/>
          </a:stretch>
        </p:blipFill>
        <p:spPr>
          <a:xfrm>
            <a:off x="6594764" y="1838303"/>
            <a:ext cx="5378289" cy="4518047"/>
          </a:xfrm>
          <a:prstGeom prst="rect">
            <a:avLst/>
          </a:prstGeom>
          <a:ln>
            <a:solidFill>
              <a:schemeClr val="tx1"/>
            </a:solidFill>
          </a:ln>
        </p:spPr>
      </p:pic>
    </p:spTree>
    <p:extLst>
      <p:ext uri="{BB962C8B-B14F-4D97-AF65-F5344CB8AC3E}">
        <p14:creationId xmlns:p14="http://schemas.microsoft.com/office/powerpoint/2010/main" val="268310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
        <p:nvSpPr>
          <p:cNvPr id="2" name="Title 1">
            <a:extLst>
              <a:ext uri="{FF2B5EF4-FFF2-40B4-BE49-F238E27FC236}">
                <a16:creationId xmlns:a16="http://schemas.microsoft.com/office/drawing/2014/main" id="{D8C30DAE-CE4B-07A9-1F9E-1F8D7907C564}"/>
              </a:ext>
            </a:extLst>
          </p:cNvPr>
          <p:cNvSpPr txBox="1">
            <a:spLocks/>
          </p:cNvSpPr>
          <p:nvPr/>
        </p:nvSpPr>
        <p:spPr>
          <a:xfrm>
            <a:off x="2683231" y="208090"/>
            <a:ext cx="7222769" cy="662891"/>
          </a:xfrm>
          <a:prstGeom prst="rect">
            <a:avLst/>
          </a:prstGeom>
        </p:spPr>
        <p:txBody>
          <a:bodyPr vert="horz" lIns="91440" tIns="45720" rIns="91440" bIns="45720" rtlCol="0" anchor="t" anchorCtr="0">
            <a:normAutofit fontScale="925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sz="3200" dirty="0">
                <a:solidFill>
                  <a:schemeClr val="bg1">
                    <a:lumMod val="95000"/>
                  </a:schemeClr>
                </a:solidFill>
              </a:rPr>
              <a:t>Product and category Analysis</a:t>
            </a:r>
            <a:endParaRPr lang="en-IN" sz="3200" dirty="0">
              <a:solidFill>
                <a:schemeClr val="bg1">
                  <a:lumMod val="95000"/>
                </a:schemeClr>
              </a:solidFill>
            </a:endParaRPr>
          </a:p>
        </p:txBody>
      </p:sp>
      <p:pic>
        <p:nvPicPr>
          <p:cNvPr id="4" name="Picture 3" descr="A screenshot of a computer code&#10;&#10;Description automatically generated">
            <a:extLst>
              <a:ext uri="{FF2B5EF4-FFF2-40B4-BE49-F238E27FC236}">
                <a16:creationId xmlns:a16="http://schemas.microsoft.com/office/drawing/2014/main" id="{510C0B37-3F8D-8DEE-5C82-66D4080B735B}"/>
              </a:ext>
            </a:extLst>
          </p:cNvPr>
          <p:cNvPicPr>
            <a:picLocks noChangeAspect="1"/>
          </p:cNvPicPr>
          <p:nvPr/>
        </p:nvPicPr>
        <p:blipFill>
          <a:blip r:embed="rId3"/>
          <a:stretch>
            <a:fillRect/>
          </a:stretch>
        </p:blipFill>
        <p:spPr>
          <a:xfrm>
            <a:off x="1071137" y="924104"/>
            <a:ext cx="6521154" cy="3897278"/>
          </a:xfrm>
          <a:prstGeom prst="rect">
            <a:avLst/>
          </a:prstGeom>
          <a:ln>
            <a:solidFill>
              <a:schemeClr val="tx1"/>
            </a:solidFill>
          </a:ln>
        </p:spPr>
      </p:pic>
      <p:pic>
        <p:nvPicPr>
          <p:cNvPr id="6" name="Picture 5" descr="A screen shot of a computer code&#10;&#10;Description automatically generated">
            <a:extLst>
              <a:ext uri="{FF2B5EF4-FFF2-40B4-BE49-F238E27FC236}">
                <a16:creationId xmlns:a16="http://schemas.microsoft.com/office/drawing/2014/main" id="{97C7836D-86E4-7832-4F04-54A69F2D099F}"/>
              </a:ext>
            </a:extLst>
          </p:cNvPr>
          <p:cNvPicPr>
            <a:picLocks noChangeAspect="1"/>
          </p:cNvPicPr>
          <p:nvPr/>
        </p:nvPicPr>
        <p:blipFill>
          <a:blip r:embed="rId4"/>
          <a:stretch>
            <a:fillRect/>
          </a:stretch>
        </p:blipFill>
        <p:spPr>
          <a:xfrm>
            <a:off x="5680363" y="3763530"/>
            <a:ext cx="6394910" cy="2592820"/>
          </a:xfrm>
          <a:prstGeom prst="rect">
            <a:avLst/>
          </a:prstGeom>
          <a:ln>
            <a:solidFill>
              <a:schemeClr val="tx1"/>
            </a:solidFill>
          </a:ln>
        </p:spPr>
      </p:pic>
    </p:spTree>
    <p:extLst>
      <p:ext uri="{BB962C8B-B14F-4D97-AF65-F5344CB8AC3E}">
        <p14:creationId xmlns:p14="http://schemas.microsoft.com/office/powerpoint/2010/main" val="755175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Pawan Pal</a:t>
            </a:r>
          </a:p>
          <a:p>
            <a:r>
              <a:rPr lang="en-US" dirty="0">
                <a:solidFill>
                  <a:schemeClr val="bg1">
                    <a:lumMod val="95000"/>
                  </a:schemeClr>
                </a:solidFill>
                <a:hlinkClick r:id="rId3">
                  <a:extLst>
                    <a:ext uri="{A12FA001-AC4F-418D-AE19-62706E023703}">
                      <ahyp:hlinkClr xmlns:ahyp="http://schemas.microsoft.com/office/drawing/2018/hyperlinkcolor" val="tx"/>
                    </a:ext>
                  </a:extLst>
                </a:hlinkClick>
              </a:rPr>
              <a:t>pawanpal.inbox@gmail.com</a:t>
            </a:r>
            <a:endParaRPr lang="en-US" dirty="0">
              <a:solidFill>
                <a:schemeClr val="bg1">
                  <a:lumMod val="95000"/>
                </a:schemeClr>
              </a:solidFill>
            </a:endParaRPr>
          </a:p>
          <a:p>
            <a:r>
              <a:rPr lang="en-US" dirty="0"/>
              <a:t>For more projects go to : </a:t>
            </a:r>
            <a:r>
              <a:rPr lang="en-US" dirty="0">
                <a:solidFill>
                  <a:schemeClr val="bg1">
                    <a:lumMod val="95000"/>
                  </a:schemeClr>
                </a:solidFill>
                <a:hlinkClick r:id="rId4">
                  <a:extLst>
                    <a:ext uri="{A12FA001-AC4F-418D-AE19-62706E023703}">
                      <ahyp:hlinkClr xmlns:ahyp="http://schemas.microsoft.com/office/drawing/2018/hyperlinkcolor" val="tx"/>
                    </a:ext>
                  </a:extLst>
                </a:hlinkClick>
              </a:rPr>
              <a:t>https://github.com/Pawan-Paul</a:t>
            </a:r>
            <a:endParaRPr lang="en-US" dirty="0">
              <a:solidFill>
                <a:schemeClr val="bg1">
                  <a:lumMod val="95000"/>
                </a:schemeClr>
              </a:solidFill>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8712" y="429461"/>
            <a:ext cx="6338887" cy="2668461"/>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760077"/>
            <a:ext cx="6338887" cy="2668587"/>
          </a:xfrm>
        </p:spPr>
        <p:txBody>
          <a:bodyPr>
            <a:normAutofit lnSpcReduction="10000"/>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Schema</a:t>
            </a:r>
          </a:p>
          <a:p>
            <a:pPr marL="342900" indent="-342900">
              <a:buFont typeface="Arial" panose="020B0604020202020204" pitchFamily="34" charset="0"/>
              <a:buChar char="•"/>
            </a:pPr>
            <a:r>
              <a:rPr lang="en-US" dirty="0"/>
              <a:t>Data Visualization</a:t>
            </a:r>
          </a:p>
          <a:p>
            <a:pPr marL="342900" indent="-342900">
              <a:buFont typeface="Arial" panose="020B0604020202020204" pitchFamily="34" charset="0"/>
              <a:buChar char="•"/>
            </a:pPr>
            <a:r>
              <a:rPr lang="en-US" dirty="0"/>
              <a:t>Ad – Hoc Requests</a:t>
            </a:r>
          </a:p>
          <a:p>
            <a:pPr marL="342900" indent="-342900">
              <a:buFont typeface="Arial" panose="020B0604020202020204" pitchFamily="34" charset="0"/>
              <a:buChar char="•"/>
            </a:pPr>
            <a:r>
              <a:rPr lang="en-US" dirty="0"/>
              <a:t>Recommended Insights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33694" y="544285"/>
            <a:ext cx="6594768" cy="1797133"/>
          </a:xfrm>
        </p:spPr>
        <p:txBody>
          <a:bodyPr>
            <a:normAutofit/>
          </a:bodyPr>
          <a:lstStyle/>
          <a:p>
            <a:r>
              <a:rPr lang="en-US" dirty="0"/>
              <a:t>PROBLEM STATEMENT​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29789" y="2687783"/>
            <a:ext cx="6594768" cy="3393786"/>
          </a:xfrm>
        </p:spPr>
        <p:txBody>
          <a:bodyPr/>
          <a:lstStyle/>
          <a:p>
            <a:pPr>
              <a:lnSpc>
                <a:spcPct val="100000"/>
              </a:lnSpc>
              <a:spcAft>
                <a:spcPts val="600"/>
              </a:spcAft>
            </a:pPr>
            <a:r>
              <a:rPr lang="en-US" sz="2000" dirty="0">
                <a:solidFill>
                  <a:schemeClr val="bg1"/>
                </a:solidFill>
              </a:rPr>
              <a:t>AtliQ Mart is a retail giant with over 50 supermarkets in the southern region of India. All their 50 stores ran a massive promotion during the Diwali 2023 and Sankranti 2024 (festive time in India) on their AtliQ branded products. Now the sales director wants to understand which promotions did well and which did not so that they can make informed decisions for their next promotional period.  </a:t>
            </a:r>
          </a:p>
          <a:p>
            <a:endParaRPr lang="en-US" dirty="0">
              <a:solidFill>
                <a:schemeClr val="bg1">
                  <a:lumMod val="95000"/>
                </a:schemeClr>
              </a:solidFill>
            </a:endParaRPr>
          </a:p>
        </p:txBody>
      </p:sp>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phic 3" descr="Shopping cart">
            <a:extLst>
              <a:ext uri="{FF2B5EF4-FFF2-40B4-BE49-F238E27FC236}">
                <a16:creationId xmlns:a16="http://schemas.microsoft.com/office/drawing/2014/main" id="{C75741FC-D627-6603-D100-493F669750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48643">
            <a:off x="960336" y="300935"/>
            <a:ext cx="3217333" cy="3217333"/>
          </a:xfrm>
          <a:prstGeom prst="rect">
            <a:avLst/>
          </a:prstGeom>
        </p:spPr>
      </p:pic>
    </p:spTree>
    <p:extLst>
      <p:ext uri="{BB962C8B-B14F-4D97-AF65-F5344CB8AC3E}">
        <p14:creationId xmlns:p14="http://schemas.microsoft.com/office/powerpoint/2010/main" val="132953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49603" y="319088"/>
            <a:ext cx="9866540" cy="810158"/>
          </a:xfrm>
        </p:spPr>
        <p:txBody>
          <a:bodyPr>
            <a:normAutofit/>
          </a:bodyPr>
          <a:lstStyle/>
          <a:p>
            <a:pPr algn="ctr"/>
            <a:r>
              <a:rPr lang="en-US" dirty="0"/>
              <a:t>SCHEMA</a:t>
            </a:r>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pic>
        <p:nvPicPr>
          <p:cNvPr id="9" name="Picture 8">
            <a:extLst>
              <a:ext uri="{FF2B5EF4-FFF2-40B4-BE49-F238E27FC236}">
                <a16:creationId xmlns:a16="http://schemas.microsoft.com/office/drawing/2014/main" id="{DCA33538-EA55-6724-29C5-ECBDF7C98A71}"/>
              </a:ext>
            </a:extLst>
          </p:cNvPr>
          <p:cNvPicPr>
            <a:picLocks noChangeAspect="1"/>
          </p:cNvPicPr>
          <p:nvPr/>
        </p:nvPicPr>
        <p:blipFill>
          <a:blip r:embed="rId3"/>
          <a:stretch>
            <a:fillRect/>
          </a:stretch>
        </p:blipFill>
        <p:spPr>
          <a:xfrm>
            <a:off x="1316182" y="1316184"/>
            <a:ext cx="10571017" cy="5405291"/>
          </a:xfrm>
          <a:prstGeom prst="rect">
            <a:avLst/>
          </a:prstGeom>
        </p:spPr>
      </p:pic>
    </p:spTree>
    <p:extLst>
      <p:ext uri="{BB962C8B-B14F-4D97-AF65-F5344CB8AC3E}">
        <p14:creationId xmlns:p14="http://schemas.microsoft.com/office/powerpoint/2010/main" val="425246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988706"/>
          </a:xfrm>
        </p:spPr>
        <p:txBody>
          <a:bodyPr/>
          <a:lstStyle/>
          <a:p>
            <a:r>
              <a:rPr lang="en-US" dirty="0"/>
              <a:t>Industry key terms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1" y="2546495"/>
            <a:ext cx="6597650" cy="3295650"/>
          </a:xfrm>
        </p:spPr>
        <p:txBody>
          <a:bodyPr vert="horz" lIns="91440" tIns="45720" rIns="91440" bIns="45720" rtlCol="0" anchor="t">
            <a:normAutofit/>
          </a:bodyPr>
          <a:lstStyle/>
          <a:p>
            <a:pPr algn="l"/>
            <a:r>
              <a:rPr lang="en-US" sz="1800" b="1" i="0" dirty="0">
                <a:solidFill>
                  <a:srgbClr val="E6E6E6"/>
                </a:solidFill>
                <a:effectLst/>
                <a:latin typeface="Segoe UI" panose="020B0502040204020203" pitchFamily="34" charset="0"/>
              </a:rPr>
              <a:t>IR</a:t>
            </a:r>
            <a:r>
              <a:rPr lang="en-US" sz="1800" b="0" i="0" dirty="0">
                <a:solidFill>
                  <a:srgbClr val="E6E6E6"/>
                </a:solidFill>
                <a:effectLst/>
                <a:latin typeface="Segoe UI" panose="020B0502040204020203" pitchFamily="34" charset="0"/>
              </a:rPr>
              <a:t> : Increment in Revenue after promotions</a:t>
            </a:r>
          </a:p>
          <a:p>
            <a:pPr algn="l"/>
            <a:endParaRPr lang="en-US" b="0" i="0" dirty="0">
              <a:solidFill>
                <a:srgbClr val="252423"/>
              </a:solidFill>
              <a:effectLst/>
              <a:latin typeface="Segoe UI" panose="020B0502040204020203" pitchFamily="34" charset="0"/>
            </a:endParaRPr>
          </a:p>
          <a:p>
            <a:pPr algn="l"/>
            <a:r>
              <a:rPr lang="en-US" sz="1800" b="1" i="0" dirty="0">
                <a:solidFill>
                  <a:srgbClr val="E6E6E6"/>
                </a:solidFill>
                <a:effectLst/>
                <a:latin typeface="Segoe UI" panose="020B0502040204020203" pitchFamily="34" charset="0"/>
              </a:rPr>
              <a:t>IR%</a:t>
            </a:r>
            <a:r>
              <a:rPr lang="en-US" sz="1800" b="0" i="0" dirty="0">
                <a:solidFill>
                  <a:srgbClr val="E6E6E6"/>
                </a:solidFill>
                <a:effectLst/>
                <a:latin typeface="Segoe UI" panose="020B0502040204020203" pitchFamily="34" charset="0"/>
              </a:rPr>
              <a:t> : Percentage Increment in Revenue after promotion</a:t>
            </a:r>
          </a:p>
          <a:p>
            <a:pPr algn="l"/>
            <a:endParaRPr lang="en-US" b="0" i="0" dirty="0">
              <a:solidFill>
                <a:srgbClr val="252423"/>
              </a:solidFill>
              <a:effectLst/>
              <a:latin typeface="Segoe UI" panose="020B0502040204020203" pitchFamily="34" charset="0"/>
            </a:endParaRPr>
          </a:p>
          <a:p>
            <a:pPr algn="l"/>
            <a:r>
              <a:rPr lang="en-US" sz="1800" b="1" i="0" dirty="0">
                <a:solidFill>
                  <a:srgbClr val="E6E6E6"/>
                </a:solidFill>
                <a:effectLst/>
                <a:latin typeface="Segoe UI" panose="020B0502040204020203" pitchFamily="34" charset="0"/>
              </a:rPr>
              <a:t>ISU</a:t>
            </a:r>
            <a:r>
              <a:rPr lang="en-US" sz="1800" b="0" i="0" dirty="0">
                <a:solidFill>
                  <a:srgbClr val="E6E6E6"/>
                </a:solidFill>
                <a:effectLst/>
                <a:latin typeface="Segoe UI" panose="020B0502040204020203" pitchFamily="34" charset="0"/>
              </a:rPr>
              <a:t> : Increment in Sold Units / Quantity after promotions</a:t>
            </a:r>
          </a:p>
          <a:p>
            <a:pPr algn="l"/>
            <a:endParaRPr lang="en-US" b="0" i="0" dirty="0">
              <a:solidFill>
                <a:srgbClr val="252423"/>
              </a:solidFill>
              <a:effectLst/>
              <a:latin typeface="Segoe UI" panose="020B0502040204020203" pitchFamily="34" charset="0"/>
            </a:endParaRPr>
          </a:p>
          <a:p>
            <a:pPr algn="l"/>
            <a:r>
              <a:rPr lang="en-US" sz="1800" b="1" i="0" dirty="0">
                <a:solidFill>
                  <a:srgbClr val="E6E6E6"/>
                </a:solidFill>
                <a:effectLst/>
                <a:latin typeface="Segoe UI" panose="020B0502040204020203" pitchFamily="34" charset="0"/>
              </a:rPr>
              <a:t>ISU%</a:t>
            </a:r>
            <a:r>
              <a:rPr lang="en-US" sz="1800" b="0" i="0" dirty="0">
                <a:solidFill>
                  <a:srgbClr val="E6E6E6"/>
                </a:solidFill>
                <a:effectLst/>
                <a:latin typeface="Segoe UI" panose="020B0502040204020203" pitchFamily="34" charset="0"/>
              </a:rPr>
              <a:t> : Percentage Increment in Sold Units after promotions</a:t>
            </a:r>
            <a:endParaRPr lang="en-US" b="0" i="0" dirty="0">
              <a:solidFill>
                <a:srgbClr val="252423"/>
              </a:solidFill>
              <a:effectLst/>
              <a:latin typeface="Segoe UI" panose="020B0502040204020203" pitchFamily="34" charset="0"/>
            </a:endParaRP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4AB8BA38-C0EB-94FE-2DCF-B0E18A90F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124" y="1274615"/>
            <a:ext cx="9527302" cy="5264297"/>
          </a:xfrm>
          <a:prstGeom prst="rect">
            <a:avLst/>
          </a:prstGeom>
        </p:spPr>
      </p:pic>
      <p:sp>
        <p:nvSpPr>
          <p:cNvPr id="2" name="Title 1">
            <a:extLst>
              <a:ext uri="{FF2B5EF4-FFF2-40B4-BE49-F238E27FC236}">
                <a16:creationId xmlns:a16="http://schemas.microsoft.com/office/drawing/2014/main" id="{B448973D-BD09-A393-40B9-BFB1A7BB3F46}"/>
              </a:ext>
            </a:extLst>
          </p:cNvPr>
          <p:cNvSpPr txBox="1">
            <a:spLocks/>
          </p:cNvSpPr>
          <p:nvPr/>
        </p:nvSpPr>
        <p:spPr>
          <a:xfrm>
            <a:off x="2764882" y="222103"/>
            <a:ext cx="6449786" cy="803133"/>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pPr algn="ctr"/>
            <a:r>
              <a:rPr lang="en-US" dirty="0">
                <a:highlight>
                  <a:srgbClr val="C0C0C0"/>
                </a:highlight>
              </a:rPr>
              <a:t>DATA VISUALISATION</a:t>
            </a:r>
          </a:p>
        </p:txBody>
      </p:sp>
    </p:spTree>
    <p:extLst>
      <p:ext uri="{BB962C8B-B14F-4D97-AF65-F5344CB8AC3E}">
        <p14:creationId xmlns:p14="http://schemas.microsoft.com/office/powerpoint/2010/main" val="239067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2" name="Picture 1" descr="A screenshot of a computer&#10;&#10;Description automatically generated">
            <a:extLst>
              <a:ext uri="{FF2B5EF4-FFF2-40B4-BE49-F238E27FC236}">
                <a16:creationId xmlns:a16="http://schemas.microsoft.com/office/drawing/2014/main" id="{82D1F7DF-C3FC-B5A0-ACA7-B6A10BFEC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172" y="3429000"/>
            <a:ext cx="5625252" cy="324585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CD8302A-A1E2-9EBF-211A-9933B88089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703" y="387927"/>
            <a:ext cx="6146469" cy="3546763"/>
          </a:xfrm>
          <a:prstGeom prst="rect">
            <a:avLst/>
          </a:prstGeom>
        </p:spPr>
      </p:pic>
    </p:spTree>
    <p:extLst>
      <p:ext uri="{BB962C8B-B14F-4D97-AF65-F5344CB8AC3E}">
        <p14:creationId xmlns:p14="http://schemas.microsoft.com/office/powerpoint/2010/main" val="148413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8187" y="1357746"/>
            <a:ext cx="5848161" cy="1925782"/>
          </a:xfrm>
        </p:spPr>
        <p:txBody>
          <a:bodyPr>
            <a:normAutofit/>
          </a:bodyPr>
          <a:lstStyle/>
          <a:p>
            <a:r>
              <a:rPr lang="en-US" dirty="0"/>
              <a:t>AD – HOC REQUESTS</a:t>
            </a:r>
          </a:p>
        </p:txBody>
      </p:sp>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0" y="1967345"/>
            <a:ext cx="4062984" cy="4091412"/>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phic 3" descr="Shopping cart">
            <a:extLst>
              <a:ext uri="{FF2B5EF4-FFF2-40B4-BE49-F238E27FC236}">
                <a16:creationId xmlns:a16="http://schemas.microsoft.com/office/drawing/2014/main" id="{C75741FC-D627-6603-D100-493F669750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48643">
            <a:off x="960336" y="300935"/>
            <a:ext cx="3217333" cy="3217333"/>
          </a:xfrm>
          <a:prstGeom prst="rect">
            <a:avLst/>
          </a:prstGeom>
        </p:spPr>
      </p:pic>
    </p:spTree>
    <p:extLst>
      <p:ext uri="{BB962C8B-B14F-4D97-AF65-F5344CB8AC3E}">
        <p14:creationId xmlns:p14="http://schemas.microsoft.com/office/powerpoint/2010/main" val="397320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
        <p:nvSpPr>
          <p:cNvPr id="2" name="TextBox 1">
            <a:extLst>
              <a:ext uri="{FF2B5EF4-FFF2-40B4-BE49-F238E27FC236}">
                <a16:creationId xmlns:a16="http://schemas.microsoft.com/office/drawing/2014/main" id="{47DD3443-AE30-CE0F-FEEC-56ED410D3B77}"/>
              </a:ext>
            </a:extLst>
          </p:cNvPr>
          <p:cNvSpPr txBox="1"/>
          <p:nvPr/>
        </p:nvSpPr>
        <p:spPr>
          <a:xfrm>
            <a:off x="1773382" y="374073"/>
            <a:ext cx="9199418" cy="876587"/>
          </a:xfrm>
          <a:prstGeom prst="rect">
            <a:avLst/>
          </a:prstGeom>
          <a:noFill/>
        </p:spPr>
        <p:txBody>
          <a:bodyPr wrap="square" rtlCol="0">
            <a:spAutoFit/>
          </a:bodyPr>
          <a:lstStyle/>
          <a:p>
            <a:pPr>
              <a:lnSpc>
                <a:spcPct val="150000"/>
              </a:lnSpc>
            </a:pPr>
            <a:r>
              <a:rPr lang="en-US" dirty="0">
                <a:solidFill>
                  <a:schemeClr val="bg1">
                    <a:lumMod val="95000"/>
                  </a:schemeClr>
                </a:solidFill>
                <a:latin typeface="+mj-lt"/>
              </a:rPr>
              <a:t>Q.1  Provide a list of products with base price greater than 500 and that are featured in promo type 'BOGOF'(Buy One Get One Free).</a:t>
            </a:r>
            <a:endParaRPr lang="en-IN" dirty="0">
              <a:solidFill>
                <a:schemeClr val="bg1">
                  <a:lumMod val="95000"/>
                </a:schemeClr>
              </a:solidFill>
              <a:latin typeface="+mj-lt"/>
            </a:endParaRPr>
          </a:p>
        </p:txBody>
      </p:sp>
      <p:pic>
        <p:nvPicPr>
          <p:cNvPr id="7" name="Picture 6" descr="A screenshot of a computer&#10;&#10;Description automatically generated">
            <a:extLst>
              <a:ext uri="{FF2B5EF4-FFF2-40B4-BE49-F238E27FC236}">
                <a16:creationId xmlns:a16="http://schemas.microsoft.com/office/drawing/2014/main" id="{4142BEEF-2629-F058-D133-9FA4EDF9D9A0}"/>
              </a:ext>
            </a:extLst>
          </p:cNvPr>
          <p:cNvPicPr>
            <a:picLocks noChangeAspect="1"/>
          </p:cNvPicPr>
          <p:nvPr/>
        </p:nvPicPr>
        <p:blipFill>
          <a:blip r:embed="rId3"/>
          <a:stretch>
            <a:fillRect/>
          </a:stretch>
        </p:blipFill>
        <p:spPr>
          <a:xfrm>
            <a:off x="4202461" y="4741195"/>
            <a:ext cx="3787078" cy="1420155"/>
          </a:xfrm>
          <a:prstGeom prst="rect">
            <a:avLst/>
          </a:prstGeom>
        </p:spPr>
      </p:pic>
      <p:pic>
        <p:nvPicPr>
          <p:cNvPr id="8" name="Picture 7" descr="A close up of text&#10;&#10;Description automatically generated">
            <a:extLst>
              <a:ext uri="{FF2B5EF4-FFF2-40B4-BE49-F238E27FC236}">
                <a16:creationId xmlns:a16="http://schemas.microsoft.com/office/drawing/2014/main" id="{6D7AA18B-E838-9D25-A1AD-A0415C8D2035}"/>
              </a:ext>
            </a:extLst>
          </p:cNvPr>
          <p:cNvPicPr>
            <a:picLocks noChangeAspect="1"/>
          </p:cNvPicPr>
          <p:nvPr/>
        </p:nvPicPr>
        <p:blipFill>
          <a:blip r:embed="rId4"/>
          <a:stretch>
            <a:fillRect/>
          </a:stretch>
        </p:blipFill>
        <p:spPr>
          <a:xfrm>
            <a:off x="2491471" y="1752365"/>
            <a:ext cx="7179001" cy="2318439"/>
          </a:xfrm>
          <a:prstGeom prst="rect">
            <a:avLst/>
          </a:prstGeom>
        </p:spPr>
      </p:pic>
    </p:spTree>
    <p:extLst>
      <p:ext uri="{BB962C8B-B14F-4D97-AF65-F5344CB8AC3E}">
        <p14:creationId xmlns:p14="http://schemas.microsoft.com/office/powerpoint/2010/main" val="2522722333"/>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281</TotalTime>
  <Words>392</Words>
  <Application>Microsoft Office PowerPoint</Application>
  <PresentationFormat>Widescreen</PresentationFormat>
  <Paragraphs>68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Segoe UI</vt:lpstr>
      <vt:lpstr>Custom</vt:lpstr>
      <vt:lpstr>ATLIQ MART PROMOTIONS ANALYSIS</vt:lpstr>
      <vt:lpstr>Agenda</vt:lpstr>
      <vt:lpstr>PROBLEM STATEMENT​</vt:lpstr>
      <vt:lpstr>SCHEMA</vt:lpstr>
      <vt:lpstr>Industry key terms</vt:lpstr>
      <vt:lpstr>PowerPoint Presentation</vt:lpstr>
      <vt:lpstr>PowerPoint Presentation</vt:lpstr>
      <vt:lpstr>AD – HOC REQUESTS</vt:lpstr>
      <vt:lpstr>PowerPoint Presentation</vt:lpstr>
      <vt:lpstr>PowerPoint Presentation</vt:lpstr>
      <vt:lpstr>PowerPoint Presentation</vt:lpstr>
      <vt:lpstr>PowerPoint Presentation</vt:lpstr>
      <vt:lpstr>PowerPoint Presentation</vt:lpstr>
      <vt:lpstr>Recommended insights</vt:lpstr>
      <vt:lpstr>PowerPoint Presentation</vt:lpstr>
      <vt:lpstr>PowerPoint Presentation</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MART PROMOTIONS ANALYSIS</dc:title>
  <dc:creator>Pawan Pal</dc:creator>
  <cp:lastModifiedBy>Pawan Pal</cp:lastModifiedBy>
  <cp:revision>7</cp:revision>
  <dcterms:created xsi:type="dcterms:W3CDTF">2024-03-03T15:21:21Z</dcterms:created>
  <dcterms:modified xsi:type="dcterms:W3CDTF">2024-03-05T08:16:05Z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2024-03-03T15:39:42Z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22a0681f-d236-4b5f-9d67-d9c16a32a83b</vt:lpwstr>
  </property>
  <property fmtid="{D5CDD505-2E9C-101B-9397-08002B2CF9AE}" pid="8" name="MSIP_Label_defa4170-0d19-0005-0004-bc88714345d2_ActionId">
    <vt:lpwstr>382407d2-192f-4cff-b49a-d0e9c5e03645</vt:lpwstr>
  </property>
  <property fmtid="{D5CDD505-2E9C-101B-9397-08002B2CF9AE}" pid="9" name="MSIP_Label_defa4170-0d19-0005-0004-bc88714345d2_ContentBits">
    <vt:lpwstr>0</vt:lpwstr>
  </property>
</Properties>
</file>