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media/audio1.bin" ContentType="audio/unknown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sldIdLst>
    <p:sldId id="320" r:id="rId2"/>
    <p:sldId id="349" r:id="rId3"/>
    <p:sldId id="321" r:id="rId4"/>
    <p:sldId id="352" r:id="rId5"/>
    <p:sldId id="350" r:id="rId6"/>
    <p:sldId id="322" r:id="rId7"/>
    <p:sldId id="285" r:id="rId8"/>
    <p:sldId id="286" r:id="rId9"/>
    <p:sldId id="287" r:id="rId10"/>
    <p:sldId id="288" r:id="rId11"/>
    <p:sldId id="323" r:id="rId12"/>
    <p:sldId id="353" r:id="rId13"/>
    <p:sldId id="324" r:id="rId14"/>
    <p:sldId id="326" r:id="rId15"/>
    <p:sldId id="359" r:id="rId16"/>
    <p:sldId id="327" r:id="rId17"/>
    <p:sldId id="328" r:id="rId18"/>
    <p:sldId id="354" r:id="rId19"/>
    <p:sldId id="355" r:id="rId20"/>
    <p:sldId id="358" r:id="rId21"/>
    <p:sldId id="360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61" r:id="rId31"/>
    <p:sldId id="363" r:id="rId32"/>
    <p:sldId id="364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5" r:id="rId41"/>
    <p:sldId id="366" r:id="rId42"/>
    <p:sldId id="347" r:id="rId43"/>
    <p:sldId id="346" r:id="rId44"/>
    <p:sldId id="367" r:id="rId45"/>
    <p:sldId id="368" r:id="rId46"/>
    <p:sldId id="369" r:id="rId47"/>
    <p:sldId id="370" r:id="rId48"/>
    <p:sldId id="372" r:id="rId49"/>
    <p:sldId id="348" r:id="rId50"/>
    <p:sldId id="377" r:id="rId51"/>
    <p:sldId id="378" r:id="rId52"/>
    <p:sldId id="302" r:id="rId53"/>
    <p:sldId id="303" r:id="rId54"/>
    <p:sldId id="304" r:id="rId55"/>
    <p:sldId id="305" r:id="rId56"/>
    <p:sldId id="307" r:id="rId57"/>
    <p:sldId id="373" r:id="rId58"/>
    <p:sldId id="374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301" r:id="rId68"/>
    <p:sldId id="376" r:id="rId69"/>
    <p:sldId id="300" r:id="rId70"/>
    <p:sldId id="375" r:id="rId7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FF00"/>
    <a:srgbClr val="262464"/>
    <a:srgbClr val="F3FAFF"/>
    <a:srgbClr val="555A5E"/>
    <a:srgbClr val="4EA1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26626" autoAdjust="0"/>
    <p:restoredTop sz="90929"/>
  </p:normalViewPr>
  <p:slideViewPr>
    <p:cSldViewPr>
      <p:cViewPr>
        <p:scale>
          <a:sx n="100" d="100"/>
          <a:sy n="100" d="100"/>
        </p:scale>
        <p:origin x="-9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01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4D60B-90C4-4A46-A7B5-5943EC415ED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53741-4F87-493B-9B95-B7A7EE13773B}" type="slidenum">
              <a:rPr lang="en-GB"/>
              <a:pPr/>
              <a:t>52</a:t>
            </a:fld>
            <a:endParaRPr lang="en-GB"/>
          </a:p>
        </p:txBody>
      </p:sp>
      <p:sp>
        <p:nvSpPr>
          <p:cNvPr id="512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82093-294E-4CE3-9A2C-AB2F0CFAB6B8}" type="slidenum">
              <a:rPr lang="en-GB"/>
              <a:pPr/>
              <a:t>53</a:t>
            </a:fld>
            <a:endParaRPr lang="en-GB"/>
          </a:p>
        </p:txBody>
      </p:sp>
      <p:sp>
        <p:nvSpPr>
          <p:cNvPr id="532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91A34-F0DE-4A99-B938-1CA169464A08}" type="slidenum">
              <a:rPr lang="en-GB"/>
              <a:pPr/>
              <a:t>54</a:t>
            </a:fld>
            <a:endParaRPr lang="en-GB"/>
          </a:p>
        </p:txBody>
      </p:sp>
      <p:sp>
        <p:nvSpPr>
          <p:cNvPr id="552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A3FDA-CCC8-4A29-9026-BE6FD7B2C1B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08CCE-3823-412B-8E1F-8DE98A2CDF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14F42-2C23-4162-8F9F-965122503B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A1417-AA63-46DE-A813-81690579C0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D236E-F364-412D-A107-A4DF71569E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A6920-50D9-48FC-BA81-7B30E9C6682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2173E-43E2-4DAC-902B-B2E2A732B24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41080-B9E9-4E4A-8542-2F099B7F3AB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EBCB5-1C19-4C25-984E-C84254E82D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43656-0CB1-4955-8BFE-F44BA6409C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15FEC-14D1-4A64-9F8A-08EC6A28209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29320-1325-47CB-B5E4-5EB6C5D8D9BF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43" name="Group 19"/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40" name="Picture 1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8" name="Picture 14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bin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web/Rock-around-the-Clock" TargetMode="External"/><Relationship Id="rId3" Type="http://schemas.openxmlformats.org/officeDocument/2006/relationships/image" Target="../media/image23.png"/><Relationship Id="rId7" Type="http://schemas.openxmlformats.org/officeDocument/2006/relationships/hyperlink" Target="web/Closed-Cracker" TargetMode="External"/><Relationship Id="rId12" Type="http://schemas.openxmlformats.org/officeDocument/2006/relationships/hyperlink" Target="web/Your-cracker-mask!" TargetMode="External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11" Type="http://schemas.openxmlformats.org/officeDocument/2006/relationships/hyperlink" Target="web/Open-Cracker" TargetMode="External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/>
          <a:lstStyle/>
          <a:p>
            <a:pPr algn="ctr">
              <a:spcAft>
                <a:spcPct val="30000"/>
              </a:spcAft>
            </a:pPr>
            <a:r>
              <a:rPr lang="en-GB" sz="4000">
                <a:solidFill>
                  <a:srgbClr val="2E005D"/>
                </a:solidFill>
                <a:latin typeface="Verdana" charset="0"/>
              </a:rPr>
              <a:t>chapter 3</a:t>
            </a:r>
            <a:endParaRPr lang="en-GB" sz="4000">
              <a:solidFill>
                <a:srgbClr val="2E005D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GB" sz="4400">
                <a:latin typeface="Comic Sans MS" pitchFamily="66" charset="0"/>
              </a:rPr>
              <a:t>the interaction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687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688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689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690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691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execution/evaluation loop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endParaRPr lang="en-GB" sz="180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bg2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bg2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bg2"/>
                </a:solidFill>
              </a:rPr>
              <a:t>executes action</a:t>
            </a:r>
            <a:endParaRPr lang="en-GB" sz="1800"/>
          </a:p>
          <a:p>
            <a:pPr lvl="2">
              <a:lnSpc>
                <a:spcPct val="90000"/>
              </a:lnSpc>
            </a:pPr>
            <a:r>
              <a:rPr lang="en-GB" sz="1800"/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evaluates system state with respect to goal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system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evaluation</a:t>
              </a: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execution</a:t>
              </a:r>
            </a:p>
          </p:txBody>
        </p: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4825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6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goal</a:t>
              </a:r>
            </a:p>
          </p:txBody>
        </p:sp>
      </p:grp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5867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600200" y="4724400"/>
            <a:ext cx="59436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Norman’s model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400"/>
              <a:t>Some systems are harder to use than others</a:t>
            </a:r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endParaRPr lang="en-GB" sz="2400"/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400"/>
              <a:t>Gulf of Execution</a:t>
            </a:r>
          </a:p>
          <a:p>
            <a:pPr lvl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000"/>
              <a:t>	user’s formulation of actions </a:t>
            </a:r>
            <a:br>
              <a:rPr lang="en-GB" sz="2000"/>
            </a:br>
            <a:r>
              <a:rPr lang="en-GB" sz="2000"/>
              <a:t>	</a:t>
            </a:r>
            <a:r>
              <a:rPr lang="en-GB" sz="2800"/>
              <a:t>≠	</a:t>
            </a:r>
            <a:r>
              <a:rPr lang="en-GB" sz="2000"/>
              <a:t>actions allowed by the system</a:t>
            </a:r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endParaRPr lang="en-GB" sz="2400"/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400"/>
              <a:t>Gulf of Evaluation</a:t>
            </a:r>
          </a:p>
          <a:p>
            <a:pPr lvl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000"/>
              <a:t>	user’s expectation of changed system state</a:t>
            </a:r>
            <a:br>
              <a:rPr lang="en-GB" sz="2000"/>
            </a:br>
            <a:r>
              <a:rPr lang="en-GB" sz="2000"/>
              <a:t>	</a:t>
            </a:r>
            <a:r>
              <a:rPr lang="en-GB" sz="2800"/>
              <a:t>≠	</a:t>
            </a:r>
            <a:r>
              <a:rPr lang="en-GB" sz="2000"/>
              <a:t>actual presentation of this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Human error - slips and mistakes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/>
              <a:t>slip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/>
              <a:t>understand system and goal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/>
              <a:t>correct formulation of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/>
              <a:t>incorrect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sz="1200"/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mistake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/>
              <a:t>may not even have right goal!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sz="18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Fixing things?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slip – better interface design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mistake – better understanding of system</a:t>
            </a:r>
            <a:endParaRPr lang="en-GB"/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10668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1066800" y="2895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AutoShape 8"/>
          <p:cNvSpPr>
            <a:spLocks noChangeArrowheads="1"/>
          </p:cNvSpPr>
          <p:nvPr/>
        </p:nvSpPr>
        <p:spPr bwMode="auto">
          <a:xfrm>
            <a:off x="1066800" y="44196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Abowd and Beale framework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extension of Norman…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their interaction framework has 4 parts</a:t>
            </a:r>
            <a:endParaRPr lang="en-GB" sz="2400"/>
          </a:p>
          <a:p>
            <a:pPr marL="819150" lvl="1">
              <a:lnSpc>
                <a:spcPct val="90000"/>
              </a:lnSpc>
            </a:pPr>
            <a:r>
              <a:rPr lang="en-GB" sz="2000"/>
              <a:t>user</a:t>
            </a:r>
          </a:p>
          <a:p>
            <a:pPr marL="819150" lvl="1">
              <a:lnSpc>
                <a:spcPct val="90000"/>
              </a:lnSpc>
            </a:pPr>
            <a:r>
              <a:rPr lang="en-GB" sz="2000"/>
              <a:t>input</a:t>
            </a:r>
          </a:p>
          <a:p>
            <a:pPr marL="819150" lvl="1">
              <a:lnSpc>
                <a:spcPct val="90000"/>
              </a:lnSpc>
            </a:pPr>
            <a:r>
              <a:rPr lang="en-GB" sz="2000"/>
              <a:t>system</a:t>
            </a:r>
          </a:p>
          <a:p>
            <a:pPr marL="819150" lvl="1">
              <a:lnSpc>
                <a:spcPct val="90000"/>
              </a:lnSpc>
            </a:pPr>
            <a:r>
              <a:rPr lang="en-GB" sz="2000"/>
              <a:t>output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each has its own unique language</a:t>
            </a:r>
            <a:br>
              <a:rPr lang="en-GB" sz="2000"/>
            </a:br>
            <a:r>
              <a:rPr lang="en-GB" sz="1200"/>
              <a:t/>
            </a:r>
            <a:br>
              <a:rPr lang="en-GB" sz="1200"/>
            </a:br>
            <a:r>
              <a:rPr lang="en-GB" sz="2000"/>
              <a:t>interaction </a:t>
            </a:r>
            <a:r>
              <a:rPr lang="en-GB" sz="2000">
                <a:sym typeface="Symbol" charset="2"/>
              </a:rPr>
              <a:t></a:t>
            </a:r>
            <a:r>
              <a:rPr lang="en-GB" sz="2000"/>
              <a:t>  translation between languages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2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problems in interaction  =  problems in translation</a:t>
            </a:r>
            <a:endParaRPr lang="en-GB" sz="2400"/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5480050" y="2057400"/>
            <a:ext cx="3289300" cy="2514600"/>
            <a:chOff x="3452" y="1248"/>
            <a:chExt cx="2072" cy="1584"/>
          </a:xfrm>
        </p:grpSpPr>
        <p:sp>
          <p:nvSpPr>
            <p:cNvPr id="75781" name="Oval 5"/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latin typeface="Arial" charset="0"/>
                </a:rPr>
                <a:t>S</a:t>
              </a:r>
            </a:p>
            <a:p>
              <a:pPr algn="ctr"/>
              <a:r>
                <a:rPr lang="en-GB" sz="1800">
                  <a:latin typeface="Arial" charset="0"/>
                </a:rPr>
                <a:t>core</a:t>
              </a:r>
              <a:endParaRPr lang="en-GB" sz="2400">
                <a:latin typeface="Arial" charset="0"/>
              </a:endParaRPr>
            </a:p>
          </p:txBody>
        </p: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latin typeface="Arial" charset="0"/>
                </a:rPr>
                <a:t>U</a:t>
              </a:r>
            </a:p>
            <a:p>
              <a:pPr algn="ctr"/>
              <a:r>
                <a:rPr lang="en-GB" sz="1800">
                  <a:latin typeface="Arial" charset="0"/>
                </a:rPr>
                <a:t>task</a:t>
              </a:r>
              <a:endParaRPr lang="en-GB" sz="2400">
                <a:latin typeface="Arial" charset="0"/>
              </a:endParaRP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latin typeface="Arial" charset="0"/>
                </a:rPr>
                <a:t>O</a:t>
              </a:r>
            </a:p>
            <a:p>
              <a:pPr algn="ctr"/>
              <a:r>
                <a:rPr lang="en-GB" sz="1800">
                  <a:latin typeface="Arial" charset="0"/>
                </a:rPr>
                <a:t>output</a:t>
              </a:r>
              <a:endParaRPr lang="en-GB" sz="2400">
                <a:latin typeface="Arial" charset="0"/>
              </a:endParaRPr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latin typeface="Arial" charset="0"/>
                </a:rPr>
                <a:t>I</a:t>
              </a:r>
            </a:p>
            <a:p>
              <a:pPr algn="ctr"/>
              <a:r>
                <a:rPr lang="en-GB" sz="1800">
                  <a:latin typeface="Arial" charset="0"/>
                </a:rPr>
                <a:t>input</a:t>
              </a:r>
              <a:endParaRPr lang="en-GB" sz="2400">
                <a:latin typeface="Arial" charset="0"/>
              </a:endParaRPr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Abowd &amp; Beale’s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/>
              <a:t>user intentions</a:t>
            </a:r>
            <a:br>
              <a:rPr lang="en-GB" sz="2000"/>
            </a:br>
            <a:r>
              <a:rPr lang="en-GB" sz="2000"/>
              <a:t>	</a:t>
            </a:r>
            <a:r>
              <a:rPr lang="en-US" sz="2000">
                <a:cs typeface="Helvetica" charset="0"/>
                <a:sym typeface="Symbol" charset="2"/>
              </a:rPr>
              <a:t></a:t>
            </a:r>
            <a:r>
              <a:rPr lang="en-GB" sz="2000"/>
              <a:t> translated into actions at the interface</a:t>
            </a:r>
            <a:br>
              <a:rPr lang="en-GB" sz="2000"/>
            </a:br>
            <a:r>
              <a:rPr lang="en-GB" sz="2000"/>
              <a:t> 		</a:t>
            </a:r>
            <a:r>
              <a:rPr lang="en-US" sz="2000">
                <a:cs typeface="Helvetica" charset="0"/>
                <a:sym typeface="Symbol" charset="2"/>
              </a:rPr>
              <a:t></a:t>
            </a:r>
            <a:r>
              <a:rPr lang="en-GB" sz="2000"/>
              <a:t>  translated into alterations of system state</a:t>
            </a:r>
            <a:br>
              <a:rPr lang="en-GB" sz="2000"/>
            </a:br>
            <a:r>
              <a:rPr lang="en-GB" sz="2000"/>
              <a:t> 			</a:t>
            </a:r>
            <a:r>
              <a:rPr lang="en-US" sz="2000">
                <a:cs typeface="Helvetica" charset="0"/>
                <a:sym typeface="Symbol" charset="2"/>
              </a:rPr>
              <a:t></a:t>
            </a:r>
            <a:r>
              <a:rPr lang="en-GB" sz="2000"/>
              <a:t>  reflected in the output display</a:t>
            </a:r>
            <a:br>
              <a:rPr lang="en-GB" sz="2000"/>
            </a:br>
            <a:r>
              <a:rPr lang="en-GB" sz="2000"/>
              <a:t> 				</a:t>
            </a:r>
            <a:r>
              <a:rPr lang="en-US" sz="2000">
                <a:cs typeface="Helvetica" charset="0"/>
                <a:sym typeface="Symbol" charset="2"/>
              </a:rPr>
              <a:t></a:t>
            </a:r>
            <a:r>
              <a:rPr lang="en-GB" sz="2000"/>
              <a:t>  interpreted by the user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sz="2400"/>
          </a:p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sz="2400"/>
          </a:p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400"/>
              <a:t>general framework for understanding interaction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/>
              <a:t>not restricted to electronic computer systems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/>
              <a:t>identifies all major components involved in interaction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/>
              <a:t>allows comparative assessment of systems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/>
              <a:t>an abstraction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sz="2400"/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GB"/>
              <a:t>ergonomics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physical aspects of interfaces</a:t>
            </a:r>
          </a:p>
          <a:p>
            <a:r>
              <a:rPr lang="en-GB"/>
              <a:t>industrial interfaces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Ergonomics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Study of the physical characteristics of interaction</a:t>
            </a:r>
          </a:p>
          <a:p>
            <a:endParaRPr lang="en-GB" sz="2400"/>
          </a:p>
          <a:p>
            <a:r>
              <a:rPr lang="en-GB" sz="2400"/>
              <a:t>Also known as human factors – but this can also be used to mean much of HCI!</a:t>
            </a:r>
          </a:p>
          <a:p>
            <a:endParaRPr lang="en-GB" sz="2400"/>
          </a:p>
          <a:p>
            <a:r>
              <a:rPr lang="en-GB" sz="2400"/>
              <a:t>Ergonomics good at defining standards and guidelines for constraining the way we design certain aspects of 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Ergonomics - examples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arrangement of controls and displays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sz="2000"/>
              <a:t>e.g.	controls grouped according to function or frequency of use, or sequentially</a:t>
            </a:r>
          </a:p>
          <a:p>
            <a:pPr>
              <a:lnSpc>
                <a:spcPct val="90000"/>
              </a:lnSpc>
            </a:pPr>
            <a:r>
              <a:rPr lang="en-GB" sz="2400"/>
              <a:t>surrounding environment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sz="2000"/>
              <a:t>e.g.	seating arrangements adaptable to cope with all sizes of user</a:t>
            </a:r>
          </a:p>
          <a:p>
            <a:pPr>
              <a:lnSpc>
                <a:spcPct val="90000"/>
              </a:lnSpc>
            </a:pPr>
            <a:r>
              <a:rPr lang="en-GB" sz="2400"/>
              <a:t>health issues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sz="2000"/>
              <a:t>e.g.	physical position, environmental conditions (temperature, humidity), lighting, noise,	</a:t>
            </a:r>
          </a:p>
          <a:p>
            <a:pPr>
              <a:lnSpc>
                <a:spcPct val="90000"/>
              </a:lnSpc>
            </a:pPr>
            <a:r>
              <a:rPr lang="en-GB" sz="2400"/>
              <a:t>use of colour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sz="2000"/>
              <a:t>e.g.	use of red for warning, green for okay,</a:t>
            </a:r>
            <a:br>
              <a:rPr lang="en-GB" sz="2000"/>
            </a:br>
            <a:r>
              <a:rPr lang="en-GB" sz="2000"/>
              <a:t>awareness of colour-blindness etc.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Industrial interfaces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/>
              <a:t>Office interface vs. industrial interface?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sz="1600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/>
              <a:t>Context matters!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sz="1400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z="2400"/>
              <a:t>		office	 industrial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z="2400"/>
              <a:t> 	type of data	textual	numeric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z="2400"/>
              <a:t>  	rate of change	slow	fast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z="2400"/>
              <a:t>  	environment	clean	dirty</a:t>
            </a:r>
            <a:r>
              <a:rPr lang="en-GB"/>
              <a:t>	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/>
              <a:t>…  the oil soaked mouse!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1371600" y="3429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1371600" y="3810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371600" y="51816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Glass interfaces 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industrial interface:</a:t>
            </a:r>
          </a:p>
          <a:p>
            <a:pPr marL="819150" lvl="1"/>
            <a:r>
              <a:rPr lang="en-GB" sz="2000"/>
              <a:t>traditional … dials and knobs</a:t>
            </a:r>
          </a:p>
          <a:p>
            <a:pPr marL="819150" lvl="1"/>
            <a:r>
              <a:rPr lang="en-GB" sz="2000"/>
              <a:t>now … screens and keypads</a:t>
            </a:r>
          </a:p>
          <a:p>
            <a:r>
              <a:rPr lang="en-GB" sz="2400"/>
              <a:t>glass interface</a:t>
            </a:r>
          </a:p>
          <a:p>
            <a:pPr marL="819150" lvl="1">
              <a:buFontTx/>
              <a:buChar char="+"/>
            </a:pPr>
            <a:r>
              <a:rPr lang="en-GB" sz="2000"/>
              <a:t>cheaper, more flexible,</a:t>
            </a:r>
            <a:br>
              <a:rPr lang="en-GB" sz="2000"/>
            </a:br>
            <a:r>
              <a:rPr lang="en-GB" sz="2000"/>
              <a:t>multiple representations,</a:t>
            </a:r>
            <a:br>
              <a:rPr lang="en-GB" sz="2000"/>
            </a:br>
            <a:r>
              <a:rPr lang="en-GB" sz="2000"/>
              <a:t>precise values</a:t>
            </a:r>
          </a:p>
          <a:p>
            <a:pPr marL="819150" lvl="1"/>
            <a:r>
              <a:rPr lang="en-GB" sz="2000"/>
              <a:t>not physically located,</a:t>
            </a:r>
            <a:br>
              <a:rPr lang="en-GB" sz="2000"/>
            </a:br>
            <a:r>
              <a:rPr lang="en-GB" sz="2000"/>
              <a:t>loss of context,</a:t>
            </a:r>
            <a:br>
              <a:rPr lang="en-GB" sz="2000"/>
            </a:br>
            <a:r>
              <a:rPr lang="en-GB" sz="2000"/>
              <a:t>complex interfaces</a:t>
            </a:r>
          </a:p>
          <a:p>
            <a:r>
              <a:rPr lang="en-GB" sz="2400"/>
              <a:t>may need both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7540" name="Group 20"/>
          <p:cNvGrpSpPr>
            <a:grpSpLocks/>
          </p:cNvGrpSpPr>
          <p:nvPr/>
        </p:nvGrpSpPr>
        <p:grpSpPr bwMode="auto">
          <a:xfrm>
            <a:off x="5486400" y="3581400"/>
            <a:ext cx="3200400" cy="1981200"/>
            <a:chOff x="3456" y="2256"/>
            <a:chExt cx="2016" cy="1248"/>
          </a:xfrm>
        </p:grpSpPr>
        <p:sp>
          <p:nvSpPr>
            <p:cNvPr id="107525" name="AutoShape 5"/>
            <p:cNvSpPr>
              <a:spLocks noChangeArrowheads="1"/>
            </p:cNvSpPr>
            <p:nvPr/>
          </p:nvSpPr>
          <p:spPr bwMode="auto">
            <a:xfrm>
              <a:off x="3456" y="2256"/>
              <a:ext cx="2016" cy="1248"/>
            </a:xfrm>
            <a:prstGeom prst="roundRect">
              <a:avLst>
                <a:gd name="adj" fmla="val 1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3600" y="2352"/>
              <a:ext cx="96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 b="1">
                  <a:latin typeface="Arial" charset="0"/>
                </a:rPr>
                <a:t>Vessel B Temp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3600" y="2592"/>
              <a:ext cx="1728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3744" y="2880"/>
              <a:ext cx="14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374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518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446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3" name="Text Box 13"/>
            <p:cNvSpPr txBox="1">
              <a:spLocks noChangeArrowheads="1"/>
            </p:cNvSpPr>
            <p:nvPr/>
          </p:nvSpPr>
          <p:spPr bwMode="auto">
            <a:xfrm>
              <a:off x="3662" y="264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Arial" charset="0"/>
                </a:rPr>
                <a:t>0</a:t>
              </a:r>
            </a:p>
          </p:txBody>
        </p:sp>
        <p:sp>
          <p:nvSpPr>
            <p:cNvPr id="107534" name="Text Box 14"/>
            <p:cNvSpPr txBox="1">
              <a:spLocks noChangeArrowheads="1"/>
            </p:cNvSpPr>
            <p:nvPr/>
          </p:nvSpPr>
          <p:spPr bwMode="auto">
            <a:xfrm>
              <a:off x="4306" y="2640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Arial" charset="0"/>
                </a:rPr>
                <a:t>100</a:t>
              </a:r>
            </a:p>
          </p:txBody>
        </p:sp>
        <p:sp>
          <p:nvSpPr>
            <p:cNvPr id="107535" name="Text Box 15"/>
            <p:cNvSpPr txBox="1">
              <a:spLocks noChangeArrowheads="1"/>
            </p:cNvSpPr>
            <p:nvPr/>
          </p:nvSpPr>
          <p:spPr bwMode="auto">
            <a:xfrm>
              <a:off x="5026" y="2640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Arial" charset="0"/>
                </a:rPr>
                <a:t>200</a:t>
              </a:r>
            </a:p>
          </p:txBody>
        </p:sp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4200" y="312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600" b="1">
                  <a:latin typeface="Arial" charset="0"/>
                </a:rPr>
                <a:t>113</a:t>
              </a:r>
            </a:p>
          </p:txBody>
        </p:sp>
        <p:sp>
          <p:nvSpPr>
            <p:cNvPr id="107538" name="Rectangle 18"/>
            <p:cNvSpPr>
              <a:spLocks noChangeArrowheads="1"/>
            </p:cNvSpPr>
            <p:nvPr/>
          </p:nvSpPr>
          <p:spPr bwMode="auto">
            <a:xfrm>
              <a:off x="3744" y="2880"/>
              <a:ext cx="81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46" name="Group 26"/>
          <p:cNvGrpSpPr>
            <a:grpSpLocks/>
          </p:cNvGrpSpPr>
          <p:nvPr/>
        </p:nvGrpSpPr>
        <p:grpSpPr bwMode="auto">
          <a:xfrm>
            <a:off x="6477000" y="4648200"/>
            <a:ext cx="2362200" cy="1670050"/>
            <a:chOff x="4080" y="2928"/>
            <a:chExt cx="1488" cy="1052"/>
          </a:xfrm>
        </p:grpSpPr>
        <p:sp>
          <p:nvSpPr>
            <p:cNvPr id="107541" name="Text Box 21"/>
            <p:cNvSpPr txBox="1">
              <a:spLocks noChangeArrowheads="1"/>
            </p:cNvSpPr>
            <p:nvPr/>
          </p:nvSpPr>
          <p:spPr bwMode="auto">
            <a:xfrm>
              <a:off x="4080" y="3648"/>
              <a:ext cx="148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Verdana" charset="0"/>
                </a:rPr>
                <a:t>multiple representations</a:t>
              </a:r>
              <a:br>
                <a:rPr lang="en-GB" sz="1400">
                  <a:latin typeface="Verdana" charset="0"/>
                </a:rPr>
              </a:br>
              <a:r>
                <a:rPr lang="en-GB" sz="1400">
                  <a:latin typeface="Verdana" charset="0"/>
                </a:rPr>
                <a:t>of same information</a:t>
              </a:r>
            </a:p>
          </p:txBody>
        </p:sp>
        <p:sp>
          <p:nvSpPr>
            <p:cNvPr id="107543" name="Line 23"/>
            <p:cNvSpPr>
              <a:spLocks noChangeShapeType="1"/>
            </p:cNvSpPr>
            <p:nvPr/>
          </p:nvSpPr>
          <p:spPr bwMode="auto">
            <a:xfrm flipH="1" flipV="1">
              <a:off x="4560" y="2928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 flipH="1" flipV="1">
              <a:off x="4608" y="3264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charset="0"/>
              </a:rPr>
              <a:t>The Interaction</a:t>
            </a:r>
            <a:endParaRPr lang="en-GB">
              <a:cs typeface="Times New Roman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interaction models</a:t>
            </a:r>
          </a:p>
          <a:p>
            <a:pPr lvl="1"/>
            <a:r>
              <a:rPr lang="en-GB"/>
              <a:t>translations between user and system</a:t>
            </a:r>
            <a:endParaRPr lang="en-GB" sz="2800"/>
          </a:p>
          <a:p>
            <a:r>
              <a:rPr lang="en-GB"/>
              <a:t>ergonomics</a:t>
            </a:r>
          </a:p>
          <a:p>
            <a:pPr lvl="1"/>
            <a:r>
              <a:rPr lang="en-GB"/>
              <a:t>physical characteristics of interaction</a:t>
            </a:r>
          </a:p>
          <a:p>
            <a:r>
              <a:rPr lang="en-GB"/>
              <a:t>interaction styles</a:t>
            </a:r>
          </a:p>
          <a:p>
            <a:pPr lvl="1"/>
            <a:r>
              <a:rPr lang="en-GB"/>
              <a:t>the nature of user/system dialog</a:t>
            </a:r>
          </a:p>
          <a:p>
            <a:r>
              <a:rPr lang="en-GB"/>
              <a:t>context</a:t>
            </a:r>
          </a:p>
          <a:p>
            <a:pPr lvl="1"/>
            <a:r>
              <a:rPr lang="en-GB"/>
              <a:t>social, organizational, motivational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Indirect manipulation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181600" cy="1295400"/>
          </a:xfrm>
        </p:spPr>
        <p:txBody>
          <a:bodyPr/>
          <a:lstStyle/>
          <a:p>
            <a:r>
              <a:rPr lang="en-GB" sz="2400"/>
              <a:t>office– direct manipulation</a:t>
            </a:r>
          </a:p>
          <a:p>
            <a:pPr lvl="1"/>
            <a:r>
              <a:rPr lang="en-GB" sz="2000"/>
              <a:t>user interacts</a:t>
            </a:r>
            <a:br>
              <a:rPr lang="en-GB" sz="2000"/>
            </a:br>
            <a:r>
              <a:rPr lang="en-GB" sz="2000"/>
              <a:t>with artificial world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581400"/>
            <a:ext cx="7772400" cy="3048000"/>
          </a:xfrm>
        </p:spPr>
        <p:txBody>
          <a:bodyPr/>
          <a:lstStyle/>
          <a:p>
            <a:r>
              <a:rPr lang="en-GB" sz="2400"/>
              <a:t>industrial – indirect manipulation</a:t>
            </a:r>
          </a:p>
          <a:p>
            <a:pPr lvl="1"/>
            <a:r>
              <a:rPr lang="en-GB" sz="2000"/>
              <a:t>user interacts</a:t>
            </a:r>
            <a:br>
              <a:rPr lang="en-GB" sz="2000"/>
            </a:br>
            <a:r>
              <a:rPr lang="en-GB" sz="2000" i="1"/>
              <a:t>with</a:t>
            </a:r>
            <a:r>
              <a:rPr lang="en-GB" sz="2000"/>
              <a:t> real world</a:t>
            </a:r>
            <a:br>
              <a:rPr lang="en-GB" sz="2000"/>
            </a:br>
            <a:r>
              <a:rPr lang="en-GB" sz="2000" i="1"/>
              <a:t>through</a:t>
            </a:r>
            <a:r>
              <a:rPr lang="en-GB" sz="2000"/>
              <a:t> interface</a:t>
            </a:r>
          </a:p>
          <a:p>
            <a:r>
              <a:rPr lang="en-GB" sz="2400"/>
              <a:t>issues ..</a:t>
            </a:r>
          </a:p>
          <a:p>
            <a:pPr lvl="1"/>
            <a:r>
              <a:rPr lang="en-GB" sz="2000"/>
              <a:t>feedback</a:t>
            </a:r>
          </a:p>
          <a:p>
            <a:pPr lvl="1"/>
            <a:r>
              <a:rPr lang="en-GB" sz="2000"/>
              <a:t>delays</a:t>
            </a: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1623" name="Group 7"/>
          <p:cNvGrpSpPr>
            <a:grpSpLocks/>
          </p:cNvGrpSpPr>
          <p:nvPr/>
        </p:nvGrpSpPr>
        <p:grpSpPr bwMode="auto">
          <a:xfrm>
            <a:off x="5257800" y="2514600"/>
            <a:ext cx="3581400" cy="838200"/>
            <a:chOff x="2544" y="1296"/>
            <a:chExt cx="2256" cy="528"/>
          </a:xfrm>
        </p:grpSpPr>
        <p:sp>
          <p:nvSpPr>
            <p:cNvPr id="111624" name="Rectangle 8"/>
            <p:cNvSpPr>
              <a:spLocks noChangeArrowheads="1"/>
            </p:cNvSpPr>
            <p:nvPr/>
          </p:nvSpPr>
          <p:spPr bwMode="auto">
            <a:xfrm>
              <a:off x="3936" y="1296"/>
              <a:ext cx="864" cy="5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800">
                  <a:latin typeface="Arial" charset="0"/>
                </a:rPr>
                <a:t>system</a:t>
              </a:r>
            </a:p>
          </p:txBody>
        </p:sp>
        <p:sp>
          <p:nvSpPr>
            <p:cNvPr id="111625" name="AutoShape 9"/>
            <p:cNvSpPr>
              <a:spLocks noChangeArrowheads="1"/>
            </p:cNvSpPr>
            <p:nvPr/>
          </p:nvSpPr>
          <p:spPr bwMode="auto">
            <a:xfrm>
              <a:off x="2544" y="1296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>
              <a:off x="3168" y="1440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 flipH="1">
              <a:off x="3120" y="1632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3657600" y="4800600"/>
            <a:ext cx="5181600" cy="1676400"/>
            <a:chOff x="1488" y="2256"/>
            <a:chExt cx="3264" cy="1056"/>
          </a:xfrm>
        </p:grpSpPr>
        <p:sp>
          <p:nvSpPr>
            <p:cNvPr id="111629" name="AutoShape 13"/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4176" y="2256"/>
              <a:ext cx="576" cy="105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Arial" charset="0"/>
              </a:endParaRPr>
            </a:p>
          </p:txBody>
        </p:sp>
        <p:sp>
          <p:nvSpPr>
            <p:cNvPr id="111631" name="AutoShape 15"/>
            <p:cNvSpPr>
              <a:spLocks noChangeArrowheads="1"/>
            </p:cNvSpPr>
            <p:nvPr/>
          </p:nvSpPr>
          <p:spPr bwMode="auto">
            <a:xfrm>
              <a:off x="2928" y="2256"/>
              <a:ext cx="768" cy="1056"/>
            </a:xfrm>
            <a:prstGeom prst="roundRect">
              <a:avLst>
                <a:gd name="adj" fmla="val 1015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Arial" charset="0"/>
              </a:endParaRPr>
            </a:p>
          </p:txBody>
        </p:sp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2976" y="2265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latin typeface="Arial" charset="0"/>
                </a:rPr>
                <a:t>interface</a:t>
              </a:r>
            </a:p>
          </p:txBody>
        </p:sp>
        <p:grpSp>
          <p:nvGrpSpPr>
            <p:cNvPr id="111633" name="Group 17"/>
            <p:cNvGrpSpPr>
              <a:grpSpLocks/>
            </p:cNvGrpSpPr>
            <p:nvPr/>
          </p:nvGrpSpPr>
          <p:grpSpPr bwMode="auto">
            <a:xfrm>
              <a:off x="2736" y="2448"/>
              <a:ext cx="336" cy="480"/>
              <a:chOff x="2736" y="3408"/>
              <a:chExt cx="336" cy="480"/>
            </a:xfrm>
          </p:grpSpPr>
          <p:sp>
            <p:nvSpPr>
              <p:cNvPr id="111634" name="Oval 18"/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5" name="Rectangle 19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1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6" name="Line 20"/>
              <p:cNvSpPr>
                <a:spLocks noChangeShapeType="1"/>
              </p:cNvSpPr>
              <p:nvPr/>
            </p:nvSpPr>
            <p:spPr bwMode="auto">
              <a:xfrm>
                <a:off x="2928" y="340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637" name="Group 21"/>
            <p:cNvGrpSpPr>
              <a:grpSpLocks/>
            </p:cNvGrpSpPr>
            <p:nvPr/>
          </p:nvGrpSpPr>
          <p:grpSpPr bwMode="auto">
            <a:xfrm>
              <a:off x="3773" y="2448"/>
              <a:ext cx="691" cy="768"/>
              <a:chOff x="3773" y="2448"/>
              <a:chExt cx="691" cy="768"/>
            </a:xfrm>
          </p:grpSpPr>
          <p:sp>
            <p:nvSpPr>
              <p:cNvPr id="111638" name="Oval 22"/>
              <p:cNvSpPr>
                <a:spLocks noChangeAspect="1" noChangeArrowheads="1"/>
              </p:cNvSpPr>
              <p:nvPr/>
            </p:nvSpPr>
            <p:spPr bwMode="auto">
              <a:xfrm>
                <a:off x="3888" y="254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9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773" y="2495"/>
                <a:ext cx="404" cy="6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0" name="Line 24"/>
              <p:cNvSpPr>
                <a:spLocks noChangeAspect="1" noChangeShapeType="1"/>
              </p:cNvSpPr>
              <p:nvPr/>
            </p:nvSpPr>
            <p:spPr bwMode="auto">
              <a:xfrm>
                <a:off x="4177" y="244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>
              <a:off x="2160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Line 26"/>
            <p:cNvSpPr>
              <a:spLocks noChangeShapeType="1"/>
            </p:cNvSpPr>
            <p:nvPr/>
          </p:nvSpPr>
          <p:spPr bwMode="auto">
            <a:xfrm flipH="1">
              <a:off x="2112" y="2832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 flipH="1">
              <a:off x="2112" y="3120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3696" y="2544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 flipH="1">
              <a:off x="3696" y="3120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Rectangle 30"/>
            <p:cNvSpPr>
              <a:spLocks noChangeArrowheads="1"/>
            </p:cNvSpPr>
            <p:nvPr/>
          </p:nvSpPr>
          <p:spPr bwMode="auto">
            <a:xfrm>
              <a:off x="4224" y="2256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latin typeface="Arial" charset="0"/>
                </a:rPr>
                <a:t>plant</a:t>
              </a:r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2928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Line 32"/>
            <p:cNvSpPr>
              <a:spLocks noChangeShapeType="1"/>
            </p:cNvSpPr>
            <p:nvPr/>
          </p:nvSpPr>
          <p:spPr bwMode="auto">
            <a:xfrm>
              <a:off x="2928" y="3120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9" name="Text Box 33"/>
            <p:cNvSpPr txBox="1">
              <a:spLocks noChangeArrowheads="1"/>
            </p:cNvSpPr>
            <p:nvPr/>
          </p:nvSpPr>
          <p:spPr bwMode="auto">
            <a:xfrm>
              <a:off x="2249" y="2640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Arial" charset="0"/>
                </a:rPr>
                <a:t>immediate</a:t>
              </a:r>
            </a:p>
          </p:txBody>
        </p:sp>
        <p:sp>
          <p:nvSpPr>
            <p:cNvPr id="111650" name="Text Box 34"/>
            <p:cNvSpPr txBox="1">
              <a:spLocks noChangeArrowheads="1"/>
            </p:cNvSpPr>
            <p:nvPr/>
          </p:nvSpPr>
          <p:spPr bwMode="auto">
            <a:xfrm>
              <a:off x="2280" y="2832"/>
              <a:ext cx="5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Arial" charset="0"/>
                </a:rPr>
                <a:t>feedback</a:t>
              </a:r>
            </a:p>
          </p:txBody>
        </p:sp>
        <p:sp>
          <p:nvSpPr>
            <p:cNvPr id="111651" name="Text Box 35"/>
            <p:cNvSpPr txBox="1">
              <a:spLocks noChangeArrowheads="1"/>
            </p:cNvSpPr>
            <p:nvPr/>
          </p:nvSpPr>
          <p:spPr bwMode="auto">
            <a:xfrm>
              <a:off x="2208" y="3120"/>
              <a:ext cx="6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Arial" charset="0"/>
                </a:rPr>
                <a:t>instruments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GB"/>
              <a:t>interaction styles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dialogue … computer and user</a:t>
            </a:r>
          </a:p>
          <a:p>
            <a:endParaRPr lang="en-GB" sz="1400"/>
          </a:p>
          <a:p>
            <a:r>
              <a:rPr lang="en-GB"/>
              <a:t>distinct styles of interaction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interaction styles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command line interface</a:t>
            </a:r>
          </a:p>
          <a:p>
            <a:pPr>
              <a:lnSpc>
                <a:spcPct val="90000"/>
              </a:lnSpc>
            </a:pPr>
            <a:r>
              <a:rPr lang="en-GB"/>
              <a:t>menus</a:t>
            </a:r>
          </a:p>
          <a:p>
            <a:pPr>
              <a:lnSpc>
                <a:spcPct val="90000"/>
              </a:lnSpc>
            </a:pPr>
            <a:r>
              <a:rPr lang="en-GB"/>
              <a:t>natural language</a:t>
            </a:r>
          </a:p>
          <a:p>
            <a:pPr>
              <a:lnSpc>
                <a:spcPct val="90000"/>
              </a:lnSpc>
            </a:pPr>
            <a:r>
              <a:rPr lang="en-GB"/>
              <a:t>question/answer and query dialogue</a:t>
            </a:r>
          </a:p>
          <a:p>
            <a:pPr>
              <a:lnSpc>
                <a:spcPct val="90000"/>
              </a:lnSpc>
            </a:pPr>
            <a:r>
              <a:rPr lang="en-GB"/>
              <a:t>form-fills and spreadsheets</a:t>
            </a:r>
          </a:p>
          <a:p>
            <a:pPr>
              <a:lnSpc>
                <a:spcPct val="90000"/>
              </a:lnSpc>
            </a:pPr>
            <a:r>
              <a:rPr lang="en-GB"/>
              <a:t>WIMP</a:t>
            </a:r>
          </a:p>
          <a:p>
            <a:pPr>
              <a:lnSpc>
                <a:spcPct val="90000"/>
              </a:lnSpc>
            </a:pPr>
            <a:r>
              <a:rPr lang="en-GB"/>
              <a:t>point and click</a:t>
            </a:r>
          </a:p>
          <a:p>
            <a:pPr>
              <a:lnSpc>
                <a:spcPct val="90000"/>
              </a:lnSpc>
            </a:pPr>
            <a:r>
              <a:rPr lang="en-GB"/>
              <a:t>three–dimensional interfaces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Command line interface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Way of expressing instructions to the computer directly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function keys, single characters, short abbreviations, whole words, or a combination</a:t>
            </a:r>
          </a:p>
          <a:p>
            <a:pPr>
              <a:lnSpc>
                <a:spcPct val="90000"/>
              </a:lnSpc>
            </a:pPr>
            <a:endParaRPr lang="en-GB" sz="1200"/>
          </a:p>
          <a:p>
            <a:pPr>
              <a:lnSpc>
                <a:spcPct val="90000"/>
              </a:lnSpc>
            </a:pPr>
            <a:r>
              <a:rPr lang="en-GB" sz="2400"/>
              <a:t>suitable for repetitive tasks</a:t>
            </a:r>
          </a:p>
          <a:p>
            <a:pPr>
              <a:lnSpc>
                <a:spcPct val="90000"/>
              </a:lnSpc>
            </a:pPr>
            <a:r>
              <a:rPr lang="en-GB" sz="2400"/>
              <a:t>better for expert users than novices</a:t>
            </a:r>
          </a:p>
          <a:p>
            <a:pPr>
              <a:lnSpc>
                <a:spcPct val="90000"/>
              </a:lnSpc>
            </a:pPr>
            <a:r>
              <a:rPr lang="en-GB" sz="2400"/>
              <a:t>offers direct access to system functionality</a:t>
            </a:r>
          </a:p>
          <a:p>
            <a:pPr>
              <a:lnSpc>
                <a:spcPct val="90000"/>
              </a:lnSpc>
            </a:pPr>
            <a:r>
              <a:rPr lang="en-GB" sz="2400"/>
              <a:t>command names/abbreviations should  be meaningful!</a:t>
            </a:r>
          </a:p>
          <a:p>
            <a:pPr>
              <a:lnSpc>
                <a:spcPct val="90000"/>
              </a:lnSpc>
            </a:pPr>
            <a:endParaRPr lang="en-GB" sz="12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Typical example: the Unix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Set of options displayed on the screen</a:t>
            </a:r>
          </a:p>
          <a:p>
            <a:pPr>
              <a:lnSpc>
                <a:spcPct val="90000"/>
              </a:lnSpc>
            </a:pPr>
            <a:r>
              <a:rPr lang="en-GB" sz="2400"/>
              <a:t>Options visible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less recall - easier to use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rely on recognition so names should be meaningful</a:t>
            </a:r>
          </a:p>
          <a:p>
            <a:pPr>
              <a:lnSpc>
                <a:spcPct val="90000"/>
              </a:lnSpc>
            </a:pPr>
            <a:r>
              <a:rPr lang="en-GB" sz="2400"/>
              <a:t>Selection by: 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numbers, letters, arrow keys, mouse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combination  (e.g. mouse plus accelerators)</a:t>
            </a:r>
          </a:p>
          <a:p>
            <a:pPr>
              <a:lnSpc>
                <a:spcPct val="90000"/>
              </a:lnSpc>
            </a:pPr>
            <a:r>
              <a:rPr lang="en-GB" sz="2400"/>
              <a:t>Often options hierarchically grouped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sensible grouping is needed</a:t>
            </a:r>
          </a:p>
          <a:p>
            <a:pPr>
              <a:lnSpc>
                <a:spcPct val="90000"/>
              </a:lnSpc>
            </a:pPr>
            <a:r>
              <a:rPr lang="en-GB" sz="2400"/>
              <a:t>Restricted form of full WIMP system 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Natural language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Familiar to user</a:t>
            </a:r>
          </a:p>
          <a:p>
            <a:r>
              <a:rPr lang="en-GB" sz="2400"/>
              <a:t>speech recognition or typed natural language</a:t>
            </a:r>
          </a:p>
          <a:p>
            <a:r>
              <a:rPr lang="en-GB" sz="2400"/>
              <a:t>Problems</a:t>
            </a:r>
          </a:p>
          <a:p>
            <a:pPr lvl="1"/>
            <a:r>
              <a:rPr lang="en-GB" sz="2000"/>
              <a:t>vague</a:t>
            </a:r>
          </a:p>
          <a:p>
            <a:pPr lvl="1"/>
            <a:r>
              <a:rPr lang="en-GB" sz="2000"/>
              <a:t>ambiguous</a:t>
            </a:r>
          </a:p>
          <a:p>
            <a:pPr lvl="1"/>
            <a:r>
              <a:rPr lang="en-GB" sz="2000"/>
              <a:t>hard to do well!</a:t>
            </a:r>
          </a:p>
          <a:p>
            <a:r>
              <a:rPr lang="en-GB" sz="2400"/>
              <a:t>Solutions</a:t>
            </a:r>
          </a:p>
          <a:p>
            <a:pPr lvl="1"/>
            <a:r>
              <a:rPr lang="en-GB" sz="2000"/>
              <a:t>try to understand a subset</a:t>
            </a:r>
          </a:p>
          <a:p>
            <a:pPr lvl="1"/>
            <a:r>
              <a:rPr lang="en-GB" sz="2000"/>
              <a:t>pick on key words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Query interfaces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Question/answer interfaces</a:t>
            </a:r>
          </a:p>
          <a:p>
            <a:pPr lvl="1"/>
            <a:r>
              <a:rPr lang="en-GB" sz="2000"/>
              <a:t>user led through interaction via series of questions</a:t>
            </a:r>
          </a:p>
          <a:p>
            <a:pPr lvl="1"/>
            <a:r>
              <a:rPr lang="en-GB" sz="2000"/>
              <a:t>suitable for novice users but restricted functionality</a:t>
            </a:r>
          </a:p>
          <a:p>
            <a:pPr lvl="1"/>
            <a:r>
              <a:rPr lang="en-GB" sz="2000"/>
              <a:t>often used in information systems</a:t>
            </a:r>
          </a:p>
          <a:p>
            <a:endParaRPr lang="en-GB" sz="2400"/>
          </a:p>
          <a:p>
            <a:r>
              <a:rPr lang="en-GB" sz="2400"/>
              <a:t>Query languages (e.g. SQL)</a:t>
            </a:r>
          </a:p>
          <a:p>
            <a:pPr lvl="1"/>
            <a:r>
              <a:rPr lang="en-GB" sz="2000"/>
              <a:t>used to retrieve information from database</a:t>
            </a:r>
          </a:p>
          <a:p>
            <a:pPr lvl="1"/>
            <a:r>
              <a:rPr lang="en-GB" sz="2000"/>
              <a:t>requires understanding of database structure and language syntax, hence requires some expertise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Form-fills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Primarily for data entry or data retrieval</a:t>
            </a:r>
          </a:p>
          <a:p>
            <a:r>
              <a:rPr lang="en-GB" sz="2400"/>
              <a:t>Screen like paper form.</a:t>
            </a:r>
          </a:p>
          <a:p>
            <a:r>
              <a:rPr lang="en-GB" sz="2400"/>
              <a:t>Data put in relevant place</a:t>
            </a:r>
            <a:endParaRPr lang="en-GB" sz="1200"/>
          </a:p>
          <a:p>
            <a:r>
              <a:rPr lang="en-GB" sz="2400"/>
              <a:t>Requires</a:t>
            </a:r>
          </a:p>
          <a:p>
            <a:pPr lvl="1"/>
            <a:r>
              <a:rPr lang="en-GB" sz="2000"/>
              <a:t>good design</a:t>
            </a:r>
          </a:p>
          <a:p>
            <a:pPr lvl="1"/>
            <a:r>
              <a:rPr lang="en-GB" sz="2000"/>
              <a:t>obvious correction</a:t>
            </a:r>
            <a:br>
              <a:rPr lang="en-GB" sz="2000"/>
            </a:br>
            <a:r>
              <a:rPr lang="en-GB" sz="2000"/>
              <a:t>facilities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546475"/>
            <a:ext cx="4162425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Spreadsheets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first spreadsheet VISICALC, followed by Lotus 1-2-3</a:t>
            </a:r>
            <a:br>
              <a:rPr lang="en-GB"/>
            </a:br>
            <a:r>
              <a:rPr lang="en-GB"/>
              <a:t>MS Excel most common today</a:t>
            </a:r>
          </a:p>
          <a:p>
            <a:r>
              <a:rPr lang="en-GB"/>
              <a:t>sophisticated variation of form-filling.</a:t>
            </a:r>
          </a:p>
          <a:p>
            <a:pPr lvl="1"/>
            <a:r>
              <a:rPr lang="en-GB"/>
              <a:t>grid of cells contain a value or a formula</a:t>
            </a:r>
          </a:p>
          <a:p>
            <a:pPr lvl="1"/>
            <a:r>
              <a:rPr lang="en-GB"/>
              <a:t>formula can involve values of other cells</a:t>
            </a:r>
            <a:br>
              <a:rPr lang="en-GB"/>
            </a:br>
            <a:r>
              <a:rPr lang="en-GB" sz="2000"/>
              <a:t>		e.g. sum of all cells in this column</a:t>
            </a:r>
            <a:endParaRPr lang="en-GB"/>
          </a:p>
          <a:p>
            <a:pPr lvl="1"/>
            <a:r>
              <a:rPr lang="en-GB"/>
              <a:t>user can enter and alter data spreadsheet maintains consistency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WIMP Interface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/>
              <a:t>	W</a:t>
            </a:r>
            <a:r>
              <a:rPr lang="en-GB" sz="2400"/>
              <a:t>indows</a:t>
            </a:r>
            <a:endParaRPr lang="en-GB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/>
              <a:t>		I</a:t>
            </a:r>
            <a:r>
              <a:rPr lang="en-GB" sz="2400"/>
              <a:t>cons</a:t>
            </a:r>
            <a:endParaRPr lang="en-GB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/>
              <a:t>			M</a:t>
            </a:r>
            <a:r>
              <a:rPr lang="en-GB" sz="2400"/>
              <a:t>enus</a:t>
            </a:r>
            <a:endParaRPr lang="en-GB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/>
              <a:t>				P</a:t>
            </a:r>
            <a:r>
              <a:rPr lang="en-GB" sz="2400"/>
              <a:t>ointers</a:t>
            </a:r>
            <a:endParaRPr lang="en-GB"/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sz="1200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sz="2000"/>
              <a:t>… or windows, icons, mice, and pull-down menus!</a:t>
            </a:r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sz="2400"/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sz="2400"/>
              <a:t>default style for majority of interactive computer systems, especially PCs and desktop machines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interaction?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/>
              <a:t>communication</a:t>
            </a:r>
          </a:p>
          <a:p>
            <a:pPr>
              <a:buFontTx/>
              <a:buChar char=" "/>
            </a:pPr>
            <a:endParaRPr lang="en-GB" sz="1200"/>
          </a:p>
          <a:p>
            <a:pPr>
              <a:buFontTx/>
              <a:buChar char=" "/>
            </a:pPr>
            <a:r>
              <a:rPr lang="en-GB"/>
              <a:t>		user   </a:t>
            </a:r>
            <a:r>
              <a:rPr lang="en-GB">
                <a:sym typeface="Monotype Sorts" charset="2"/>
              </a:rPr>
              <a:t></a:t>
            </a:r>
            <a:r>
              <a:rPr lang="en-GB"/>
              <a:t>    system</a:t>
            </a:r>
          </a:p>
          <a:p>
            <a:endParaRPr lang="en-GB"/>
          </a:p>
          <a:p>
            <a:endParaRPr lang="en-GB"/>
          </a:p>
          <a:p>
            <a:pPr>
              <a:buFontTx/>
              <a:buChar char=" "/>
            </a:pPr>
            <a:endParaRPr lang="en-GB" sz="2400"/>
          </a:p>
          <a:p>
            <a:pPr>
              <a:buFontTx/>
              <a:buChar char=" "/>
            </a:pPr>
            <a:r>
              <a:rPr lang="en-GB" sz="2400"/>
              <a:t>but is that all … ?</a:t>
            </a:r>
          </a:p>
          <a:p>
            <a:pPr lvl="1"/>
            <a:r>
              <a:rPr lang="en-GB"/>
              <a:t>see “language and action” in chapter 4 …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/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3581400" y="2743200"/>
            <a:ext cx="838200" cy="457200"/>
            <a:chOff x="2208" y="1632"/>
            <a:chExt cx="480" cy="288"/>
          </a:xfrm>
        </p:grpSpPr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2208" y="1632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09" name="AutoShape 5"/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262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 and click interfaces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in ..</a:t>
            </a:r>
          </a:p>
          <a:p>
            <a:pPr lvl="1"/>
            <a:r>
              <a:rPr lang="en-GB"/>
              <a:t>multimedia</a:t>
            </a:r>
          </a:p>
          <a:p>
            <a:pPr lvl="1"/>
            <a:r>
              <a:rPr lang="en-GB"/>
              <a:t>web browsers</a:t>
            </a:r>
          </a:p>
          <a:p>
            <a:pPr lvl="1"/>
            <a:r>
              <a:rPr lang="en-GB"/>
              <a:t>hypertext</a:t>
            </a:r>
          </a:p>
          <a:p>
            <a:endParaRPr lang="en-GB" sz="1200"/>
          </a:p>
          <a:p>
            <a:r>
              <a:rPr lang="en-GB"/>
              <a:t>just click something!</a:t>
            </a:r>
          </a:p>
          <a:p>
            <a:pPr lvl="1"/>
            <a:r>
              <a:rPr lang="en-GB"/>
              <a:t>icons, text links or location on map</a:t>
            </a:r>
          </a:p>
          <a:p>
            <a:endParaRPr lang="en-GB" sz="1200"/>
          </a:p>
          <a:p>
            <a:r>
              <a:rPr lang="en-GB"/>
              <a:t>minimal typing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Three dimensional interfaces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virtual reality</a:t>
            </a:r>
          </a:p>
          <a:p>
            <a:r>
              <a:rPr lang="en-GB" sz="2400"/>
              <a:t>‘ordinary’ window systems</a:t>
            </a:r>
          </a:p>
          <a:p>
            <a:pPr lvl="1"/>
            <a:r>
              <a:rPr lang="en-GB" sz="2000"/>
              <a:t>highlighting</a:t>
            </a:r>
          </a:p>
          <a:p>
            <a:pPr lvl="1"/>
            <a:r>
              <a:rPr lang="en-GB" sz="2000"/>
              <a:t>visual affordance</a:t>
            </a:r>
          </a:p>
          <a:p>
            <a:pPr lvl="1"/>
            <a:r>
              <a:rPr lang="en-GB" sz="2000"/>
              <a:t>indiscriminate use</a:t>
            </a:r>
            <a:br>
              <a:rPr lang="en-GB" sz="2000"/>
            </a:br>
            <a:r>
              <a:rPr lang="en-GB" sz="2000"/>
              <a:t>just confusing!</a:t>
            </a:r>
          </a:p>
          <a:p>
            <a:r>
              <a:rPr lang="en-GB" sz="2400"/>
              <a:t>3D workspaces</a:t>
            </a:r>
          </a:p>
          <a:p>
            <a:pPr lvl="1"/>
            <a:r>
              <a:rPr lang="en-GB" sz="2000"/>
              <a:t>use for extra virtual space</a:t>
            </a:r>
          </a:p>
          <a:p>
            <a:pPr lvl="1"/>
            <a:r>
              <a:rPr lang="en-GB" sz="2000"/>
              <a:t>light and occlusion give depth</a:t>
            </a:r>
          </a:p>
          <a:p>
            <a:pPr lvl="1"/>
            <a:r>
              <a:rPr lang="en-GB" sz="2000"/>
              <a:t>distance effects</a:t>
            </a:r>
          </a:p>
        </p:txBody>
      </p:sp>
      <p:grpSp>
        <p:nvGrpSpPr>
          <p:cNvPr id="116740" name="Group 4"/>
          <p:cNvGrpSpPr>
            <a:grpSpLocks noChangeAspect="1"/>
          </p:cNvGrpSpPr>
          <p:nvPr/>
        </p:nvGrpSpPr>
        <p:grpSpPr bwMode="auto">
          <a:xfrm>
            <a:off x="6492875" y="3516313"/>
            <a:ext cx="2054225" cy="912812"/>
            <a:chOff x="3648" y="2400"/>
            <a:chExt cx="1728" cy="768"/>
          </a:xfrm>
        </p:grpSpPr>
        <p:grpSp>
          <p:nvGrpSpPr>
            <p:cNvPr id="116741" name="Group 5"/>
            <p:cNvGrpSpPr>
              <a:grpSpLocks noChangeAspect="1"/>
            </p:cNvGrpSpPr>
            <p:nvPr/>
          </p:nvGrpSpPr>
          <p:grpSpPr bwMode="auto">
            <a:xfrm>
              <a:off x="4608" y="2400"/>
              <a:ext cx="768" cy="768"/>
              <a:chOff x="3168" y="2112"/>
              <a:chExt cx="768" cy="768"/>
            </a:xfrm>
          </p:grpSpPr>
          <p:sp>
            <p:nvSpPr>
              <p:cNvPr id="116742" name="AutoShape 6"/>
              <p:cNvSpPr>
                <a:spLocks noChangeAspect="1" noChangeArrowheads="1"/>
              </p:cNvSpPr>
              <p:nvPr/>
            </p:nvSpPr>
            <p:spPr bwMode="auto">
              <a:xfrm flipV="1">
                <a:off x="3168" y="2112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43" name="AutoShape 7"/>
              <p:cNvSpPr>
                <a:spLocks noChangeAspect="1" noChangeArrowheads="1"/>
              </p:cNvSpPr>
              <p:nvPr/>
            </p:nvSpPr>
            <p:spPr bwMode="auto">
              <a:xfrm flipH="1">
                <a:off x="3168" y="2112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44" name="Line 8"/>
              <p:cNvSpPr>
                <a:spLocks noChangeAspect="1" noChangeShapeType="1"/>
              </p:cNvSpPr>
              <p:nvPr/>
            </p:nvSpPr>
            <p:spPr bwMode="auto">
              <a:xfrm>
                <a:off x="3168" y="211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745" name="Group 9"/>
              <p:cNvGrpSpPr>
                <a:grpSpLocks noChangeAspect="1"/>
              </p:cNvGrpSpPr>
              <p:nvPr/>
            </p:nvGrpSpPr>
            <p:grpSpPr bwMode="auto">
              <a:xfrm>
                <a:off x="3264" y="2208"/>
                <a:ext cx="576" cy="576"/>
                <a:chOff x="1008" y="1536"/>
                <a:chExt cx="576" cy="576"/>
              </a:xfrm>
            </p:grpSpPr>
            <p:sp>
              <p:nvSpPr>
                <p:cNvPr id="116746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116747" name="Picture 1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grpSp>
          <p:nvGrpSpPr>
            <p:cNvPr id="116748" name="Group 12"/>
            <p:cNvGrpSpPr>
              <a:grpSpLocks noChangeAspect="1"/>
            </p:cNvGrpSpPr>
            <p:nvPr/>
          </p:nvGrpSpPr>
          <p:grpSpPr bwMode="auto">
            <a:xfrm>
              <a:off x="3648" y="2400"/>
              <a:ext cx="768" cy="768"/>
              <a:chOff x="2112" y="2208"/>
              <a:chExt cx="768" cy="768"/>
            </a:xfrm>
          </p:grpSpPr>
          <p:sp>
            <p:nvSpPr>
              <p:cNvPr id="116749" name="AutoShape 13"/>
              <p:cNvSpPr>
                <a:spLocks noChangeAspect="1" noChangeArrowheads="1"/>
              </p:cNvSpPr>
              <p:nvPr/>
            </p:nvSpPr>
            <p:spPr bwMode="auto">
              <a:xfrm flipV="1">
                <a:off x="2112" y="2208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0" name="AutoShape 14"/>
              <p:cNvSpPr>
                <a:spLocks noChangeAspect="1" noChangeArrowheads="1"/>
              </p:cNvSpPr>
              <p:nvPr/>
            </p:nvSpPr>
            <p:spPr bwMode="auto">
              <a:xfrm flipH="1">
                <a:off x="2112" y="2208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1" name="Line 15"/>
              <p:cNvSpPr>
                <a:spLocks noChangeAspect="1" noChangeShapeType="1"/>
              </p:cNvSpPr>
              <p:nvPr/>
            </p:nvSpPr>
            <p:spPr bwMode="auto">
              <a:xfrm>
                <a:off x="2112" y="2208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752" name="Group 16"/>
              <p:cNvGrpSpPr>
                <a:grpSpLocks noChangeAspect="1"/>
              </p:cNvGrpSpPr>
              <p:nvPr/>
            </p:nvGrpSpPr>
            <p:grpSpPr bwMode="auto">
              <a:xfrm>
                <a:off x="2208" y="2304"/>
                <a:ext cx="576" cy="576"/>
                <a:chOff x="2064" y="1392"/>
                <a:chExt cx="576" cy="576"/>
              </a:xfrm>
            </p:grpSpPr>
            <p:sp>
              <p:nvSpPr>
                <p:cNvPr id="11675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116754" name="Picture 18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grpSp>
        <p:nvGrpSpPr>
          <p:cNvPr id="116755" name="Group 19"/>
          <p:cNvGrpSpPr>
            <a:grpSpLocks noChangeAspect="1"/>
          </p:cNvGrpSpPr>
          <p:nvPr/>
        </p:nvGrpSpPr>
        <p:grpSpPr bwMode="auto">
          <a:xfrm>
            <a:off x="5956300" y="1992313"/>
            <a:ext cx="2054225" cy="912812"/>
            <a:chOff x="980" y="1872"/>
            <a:chExt cx="1728" cy="768"/>
          </a:xfrm>
        </p:grpSpPr>
        <p:grpSp>
          <p:nvGrpSpPr>
            <p:cNvPr id="116756" name="Group 20"/>
            <p:cNvGrpSpPr>
              <a:grpSpLocks noChangeAspect="1"/>
            </p:cNvGrpSpPr>
            <p:nvPr/>
          </p:nvGrpSpPr>
          <p:grpSpPr bwMode="auto">
            <a:xfrm>
              <a:off x="980" y="1872"/>
              <a:ext cx="768" cy="768"/>
              <a:chOff x="768" y="1968"/>
              <a:chExt cx="768" cy="768"/>
            </a:xfrm>
          </p:grpSpPr>
          <p:sp>
            <p:nvSpPr>
              <p:cNvPr id="116757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768" y="1968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758" name="Group 22"/>
              <p:cNvGrpSpPr>
                <a:grpSpLocks noChangeAspect="1"/>
              </p:cNvGrpSpPr>
              <p:nvPr/>
            </p:nvGrpSpPr>
            <p:grpSpPr bwMode="auto">
              <a:xfrm>
                <a:off x="864" y="2064"/>
                <a:ext cx="576" cy="576"/>
                <a:chOff x="2064" y="1392"/>
                <a:chExt cx="576" cy="576"/>
              </a:xfrm>
            </p:grpSpPr>
            <p:sp>
              <p:nvSpPr>
                <p:cNvPr id="116759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116760" name="Picture 2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grpSp>
          <p:nvGrpSpPr>
            <p:cNvPr id="116761" name="Group 25"/>
            <p:cNvGrpSpPr>
              <a:grpSpLocks noChangeAspect="1"/>
            </p:cNvGrpSpPr>
            <p:nvPr/>
          </p:nvGrpSpPr>
          <p:grpSpPr bwMode="auto">
            <a:xfrm>
              <a:off x="1940" y="1872"/>
              <a:ext cx="768" cy="768"/>
              <a:chOff x="1200" y="1056"/>
              <a:chExt cx="768" cy="768"/>
            </a:xfrm>
          </p:grpSpPr>
          <p:sp>
            <p:nvSpPr>
              <p:cNvPr id="116762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200" y="1056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763" name="Group 27"/>
              <p:cNvGrpSpPr>
                <a:grpSpLocks noChangeAspect="1"/>
              </p:cNvGrpSpPr>
              <p:nvPr/>
            </p:nvGrpSpPr>
            <p:grpSpPr bwMode="auto">
              <a:xfrm>
                <a:off x="1296" y="1152"/>
                <a:ext cx="576" cy="576"/>
                <a:chOff x="1008" y="1536"/>
                <a:chExt cx="576" cy="576"/>
              </a:xfrm>
            </p:grpSpPr>
            <p:sp>
              <p:nvSpPr>
                <p:cNvPr id="116764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116765" name="Picture 29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5880100" y="2906713"/>
            <a:ext cx="177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latin typeface="Verdana" charset="0"/>
              </a:rPr>
              <a:t>flat buttons …</a:t>
            </a: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6718300" y="4430713"/>
            <a:ext cx="1968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800">
                <a:latin typeface="Verdana" charset="0"/>
              </a:rPr>
              <a:t>… or sculptured</a:t>
            </a:r>
          </a:p>
        </p:txBody>
      </p:sp>
      <p:sp>
        <p:nvSpPr>
          <p:cNvPr id="116769" name="AutoShape 33"/>
          <p:cNvSpPr>
            <a:spLocks noChangeArrowheads="1"/>
          </p:cNvSpPr>
          <p:nvPr/>
        </p:nvSpPr>
        <p:spPr bwMode="auto">
          <a:xfrm>
            <a:off x="4508500" y="3516313"/>
            <a:ext cx="1600200" cy="685800"/>
          </a:xfrm>
          <a:prstGeom prst="wedgeRoundRectCallout">
            <a:avLst>
              <a:gd name="adj1" fmla="val 85120"/>
              <a:gd name="adj2" fmla="val 625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>
                <a:latin typeface="Verdana" charset="0"/>
              </a:rPr>
              <a:t>click me!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GB"/>
              <a:t>elements of the wimp interface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/>
          <a:lstStyle/>
          <a:p>
            <a:r>
              <a:rPr lang="en-GB"/>
              <a:t>windows, icons, menus, pointers</a:t>
            </a:r>
          </a:p>
          <a:p>
            <a:r>
              <a:rPr lang="en-GB"/>
              <a:t>+++</a:t>
            </a:r>
          </a:p>
          <a:p>
            <a:r>
              <a:rPr lang="en-GB"/>
              <a:t>buttons, toolbars, </a:t>
            </a:r>
            <a:br>
              <a:rPr lang="en-GB"/>
            </a:br>
            <a:r>
              <a:rPr lang="en-GB"/>
              <a:t>palettes, dialog boxes 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248400" y="6248400"/>
            <a:ext cx="27368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>
                <a:solidFill>
                  <a:schemeClr val="bg2"/>
                </a:solidFill>
                <a:latin typeface="Verdana" charset="0"/>
              </a:rPr>
              <a:t>also see supplementary  material</a:t>
            </a:r>
            <a:br>
              <a:rPr lang="en-GB" sz="1200">
                <a:solidFill>
                  <a:schemeClr val="bg2"/>
                </a:solidFill>
                <a:latin typeface="Verdana" charset="0"/>
              </a:rPr>
            </a:br>
            <a:r>
              <a:rPr lang="en-GB" sz="1200">
                <a:solidFill>
                  <a:schemeClr val="bg2"/>
                </a:solidFill>
                <a:latin typeface="Verdana" charset="0"/>
              </a:rPr>
              <a:t>on choosing wimp elements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Areas of the screen that behave as if they were independent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can contain text or graphics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can be moved or resized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can overlap and obscure each other, or can be laid out next to one another (tiled)</a:t>
            </a:r>
          </a:p>
          <a:p>
            <a:pPr lvl="1"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400"/>
              <a:t>scrollbars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allow the user to move the contents of the window up and down or from side to side</a:t>
            </a:r>
          </a:p>
          <a:p>
            <a:pPr>
              <a:lnSpc>
                <a:spcPct val="90000"/>
              </a:lnSpc>
            </a:pPr>
            <a:r>
              <a:rPr lang="en-GB" sz="2400"/>
              <a:t>title bars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describe the name of the window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Icons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small picture or image</a:t>
            </a:r>
          </a:p>
          <a:p>
            <a:pPr>
              <a:lnSpc>
                <a:spcPct val="90000"/>
              </a:lnSpc>
            </a:pPr>
            <a:r>
              <a:rPr lang="en-GB"/>
              <a:t>represents some object in the interface</a:t>
            </a:r>
          </a:p>
          <a:p>
            <a:pPr lvl="1">
              <a:lnSpc>
                <a:spcPct val="90000"/>
              </a:lnSpc>
            </a:pPr>
            <a:r>
              <a:rPr lang="en-GB"/>
              <a:t>often a window or action</a:t>
            </a:r>
          </a:p>
          <a:p>
            <a:pPr>
              <a:lnSpc>
                <a:spcPct val="90000"/>
              </a:lnSpc>
            </a:pPr>
            <a:r>
              <a:rPr lang="en-GB"/>
              <a:t>windows can be closed down (iconised)</a:t>
            </a:r>
          </a:p>
          <a:p>
            <a:pPr lvl="1">
              <a:lnSpc>
                <a:spcPct val="90000"/>
              </a:lnSpc>
            </a:pPr>
            <a:r>
              <a:rPr lang="en-GB"/>
              <a:t>small representation ﬁ many accessible windows</a:t>
            </a:r>
          </a:p>
          <a:p>
            <a:pPr>
              <a:lnSpc>
                <a:spcPct val="90000"/>
              </a:lnSpc>
            </a:pPr>
            <a:r>
              <a:rPr lang="en-GB"/>
              <a:t>icons can be many and various</a:t>
            </a:r>
          </a:p>
          <a:p>
            <a:pPr lvl="1">
              <a:lnSpc>
                <a:spcPct val="90000"/>
              </a:lnSpc>
            </a:pPr>
            <a:r>
              <a:rPr lang="en-GB"/>
              <a:t>highly stylized</a:t>
            </a:r>
          </a:p>
          <a:p>
            <a:pPr lvl="1">
              <a:lnSpc>
                <a:spcPct val="90000"/>
              </a:lnSpc>
            </a:pPr>
            <a:r>
              <a:rPr lang="en-GB"/>
              <a:t>realistic representations.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important component</a:t>
            </a:r>
          </a:p>
          <a:p>
            <a:pPr lvl="1"/>
            <a:r>
              <a:rPr lang="en-GB" sz="2000"/>
              <a:t>WIMP style relies on pointing and selecting things</a:t>
            </a:r>
          </a:p>
          <a:p>
            <a:r>
              <a:rPr lang="en-GB" sz="2400"/>
              <a:t>uses mouse, trackpad, joystick, trackball, cursor keys or keyboard shortcuts</a:t>
            </a:r>
          </a:p>
          <a:p>
            <a:r>
              <a:rPr lang="en-GB" sz="2400"/>
              <a:t>wide variety of graphical images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895600" y="4121150"/>
          <a:ext cx="3514725" cy="2051050"/>
        </p:xfrm>
        <a:graphic>
          <a:graphicData uri="http://schemas.openxmlformats.org/presentationml/2006/ole">
            <p:oleObj spid="_x0000_s91140" name="Picture" r:id="rId3" imgW="1666875" imgH="97155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419600"/>
          </a:xfrm>
        </p:spPr>
        <p:txBody>
          <a:bodyPr/>
          <a:lstStyle/>
          <a:p>
            <a:r>
              <a:rPr lang="en-GB" sz="2000"/>
              <a:t>Choice of operations or services offered on the screen</a:t>
            </a:r>
          </a:p>
          <a:p>
            <a:r>
              <a:rPr lang="en-GB" sz="2000"/>
              <a:t>Required option selected with pointer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pPr>
              <a:buFontTx/>
              <a:buNone/>
            </a:pPr>
            <a:endParaRPr lang="en-GB" sz="2000"/>
          </a:p>
          <a:p>
            <a:pPr>
              <a:buFontTx/>
              <a:buNone/>
            </a:pPr>
            <a:r>
              <a:rPr lang="en-GB" sz="2000"/>
              <a:t>problem – take a lot of screen space</a:t>
            </a:r>
          </a:p>
          <a:p>
            <a:pPr>
              <a:buFontTx/>
              <a:buNone/>
            </a:pPr>
            <a:r>
              <a:rPr lang="en-GB" sz="2000"/>
              <a:t>solution – pop-up: menu appears when needed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828800" y="2962275"/>
          <a:ext cx="5534025" cy="1990725"/>
        </p:xfrm>
        <a:graphic>
          <a:graphicData uri="http://schemas.openxmlformats.org/presentationml/2006/ole">
            <p:oleObj spid="_x0000_s92164" name="Picture" r:id="rId3" imgW="4152900" imgH="1495425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Kinds of Menus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Menu Bar at top of screen (normally), menu drags down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pull-down menu - mouse hold and drag down menu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drop-down menu - mouse click reveals menu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fall-down menus - mouse just moves over bar!</a:t>
            </a:r>
          </a:p>
          <a:p>
            <a:pPr>
              <a:lnSpc>
                <a:spcPct val="90000"/>
              </a:lnSpc>
            </a:pPr>
            <a:endParaRPr lang="en-GB" sz="1200"/>
          </a:p>
          <a:p>
            <a:pPr>
              <a:lnSpc>
                <a:spcPct val="90000"/>
              </a:lnSpc>
            </a:pPr>
            <a:r>
              <a:rPr lang="en-GB" sz="2400"/>
              <a:t>Contextual menu appears where you are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pop-up menus - actions for selected object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pie menus - arranged in a circle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easier to select item (larger target area)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quicker (same distance to any option)</a:t>
            </a:r>
            <a:br>
              <a:rPr lang="en-GB" sz="1800"/>
            </a:br>
            <a:r>
              <a:rPr lang="en-GB" sz="1800"/>
              <a:t>…  but not widely used!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 extras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Cascading menus</a:t>
            </a:r>
          </a:p>
          <a:p>
            <a:pPr lvl="1"/>
            <a:r>
              <a:rPr lang="en-GB" sz="2000"/>
              <a:t>hierarchical menu structure</a:t>
            </a:r>
          </a:p>
          <a:p>
            <a:pPr lvl="1"/>
            <a:r>
              <a:rPr lang="en-GB" sz="2000"/>
              <a:t>menu selection opens new menu</a:t>
            </a:r>
          </a:p>
          <a:p>
            <a:pPr lvl="1"/>
            <a:r>
              <a:rPr lang="en-GB" sz="2000"/>
              <a:t>and so in ad infinitum</a:t>
            </a:r>
          </a:p>
          <a:p>
            <a:endParaRPr lang="en-GB" sz="1200"/>
          </a:p>
          <a:p>
            <a:r>
              <a:rPr lang="en-GB" sz="2400"/>
              <a:t>Keyboard accelerators</a:t>
            </a:r>
          </a:p>
          <a:p>
            <a:pPr lvl="1"/>
            <a:r>
              <a:rPr lang="en-GB" sz="2000"/>
              <a:t>key combinations - same effect as menu item</a:t>
            </a:r>
          </a:p>
          <a:p>
            <a:pPr lvl="1"/>
            <a:r>
              <a:rPr lang="en-GB" sz="2000"/>
              <a:t>two kinds</a:t>
            </a:r>
          </a:p>
          <a:p>
            <a:pPr lvl="2"/>
            <a:r>
              <a:rPr lang="en-GB" sz="1800"/>
              <a:t>active when menu open – usually first letter</a:t>
            </a:r>
          </a:p>
          <a:p>
            <a:pPr lvl="2"/>
            <a:r>
              <a:rPr lang="en-GB" sz="1800"/>
              <a:t>active when menu closed – usually Ctrl + letter</a:t>
            </a:r>
          </a:p>
          <a:p>
            <a:pPr lvl="1">
              <a:buFontTx/>
              <a:buChar char=" "/>
            </a:pPr>
            <a:r>
              <a:rPr lang="en-GB" sz="2000"/>
              <a:t>usually different !!!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 design issues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sz="2400"/>
              <a:t>which kind to use</a:t>
            </a:r>
          </a:p>
          <a:p>
            <a:pPr>
              <a:spcBef>
                <a:spcPct val="50000"/>
              </a:spcBef>
            </a:pPr>
            <a:r>
              <a:rPr lang="en-GB" sz="2400"/>
              <a:t>what to include in menus at all</a:t>
            </a:r>
          </a:p>
          <a:p>
            <a:pPr>
              <a:spcBef>
                <a:spcPct val="50000"/>
              </a:spcBef>
            </a:pPr>
            <a:r>
              <a:rPr lang="en-GB" sz="2400"/>
              <a:t>words to use (action or description)</a:t>
            </a:r>
          </a:p>
          <a:p>
            <a:pPr>
              <a:spcBef>
                <a:spcPct val="50000"/>
              </a:spcBef>
            </a:pPr>
            <a:r>
              <a:rPr lang="en-GB" sz="2400"/>
              <a:t>how to group items</a:t>
            </a:r>
          </a:p>
          <a:p>
            <a:pPr>
              <a:spcBef>
                <a:spcPct val="50000"/>
              </a:spcBef>
            </a:pPr>
            <a:r>
              <a:rPr lang="en-GB" sz="2400"/>
              <a:t>choice of keyboard accelerators</a:t>
            </a:r>
          </a:p>
          <a:p>
            <a:endParaRPr lang="en-GB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GB"/>
              <a:t>models of interaction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terms of interaction</a:t>
            </a:r>
          </a:p>
          <a:p>
            <a:r>
              <a:rPr lang="en-GB"/>
              <a:t>Norman model</a:t>
            </a:r>
          </a:p>
          <a:p>
            <a:r>
              <a:rPr lang="en-GB"/>
              <a:t>interaction framework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Buttons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36675" algn="l"/>
              </a:tabLst>
            </a:pPr>
            <a:r>
              <a:rPr lang="en-GB"/>
              <a:t>individual and isolated regions within a display that can be selected to invoke an action  </a:t>
            </a:r>
          </a:p>
          <a:p>
            <a:pPr>
              <a:lnSpc>
                <a:spcPct val="90000"/>
              </a:lnSpc>
              <a:tabLst>
                <a:tab pos="1336675" algn="l"/>
              </a:tabLst>
            </a:pPr>
            <a:endParaRPr lang="en-GB"/>
          </a:p>
          <a:p>
            <a:pPr>
              <a:lnSpc>
                <a:spcPct val="90000"/>
              </a:lnSpc>
              <a:tabLst>
                <a:tab pos="1336675" algn="l"/>
              </a:tabLst>
            </a:pPr>
            <a:endParaRPr lang="en-GB"/>
          </a:p>
          <a:p>
            <a:pPr>
              <a:lnSpc>
                <a:spcPct val="90000"/>
              </a:lnSpc>
              <a:tabLst>
                <a:tab pos="1336675" algn="l"/>
              </a:tabLst>
            </a:pPr>
            <a:r>
              <a:rPr lang="en-GB"/>
              <a:t>Special kinds</a:t>
            </a:r>
          </a:p>
          <a:p>
            <a:pPr lvl="1">
              <a:lnSpc>
                <a:spcPct val="90000"/>
              </a:lnSpc>
              <a:tabLst>
                <a:tab pos="1336675" algn="l"/>
              </a:tabLst>
            </a:pPr>
            <a:r>
              <a:rPr lang="en-GB"/>
              <a:t>radio buttons</a:t>
            </a:r>
            <a:br>
              <a:rPr lang="en-GB"/>
            </a:br>
            <a:r>
              <a:rPr lang="en-GB"/>
              <a:t>	–  set of mutually exclusive choices</a:t>
            </a:r>
          </a:p>
          <a:p>
            <a:pPr lvl="1">
              <a:lnSpc>
                <a:spcPct val="90000"/>
              </a:lnSpc>
              <a:tabLst>
                <a:tab pos="1336675" algn="l"/>
              </a:tabLst>
            </a:pPr>
            <a:r>
              <a:rPr lang="en-GB"/>
              <a:t>check boxes</a:t>
            </a:r>
            <a:br>
              <a:rPr lang="en-GB"/>
            </a:br>
            <a:r>
              <a:rPr lang="en-GB"/>
              <a:t>	–  set of non-exclusive choices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048000"/>
            <a:ext cx="4622800" cy="13716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Toolbars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long lines of icons …</a:t>
            </a:r>
            <a:br>
              <a:rPr lang="en-GB"/>
            </a:br>
            <a:r>
              <a:rPr lang="en-GB"/>
              <a:t>	… but what do they do?</a:t>
            </a:r>
          </a:p>
          <a:p>
            <a:endParaRPr lang="en-GB" sz="1800"/>
          </a:p>
          <a:p>
            <a:r>
              <a:rPr lang="en-GB"/>
              <a:t>fast access to common actions</a:t>
            </a:r>
          </a:p>
          <a:p>
            <a:endParaRPr lang="en-GB" sz="1800"/>
          </a:p>
          <a:p>
            <a:r>
              <a:rPr lang="en-GB"/>
              <a:t>often customizable:</a:t>
            </a:r>
          </a:p>
          <a:p>
            <a:pPr lvl="1"/>
            <a:r>
              <a:rPr lang="en-GB"/>
              <a:t>choose </a:t>
            </a:r>
            <a:r>
              <a:rPr lang="en-GB" i="1"/>
              <a:t>which</a:t>
            </a:r>
            <a:r>
              <a:rPr lang="en-GB"/>
              <a:t> toolbars to see</a:t>
            </a:r>
          </a:p>
          <a:p>
            <a:pPr lvl="1"/>
            <a:r>
              <a:rPr lang="en-GB"/>
              <a:t>choose </a:t>
            </a:r>
            <a:r>
              <a:rPr lang="en-GB" i="1"/>
              <a:t>what</a:t>
            </a:r>
            <a:r>
              <a:rPr lang="en-GB"/>
              <a:t> options are on it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Palettes and tear-off menus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Problem</a:t>
            </a:r>
            <a:br>
              <a:rPr lang="en-GB" sz="2400"/>
            </a:br>
            <a:r>
              <a:rPr lang="en-GB" sz="2400"/>
              <a:t>	menu not there when you want it</a:t>
            </a:r>
          </a:p>
          <a:p>
            <a:endParaRPr lang="en-GB" sz="2400"/>
          </a:p>
          <a:p>
            <a:r>
              <a:rPr lang="en-GB" sz="2400"/>
              <a:t>Solution</a:t>
            </a:r>
            <a:br>
              <a:rPr lang="en-GB" sz="2400"/>
            </a:br>
            <a:r>
              <a:rPr lang="en-GB" sz="2400"/>
              <a:t>	palettes – little windows of actions</a:t>
            </a:r>
          </a:p>
          <a:p>
            <a:pPr marL="1520825" lvl="1"/>
            <a:r>
              <a:rPr lang="en-GB" sz="2000"/>
              <a:t>shown/hidden via menu option</a:t>
            </a:r>
            <a:br>
              <a:rPr lang="en-GB" sz="2000"/>
            </a:br>
            <a:r>
              <a:rPr lang="en-GB" sz="2000"/>
              <a:t>e.g. available shapes in drawing package</a:t>
            </a:r>
          </a:p>
          <a:p>
            <a:pPr>
              <a:buFontTx/>
              <a:buChar char=" "/>
            </a:pPr>
            <a:r>
              <a:rPr lang="en-GB" sz="2400"/>
              <a:t>	tear-off and pin-up menus</a:t>
            </a:r>
          </a:p>
          <a:p>
            <a:pPr marL="1520825" lvl="1"/>
            <a:r>
              <a:rPr lang="en-GB" sz="2000"/>
              <a:t>menu ‘tears off’ to become palette </a:t>
            </a:r>
          </a:p>
          <a:p>
            <a:endParaRPr lang="en-GB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Dialogue boxes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information windows that pop up to inform of an important event or request information.</a:t>
            </a:r>
          </a:p>
          <a:p>
            <a:endParaRPr lang="en-GB"/>
          </a:p>
          <a:p>
            <a:pPr lvl="1">
              <a:buFontTx/>
              <a:buChar char=" "/>
            </a:pPr>
            <a:r>
              <a:rPr lang="en-GB"/>
              <a:t>e.g:  when saving a file, a dialogue box is displayed to allow the user to specify the filename and location.  Once the file is saved, the box disappears.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GB"/>
              <a:t>interactivity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easy to focus on look</a:t>
            </a:r>
          </a:p>
          <a:p>
            <a:r>
              <a:rPr lang="en-GB"/>
              <a:t>what about feel?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Speech–driven interfaces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rapidly improving …</a:t>
            </a:r>
            <a:br>
              <a:rPr lang="en-GB"/>
            </a:br>
            <a:r>
              <a:rPr lang="en-GB"/>
              <a:t>	… but still inaccurate</a:t>
            </a:r>
          </a:p>
          <a:p>
            <a:pPr>
              <a:lnSpc>
                <a:spcPct val="90000"/>
              </a:lnSpc>
            </a:pPr>
            <a:endParaRPr lang="en-GB" sz="1200"/>
          </a:p>
          <a:p>
            <a:pPr>
              <a:lnSpc>
                <a:spcPct val="90000"/>
              </a:lnSpc>
            </a:pPr>
            <a:r>
              <a:rPr lang="en-GB"/>
              <a:t>how to have robust dialogue?</a:t>
            </a:r>
            <a:br>
              <a:rPr lang="en-GB"/>
            </a:br>
            <a:r>
              <a:rPr lang="en-GB"/>
              <a:t>	… interaction of course!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sz="2400"/>
              <a:t>e.g. airline reservation:</a:t>
            </a:r>
            <a:br>
              <a:rPr lang="en-GB" sz="2400"/>
            </a:br>
            <a:r>
              <a:rPr lang="en-GB" sz="2400"/>
              <a:t>	reliable “yes” and “no”</a:t>
            </a:r>
            <a:br>
              <a:rPr lang="en-GB" sz="2400"/>
            </a:br>
            <a:r>
              <a:rPr lang="en-GB" sz="2400"/>
              <a:t>	+ system reflects back its understanding</a:t>
            </a:r>
            <a:br>
              <a:rPr lang="en-GB" sz="2400"/>
            </a:br>
            <a:r>
              <a:rPr lang="en-GB" sz="2400"/>
              <a:t>	</a:t>
            </a:r>
            <a:r>
              <a:rPr lang="en-GB" sz="2000"/>
              <a:t>“you want a ticket from New York to Boston?”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Look and … feel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WIMP systems have the same elements:</a:t>
            </a:r>
            <a:br>
              <a:rPr lang="en-GB" sz="2400"/>
            </a:br>
            <a:r>
              <a:rPr lang="en-GB" sz="2400"/>
              <a:t>	</a:t>
            </a:r>
            <a:r>
              <a:rPr lang="en-GB" sz="1800"/>
              <a:t>windows, icons., menus, pointers, buttons, etc.</a:t>
            </a:r>
          </a:p>
          <a:p>
            <a:endParaRPr lang="en-GB" sz="1200"/>
          </a:p>
          <a:p>
            <a:r>
              <a:rPr lang="en-GB" sz="2400"/>
              <a:t>but different window systems</a:t>
            </a:r>
            <a:br>
              <a:rPr lang="en-GB" sz="2400"/>
            </a:br>
            <a:r>
              <a:rPr lang="en-GB" sz="2400"/>
              <a:t>	… </a:t>
            </a:r>
            <a:r>
              <a:rPr lang="en-GB" sz="2400" i="1"/>
              <a:t>behave</a:t>
            </a:r>
            <a:r>
              <a:rPr lang="en-GB" sz="2400"/>
              <a:t> differently</a:t>
            </a:r>
          </a:p>
          <a:p>
            <a:endParaRPr lang="en-GB" sz="1200"/>
          </a:p>
          <a:p>
            <a:pPr lvl="1">
              <a:buFontTx/>
              <a:buChar char=" "/>
            </a:pPr>
            <a:r>
              <a:rPr lang="en-GB" sz="2000"/>
              <a:t>e.g. MacOS vs Windows menus</a:t>
            </a:r>
          </a:p>
          <a:p>
            <a:endParaRPr lang="en-GB" sz="2400"/>
          </a:p>
          <a:p>
            <a:endParaRPr lang="en-GB" sz="1200"/>
          </a:p>
          <a:p>
            <a:pPr>
              <a:buFontTx/>
              <a:buChar char=" "/>
            </a:pPr>
            <a:r>
              <a:rPr lang="en-GB" sz="2400"/>
              <a:t>appearance + behaviour   =   look and feel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Initiative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43000" algn="l"/>
                <a:tab pos="4572000" algn="l"/>
              </a:tabLst>
            </a:pPr>
            <a:r>
              <a:rPr lang="en-GB" sz="2400"/>
              <a:t>who has the initiative?</a:t>
            </a:r>
            <a:br>
              <a:rPr lang="en-GB" sz="2400"/>
            </a:br>
            <a:r>
              <a:rPr lang="en-GB" sz="2400"/>
              <a:t>	old question–answer	–  computer</a:t>
            </a:r>
            <a:br>
              <a:rPr lang="en-GB" sz="2400"/>
            </a:br>
            <a:r>
              <a:rPr lang="en-GB" sz="2400"/>
              <a:t>	WIMP interface	–  user</a:t>
            </a:r>
          </a:p>
          <a:p>
            <a:pPr>
              <a:tabLst>
                <a:tab pos="1143000" algn="l"/>
                <a:tab pos="4572000" algn="l"/>
              </a:tabLst>
            </a:pPr>
            <a:endParaRPr lang="en-GB" sz="1200"/>
          </a:p>
          <a:p>
            <a:pPr>
              <a:tabLst>
                <a:tab pos="1143000" algn="l"/>
                <a:tab pos="4572000" algn="l"/>
              </a:tabLst>
            </a:pPr>
            <a:r>
              <a:rPr lang="en-GB" sz="2400"/>
              <a:t>WIMP exceptions …</a:t>
            </a:r>
            <a:br>
              <a:rPr lang="en-GB" sz="2400"/>
            </a:br>
            <a:r>
              <a:rPr lang="en-GB" sz="2400"/>
              <a:t>	</a:t>
            </a:r>
            <a:r>
              <a:rPr lang="en-GB" sz="2400" i="1"/>
              <a:t>pre-emptive</a:t>
            </a:r>
            <a:r>
              <a:rPr lang="en-GB" sz="2400"/>
              <a:t> parts of the interface</a:t>
            </a:r>
          </a:p>
          <a:p>
            <a:pPr>
              <a:tabLst>
                <a:tab pos="1143000" algn="l"/>
                <a:tab pos="4572000" algn="l"/>
              </a:tabLst>
            </a:pPr>
            <a:endParaRPr lang="en-GB" sz="1200"/>
          </a:p>
          <a:p>
            <a:pPr>
              <a:tabLst>
                <a:tab pos="1143000" algn="l"/>
                <a:tab pos="4572000" algn="l"/>
              </a:tabLst>
            </a:pPr>
            <a:r>
              <a:rPr lang="en-GB" sz="2400"/>
              <a:t>modal dialog boxes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sz="2000"/>
              <a:t>come and won’t go away!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sz="2000"/>
              <a:t>good for errors, essential steps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sz="2000"/>
              <a:t>but use with care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Error and repair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1905000"/>
          </a:xfrm>
        </p:spPr>
        <p:txBody>
          <a:bodyPr/>
          <a:lstStyle/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sz="2400"/>
              <a:t>can’t always avoid errors …</a:t>
            </a:r>
            <a:br>
              <a:rPr lang="en-GB" sz="2400"/>
            </a:br>
            <a:r>
              <a:rPr lang="en-GB" sz="2400"/>
              <a:t>	… but we can put them right</a:t>
            </a:r>
          </a:p>
          <a:p>
            <a:pPr marL="0" indent="0">
              <a:buFontTx/>
              <a:buChar char=" "/>
              <a:tabLst>
                <a:tab pos="381000" algn="l"/>
              </a:tabLst>
            </a:pPr>
            <a:endParaRPr lang="en-GB" sz="1000"/>
          </a:p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sz="2400"/>
              <a:t>make it easy to </a:t>
            </a:r>
            <a:r>
              <a:rPr lang="en-GB" sz="2400" i="1"/>
              <a:t>detect</a:t>
            </a:r>
            <a:r>
              <a:rPr lang="en-GB" sz="2400"/>
              <a:t> errors</a:t>
            </a:r>
            <a:br>
              <a:rPr lang="en-GB" sz="2400"/>
            </a:br>
            <a:r>
              <a:rPr lang="en-GB" sz="2400"/>
              <a:t>	… then the user can </a:t>
            </a:r>
            <a:r>
              <a:rPr lang="en-GB" sz="2400" i="1"/>
              <a:t>repair</a:t>
            </a:r>
            <a:r>
              <a:rPr lang="en-GB" sz="2400"/>
              <a:t> them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4038600"/>
            <a:ext cx="5181600" cy="2514600"/>
          </a:xfrm>
          <a:ln w="28575">
            <a:solidFill>
              <a:schemeClr val="bg2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GB" sz="1400"/>
              <a:t>hello, this is the Go Faster booking system</a:t>
            </a:r>
          </a:p>
          <a:p>
            <a:pPr>
              <a:buFontTx/>
              <a:buNone/>
            </a:pPr>
            <a:r>
              <a:rPr lang="en-GB" sz="1400"/>
              <a:t>what would you like?</a:t>
            </a:r>
          </a:p>
          <a:p>
            <a:pPr>
              <a:buFontTx/>
              <a:buNone/>
            </a:pPr>
            <a:r>
              <a:rPr lang="en-GB" sz="1400"/>
              <a:t>(user) </a:t>
            </a:r>
            <a:r>
              <a:rPr lang="en-GB" sz="1400" i="1"/>
              <a:t>I want to fly from New York to London</a:t>
            </a:r>
            <a:endParaRPr lang="en-GB" sz="1400"/>
          </a:p>
          <a:p>
            <a:pPr>
              <a:buFontTx/>
              <a:buNone/>
            </a:pPr>
            <a:r>
              <a:rPr lang="en-GB" sz="1400"/>
              <a:t>you want a ticket from New York to Boston</a:t>
            </a:r>
          </a:p>
          <a:p>
            <a:pPr>
              <a:buFontTx/>
              <a:buNone/>
            </a:pPr>
            <a:r>
              <a:rPr lang="en-GB" sz="1400"/>
              <a:t>(user) </a:t>
            </a:r>
            <a:r>
              <a:rPr lang="en-GB" sz="1400" i="1"/>
              <a:t>no</a:t>
            </a:r>
            <a:endParaRPr lang="en-GB" sz="1400"/>
          </a:p>
          <a:p>
            <a:pPr>
              <a:buFontTx/>
              <a:buNone/>
            </a:pPr>
            <a:r>
              <a:rPr lang="en-GB" sz="1400"/>
              <a:t>sorry, please confirm one at a time</a:t>
            </a:r>
          </a:p>
          <a:p>
            <a:pPr>
              <a:buFontTx/>
              <a:buNone/>
            </a:pPr>
            <a:r>
              <a:rPr lang="en-GB" sz="1400"/>
              <a:t>do you want to fly from New York</a:t>
            </a:r>
          </a:p>
          <a:p>
            <a:pPr>
              <a:buFontTx/>
              <a:buNone/>
            </a:pPr>
            <a:r>
              <a:rPr lang="en-GB" sz="1400"/>
              <a:t>(user) yes</a:t>
            </a:r>
          </a:p>
          <a:p>
            <a:pPr>
              <a:buFontTx/>
              <a:buNone/>
            </a:pPr>
            <a:r>
              <a:rPr lang="en-GB" sz="1400"/>
              <a:t>… … 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Context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400"/>
              <a:t>Interaction affected by social and organizational context</a:t>
            </a:r>
          </a:p>
          <a:p>
            <a:endParaRPr lang="en-GB" sz="1800"/>
          </a:p>
          <a:p>
            <a:r>
              <a:rPr lang="en-GB" sz="2400"/>
              <a:t>other people</a:t>
            </a:r>
          </a:p>
          <a:p>
            <a:pPr lvl="1"/>
            <a:r>
              <a:rPr lang="en-GB" sz="2000"/>
              <a:t>desire to impress, competition, fear of failure</a:t>
            </a:r>
          </a:p>
          <a:p>
            <a:r>
              <a:rPr lang="en-GB" sz="2400"/>
              <a:t>motivation</a:t>
            </a:r>
          </a:p>
          <a:p>
            <a:pPr lvl="1"/>
            <a:r>
              <a:rPr lang="en-GB" sz="2000"/>
              <a:t>fear, allegiance, ambition, self-satisfaction</a:t>
            </a:r>
          </a:p>
          <a:p>
            <a:r>
              <a:rPr lang="en-GB" sz="2400"/>
              <a:t>inadequate systems</a:t>
            </a:r>
          </a:p>
          <a:p>
            <a:pPr lvl="1"/>
            <a:r>
              <a:rPr lang="en-GB" sz="2000"/>
              <a:t>cause frustration and lack of motivation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terms of interaction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400"/>
              <a:t>domain	</a:t>
            </a:r>
            <a:r>
              <a:rPr lang="en-GB" sz="2000"/>
              <a:t>– the area of work under study</a:t>
            </a:r>
            <a:endParaRPr lang="en-GB" sz="2400"/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000"/>
              <a:t>			</a:t>
            </a:r>
            <a:r>
              <a:rPr lang="en-GB" sz="1800"/>
              <a:t>e.g. graphic design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400"/>
              <a:t>goal	</a:t>
            </a:r>
            <a:r>
              <a:rPr lang="en-GB" sz="2000"/>
              <a:t>– what you want to achieve</a:t>
            </a:r>
            <a:endParaRPr lang="en-GB" sz="2400"/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000"/>
              <a:t>			</a:t>
            </a:r>
            <a:r>
              <a:rPr lang="en-GB" sz="1800"/>
              <a:t>e.g. create a solid red triangle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400"/>
              <a:t>task	</a:t>
            </a:r>
            <a:r>
              <a:rPr lang="en-GB" sz="2000"/>
              <a:t>– how you go about doing it</a:t>
            </a:r>
            <a:br>
              <a:rPr lang="en-GB" sz="2000"/>
            </a:br>
            <a:r>
              <a:rPr lang="en-GB" sz="2000"/>
              <a:t>	– ultimately in terms of operations or actions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000"/>
              <a:t>			</a:t>
            </a:r>
            <a:r>
              <a:rPr lang="en-GB" sz="1800"/>
              <a:t>e.g. … select fill tool, click over triangle</a:t>
            </a:r>
            <a:r>
              <a:rPr lang="en-GB" sz="2000"/>
              <a:t> 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endParaRPr lang="en-GB" sz="1200"/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400"/>
              <a:t>Note …</a:t>
            </a:r>
          </a:p>
          <a:p>
            <a:pPr lvl="1"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sz="2000"/>
              <a:t>traditional interaction …</a:t>
            </a:r>
          </a:p>
          <a:p>
            <a:pPr lvl="1"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sz="2000"/>
              <a:t>use of terms differs a lot especially task/goal !!!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/>
              <a:t>Experience, engagement and fun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designing experience</a:t>
            </a:r>
          </a:p>
          <a:p>
            <a:r>
              <a:rPr lang="en-GB"/>
              <a:t>physical engagement</a:t>
            </a:r>
          </a:p>
          <a:p>
            <a:r>
              <a:rPr lang="en-GB"/>
              <a:t>managing value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3733800" y="3382963"/>
          <a:ext cx="1498600" cy="350837"/>
        </p:xfrm>
        <a:graphic>
          <a:graphicData uri="http://schemas.openxmlformats.org/presentationml/2006/ole">
            <p:oleObj spid="_x0000_s133124" name="Document" r:id="rId3" imgW="1625600" imgH="3810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Experience?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home, entertainment, shopping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not enough that people can use a system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they must want to use it!</a:t>
            </a:r>
          </a:p>
          <a:p>
            <a:pPr>
              <a:lnSpc>
                <a:spcPct val="90000"/>
              </a:lnSpc>
            </a:pPr>
            <a:endParaRPr lang="en-GB" sz="1200"/>
          </a:p>
          <a:p>
            <a:pPr>
              <a:lnSpc>
                <a:spcPct val="90000"/>
              </a:lnSpc>
            </a:pPr>
            <a:r>
              <a:rPr lang="en-GB" sz="2000"/>
              <a:t>psychology of experience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flow (Csikszentimihalyi)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balance between anxiety and boredom</a:t>
            </a:r>
          </a:p>
          <a:p>
            <a:pPr>
              <a:lnSpc>
                <a:spcPct val="90000"/>
              </a:lnSpc>
            </a:pPr>
            <a:endParaRPr lang="en-GB" sz="1200"/>
          </a:p>
          <a:p>
            <a:pPr>
              <a:lnSpc>
                <a:spcPct val="90000"/>
              </a:lnSpc>
            </a:pPr>
            <a:r>
              <a:rPr lang="en-GB" sz="2000"/>
              <a:t>education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zone of proximal development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things you can just do with help</a:t>
            </a:r>
          </a:p>
          <a:p>
            <a:pPr>
              <a:lnSpc>
                <a:spcPct val="90000"/>
              </a:lnSpc>
            </a:pPr>
            <a:endParaRPr lang="en-GB" sz="1200"/>
          </a:p>
          <a:p>
            <a:pPr>
              <a:lnSpc>
                <a:spcPct val="90000"/>
              </a:lnSpc>
            </a:pPr>
            <a:r>
              <a:rPr lang="en-GB" sz="2000"/>
              <a:t>wider ...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literary analysis, film studies, drama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Designing experience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endParaRPr lang="en-GB"/>
          </a:p>
          <a:p>
            <a:endParaRPr lang="en-GB"/>
          </a:p>
          <a:p>
            <a:r>
              <a:rPr lang="en-GB"/>
              <a:t>real crackers</a:t>
            </a:r>
          </a:p>
          <a:p>
            <a:pPr lvl="1"/>
            <a:r>
              <a:rPr lang="en-GB"/>
              <a:t>cheap and cheerful!</a:t>
            </a:r>
          </a:p>
          <a:p>
            <a:pPr lvl="1"/>
            <a:r>
              <a:rPr lang="en-GB"/>
              <a:t>bad joke, plastic toy, paper hat </a:t>
            </a:r>
          </a:p>
          <a:p>
            <a:pPr lvl="1"/>
            <a:r>
              <a:rPr lang="en-GB"/>
              <a:t>pull and bang</a:t>
            </a:r>
          </a:p>
        </p:txBody>
      </p:sp>
      <p:pic>
        <p:nvPicPr>
          <p:cNvPr id="49156" name="Picture 4" descr="santa_cracker_left.gif                                         0000FF3C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1600200"/>
            <a:ext cx="2882900" cy="1346200"/>
          </a:xfrm>
          <a:prstGeom prst="rect">
            <a:avLst/>
          </a:prstGeom>
          <a:noFill/>
        </p:spPr>
      </p:pic>
      <p:pic>
        <p:nvPicPr>
          <p:cNvPr id="49157" name="Picture 5" descr="santa_cracker_right.gif                                        0000FF3CMacintosh HD                   ABA78158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600200"/>
            <a:ext cx="2882900" cy="134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Designing experience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endParaRPr lang="en-GB"/>
          </a:p>
          <a:p>
            <a:endParaRPr lang="en-GB"/>
          </a:p>
          <a:p>
            <a:r>
              <a:rPr lang="en-GB"/>
              <a:t>virtual crackers</a:t>
            </a:r>
          </a:p>
          <a:p>
            <a:pPr lvl="1"/>
            <a:r>
              <a:rPr lang="en-GB"/>
              <a:t>cheap and cheerful</a:t>
            </a:r>
          </a:p>
          <a:p>
            <a:pPr lvl="1"/>
            <a:r>
              <a:rPr lang="en-GB"/>
              <a:t>bad joke, web toy, cut-out mask </a:t>
            </a:r>
          </a:p>
          <a:p>
            <a:pPr lvl="1"/>
            <a:r>
              <a:rPr lang="en-GB"/>
              <a:t>click and bang</a:t>
            </a:r>
          </a:p>
        </p:txBody>
      </p:sp>
      <p:pic>
        <p:nvPicPr>
          <p:cNvPr id="52228" name="Picture 4" descr="santa_cracker_left.gif                                         0000FF3C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1600200"/>
            <a:ext cx="2882900" cy="1346200"/>
          </a:xfrm>
          <a:prstGeom prst="rect">
            <a:avLst/>
          </a:prstGeom>
          <a:noFill/>
        </p:spPr>
      </p:pic>
      <p:pic>
        <p:nvPicPr>
          <p:cNvPr id="52229" name="Picture 5" descr="santa_cracker_right.gif                                        0000FF3CMacintosh HD                   ABA78158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600200"/>
            <a:ext cx="2882900" cy="134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Designing experience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endParaRPr lang="en-GB"/>
          </a:p>
          <a:p>
            <a:endParaRPr lang="en-GB"/>
          </a:p>
          <a:p>
            <a:r>
              <a:rPr lang="en-GB"/>
              <a:t>virtual crackers</a:t>
            </a:r>
          </a:p>
          <a:p>
            <a:pPr lvl="1"/>
            <a:r>
              <a:rPr lang="en-GB"/>
              <a:t>cheap and cheerful</a:t>
            </a:r>
          </a:p>
          <a:p>
            <a:pPr lvl="1"/>
            <a:r>
              <a:rPr lang="en-GB"/>
              <a:t>bad joke, web toy, cut-out mask </a:t>
            </a:r>
          </a:p>
          <a:p>
            <a:pPr lvl="1"/>
            <a:r>
              <a:rPr lang="en-GB"/>
              <a:t>click and bang</a:t>
            </a:r>
          </a:p>
        </p:txBody>
      </p:sp>
      <p:pic>
        <p:nvPicPr>
          <p:cNvPr id="54276" name="Picture 4" descr="santa_cracker_left.gif                                         0000FF3CMacintosh HD                   ABA78158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600200"/>
            <a:ext cx="2882900" cy="1346200"/>
          </a:xfrm>
          <a:prstGeom prst="rect">
            <a:avLst/>
          </a:prstGeom>
          <a:noFill/>
        </p:spPr>
      </p:pic>
      <p:pic>
        <p:nvPicPr>
          <p:cNvPr id="54277" name="Picture 5" descr="santa_cracker_right.gif                                        0000FF3CMacintosh HD                   ABA78158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8100" y="1600200"/>
            <a:ext cx="2882900" cy="1346200"/>
          </a:xfrm>
          <a:prstGeom prst="rect">
            <a:avLst/>
          </a:prstGeom>
          <a:noFill/>
        </p:spPr>
      </p:pic>
      <p:pic>
        <p:nvPicPr>
          <p:cNvPr id="54278" name="Picture 6" descr="&#10;explosion.gif                                                  0000FF58Macintosh HD                   ABA78158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1371600"/>
            <a:ext cx="1905000" cy="1905000"/>
          </a:xfrm>
          <a:prstGeom prst="rect">
            <a:avLst/>
          </a:prstGeom>
          <a:noFill/>
        </p:spPr>
      </p:pic>
      <p:pic>
        <p:nvPicPr>
          <p:cNvPr id="54279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1" name="Embedded Sound 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305800" y="6096000"/>
            <a:ext cx="406400" cy="406400"/>
          </a:xfrm>
          <a:prstGeom prst="rect">
            <a:avLst/>
          </a:prstGeom>
          <a:noFill/>
        </p:spPr>
      </p:pic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848600" y="56388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42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279"/>
                </p:tgtEl>
              </p:cMediaNode>
            </p:audio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143000"/>
          </a:xfrm>
        </p:spPr>
        <p:txBody>
          <a:bodyPr/>
          <a:lstStyle/>
          <a:p>
            <a:r>
              <a:rPr lang="en-GB"/>
              <a:t>how crackers work</a:t>
            </a:r>
            <a:endParaRPr lang="en-GB">
              <a:solidFill>
                <a:schemeClr val="tx1"/>
              </a:solidFill>
              <a:latin typeface="Verdana" charset="0"/>
            </a:endParaRP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1447800" y="1341438"/>
            <a:ext cx="2625725" cy="1447800"/>
            <a:chOff x="1296" y="749"/>
            <a:chExt cx="1654" cy="912"/>
          </a:xfrm>
        </p:grpSpPr>
        <p:grpSp>
          <p:nvGrpSpPr>
            <p:cNvPr id="56324" name="Group 4"/>
            <p:cNvGrpSpPr>
              <a:grpSpLocks/>
            </p:cNvGrpSpPr>
            <p:nvPr/>
          </p:nvGrpSpPr>
          <p:grpSpPr bwMode="auto">
            <a:xfrm>
              <a:off x="1296" y="749"/>
              <a:ext cx="556" cy="615"/>
              <a:chOff x="662" y="2064"/>
              <a:chExt cx="556" cy="615"/>
            </a:xfrm>
          </p:grpSpPr>
          <p:pic>
            <p:nvPicPr>
              <p:cNvPr id="56325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28" y="2064"/>
                <a:ext cx="424" cy="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6326" name="Text Box 6"/>
              <p:cNvSpPr txBox="1">
                <a:spLocks noChangeArrowheads="1"/>
              </p:cNvSpPr>
              <p:nvPr/>
            </p:nvSpPr>
            <p:spPr bwMode="auto">
              <a:xfrm>
                <a:off x="662" y="2448"/>
                <a:ext cx="5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>
                    <a:latin typeface="Arial" charset="0"/>
                  </a:rPr>
                  <a:t>sender</a:t>
                </a:r>
              </a:p>
            </p:txBody>
          </p:sp>
        </p:grp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2016" y="828"/>
              <a:ext cx="9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600">
                  <a:latin typeface="Arial" charset="0"/>
                </a:rPr>
                <a:t>fill in web form</a:t>
              </a:r>
            </a:p>
          </p:txBody>
        </p:sp>
        <p:grpSp>
          <p:nvGrpSpPr>
            <p:cNvPr id="56328" name="Group 8"/>
            <p:cNvGrpSpPr>
              <a:grpSpLocks/>
            </p:cNvGrpSpPr>
            <p:nvPr/>
          </p:nvGrpSpPr>
          <p:grpSpPr bwMode="auto">
            <a:xfrm>
              <a:off x="2112" y="1085"/>
              <a:ext cx="480" cy="576"/>
              <a:chOff x="1632" y="672"/>
              <a:chExt cx="480" cy="576"/>
            </a:xfrm>
          </p:grpSpPr>
          <p:sp>
            <p:nvSpPr>
              <p:cNvPr id="56329" name="AutoShape 9"/>
              <p:cNvSpPr>
                <a:spLocks noChangeArrowheads="1"/>
              </p:cNvSpPr>
              <p:nvPr/>
            </p:nvSpPr>
            <p:spPr bwMode="auto">
              <a:xfrm>
                <a:off x="1632" y="672"/>
                <a:ext cx="480" cy="576"/>
              </a:xfrm>
              <a:prstGeom prst="foldedCorner">
                <a:avLst>
                  <a:gd name="adj" fmla="val 27083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200">
                  <a:latin typeface="Arial" charset="0"/>
                </a:endParaRPr>
              </a:p>
              <a:p>
                <a:endParaRPr lang="en-GB" sz="1200">
                  <a:latin typeface="Arial" charset="0"/>
                </a:endParaRPr>
              </a:p>
              <a:p>
                <a:r>
                  <a:rPr lang="en-GB" sz="1200">
                    <a:latin typeface="Arial" charset="0"/>
                  </a:rPr>
                  <a:t>To: wxv</a:t>
                </a:r>
              </a:p>
              <a:p>
                <a:r>
                  <a:rPr lang="en-GB" sz="1200">
                    <a:latin typeface="Arial" charset="0"/>
                  </a:rPr>
                  <a:t>From: ..</a:t>
                </a:r>
              </a:p>
            </p:txBody>
          </p:sp>
          <p:pic>
            <p:nvPicPr>
              <p:cNvPr id="56330" name="Picture 10" descr=" santa.gif                                                      0000FF65Macintosh HD                   ABA78158: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68" y="720"/>
                <a:ext cx="119" cy="166"/>
              </a:xfrm>
              <a:prstGeom prst="rect">
                <a:avLst/>
              </a:prstGeom>
              <a:noFill/>
            </p:spPr>
          </p:pic>
          <p:pic>
            <p:nvPicPr>
              <p:cNvPr id="56331" name="Picture 11" descr="tree.gif                                                       0000FF65Macintosh HD                   ABA78158: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80" y="720"/>
                <a:ext cx="95" cy="13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6332" name="Group 12"/>
          <p:cNvGrpSpPr>
            <a:grpSpLocks/>
          </p:cNvGrpSpPr>
          <p:nvPr/>
        </p:nvGrpSpPr>
        <p:grpSpPr bwMode="auto">
          <a:xfrm>
            <a:off x="3886200" y="1341438"/>
            <a:ext cx="3790950" cy="1600200"/>
            <a:chOff x="2832" y="749"/>
            <a:chExt cx="2388" cy="1008"/>
          </a:xfrm>
        </p:grpSpPr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3660" y="1164"/>
              <a:ext cx="8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600">
                  <a:latin typeface="Arial" charset="0"/>
                </a:rPr>
                <a:t>receive email</a:t>
              </a:r>
            </a:p>
          </p:txBody>
        </p:sp>
        <p:grpSp>
          <p:nvGrpSpPr>
            <p:cNvPr id="56334" name="Group 14"/>
            <p:cNvGrpSpPr>
              <a:grpSpLocks/>
            </p:cNvGrpSpPr>
            <p:nvPr/>
          </p:nvGrpSpPr>
          <p:grpSpPr bwMode="auto">
            <a:xfrm>
              <a:off x="2832" y="749"/>
              <a:ext cx="2388" cy="1008"/>
              <a:chOff x="2832" y="749"/>
              <a:chExt cx="2388" cy="1008"/>
            </a:xfrm>
          </p:grpSpPr>
          <p:grpSp>
            <p:nvGrpSpPr>
              <p:cNvPr id="56335" name="Group 15"/>
              <p:cNvGrpSpPr>
                <a:grpSpLocks/>
              </p:cNvGrpSpPr>
              <p:nvPr/>
            </p:nvGrpSpPr>
            <p:grpSpPr bwMode="auto">
              <a:xfrm>
                <a:off x="4560" y="749"/>
                <a:ext cx="660" cy="615"/>
                <a:chOff x="4636" y="2160"/>
                <a:chExt cx="660" cy="615"/>
              </a:xfrm>
            </p:grpSpPr>
            <p:pic>
              <p:nvPicPr>
                <p:cNvPr id="56336" name="Picture 16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752" y="2160"/>
                  <a:ext cx="424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636" y="2544"/>
                  <a:ext cx="6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800">
                      <a:latin typeface="Arial" charset="0"/>
                    </a:rPr>
                    <a:t>recipient</a:t>
                  </a:r>
                </a:p>
              </p:txBody>
            </p:sp>
          </p:grpSp>
          <p:grpSp>
            <p:nvGrpSpPr>
              <p:cNvPr id="56338" name="Group 18"/>
              <p:cNvGrpSpPr>
                <a:grpSpLocks/>
              </p:cNvGrpSpPr>
              <p:nvPr/>
            </p:nvGrpSpPr>
            <p:grpSpPr bwMode="auto">
              <a:xfrm>
                <a:off x="3852" y="1421"/>
                <a:ext cx="432" cy="336"/>
                <a:chOff x="2976" y="1152"/>
                <a:chExt cx="432" cy="336"/>
              </a:xfrm>
            </p:grpSpPr>
            <p:sp>
              <p:nvSpPr>
                <p:cNvPr id="563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976" y="1152"/>
                  <a:ext cx="432" cy="336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0" name="AutoShape 20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432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1" name="AutoShape 21"/>
                <p:cNvSpPr>
                  <a:spLocks noChangeArrowheads="1"/>
                </p:cNvSpPr>
                <p:nvPr/>
              </p:nvSpPr>
              <p:spPr bwMode="auto">
                <a:xfrm flipV="1">
                  <a:off x="2976" y="1152"/>
                  <a:ext cx="432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6342" name="Line 22"/>
              <p:cNvSpPr>
                <a:spLocks noChangeShapeType="1"/>
              </p:cNvSpPr>
              <p:nvPr/>
            </p:nvSpPr>
            <p:spPr bwMode="auto">
              <a:xfrm>
                <a:off x="2832" y="1133"/>
                <a:ext cx="768" cy="192"/>
              </a:xfrm>
              <a:prstGeom prst="line">
                <a:avLst/>
              </a:prstGeom>
              <a:noFill/>
              <a:ln w="76200">
                <a:solidFill>
                  <a:srgbClr val="990033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6343" name="Group 23"/>
          <p:cNvGrpSpPr>
            <a:grpSpLocks/>
          </p:cNvGrpSpPr>
          <p:nvPr/>
        </p:nvGrpSpPr>
        <p:grpSpPr bwMode="auto">
          <a:xfrm>
            <a:off x="4114800" y="2865438"/>
            <a:ext cx="1676400" cy="1524000"/>
            <a:chOff x="2976" y="1709"/>
            <a:chExt cx="1056" cy="960"/>
          </a:xfrm>
        </p:grpSpPr>
        <p:grpSp>
          <p:nvGrpSpPr>
            <p:cNvPr id="56344" name="Group 24"/>
            <p:cNvGrpSpPr>
              <a:grpSpLocks/>
            </p:cNvGrpSpPr>
            <p:nvPr/>
          </p:nvGrpSpPr>
          <p:grpSpPr bwMode="auto">
            <a:xfrm>
              <a:off x="2976" y="1709"/>
              <a:ext cx="1056" cy="960"/>
              <a:chOff x="2976" y="1709"/>
              <a:chExt cx="1056" cy="960"/>
            </a:xfrm>
          </p:grpSpPr>
          <p:sp>
            <p:nvSpPr>
              <p:cNvPr id="56345" name="Text Box 25"/>
              <p:cNvSpPr txBox="1">
                <a:spLocks noChangeArrowheads="1"/>
              </p:cNvSpPr>
              <p:nvPr/>
            </p:nvSpPr>
            <p:spPr bwMode="auto">
              <a:xfrm>
                <a:off x="2976" y="1757"/>
                <a:ext cx="66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>
                    <a:latin typeface="Arial" charset="0"/>
                  </a:rPr>
                  <a:t>closed</a:t>
                </a:r>
                <a:br>
                  <a:rPr lang="en-GB" sz="1600">
                    <a:latin typeface="Arial" charset="0"/>
                  </a:rPr>
                </a:br>
                <a:r>
                  <a:rPr lang="en-GB" sz="1200">
                    <a:latin typeface="Arial" charset="0"/>
                  </a:rPr>
                  <a:t>cracker page</a:t>
                </a:r>
                <a:endParaRPr lang="en-GB" sz="1600">
                  <a:latin typeface="Arial" charset="0"/>
                </a:endParaRPr>
              </a:p>
            </p:txBody>
          </p:sp>
          <p:grpSp>
            <p:nvGrpSpPr>
              <p:cNvPr id="56346" name="Group 26"/>
              <p:cNvGrpSpPr>
                <a:grpSpLocks/>
              </p:cNvGrpSpPr>
              <p:nvPr/>
            </p:nvGrpSpPr>
            <p:grpSpPr bwMode="auto">
              <a:xfrm>
                <a:off x="3216" y="2093"/>
                <a:ext cx="560" cy="576"/>
                <a:chOff x="2304" y="1968"/>
                <a:chExt cx="560" cy="576"/>
              </a:xfrm>
            </p:grpSpPr>
            <p:sp>
              <p:nvSpPr>
                <p:cNvPr id="56347" name="AutoShape 27"/>
                <p:cNvSpPr>
                  <a:spLocks noChangeArrowheads="1"/>
                </p:cNvSpPr>
                <p:nvPr/>
              </p:nvSpPr>
              <p:spPr bwMode="auto">
                <a:xfrm>
                  <a:off x="2304" y="1968"/>
                  <a:ext cx="560" cy="576"/>
                </a:xfrm>
                <a:prstGeom prst="foldedCorner">
                  <a:avLst>
                    <a:gd name="adj" fmla="val 2708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GB" sz="1600">
                    <a:latin typeface="Arial" charset="0"/>
                  </a:endParaRPr>
                </a:p>
                <a:p>
                  <a:pPr algn="ctr"/>
                  <a:r>
                    <a:rPr lang="en-GB" sz="1200" b="1" u="sng">
                      <a:solidFill>
                        <a:schemeClr val="accent2"/>
                      </a:solidFill>
                      <a:latin typeface="Arial" charset="0"/>
                    </a:rPr>
                    <a:t>open</a:t>
                  </a:r>
                  <a:endParaRPr lang="en-GB" sz="1200">
                    <a:latin typeface="Arial" charset="0"/>
                  </a:endParaRPr>
                </a:p>
                <a:p>
                  <a:pPr algn="ctr"/>
                  <a:endParaRPr lang="en-GB" sz="400">
                    <a:latin typeface="Arial" charset="0"/>
                  </a:endParaRPr>
                </a:p>
                <a:p>
                  <a:pPr algn="ctr"/>
                  <a:r>
                    <a:rPr lang="en-GB" sz="1200">
                      <a:latin typeface="Arial" charset="0"/>
                    </a:rPr>
                    <a:t>message</a:t>
                  </a:r>
                </a:p>
              </p:txBody>
            </p:sp>
            <p:pic>
              <p:nvPicPr>
                <p:cNvPr id="56348" name="Picture 28" descr="santa_cracker_icon.gif                                         0000FF4AMacintosh HD                   ABA78158: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352" y="2016"/>
                  <a:ext cx="480" cy="113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6349" name="Line 29"/>
              <p:cNvSpPr>
                <a:spLocks noChangeShapeType="1"/>
              </p:cNvSpPr>
              <p:nvPr/>
            </p:nvSpPr>
            <p:spPr bwMode="auto">
              <a:xfrm flipH="1">
                <a:off x="3792" y="1709"/>
                <a:ext cx="240" cy="336"/>
              </a:xfrm>
              <a:prstGeom prst="line">
                <a:avLst/>
              </a:prstGeom>
              <a:noFill/>
              <a:ln w="76200">
                <a:solidFill>
                  <a:srgbClr val="990033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56350" name="Picture 3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71" y="2425"/>
              <a:ext cx="45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351" name="AutoShape 31">
            <a:hlinkClick r:id="rId7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839200" y="50292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52" name="Group 32"/>
          <p:cNvGrpSpPr>
            <a:grpSpLocks/>
          </p:cNvGrpSpPr>
          <p:nvPr/>
        </p:nvGrpSpPr>
        <p:grpSpPr bwMode="auto">
          <a:xfrm>
            <a:off x="5238750" y="3703638"/>
            <a:ext cx="2590800" cy="838200"/>
            <a:chOff x="3696" y="2285"/>
            <a:chExt cx="1632" cy="528"/>
          </a:xfrm>
        </p:grpSpPr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3696" y="2381"/>
              <a:ext cx="528" cy="432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34"/>
            <p:cNvSpPr txBox="1">
              <a:spLocks noChangeArrowheads="1"/>
            </p:cNvSpPr>
            <p:nvPr/>
          </p:nvSpPr>
          <p:spPr bwMode="auto">
            <a:xfrm>
              <a:off x="4264" y="2285"/>
              <a:ext cx="106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GB" sz="1600">
                  <a:latin typeface="Arial" charset="0"/>
                </a:rPr>
                <a:t>recipient clicks</a:t>
              </a:r>
            </a:p>
            <a:p>
              <a:pPr algn="r"/>
              <a:r>
                <a:rPr lang="en-GB" sz="1600">
                  <a:latin typeface="Arial" charset="0"/>
                </a:rPr>
                <a:t>cracker opens ...</a:t>
              </a:r>
            </a:p>
            <a:p>
              <a:pPr algn="r"/>
              <a:r>
                <a:rPr lang="en-GB" sz="1600">
                  <a:latin typeface="Arial" charset="0"/>
                </a:rPr>
                <a:t>very slowly</a:t>
              </a:r>
            </a:p>
          </p:txBody>
        </p:sp>
      </p:grpSp>
      <p:grpSp>
        <p:nvGrpSpPr>
          <p:cNvPr id="56355" name="Group 35"/>
          <p:cNvGrpSpPr>
            <a:grpSpLocks/>
          </p:cNvGrpSpPr>
          <p:nvPr/>
        </p:nvGrpSpPr>
        <p:grpSpPr bwMode="auto">
          <a:xfrm>
            <a:off x="4495800" y="4541838"/>
            <a:ext cx="2841625" cy="2163762"/>
            <a:chOff x="3216" y="2765"/>
            <a:chExt cx="1790" cy="1363"/>
          </a:xfrm>
        </p:grpSpPr>
        <p:grpSp>
          <p:nvGrpSpPr>
            <p:cNvPr id="56356" name="Group 36"/>
            <p:cNvGrpSpPr>
              <a:grpSpLocks/>
            </p:cNvGrpSpPr>
            <p:nvPr/>
          </p:nvGrpSpPr>
          <p:grpSpPr bwMode="auto">
            <a:xfrm>
              <a:off x="3264" y="2861"/>
              <a:ext cx="1649" cy="1267"/>
              <a:chOff x="3264" y="2861"/>
              <a:chExt cx="1649" cy="1267"/>
            </a:xfrm>
          </p:grpSpPr>
          <p:pic>
            <p:nvPicPr>
              <p:cNvPr id="56357" name="Picture 37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464" y="3677"/>
                <a:ext cx="449" cy="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56358" name="Picture 38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 flipV="1">
                <a:off x="3264" y="3677"/>
                <a:ext cx="886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6359" name="Group 39"/>
              <p:cNvGrpSpPr>
                <a:grpSpLocks/>
              </p:cNvGrpSpPr>
              <p:nvPr/>
            </p:nvGrpSpPr>
            <p:grpSpPr bwMode="auto">
              <a:xfrm>
                <a:off x="3888" y="2861"/>
                <a:ext cx="560" cy="576"/>
                <a:chOff x="3648" y="1872"/>
                <a:chExt cx="560" cy="576"/>
              </a:xfrm>
            </p:grpSpPr>
            <p:sp>
              <p:nvSpPr>
                <p:cNvPr id="56360" name="AutoShape 40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560" cy="576"/>
                </a:xfrm>
                <a:prstGeom prst="foldedCorner">
                  <a:avLst>
                    <a:gd name="adj" fmla="val 2708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GB" sz="1600">
                    <a:latin typeface="Arial" charset="0"/>
                  </a:endParaRPr>
                </a:p>
                <a:p>
                  <a:pPr algn="ctr"/>
                  <a:endParaRPr lang="en-GB" sz="400">
                    <a:latin typeface="Arial" charset="0"/>
                  </a:endParaRPr>
                </a:p>
                <a:p>
                  <a:pPr algn="ctr"/>
                  <a:endParaRPr lang="en-GB" sz="400">
                    <a:latin typeface="Arial" charset="0"/>
                  </a:endParaRPr>
                </a:p>
                <a:p>
                  <a:pPr algn="ctr"/>
                  <a:r>
                    <a:rPr lang="en-GB" sz="1200">
                      <a:latin typeface="Arial" charset="0"/>
                    </a:rPr>
                    <a:t>joke</a:t>
                  </a:r>
                </a:p>
                <a:p>
                  <a:pPr algn="ctr"/>
                  <a:r>
                    <a:rPr lang="en-GB" sz="1200" u="sng">
                      <a:solidFill>
                        <a:schemeClr val="accent2"/>
                      </a:solidFill>
                      <a:latin typeface="Arial" charset="0"/>
                    </a:rPr>
                    <a:t>links</a:t>
                  </a:r>
                  <a:endParaRPr lang="en-GB" sz="1200">
                    <a:latin typeface="Arial" charset="0"/>
                  </a:endParaRPr>
                </a:p>
              </p:txBody>
            </p:sp>
            <p:pic>
              <p:nvPicPr>
                <p:cNvPr id="56361" name="Picture 41" descr="santa_cracker_icon_open.gif                                    0000FF4AMacintosh HD                   ABA78158: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3664" y="1968"/>
                  <a:ext cx="528" cy="123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6362" name="Line 42"/>
              <p:cNvSpPr>
                <a:spLocks noChangeShapeType="1"/>
              </p:cNvSpPr>
              <p:nvPr/>
            </p:nvSpPr>
            <p:spPr bwMode="auto">
              <a:xfrm flipH="1">
                <a:off x="3840" y="3341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63" name="Line 43"/>
              <p:cNvSpPr>
                <a:spLocks noChangeShapeType="1"/>
              </p:cNvSpPr>
              <p:nvPr/>
            </p:nvSpPr>
            <p:spPr bwMode="auto">
              <a:xfrm>
                <a:off x="4272" y="3341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64" name="Text Box 44"/>
            <p:cNvSpPr txBox="1">
              <a:spLocks noChangeArrowheads="1"/>
            </p:cNvSpPr>
            <p:nvPr/>
          </p:nvSpPr>
          <p:spPr bwMode="auto">
            <a:xfrm>
              <a:off x="3216" y="2765"/>
              <a:ext cx="6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600">
                  <a:latin typeface="Arial" charset="0"/>
                </a:rPr>
                <a:t>open</a:t>
              </a:r>
              <a:br>
                <a:rPr lang="en-GB" sz="1600">
                  <a:latin typeface="Arial" charset="0"/>
                </a:rPr>
              </a:br>
              <a:r>
                <a:rPr lang="en-GB" sz="1200">
                  <a:latin typeface="Arial" charset="0"/>
                </a:rPr>
                <a:t>cracker page</a:t>
              </a:r>
              <a:endParaRPr lang="en-GB" sz="1600">
                <a:latin typeface="Arial" charset="0"/>
              </a:endParaRPr>
            </a:p>
          </p:txBody>
        </p:sp>
        <p:sp>
          <p:nvSpPr>
            <p:cNvPr id="56365" name="Text Box 45"/>
            <p:cNvSpPr txBox="1">
              <a:spLocks noChangeArrowheads="1"/>
            </p:cNvSpPr>
            <p:nvPr/>
          </p:nvSpPr>
          <p:spPr bwMode="auto">
            <a:xfrm>
              <a:off x="4560" y="3485"/>
              <a:ext cx="4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200">
                  <a:latin typeface="Arial" charset="0"/>
                </a:rPr>
                <a:t>web toy</a:t>
              </a:r>
              <a:endParaRPr lang="en-GB" sz="1600">
                <a:latin typeface="Arial" charset="0"/>
              </a:endParaRPr>
            </a:p>
          </p:txBody>
        </p:sp>
        <p:sp>
          <p:nvSpPr>
            <p:cNvPr id="56366" name="Text Box 46"/>
            <p:cNvSpPr txBox="1">
              <a:spLocks noChangeArrowheads="1"/>
            </p:cNvSpPr>
            <p:nvPr/>
          </p:nvSpPr>
          <p:spPr bwMode="auto">
            <a:xfrm>
              <a:off x="3399" y="3533"/>
              <a:ext cx="3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200">
                  <a:latin typeface="Arial" charset="0"/>
                </a:rPr>
                <a:t>mask</a:t>
              </a:r>
              <a:endParaRPr lang="en-GB" sz="1600">
                <a:latin typeface="Arial" charset="0"/>
              </a:endParaRPr>
            </a:p>
          </p:txBody>
        </p:sp>
      </p:grpSp>
      <p:sp>
        <p:nvSpPr>
          <p:cNvPr id="56367" name="AutoShape 47">
            <a:hlinkClick r:id="rId11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839200" y="54864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68" name="AutoShape 48">
            <a:hlinkClick r:id="rId1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839200" y="59436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69" name="AutoShape 49">
            <a:hlinkClick r:id="rId1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839200" y="64008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1447800" y="3779838"/>
            <a:ext cx="3733800" cy="1600200"/>
            <a:chOff x="1344" y="2285"/>
            <a:chExt cx="2352" cy="1008"/>
          </a:xfrm>
        </p:grpSpPr>
        <p:grpSp>
          <p:nvGrpSpPr>
            <p:cNvPr id="56371" name="Group 51"/>
            <p:cNvGrpSpPr>
              <a:grpSpLocks/>
            </p:cNvGrpSpPr>
            <p:nvPr/>
          </p:nvGrpSpPr>
          <p:grpSpPr bwMode="auto">
            <a:xfrm>
              <a:off x="1344" y="2621"/>
              <a:ext cx="556" cy="615"/>
              <a:chOff x="662" y="2064"/>
              <a:chExt cx="556" cy="615"/>
            </a:xfrm>
          </p:grpSpPr>
          <p:pic>
            <p:nvPicPr>
              <p:cNvPr id="56372" name="Picture 5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28" y="2064"/>
                <a:ext cx="424" cy="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6373" name="Text Box 53"/>
              <p:cNvSpPr txBox="1">
                <a:spLocks noChangeArrowheads="1"/>
              </p:cNvSpPr>
              <p:nvPr/>
            </p:nvSpPr>
            <p:spPr bwMode="auto">
              <a:xfrm>
                <a:off x="662" y="2448"/>
                <a:ext cx="5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>
                    <a:latin typeface="Arial" charset="0"/>
                  </a:rPr>
                  <a:t>sender</a:t>
                </a:r>
              </a:p>
            </p:txBody>
          </p:sp>
        </p:grp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flipV="1">
              <a:off x="1968" y="2429"/>
              <a:ext cx="1104" cy="384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>
              <a:off x="1968" y="2957"/>
              <a:ext cx="1728" cy="336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6" name="Text Box 56"/>
            <p:cNvSpPr txBox="1">
              <a:spLocks noChangeArrowheads="1"/>
            </p:cNvSpPr>
            <p:nvPr/>
          </p:nvSpPr>
          <p:spPr bwMode="auto">
            <a:xfrm>
              <a:off x="1824" y="2285"/>
              <a:ext cx="61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600">
                  <a:latin typeface="Arial" charset="0"/>
                </a:rPr>
                <a:t>watches</a:t>
              </a:r>
            </a:p>
            <a:p>
              <a:pPr algn="ctr"/>
              <a:r>
                <a:rPr lang="en-GB" sz="1600">
                  <a:latin typeface="Arial" charset="0"/>
                </a:rPr>
                <a:t>progress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crackers experience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lnSpc>
                <a:spcPct val="90000"/>
              </a:lnSpc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400" b="1"/>
              <a:t>		</a:t>
            </a:r>
            <a:r>
              <a:rPr lang="en-GB" sz="1600" b="1"/>
              <a:t>real cracker	virtual cracker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Surface elements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design	cheap and cheerful	simple page/graphics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play	plastic toy and joke	web toy and joke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dressing up	paper hat	mask to cut out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Experienced effects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shared	offered to another	sent by email message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co-experience	pulled together	sender can't see content 			until opened by recipient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excitement	cultural connotations	recruited expectation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hiddenness	contents inside	first page - no contents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suspense	pulling cracker	slow ... page change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sz="1600"/>
              <a:t>	surprise	bang (when it works)	WAV file (when it works)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design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many constraints:</a:t>
            </a:r>
          </a:p>
          <a:p>
            <a:pPr lvl="1"/>
            <a:r>
              <a:rPr lang="en-GB"/>
              <a:t>ergonomic  –  </a:t>
            </a:r>
            <a:r>
              <a:rPr lang="en-GB" sz="2000"/>
              <a:t>minimum button size</a:t>
            </a:r>
            <a:endParaRPr lang="en-GB"/>
          </a:p>
          <a:p>
            <a:pPr lvl="1"/>
            <a:r>
              <a:rPr lang="en-GB"/>
              <a:t>physical  –  </a:t>
            </a:r>
            <a:r>
              <a:rPr lang="en-GB" sz="2000"/>
              <a:t>high-voltage switches are big</a:t>
            </a:r>
          </a:p>
          <a:p>
            <a:pPr lvl="1"/>
            <a:r>
              <a:rPr lang="en-GB"/>
              <a:t>legal and safety  –  </a:t>
            </a:r>
            <a:r>
              <a:rPr lang="en-GB" sz="2000"/>
              <a:t>high cooker controls</a:t>
            </a:r>
            <a:endParaRPr lang="en-GB"/>
          </a:p>
          <a:p>
            <a:pPr lvl="1"/>
            <a:r>
              <a:rPr lang="en-GB"/>
              <a:t>context and environment  –  </a:t>
            </a:r>
            <a:r>
              <a:rPr lang="en-GB" sz="2000"/>
              <a:t>easy to clean</a:t>
            </a:r>
            <a:endParaRPr lang="en-GB"/>
          </a:p>
          <a:p>
            <a:pPr lvl="1"/>
            <a:r>
              <a:rPr lang="en-GB"/>
              <a:t>aesthetic  –  </a:t>
            </a:r>
            <a:r>
              <a:rPr lang="en-GB" sz="2000"/>
              <a:t>must look good</a:t>
            </a:r>
            <a:endParaRPr lang="en-GB"/>
          </a:p>
          <a:p>
            <a:pPr lvl="1"/>
            <a:r>
              <a:rPr lang="en-GB"/>
              <a:t>economic  – … </a:t>
            </a:r>
            <a:r>
              <a:rPr lang="en-GB" sz="2000"/>
              <a:t>and not cost too much!</a:t>
            </a:r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trade-offs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buFontTx/>
              <a:buNone/>
            </a:pPr>
            <a:r>
              <a:rPr lang="en-GB" sz="2400"/>
              <a:t>constraints are contradictory … need trade-offs</a:t>
            </a:r>
          </a:p>
          <a:p>
            <a:pPr marL="190500" indent="-190500"/>
            <a:endParaRPr lang="en-GB" sz="1000"/>
          </a:p>
          <a:p>
            <a:pPr marL="190500" indent="-190500">
              <a:buFontTx/>
              <a:buNone/>
            </a:pPr>
            <a:r>
              <a:rPr lang="en-GB" sz="2000"/>
              <a:t>within categories:</a:t>
            </a:r>
          </a:p>
          <a:p>
            <a:pPr marL="565150" lvl="1" indent="-184150">
              <a:buFontTx/>
              <a:buChar char=" "/>
            </a:pPr>
            <a:r>
              <a:rPr lang="en-GB" sz="2000"/>
              <a:t>e.g. safety – cooker controls</a:t>
            </a:r>
          </a:p>
          <a:p>
            <a:pPr marL="946150" lvl="2" indent="-190500">
              <a:buFontTx/>
              <a:buChar char=" "/>
            </a:pPr>
            <a:r>
              <a:rPr lang="en-GB" sz="1800"/>
              <a:t>front panel  –  safer for adult</a:t>
            </a:r>
          </a:p>
          <a:p>
            <a:pPr marL="946150" lvl="2" indent="-190500">
              <a:buFontTx/>
              <a:buChar char=" "/>
            </a:pPr>
            <a:r>
              <a:rPr lang="en-GB" sz="1800"/>
              <a:t>rear panel  – safer for child </a:t>
            </a:r>
          </a:p>
          <a:p>
            <a:pPr marL="190500" indent="-190500">
              <a:buFontTx/>
              <a:buNone/>
            </a:pPr>
            <a:endParaRPr lang="en-GB" sz="1200"/>
          </a:p>
          <a:p>
            <a:pPr marL="190500" indent="-190500">
              <a:buFontTx/>
              <a:buNone/>
            </a:pPr>
            <a:r>
              <a:rPr lang="en-GB" sz="2000"/>
              <a:t>between categories</a:t>
            </a:r>
          </a:p>
          <a:p>
            <a:pPr marL="565150" lvl="1" indent="-184150">
              <a:buFontTx/>
              <a:buChar char=" "/>
            </a:pPr>
            <a:r>
              <a:rPr lang="en-GB" sz="2000"/>
              <a:t>e.g. ergonomics vs. physical – MiniDisc remote</a:t>
            </a:r>
          </a:p>
          <a:p>
            <a:pPr marL="946150" lvl="2" indent="-190500">
              <a:buFontTx/>
              <a:buChar char=" "/>
            </a:pPr>
            <a:r>
              <a:rPr lang="en-GB" sz="1800"/>
              <a:t>ergonomics  –  controls need to be bigger</a:t>
            </a:r>
          </a:p>
          <a:p>
            <a:pPr marL="946150" lvl="2" indent="-190500">
              <a:buFontTx/>
              <a:buChar char=" "/>
            </a:pPr>
            <a:r>
              <a:rPr lang="en-GB" sz="1800"/>
              <a:t>physical – no room!</a:t>
            </a:r>
          </a:p>
          <a:p>
            <a:pPr marL="946150" lvl="2" indent="-190500">
              <a:buFontTx/>
              <a:buChar char=" "/>
            </a:pPr>
            <a:r>
              <a:rPr lang="en-GB" sz="1800"/>
              <a:t>solution –  multifunction controls &amp; reduced functionality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Fluidity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25600" algn="l"/>
              </a:tabLst>
            </a:pPr>
            <a:r>
              <a:rPr lang="en-GB"/>
              <a:t>do external physical aspects reflect logical effect?</a:t>
            </a:r>
          </a:p>
          <a:p>
            <a:pPr lvl="1">
              <a:tabLst>
                <a:tab pos="1625600" algn="l"/>
              </a:tabLst>
            </a:pPr>
            <a:r>
              <a:rPr lang="en-GB"/>
              <a:t>related to affordance (chap 5)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/>
          </a:p>
          <a:p>
            <a:pPr lvl="1">
              <a:buFontTx/>
              <a:buNone/>
              <a:tabLst>
                <a:tab pos="1625600" algn="l"/>
              </a:tabLst>
            </a:pPr>
            <a:r>
              <a:rPr lang="en-GB"/>
              <a:t>logical state revealed in physical state?</a:t>
            </a:r>
          </a:p>
          <a:p>
            <a:pPr lvl="3">
              <a:buFontTx/>
              <a:buNone/>
              <a:tabLst>
                <a:tab pos="1625600" algn="l"/>
              </a:tabLst>
            </a:pPr>
            <a:r>
              <a:rPr lang="en-GB"/>
              <a:t>e.g. on/off buttons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/>
          </a:p>
          <a:p>
            <a:pPr lvl="1">
              <a:buFontTx/>
              <a:buNone/>
              <a:tabLst>
                <a:tab pos="1625600" algn="l"/>
              </a:tabLst>
            </a:pPr>
            <a:r>
              <a:rPr lang="en-GB"/>
              <a:t>inverse actions inverse effects?</a:t>
            </a:r>
          </a:p>
          <a:p>
            <a:pPr lvl="3">
              <a:buFontTx/>
              <a:buNone/>
              <a:tabLst>
                <a:tab pos="1625600" algn="l"/>
              </a:tabLst>
            </a:pPr>
            <a:r>
              <a:rPr lang="en-GB"/>
              <a:t>e.g. arrow buttons, twist controls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Donald Norman’s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Seven stages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user establishes the goal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formulates intention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specifies actions at interface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executes action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perceives system state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interprets system state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evaluates system state with respect to goal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Norman’s model concentrates on user’s view of the interface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inverse actions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029200" cy="4114800"/>
          </a:xfrm>
        </p:spPr>
        <p:txBody>
          <a:bodyPr/>
          <a:lstStyle/>
          <a:p>
            <a:r>
              <a:rPr lang="en-GB"/>
              <a:t>yes/no buttons</a:t>
            </a:r>
          </a:p>
          <a:p>
            <a:pPr lvl="1"/>
            <a:r>
              <a:rPr lang="en-GB"/>
              <a:t>well sort of</a:t>
            </a:r>
          </a:p>
          <a:p>
            <a:pPr lvl="1"/>
            <a:endParaRPr lang="en-GB"/>
          </a:p>
          <a:p>
            <a:r>
              <a:rPr lang="en-GB"/>
              <a:t>‘joystick’</a:t>
            </a:r>
          </a:p>
          <a:p>
            <a:endParaRPr lang="en-GB"/>
          </a:p>
          <a:p>
            <a:r>
              <a:rPr lang="en-GB"/>
              <a:t>also left side control</a:t>
            </a:r>
          </a:p>
        </p:txBody>
      </p:sp>
      <p:pic>
        <p:nvPicPr>
          <p:cNvPr id="38917" name="Picture 5" descr=" phone.jpg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905000"/>
            <a:ext cx="2971800" cy="4584700"/>
          </a:xfrm>
          <a:prstGeom prst="rect">
            <a:avLst/>
          </a:prstGeom>
          <a:noFill/>
        </p:spPr>
      </p:pic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5715000" y="3733800"/>
            <a:ext cx="3124200" cy="762000"/>
            <a:chOff x="3600" y="2352"/>
            <a:chExt cx="1968" cy="480"/>
          </a:xfrm>
        </p:grpSpPr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3600" y="2352"/>
              <a:ext cx="432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 flipH="1">
              <a:off x="4944" y="2400"/>
              <a:ext cx="624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0" name="Line 8"/>
          <p:cNvSpPr>
            <a:spLocks noChangeShapeType="1"/>
          </p:cNvSpPr>
          <p:nvPr/>
        </p:nvSpPr>
        <p:spPr bwMode="auto">
          <a:xfrm flipV="1">
            <a:off x="5867400" y="4800600"/>
            <a:ext cx="10668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029200" y="2209800"/>
            <a:ext cx="990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/>
      <p:bldP spid="3892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back controls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one-shot buttons</a:t>
            </a:r>
          </a:p>
          <a:p>
            <a:pPr>
              <a:lnSpc>
                <a:spcPct val="90000"/>
              </a:lnSpc>
            </a:pPr>
            <a:r>
              <a:rPr lang="en-GB"/>
              <a:t>joystick</a:t>
            </a:r>
          </a:p>
          <a:p>
            <a:pPr>
              <a:lnSpc>
                <a:spcPct val="90000"/>
              </a:lnSpc>
            </a:pPr>
            <a:r>
              <a:rPr lang="en-GB"/>
              <a:t>some sliders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good – large selection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bad – hidden state</a:t>
            </a:r>
          </a:p>
          <a:p>
            <a:pPr>
              <a:lnSpc>
                <a:spcPct val="90000"/>
              </a:lnSpc>
            </a:pPr>
            <a:endParaRPr lang="en-GB"/>
          </a:p>
        </p:txBody>
      </p:sp>
      <p:pic>
        <p:nvPicPr>
          <p:cNvPr id="39941" name="Picture 5" descr=" phone.jpg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905000"/>
            <a:ext cx="2971800" cy="458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8" name="Picture 18" descr="min-disc-control_low.jpg                                       00075D63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38300"/>
            <a:ext cx="8904287" cy="3390900"/>
          </a:xfrm>
          <a:prstGeom prst="rect">
            <a:avLst/>
          </a:prstGeom>
          <a:noFill/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minidisk controller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5486400"/>
            <a:ext cx="4191000" cy="106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1600"/>
              <a:t>series of spring-back controls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600"/>
              <a:t>each cycle through some options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600"/>
              <a:t>–natural inverse back/forward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2438400" y="2971800"/>
            <a:ext cx="2286000" cy="2438400"/>
            <a:chOff x="1536" y="1872"/>
            <a:chExt cx="1440" cy="1536"/>
          </a:xfrm>
        </p:grpSpPr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 flipH="1">
              <a:off x="1728" y="1872"/>
              <a:ext cx="576" cy="555"/>
            </a:xfrm>
            <a:prstGeom prst="ellipse">
              <a:avLst/>
            </a:prstGeom>
            <a:noFill/>
            <a:ln w="57150">
              <a:solidFill>
                <a:srgbClr val="ED181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192" cy="960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1536" y="2304"/>
              <a:ext cx="96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1920" y="2304"/>
              <a:ext cx="672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2064" y="2304"/>
              <a:ext cx="912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1200" y="5334000"/>
            <a:ext cx="2971800" cy="1295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1600"/>
              <a:t>twist for track movement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600"/>
              <a:t>pull and twist for volume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600"/>
              <a:t>– spring back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600"/>
              <a:t>– natural inverse for twist</a:t>
            </a:r>
          </a:p>
        </p:txBody>
      </p:sp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6096000" y="2667000"/>
            <a:ext cx="2057400" cy="2667000"/>
            <a:chOff x="3840" y="1680"/>
            <a:chExt cx="1296" cy="1680"/>
          </a:xfrm>
        </p:grpSpPr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 flipH="1">
              <a:off x="3840" y="1680"/>
              <a:ext cx="1296" cy="1248"/>
            </a:xfrm>
            <a:prstGeom prst="ellipse">
              <a:avLst/>
            </a:prstGeom>
            <a:noFill/>
            <a:ln w="57150">
              <a:solidFill>
                <a:srgbClr val="ED181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4560" y="2928"/>
              <a:ext cx="96" cy="432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layout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334000" cy="4114800"/>
          </a:xfrm>
        </p:spPr>
        <p:txBody>
          <a:bodyPr/>
          <a:lstStyle/>
          <a:p>
            <a:pPr>
              <a:buFontTx/>
              <a:buNone/>
              <a:tabLst>
                <a:tab pos="762000" algn="l"/>
                <a:tab pos="1524000" algn="l"/>
              </a:tabLst>
            </a:pPr>
            <a:endParaRPr lang="en-GB"/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r>
              <a:rPr lang="en-GB"/>
              <a:t>controls:</a:t>
            </a:r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r>
              <a:rPr lang="en-GB"/>
              <a:t>	 logical relationship </a:t>
            </a:r>
            <a:br>
              <a:rPr lang="en-GB"/>
            </a:br>
            <a:r>
              <a:rPr lang="en-GB"/>
              <a:t>	~	spatial grouping</a:t>
            </a:r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endParaRPr lang="en-GB"/>
          </a:p>
        </p:txBody>
      </p:sp>
      <p:pic>
        <p:nvPicPr>
          <p:cNvPr id="41989" name="Picture 5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0" name="Picture 12" descr="washing-machine.jpg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16100"/>
            <a:ext cx="8382000" cy="3136900"/>
          </a:xfrm>
          <a:prstGeom prst="rect">
            <a:avLst/>
          </a:prstGeom>
          <a:noFill/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compliant interaction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334000"/>
            <a:ext cx="3810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GB" sz="1800"/>
              <a:t>state evident in</a:t>
            </a:r>
            <a:br>
              <a:rPr lang="en-GB" sz="1800"/>
            </a:br>
            <a:r>
              <a:rPr lang="en-GB" sz="1800"/>
              <a:t>mechanical buttons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334000"/>
            <a:ext cx="3810000" cy="914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GB" sz="1600"/>
              <a:t>rotary knobs reveal internal state and can be controlled by both user and machine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62000" y="22860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1981200" y="4267200"/>
            <a:ext cx="228600" cy="10668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32766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7912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724400" y="4343400"/>
            <a:ext cx="762000" cy="9906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>
            <a:off x="5867400" y="4419600"/>
            <a:ext cx="533400" cy="9144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Managing value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438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/>
              <a:t>people use something</a:t>
            </a:r>
            <a:br>
              <a:rPr lang="en-GB" sz="2400"/>
            </a:br>
            <a:r>
              <a:rPr lang="en-GB" sz="2400"/>
              <a:t>	</a:t>
            </a:r>
            <a:r>
              <a:rPr lang="en-GB" sz="2400" b="1">
                <a:solidFill>
                  <a:srgbClr val="993333"/>
                </a:solidFill>
              </a:rPr>
              <a:t>ONLY  IF</a:t>
            </a:r>
            <a:r>
              <a:rPr lang="en-GB" sz="2400"/>
              <a:t/>
            </a:r>
            <a:br>
              <a:rPr lang="en-GB" sz="2400"/>
            </a:br>
            <a:r>
              <a:rPr lang="en-GB" sz="2400"/>
              <a:t>		it has perceived value</a:t>
            </a:r>
            <a:br>
              <a:rPr lang="en-GB" sz="2400"/>
            </a:br>
            <a:r>
              <a:rPr lang="en-GB" sz="2400"/>
              <a:t>	</a:t>
            </a:r>
            <a:r>
              <a:rPr lang="en-GB" sz="2400" b="1">
                <a:solidFill>
                  <a:srgbClr val="993333"/>
                </a:solidFill>
              </a:rPr>
              <a:t>AND</a:t>
            </a:r>
            <a:r>
              <a:rPr lang="en-GB" sz="2400"/>
              <a:t/>
            </a:r>
            <a:br>
              <a:rPr lang="en-GB" sz="2400"/>
            </a:br>
            <a:r>
              <a:rPr lang="en-GB" sz="2400"/>
              <a:t>		value exceeds cost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724400"/>
            <a:ext cx="8001000" cy="1676400"/>
          </a:xfrm>
        </p:spPr>
        <p:txBody>
          <a:bodyPr/>
          <a:lstStyle/>
          <a:p>
            <a:pPr marL="292100" indent="-292100" defTabSz="571500">
              <a:buFontTx/>
              <a:buNone/>
            </a:pPr>
            <a:r>
              <a:rPr lang="en-GB" sz="2000" b="1">
                <a:solidFill>
                  <a:srgbClr val="993333"/>
                </a:solidFill>
              </a:rPr>
              <a:t>BUT NOTE</a:t>
            </a:r>
            <a:endParaRPr lang="en-GB" sz="2000"/>
          </a:p>
          <a:p>
            <a:pPr marL="292100" indent="-292100" defTabSz="571500"/>
            <a:r>
              <a:rPr lang="en-GB" sz="2000"/>
              <a:t>exceptions (e.g. habit)</a:t>
            </a:r>
          </a:p>
          <a:p>
            <a:pPr marL="292100" indent="-292100" defTabSz="571500"/>
            <a:r>
              <a:rPr lang="en-GB" sz="2000"/>
              <a:t>value </a:t>
            </a:r>
            <a:r>
              <a:rPr lang="en-GB" sz="2000" b="1">
                <a:solidFill>
                  <a:srgbClr val="993333"/>
                </a:solidFill>
              </a:rPr>
              <a:t>NOT</a:t>
            </a:r>
            <a:r>
              <a:rPr lang="en-GB" sz="2000"/>
              <a:t> necessarily personal gain or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Weighing up value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/>
              <a:t>value</a:t>
            </a:r>
          </a:p>
          <a:p>
            <a:pPr lvl="2"/>
            <a:r>
              <a:rPr lang="en-GB"/>
              <a:t>helps me get my work done</a:t>
            </a:r>
          </a:p>
          <a:p>
            <a:pPr lvl="2"/>
            <a:r>
              <a:rPr lang="en-GB"/>
              <a:t>fun</a:t>
            </a:r>
          </a:p>
          <a:p>
            <a:pPr lvl="2"/>
            <a:r>
              <a:rPr lang="en-GB"/>
              <a:t>good for others</a:t>
            </a:r>
          </a:p>
          <a:p>
            <a:pPr>
              <a:buFontTx/>
              <a:buNone/>
            </a:pPr>
            <a:r>
              <a:rPr lang="en-GB"/>
              <a:t>cost</a:t>
            </a:r>
          </a:p>
          <a:p>
            <a:pPr lvl="2"/>
            <a:r>
              <a:rPr lang="en-GB"/>
              <a:t>download time</a:t>
            </a:r>
          </a:p>
          <a:p>
            <a:pPr lvl="2"/>
            <a:r>
              <a:rPr lang="en-GB"/>
              <a:t>money  £, $, €</a:t>
            </a:r>
          </a:p>
          <a:p>
            <a:pPr lvl="2"/>
            <a:r>
              <a:rPr lang="en-GB"/>
              <a:t>learning effort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 economics Net Present Value:</a:t>
            </a:r>
          </a:p>
          <a:p>
            <a:pPr lvl="1"/>
            <a:r>
              <a:rPr lang="en-GB"/>
              <a:t>discount by (1+rate)</a:t>
            </a:r>
            <a:r>
              <a:rPr lang="en-GB" baseline="30000"/>
              <a:t>years to wait</a:t>
            </a:r>
            <a:endParaRPr lang="en-GB"/>
          </a:p>
          <a:p>
            <a:pPr lvl="4"/>
            <a:endParaRPr lang="en-GB"/>
          </a:p>
          <a:p>
            <a:r>
              <a:rPr lang="en-GB"/>
              <a:t>in life people heavily discount</a:t>
            </a:r>
          </a:p>
          <a:p>
            <a:pPr lvl="1"/>
            <a:r>
              <a:rPr lang="en-GB"/>
              <a:t>future value and future cost</a:t>
            </a:r>
          </a:p>
          <a:p>
            <a:pPr lvl="1"/>
            <a:r>
              <a:rPr lang="en-GB"/>
              <a:t>hence resistance to learning</a:t>
            </a:r>
          </a:p>
          <a:p>
            <a:pPr lvl="1"/>
            <a:r>
              <a:rPr lang="en-GB"/>
              <a:t>need low barriers</a:t>
            </a:r>
            <a:br>
              <a:rPr lang="en-GB"/>
            </a:br>
            <a:r>
              <a:rPr lang="en-GB"/>
              <a:t>and high perceived present value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Discounted future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HCI book search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value for people </a:t>
            </a:r>
            <a:r>
              <a:rPr lang="en-GB" sz="2400" i="1"/>
              <a:t>who have</a:t>
            </a:r>
            <a:r>
              <a:rPr lang="en-GB" sz="2400"/>
              <a:t> the book</a:t>
            </a:r>
            <a:br>
              <a:rPr lang="en-GB" sz="2400"/>
            </a:br>
            <a:r>
              <a:rPr lang="en-GB" sz="2400"/>
              <a:t>	helps you to look up things</a:t>
            </a:r>
          </a:p>
          <a:p>
            <a:pPr lvl="3"/>
            <a:r>
              <a:rPr lang="en-GB" sz="1600"/>
              <a:t>chapter and page number</a:t>
            </a:r>
          </a:p>
          <a:p>
            <a:pPr lvl="3"/>
            <a:endParaRPr lang="en-GB" sz="1600"/>
          </a:p>
          <a:p>
            <a:r>
              <a:rPr lang="en-GB" sz="2400"/>
              <a:t>value for those </a:t>
            </a:r>
            <a:r>
              <a:rPr lang="en-GB" sz="2400" i="1"/>
              <a:t>who don’t</a:t>
            </a:r>
            <a:r>
              <a:rPr lang="en-GB" sz="2400"/>
              <a:t> …</a:t>
            </a:r>
            <a:br>
              <a:rPr lang="en-GB" sz="2400"/>
            </a:br>
            <a:r>
              <a:rPr lang="en-GB" sz="2400"/>
              <a:t>	sort of online mini-encyclopaedia</a:t>
            </a:r>
          </a:p>
          <a:p>
            <a:pPr lvl="3"/>
            <a:r>
              <a:rPr lang="en-GB" sz="1600"/>
              <a:t>full paragraph of context</a:t>
            </a:r>
          </a:p>
          <a:p>
            <a:pPr lvl="3"/>
            <a:endParaRPr lang="en-GB" sz="1600"/>
          </a:p>
          <a:p>
            <a:pPr>
              <a:buFontTx/>
              <a:buChar char=" "/>
            </a:pPr>
            <a:r>
              <a:rPr lang="en-GB" sz="2400"/>
              <a:t>… but also says “buy me”!!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914400" y="4800600"/>
            <a:ext cx="5181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000125" y="4953000"/>
            <a:ext cx="4333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latin typeface="Verdana" charset="0"/>
              </a:rPr>
              <a:t>… but also says “buy me”!!</a:t>
            </a:r>
          </a:p>
        </p:txBody>
      </p:sp>
      <p:pic>
        <p:nvPicPr>
          <p:cNvPr id="132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828800"/>
            <a:ext cx="11953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2106" name="Group 10"/>
          <p:cNvGrpSpPr>
            <a:grpSpLocks/>
          </p:cNvGrpSpPr>
          <p:nvPr/>
        </p:nvGrpSpPr>
        <p:grpSpPr bwMode="auto">
          <a:xfrm>
            <a:off x="6248400" y="3429000"/>
            <a:ext cx="2362200" cy="3287713"/>
            <a:chOff x="3936" y="2160"/>
            <a:chExt cx="1488" cy="2071"/>
          </a:xfrm>
        </p:grpSpPr>
        <p:pic>
          <p:nvPicPr>
            <p:cNvPr id="132104" name="Picture 8" descr="search-results.pict                                            0006D35BMacintosh HD                   ABA78158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36" y="2763"/>
              <a:ext cx="1488" cy="1468"/>
            </a:xfrm>
            <a:prstGeom prst="rect">
              <a:avLst/>
            </a:prstGeom>
            <a:noFill/>
          </p:spPr>
        </p:pic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 flipH="1">
              <a:off x="4704" y="2160"/>
              <a:ext cx="24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Value and organisational design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coercion</a:t>
            </a:r>
          </a:p>
          <a:p>
            <a:pPr lvl="2">
              <a:lnSpc>
                <a:spcPct val="90000"/>
              </a:lnSpc>
            </a:pPr>
            <a:r>
              <a:rPr lang="en-GB"/>
              <a:t>tell people what to do!</a:t>
            </a:r>
          </a:p>
          <a:p>
            <a:pPr lvl="2">
              <a:lnSpc>
                <a:spcPct val="90000"/>
              </a:lnSpc>
            </a:pPr>
            <a:r>
              <a:rPr lang="en-GB"/>
              <a:t>value = keep your job</a:t>
            </a:r>
          </a:p>
          <a:p>
            <a:pPr>
              <a:lnSpc>
                <a:spcPct val="90000"/>
              </a:lnSpc>
            </a:pPr>
            <a:r>
              <a:rPr lang="en-GB" sz="2400"/>
              <a:t>enculturation</a:t>
            </a:r>
          </a:p>
          <a:p>
            <a:pPr lvl="2">
              <a:lnSpc>
                <a:spcPct val="90000"/>
              </a:lnSpc>
            </a:pPr>
            <a:r>
              <a:rPr lang="en-GB"/>
              <a:t>explain corporate values</a:t>
            </a:r>
          </a:p>
          <a:p>
            <a:pPr lvl="2">
              <a:lnSpc>
                <a:spcPct val="90000"/>
              </a:lnSpc>
            </a:pPr>
            <a:r>
              <a:rPr lang="en-GB"/>
              <a:t>establish support </a:t>
            </a:r>
            <a:r>
              <a:rPr lang="en-GB" sz="1800"/>
              <a:t>(e.g share options)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sz="2400"/>
              <a:t>emergence</a:t>
            </a:r>
          </a:p>
          <a:p>
            <a:pPr lvl="2">
              <a:lnSpc>
                <a:spcPct val="90000"/>
              </a:lnSpc>
            </a:pPr>
            <a:r>
              <a:rPr lang="en-GB"/>
              <a:t>design process so that</a:t>
            </a:r>
            <a:br>
              <a:rPr lang="en-GB"/>
            </a:br>
            <a:r>
              <a:rPr lang="en-GB"/>
              <a:t>individuals value </a:t>
            </a:r>
            <a:r>
              <a:rPr lang="en-GB">
                <a:sym typeface="Symbol" charset="2"/>
              </a:rPr>
              <a:t></a:t>
            </a:r>
            <a:r>
              <a:rPr lang="en-GB"/>
              <a:t> organisational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execution/evaluation loop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r>
              <a:rPr lang="en-GB" sz="1800"/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evaluates system state with respect to goal</a:t>
            </a:r>
          </a:p>
          <a:p>
            <a:pPr lvl="2">
              <a:lnSpc>
                <a:spcPct val="90000"/>
              </a:lnSpc>
            </a:pPr>
            <a:endParaRPr lang="en-GB" sz="180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system</a:t>
              </a: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evaluation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execution</a:t>
              </a:r>
            </a:p>
          </p:txBody>
        </p:sp>
        <p:grpSp>
          <p:nvGrpSpPr>
            <p:cNvPr id="31752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1753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4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goal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lesson …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/>
              <a:t>if you want someone to do something …</a:t>
            </a:r>
          </a:p>
          <a:p>
            <a:pPr>
              <a:buFontTx/>
              <a:buChar char=" "/>
            </a:pPr>
            <a:endParaRPr lang="en-GB"/>
          </a:p>
          <a:p>
            <a:r>
              <a:rPr lang="en-GB"/>
              <a:t>make it easy for them!</a:t>
            </a:r>
          </a:p>
          <a:p>
            <a:endParaRPr lang="en-GB"/>
          </a:p>
          <a:p>
            <a:r>
              <a:rPr lang="en-GB"/>
              <a:t>understand their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execution/evaluation loop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r>
              <a:rPr lang="en-GB" sz="1800"/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system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evaluation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execution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2777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goal</a:t>
              </a:r>
            </a:p>
          </p:txBody>
        </p:sp>
      </p:grp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114800" y="1676400"/>
            <a:ext cx="838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1600200" y="3505200"/>
            <a:ext cx="3581400" cy="3810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execution/evaluation loop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endParaRPr lang="en-GB" sz="1800"/>
          </a:p>
          <a:p>
            <a:pPr lvl="2">
              <a:lnSpc>
                <a:spcPct val="90000"/>
              </a:lnSpc>
            </a:pPr>
            <a:endParaRPr lang="en-GB" sz="180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sz="180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system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evaluation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execution</a:t>
              </a:r>
            </a:p>
          </p:txBody>
        </p: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3801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2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Arial" charset="0"/>
                </a:rPr>
                <a:t>goal</a:t>
              </a:r>
            </a:p>
          </p:txBody>
        </p:sp>
      </p:grp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676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600200" y="3810000"/>
            <a:ext cx="41148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1828</Words>
  <Application>Microsoft PowerPoint</Application>
  <PresentationFormat>On-screen Show (4:3)</PresentationFormat>
  <Paragraphs>651</Paragraphs>
  <Slides>70</Slides>
  <Notes>3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Times</vt:lpstr>
      <vt:lpstr>Comic Sans MS</vt:lpstr>
      <vt:lpstr>Verdana</vt:lpstr>
      <vt:lpstr>Times New Roman</vt:lpstr>
      <vt:lpstr>Monotype Sorts</vt:lpstr>
      <vt:lpstr>Arial</vt:lpstr>
      <vt:lpstr>Symbol</vt:lpstr>
      <vt:lpstr>Helvetica</vt:lpstr>
      <vt:lpstr>Blank</vt:lpstr>
      <vt:lpstr>Microsoft Word 2001 Picture</vt:lpstr>
      <vt:lpstr>Microsoft Word 2001 Document</vt:lpstr>
      <vt:lpstr>chapter 3</vt:lpstr>
      <vt:lpstr>The Interaction</vt:lpstr>
      <vt:lpstr>What is interaction?</vt:lpstr>
      <vt:lpstr>models of interaction</vt:lpstr>
      <vt:lpstr>Some terms of interaction</vt:lpstr>
      <vt:lpstr>Donald Norman’s model</vt:lpstr>
      <vt:lpstr>execution/evaluation loop</vt:lpstr>
      <vt:lpstr>execution/evaluation loop</vt:lpstr>
      <vt:lpstr>execution/evaluation loop</vt:lpstr>
      <vt:lpstr>execution/evaluation loop</vt:lpstr>
      <vt:lpstr>Using Norman’s model</vt:lpstr>
      <vt:lpstr>Human error - slips and mistakes</vt:lpstr>
      <vt:lpstr>Abowd and Beale framework</vt:lpstr>
      <vt:lpstr>Using Abowd &amp; Beale’s model</vt:lpstr>
      <vt:lpstr>ergonomics</vt:lpstr>
      <vt:lpstr>Ergonomics</vt:lpstr>
      <vt:lpstr>Ergonomics - examples</vt:lpstr>
      <vt:lpstr>Industrial interfaces</vt:lpstr>
      <vt:lpstr>Glass interfaces ?</vt:lpstr>
      <vt:lpstr>Indirect manipulation</vt:lpstr>
      <vt:lpstr>interaction styles</vt:lpstr>
      <vt:lpstr>Common interaction styles</vt:lpstr>
      <vt:lpstr>Command line interface</vt:lpstr>
      <vt:lpstr>Menus</vt:lpstr>
      <vt:lpstr>Natural language</vt:lpstr>
      <vt:lpstr>Query interfaces</vt:lpstr>
      <vt:lpstr>Form-fills</vt:lpstr>
      <vt:lpstr>Spreadsheets</vt:lpstr>
      <vt:lpstr>WIMP Interface</vt:lpstr>
      <vt:lpstr>Point and click interfaces</vt:lpstr>
      <vt:lpstr>Three dimensional interfaces</vt:lpstr>
      <vt:lpstr>elements of the wimp interface</vt:lpstr>
      <vt:lpstr>Windows</vt:lpstr>
      <vt:lpstr>Icons</vt:lpstr>
      <vt:lpstr>Pointers</vt:lpstr>
      <vt:lpstr>Menus</vt:lpstr>
      <vt:lpstr>Kinds of Menus </vt:lpstr>
      <vt:lpstr>Menus extras</vt:lpstr>
      <vt:lpstr>Menus design issues</vt:lpstr>
      <vt:lpstr>Buttons</vt:lpstr>
      <vt:lpstr>Toolbars</vt:lpstr>
      <vt:lpstr>Palettes and tear-off menus</vt:lpstr>
      <vt:lpstr>Dialogue boxes</vt:lpstr>
      <vt:lpstr>interactivity</vt:lpstr>
      <vt:lpstr>Speech–driven interfaces</vt:lpstr>
      <vt:lpstr>Look and … feel</vt:lpstr>
      <vt:lpstr>Initiative </vt:lpstr>
      <vt:lpstr>Error and repair</vt:lpstr>
      <vt:lpstr>Context</vt:lpstr>
      <vt:lpstr>Experience, engagement and fun</vt:lpstr>
      <vt:lpstr>Experience?</vt:lpstr>
      <vt:lpstr>Designing experience</vt:lpstr>
      <vt:lpstr>Designing experience</vt:lpstr>
      <vt:lpstr>Designing experience</vt:lpstr>
      <vt:lpstr>how crackers work</vt:lpstr>
      <vt:lpstr>The crackers experience</vt:lpstr>
      <vt:lpstr>Physical design</vt:lpstr>
      <vt:lpstr>Design trade-offs</vt:lpstr>
      <vt:lpstr>Fluidity</vt:lpstr>
      <vt:lpstr>inverse actions</vt:lpstr>
      <vt:lpstr>spring back controls</vt:lpstr>
      <vt:lpstr>a minidisk controller</vt:lpstr>
      <vt:lpstr>physical layout</vt:lpstr>
      <vt:lpstr>compliant interaction</vt:lpstr>
      <vt:lpstr>Managing value</vt:lpstr>
      <vt:lpstr>Weighing up value</vt:lpstr>
      <vt:lpstr>Discounted future</vt:lpstr>
      <vt:lpstr>example – HCI book search</vt:lpstr>
      <vt:lpstr>Value and organisational design</vt:lpstr>
      <vt:lpstr>General lesson …</vt:lpstr>
    </vt:vector>
  </TitlesOfParts>
  <Company>Lancaster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user</cp:lastModifiedBy>
  <cp:revision>18</cp:revision>
  <dcterms:created xsi:type="dcterms:W3CDTF">2003-08-07T14:10:51Z</dcterms:created>
  <dcterms:modified xsi:type="dcterms:W3CDTF">2019-01-23T09:02:02Z</dcterms:modified>
</cp:coreProperties>
</file>