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5"/>
  </p:notesMasterIdLst>
  <p:sldIdLst>
    <p:sldId id="256" r:id="rId2"/>
    <p:sldId id="257" r:id="rId3"/>
    <p:sldId id="258" r:id="rId4"/>
    <p:sldId id="288" r:id="rId5"/>
    <p:sldId id="259" r:id="rId6"/>
    <p:sldId id="283" r:id="rId7"/>
    <p:sldId id="287" r:id="rId8"/>
    <p:sldId id="286" r:id="rId9"/>
    <p:sldId id="289" r:id="rId10"/>
    <p:sldId id="290" r:id="rId11"/>
    <p:sldId id="291" r:id="rId12"/>
    <p:sldId id="295" r:id="rId13"/>
    <p:sldId id="296" r:id="rId14"/>
    <p:sldId id="297" r:id="rId15"/>
    <p:sldId id="293" r:id="rId16"/>
    <p:sldId id="298" r:id="rId17"/>
    <p:sldId id="294" r:id="rId18"/>
    <p:sldId id="299" r:id="rId19"/>
    <p:sldId id="300" r:id="rId20"/>
    <p:sldId id="302" r:id="rId21"/>
    <p:sldId id="301" r:id="rId22"/>
    <p:sldId id="303" r:id="rId23"/>
    <p:sldId id="304" r:id="rId24"/>
    <p:sldId id="306" r:id="rId25"/>
    <p:sldId id="307" r:id="rId26"/>
    <p:sldId id="305" r:id="rId27"/>
    <p:sldId id="308" r:id="rId28"/>
    <p:sldId id="312" r:id="rId29"/>
    <p:sldId id="313" r:id="rId30"/>
    <p:sldId id="314" r:id="rId31"/>
    <p:sldId id="315" r:id="rId32"/>
    <p:sldId id="316" r:id="rId33"/>
    <p:sldId id="317" r:id="rId34"/>
    <p:sldId id="310" r:id="rId35"/>
    <p:sldId id="311" r:id="rId36"/>
    <p:sldId id="318" r:id="rId37"/>
    <p:sldId id="320" r:id="rId38"/>
    <p:sldId id="321" r:id="rId39"/>
    <p:sldId id="319" r:id="rId40"/>
    <p:sldId id="322" r:id="rId41"/>
    <p:sldId id="323" r:id="rId42"/>
    <p:sldId id="325" r:id="rId43"/>
    <p:sldId id="280" r:id="rId4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iI8ks0JdZeP51VyLDsYmVih1S0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714" y="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066A3C-87CE-4762-9EA9-35BCCC817EBC}"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E96B4E6C-F10D-4E09-9A83-6310AFACBE88}">
      <dgm:prSet phldrT="[Text]" custT="1"/>
      <dgm:spPr/>
      <dgm:t>
        <a:bodyPr/>
        <a:lstStyle/>
        <a:p>
          <a:pPr algn="ctr"/>
          <a:r>
            <a:rPr lang="en-US" sz="2400" b="0" i="0" dirty="0">
              <a:solidFill>
                <a:schemeClr val="tx1"/>
              </a:solidFill>
            </a:rPr>
            <a:t>Step 1: Find the URL you want to scrape.</a:t>
          </a:r>
          <a:endParaRPr lang="en-US" sz="2400" dirty="0">
            <a:solidFill>
              <a:schemeClr val="tx1"/>
            </a:solidFill>
          </a:endParaRPr>
        </a:p>
      </dgm:t>
    </dgm:pt>
    <dgm:pt modelId="{58F2C0BF-C1CB-4548-B679-18268DF0D759}" type="parTrans" cxnId="{B1252B20-8AFA-43EA-9AE2-56F37FB9857A}">
      <dgm:prSet/>
      <dgm:spPr/>
      <dgm:t>
        <a:bodyPr/>
        <a:lstStyle/>
        <a:p>
          <a:endParaRPr lang="en-US"/>
        </a:p>
      </dgm:t>
    </dgm:pt>
    <dgm:pt modelId="{9B9B9641-E6D3-4858-A9B5-41CA75331614}" type="sibTrans" cxnId="{B1252B20-8AFA-43EA-9AE2-56F37FB9857A}">
      <dgm:prSet/>
      <dgm:spPr/>
      <dgm:t>
        <a:bodyPr/>
        <a:lstStyle/>
        <a:p>
          <a:endParaRPr lang="en-US"/>
        </a:p>
      </dgm:t>
    </dgm:pt>
    <dgm:pt modelId="{931EA186-627F-4757-B4FF-AB42278DF843}">
      <dgm:prSet phldrT="[Text]" custT="1"/>
      <dgm:spPr/>
      <dgm:t>
        <a:bodyPr/>
        <a:lstStyle/>
        <a:p>
          <a:r>
            <a:rPr lang="en-US" sz="2400" b="0" i="0" dirty="0">
              <a:solidFill>
                <a:schemeClr val="tx1"/>
              </a:solidFill>
            </a:rPr>
            <a:t>Step 5: Isolating the results:</a:t>
          </a:r>
          <a:endParaRPr lang="en-US" sz="2400" dirty="0">
            <a:solidFill>
              <a:schemeClr val="tx1"/>
            </a:solidFill>
          </a:endParaRPr>
        </a:p>
      </dgm:t>
    </dgm:pt>
    <dgm:pt modelId="{515E8E87-8CC5-4F8E-BA17-8F688EAB839F}" type="parTrans" cxnId="{290EB87F-42D6-4758-A866-65A40971852D}">
      <dgm:prSet/>
      <dgm:spPr/>
      <dgm:t>
        <a:bodyPr/>
        <a:lstStyle/>
        <a:p>
          <a:endParaRPr lang="en-US"/>
        </a:p>
      </dgm:t>
    </dgm:pt>
    <dgm:pt modelId="{C6EB74F5-B463-4036-B243-9BD72CDEC9A6}" type="sibTrans" cxnId="{290EB87F-42D6-4758-A866-65A40971852D}">
      <dgm:prSet/>
      <dgm:spPr/>
      <dgm:t>
        <a:bodyPr/>
        <a:lstStyle/>
        <a:p>
          <a:endParaRPr lang="en-US"/>
        </a:p>
      </dgm:t>
    </dgm:pt>
    <dgm:pt modelId="{26DD5139-6796-48CB-8A62-4B1E003ACDAC}">
      <dgm:prSet phldrT="[Text]" custT="1"/>
      <dgm:spPr/>
      <dgm:t>
        <a:bodyPr/>
        <a:lstStyle/>
        <a:p>
          <a:r>
            <a:rPr lang="en-US" sz="2400" dirty="0">
              <a:solidFill>
                <a:schemeClr val="tx1"/>
              </a:solidFill>
            </a:rPr>
            <a:t>Step 6: Saving all the reviews to CSV file</a:t>
          </a:r>
        </a:p>
      </dgm:t>
    </dgm:pt>
    <dgm:pt modelId="{74387F86-237B-4883-AA31-44C6B032454D}" type="parTrans" cxnId="{720030A8-2D0F-40EF-ACDB-D040E15007AF}">
      <dgm:prSet/>
      <dgm:spPr/>
      <dgm:t>
        <a:bodyPr/>
        <a:lstStyle/>
        <a:p>
          <a:endParaRPr lang="en-US"/>
        </a:p>
      </dgm:t>
    </dgm:pt>
    <dgm:pt modelId="{17C03813-88C8-4FA2-91B3-CA73125769A6}" type="sibTrans" cxnId="{720030A8-2D0F-40EF-ACDB-D040E15007AF}">
      <dgm:prSet/>
      <dgm:spPr/>
      <dgm:t>
        <a:bodyPr/>
        <a:lstStyle/>
        <a:p>
          <a:endParaRPr lang="en-US"/>
        </a:p>
      </dgm:t>
    </dgm:pt>
    <dgm:pt modelId="{5F3A768B-6325-4387-8C7D-3661B8A02226}">
      <dgm:prSet phldrT="[Text]" custT="1"/>
      <dgm:spPr/>
      <dgm:t>
        <a:bodyPr/>
        <a:lstStyle/>
        <a:p>
          <a:r>
            <a:rPr lang="en-US" sz="2400" b="0" i="0" dirty="0">
              <a:solidFill>
                <a:schemeClr val="tx1"/>
              </a:solidFill>
            </a:rPr>
            <a:t>Step 4: Web Scraping Code</a:t>
          </a:r>
          <a:endParaRPr lang="en-US" sz="2400" dirty="0">
            <a:solidFill>
              <a:schemeClr val="tx1"/>
            </a:solidFill>
          </a:endParaRPr>
        </a:p>
      </dgm:t>
    </dgm:pt>
    <dgm:pt modelId="{8047E2EA-E234-4BFD-8200-A52B8DCB1C47}" type="parTrans" cxnId="{F614F3CF-419D-4075-8E19-600FF352F207}">
      <dgm:prSet/>
      <dgm:spPr/>
      <dgm:t>
        <a:bodyPr/>
        <a:lstStyle/>
        <a:p>
          <a:endParaRPr lang="en-US"/>
        </a:p>
      </dgm:t>
    </dgm:pt>
    <dgm:pt modelId="{A127EDA9-D451-4284-A7CC-1FE21341DA10}" type="sibTrans" cxnId="{F614F3CF-419D-4075-8E19-600FF352F207}">
      <dgm:prSet/>
      <dgm:spPr/>
      <dgm:t>
        <a:bodyPr/>
        <a:lstStyle/>
        <a:p>
          <a:endParaRPr lang="en-US"/>
        </a:p>
      </dgm:t>
    </dgm:pt>
    <dgm:pt modelId="{B9F65C79-613D-418D-864A-3DF99DFDC6D3}">
      <dgm:prSet phldrT="[Text]" custT="1"/>
      <dgm:spPr/>
      <dgm:t>
        <a:bodyPr/>
        <a:lstStyle/>
        <a:p>
          <a:r>
            <a:rPr lang="en-US" sz="2400" b="0" i="0" dirty="0">
              <a:solidFill>
                <a:schemeClr val="tx1"/>
              </a:solidFill>
            </a:rPr>
            <a:t>Step 2: Identify the structure of the sites HTML</a:t>
          </a:r>
          <a:endParaRPr lang="en-US" sz="2400" dirty="0">
            <a:solidFill>
              <a:schemeClr val="tx1"/>
            </a:solidFill>
          </a:endParaRPr>
        </a:p>
      </dgm:t>
    </dgm:pt>
    <dgm:pt modelId="{93214660-17A0-4422-8EF1-742B60F43A63}" type="parTrans" cxnId="{66320D41-DC7E-4ACC-9725-0975B009B30A}">
      <dgm:prSet/>
      <dgm:spPr/>
      <dgm:t>
        <a:bodyPr/>
        <a:lstStyle/>
        <a:p>
          <a:endParaRPr lang="en-US"/>
        </a:p>
      </dgm:t>
    </dgm:pt>
    <dgm:pt modelId="{18CAB272-AAC4-437A-A6E8-A057C68F0EF4}" type="sibTrans" cxnId="{66320D41-DC7E-4ACC-9725-0975B009B30A}">
      <dgm:prSet/>
      <dgm:spPr/>
      <dgm:t>
        <a:bodyPr/>
        <a:lstStyle/>
        <a:p>
          <a:endParaRPr lang="en-US"/>
        </a:p>
      </dgm:t>
    </dgm:pt>
    <dgm:pt modelId="{C1F66F85-220A-4DE1-9C35-B8BDB9B3FFAA}">
      <dgm:prSet phldrT="[Text]" custT="1"/>
      <dgm:spPr/>
      <dgm:t>
        <a:bodyPr/>
        <a:lstStyle/>
        <a:p>
          <a:r>
            <a:rPr lang="en-US" sz="2400" b="0" i="0" dirty="0">
              <a:solidFill>
                <a:schemeClr val="tx1"/>
              </a:solidFill>
            </a:rPr>
            <a:t>Step 3: Install Beautiful Soup and Requests</a:t>
          </a:r>
          <a:endParaRPr lang="en-US" sz="2400" dirty="0">
            <a:solidFill>
              <a:schemeClr val="tx1"/>
            </a:solidFill>
          </a:endParaRPr>
        </a:p>
      </dgm:t>
    </dgm:pt>
    <dgm:pt modelId="{806213E1-E31E-4B6E-9242-E836E011122C}" type="parTrans" cxnId="{93DEADE6-376D-4C6D-A1A4-3416BDE7BDE5}">
      <dgm:prSet/>
      <dgm:spPr/>
      <dgm:t>
        <a:bodyPr/>
        <a:lstStyle/>
        <a:p>
          <a:endParaRPr lang="en-US"/>
        </a:p>
      </dgm:t>
    </dgm:pt>
    <dgm:pt modelId="{4C65A9D9-1018-4439-A4A6-2B5E4D4163D5}" type="sibTrans" cxnId="{93DEADE6-376D-4C6D-A1A4-3416BDE7BDE5}">
      <dgm:prSet/>
      <dgm:spPr/>
      <dgm:t>
        <a:bodyPr/>
        <a:lstStyle/>
        <a:p>
          <a:endParaRPr lang="en-US"/>
        </a:p>
      </dgm:t>
    </dgm:pt>
    <dgm:pt modelId="{BBFBBF89-8BB7-4BD7-977B-B41ADBFBF501}" type="pres">
      <dgm:prSet presAssocID="{30066A3C-87CE-4762-9EA9-35BCCC817EBC}" presName="Name0" presStyleCnt="0">
        <dgm:presLayoutVars>
          <dgm:dir/>
          <dgm:animLvl val="lvl"/>
          <dgm:resizeHandles val="exact"/>
        </dgm:presLayoutVars>
      </dgm:prSet>
      <dgm:spPr/>
    </dgm:pt>
    <dgm:pt modelId="{9D0C52E5-E33B-4ACE-AE64-EDB6C45A3CDE}" type="pres">
      <dgm:prSet presAssocID="{26DD5139-6796-48CB-8A62-4B1E003ACDAC}" presName="boxAndChildren" presStyleCnt="0"/>
      <dgm:spPr/>
    </dgm:pt>
    <dgm:pt modelId="{929183F5-BEA8-4DDB-B2D0-F0B64F6720DB}" type="pres">
      <dgm:prSet presAssocID="{26DD5139-6796-48CB-8A62-4B1E003ACDAC}" presName="parentTextBox" presStyleLbl="node1" presStyleIdx="0" presStyleCnt="6"/>
      <dgm:spPr/>
    </dgm:pt>
    <dgm:pt modelId="{B584E8E0-4DF8-4918-868E-4F54BC4CD5C5}" type="pres">
      <dgm:prSet presAssocID="{C6EB74F5-B463-4036-B243-9BD72CDEC9A6}" presName="sp" presStyleCnt="0"/>
      <dgm:spPr/>
    </dgm:pt>
    <dgm:pt modelId="{1F382183-4176-4224-904C-B05CCA34D442}" type="pres">
      <dgm:prSet presAssocID="{931EA186-627F-4757-B4FF-AB42278DF843}" presName="arrowAndChildren" presStyleCnt="0"/>
      <dgm:spPr/>
    </dgm:pt>
    <dgm:pt modelId="{B603AFD0-2AD5-483F-B705-4D87574C7EAB}" type="pres">
      <dgm:prSet presAssocID="{931EA186-627F-4757-B4FF-AB42278DF843}" presName="parentTextArrow" presStyleLbl="node1" presStyleIdx="1" presStyleCnt="6"/>
      <dgm:spPr/>
    </dgm:pt>
    <dgm:pt modelId="{66A6DD1B-40D7-4FCD-BB55-43274B7E64A4}" type="pres">
      <dgm:prSet presAssocID="{A127EDA9-D451-4284-A7CC-1FE21341DA10}" presName="sp" presStyleCnt="0"/>
      <dgm:spPr/>
    </dgm:pt>
    <dgm:pt modelId="{2D6E60C0-BE04-4573-9960-9841C94BF453}" type="pres">
      <dgm:prSet presAssocID="{5F3A768B-6325-4387-8C7D-3661B8A02226}" presName="arrowAndChildren" presStyleCnt="0"/>
      <dgm:spPr/>
    </dgm:pt>
    <dgm:pt modelId="{7F0BACA1-676D-44A9-A78E-C45AB203061D}" type="pres">
      <dgm:prSet presAssocID="{5F3A768B-6325-4387-8C7D-3661B8A02226}" presName="parentTextArrow" presStyleLbl="node1" presStyleIdx="2" presStyleCnt="6"/>
      <dgm:spPr/>
    </dgm:pt>
    <dgm:pt modelId="{CE59AFA1-9185-4EDF-924F-1A594467E6CE}" type="pres">
      <dgm:prSet presAssocID="{4C65A9D9-1018-4439-A4A6-2B5E4D4163D5}" presName="sp" presStyleCnt="0"/>
      <dgm:spPr/>
    </dgm:pt>
    <dgm:pt modelId="{9776FFEB-25E1-46BB-A00D-4F8D1459EEA5}" type="pres">
      <dgm:prSet presAssocID="{C1F66F85-220A-4DE1-9C35-B8BDB9B3FFAA}" presName="arrowAndChildren" presStyleCnt="0"/>
      <dgm:spPr/>
    </dgm:pt>
    <dgm:pt modelId="{0FDFD51C-CF99-401B-AFBE-298F6B1128C8}" type="pres">
      <dgm:prSet presAssocID="{C1F66F85-220A-4DE1-9C35-B8BDB9B3FFAA}" presName="parentTextArrow" presStyleLbl="node1" presStyleIdx="3" presStyleCnt="6"/>
      <dgm:spPr/>
    </dgm:pt>
    <dgm:pt modelId="{002BB37B-7E1D-48E6-8A38-C6313C01382E}" type="pres">
      <dgm:prSet presAssocID="{18CAB272-AAC4-437A-A6E8-A057C68F0EF4}" presName="sp" presStyleCnt="0"/>
      <dgm:spPr/>
    </dgm:pt>
    <dgm:pt modelId="{5C59D79E-2848-4B7C-A3EA-251229679FBC}" type="pres">
      <dgm:prSet presAssocID="{B9F65C79-613D-418D-864A-3DF99DFDC6D3}" presName="arrowAndChildren" presStyleCnt="0"/>
      <dgm:spPr/>
    </dgm:pt>
    <dgm:pt modelId="{C0172FB6-0C76-45C5-A339-BA5F2B3A2B26}" type="pres">
      <dgm:prSet presAssocID="{B9F65C79-613D-418D-864A-3DF99DFDC6D3}" presName="parentTextArrow" presStyleLbl="node1" presStyleIdx="4" presStyleCnt="6"/>
      <dgm:spPr/>
    </dgm:pt>
    <dgm:pt modelId="{E9503D43-39E7-4F50-A206-A0E459421E7C}" type="pres">
      <dgm:prSet presAssocID="{9B9B9641-E6D3-4858-A9B5-41CA75331614}" presName="sp" presStyleCnt="0"/>
      <dgm:spPr/>
    </dgm:pt>
    <dgm:pt modelId="{2E56599E-FFB5-4795-A1F3-CA5BE031FBDB}" type="pres">
      <dgm:prSet presAssocID="{E96B4E6C-F10D-4E09-9A83-6310AFACBE88}" presName="arrowAndChildren" presStyleCnt="0"/>
      <dgm:spPr/>
    </dgm:pt>
    <dgm:pt modelId="{0BA43542-2FD4-468F-BEB0-40E490B9EA61}" type="pres">
      <dgm:prSet presAssocID="{E96B4E6C-F10D-4E09-9A83-6310AFACBE88}" presName="parentTextArrow" presStyleLbl="node1" presStyleIdx="5" presStyleCnt="6"/>
      <dgm:spPr/>
    </dgm:pt>
  </dgm:ptLst>
  <dgm:cxnLst>
    <dgm:cxn modelId="{B1252B20-8AFA-43EA-9AE2-56F37FB9857A}" srcId="{30066A3C-87CE-4762-9EA9-35BCCC817EBC}" destId="{E96B4E6C-F10D-4E09-9A83-6310AFACBE88}" srcOrd="0" destOrd="0" parTransId="{58F2C0BF-C1CB-4548-B679-18268DF0D759}" sibTransId="{9B9B9641-E6D3-4858-A9B5-41CA75331614}"/>
    <dgm:cxn modelId="{969F1728-2AE3-4D76-8AFD-75EB04358108}" type="presOf" srcId="{30066A3C-87CE-4762-9EA9-35BCCC817EBC}" destId="{BBFBBF89-8BB7-4BD7-977B-B41ADBFBF501}" srcOrd="0" destOrd="0" presId="urn:microsoft.com/office/officeart/2005/8/layout/process4"/>
    <dgm:cxn modelId="{6ACB1236-9902-4195-B1DA-8B1CC8B68F49}" type="presOf" srcId="{E96B4E6C-F10D-4E09-9A83-6310AFACBE88}" destId="{0BA43542-2FD4-468F-BEB0-40E490B9EA61}" srcOrd="0" destOrd="0" presId="urn:microsoft.com/office/officeart/2005/8/layout/process4"/>
    <dgm:cxn modelId="{66320D41-DC7E-4ACC-9725-0975B009B30A}" srcId="{30066A3C-87CE-4762-9EA9-35BCCC817EBC}" destId="{B9F65C79-613D-418D-864A-3DF99DFDC6D3}" srcOrd="1" destOrd="0" parTransId="{93214660-17A0-4422-8EF1-742B60F43A63}" sibTransId="{18CAB272-AAC4-437A-A6E8-A057C68F0EF4}"/>
    <dgm:cxn modelId="{28848773-A84A-4668-A25D-BF3372AFD622}" type="presOf" srcId="{C1F66F85-220A-4DE1-9C35-B8BDB9B3FFAA}" destId="{0FDFD51C-CF99-401B-AFBE-298F6B1128C8}" srcOrd="0" destOrd="0" presId="urn:microsoft.com/office/officeart/2005/8/layout/process4"/>
    <dgm:cxn modelId="{290EB87F-42D6-4758-A866-65A40971852D}" srcId="{30066A3C-87CE-4762-9EA9-35BCCC817EBC}" destId="{931EA186-627F-4757-B4FF-AB42278DF843}" srcOrd="4" destOrd="0" parTransId="{515E8E87-8CC5-4F8E-BA17-8F688EAB839F}" sibTransId="{C6EB74F5-B463-4036-B243-9BD72CDEC9A6}"/>
    <dgm:cxn modelId="{8D4A2E92-F2E6-4BEA-9806-9481FCFD6C20}" type="presOf" srcId="{26DD5139-6796-48CB-8A62-4B1E003ACDAC}" destId="{929183F5-BEA8-4DDB-B2D0-F0B64F6720DB}" srcOrd="0" destOrd="0" presId="urn:microsoft.com/office/officeart/2005/8/layout/process4"/>
    <dgm:cxn modelId="{720030A8-2D0F-40EF-ACDB-D040E15007AF}" srcId="{30066A3C-87CE-4762-9EA9-35BCCC817EBC}" destId="{26DD5139-6796-48CB-8A62-4B1E003ACDAC}" srcOrd="5" destOrd="0" parTransId="{74387F86-237B-4883-AA31-44C6B032454D}" sibTransId="{17C03813-88C8-4FA2-91B3-CA73125769A6}"/>
    <dgm:cxn modelId="{D5FB32A8-D42C-4E6E-B064-684E1DD0B114}" type="presOf" srcId="{5F3A768B-6325-4387-8C7D-3661B8A02226}" destId="{7F0BACA1-676D-44A9-A78E-C45AB203061D}" srcOrd="0" destOrd="0" presId="urn:microsoft.com/office/officeart/2005/8/layout/process4"/>
    <dgm:cxn modelId="{F614F3CF-419D-4075-8E19-600FF352F207}" srcId="{30066A3C-87CE-4762-9EA9-35BCCC817EBC}" destId="{5F3A768B-6325-4387-8C7D-3661B8A02226}" srcOrd="3" destOrd="0" parTransId="{8047E2EA-E234-4BFD-8200-A52B8DCB1C47}" sibTransId="{A127EDA9-D451-4284-A7CC-1FE21341DA10}"/>
    <dgm:cxn modelId="{93DEADE6-376D-4C6D-A1A4-3416BDE7BDE5}" srcId="{30066A3C-87CE-4762-9EA9-35BCCC817EBC}" destId="{C1F66F85-220A-4DE1-9C35-B8BDB9B3FFAA}" srcOrd="2" destOrd="0" parTransId="{806213E1-E31E-4B6E-9242-E836E011122C}" sibTransId="{4C65A9D9-1018-4439-A4A6-2B5E4D4163D5}"/>
    <dgm:cxn modelId="{D69DEAFA-A40A-4EE4-B1F5-42F40B012D24}" type="presOf" srcId="{931EA186-627F-4757-B4FF-AB42278DF843}" destId="{B603AFD0-2AD5-483F-B705-4D87574C7EAB}" srcOrd="0" destOrd="0" presId="urn:microsoft.com/office/officeart/2005/8/layout/process4"/>
    <dgm:cxn modelId="{BB6E77FD-79B8-40BE-AF2E-D3533F593555}" type="presOf" srcId="{B9F65C79-613D-418D-864A-3DF99DFDC6D3}" destId="{C0172FB6-0C76-45C5-A339-BA5F2B3A2B26}" srcOrd="0" destOrd="0" presId="urn:microsoft.com/office/officeart/2005/8/layout/process4"/>
    <dgm:cxn modelId="{E7A5964C-252B-4CA5-B48E-B1EA796BE49C}" type="presParOf" srcId="{BBFBBF89-8BB7-4BD7-977B-B41ADBFBF501}" destId="{9D0C52E5-E33B-4ACE-AE64-EDB6C45A3CDE}" srcOrd="0" destOrd="0" presId="urn:microsoft.com/office/officeart/2005/8/layout/process4"/>
    <dgm:cxn modelId="{57D6DA85-A6A7-44C8-B607-C71BD85E7FBF}" type="presParOf" srcId="{9D0C52E5-E33B-4ACE-AE64-EDB6C45A3CDE}" destId="{929183F5-BEA8-4DDB-B2D0-F0B64F6720DB}" srcOrd="0" destOrd="0" presId="urn:microsoft.com/office/officeart/2005/8/layout/process4"/>
    <dgm:cxn modelId="{15782B17-90B9-43B0-A4D5-FB584EF50431}" type="presParOf" srcId="{BBFBBF89-8BB7-4BD7-977B-B41ADBFBF501}" destId="{B584E8E0-4DF8-4918-868E-4F54BC4CD5C5}" srcOrd="1" destOrd="0" presId="urn:microsoft.com/office/officeart/2005/8/layout/process4"/>
    <dgm:cxn modelId="{E2B297AF-38EE-451D-9254-2295C8E33F42}" type="presParOf" srcId="{BBFBBF89-8BB7-4BD7-977B-B41ADBFBF501}" destId="{1F382183-4176-4224-904C-B05CCA34D442}" srcOrd="2" destOrd="0" presId="urn:microsoft.com/office/officeart/2005/8/layout/process4"/>
    <dgm:cxn modelId="{A1ED7951-16D7-4DE8-AAAF-D8F6A1F82FAA}" type="presParOf" srcId="{1F382183-4176-4224-904C-B05CCA34D442}" destId="{B603AFD0-2AD5-483F-B705-4D87574C7EAB}" srcOrd="0" destOrd="0" presId="urn:microsoft.com/office/officeart/2005/8/layout/process4"/>
    <dgm:cxn modelId="{0039F53E-5969-44C2-9CC3-0858A87CBA00}" type="presParOf" srcId="{BBFBBF89-8BB7-4BD7-977B-B41ADBFBF501}" destId="{66A6DD1B-40D7-4FCD-BB55-43274B7E64A4}" srcOrd="3" destOrd="0" presId="urn:microsoft.com/office/officeart/2005/8/layout/process4"/>
    <dgm:cxn modelId="{E0F3B76F-8A63-4351-9C51-C85A97C78BB4}" type="presParOf" srcId="{BBFBBF89-8BB7-4BD7-977B-B41ADBFBF501}" destId="{2D6E60C0-BE04-4573-9960-9841C94BF453}" srcOrd="4" destOrd="0" presId="urn:microsoft.com/office/officeart/2005/8/layout/process4"/>
    <dgm:cxn modelId="{BF9AD84E-D56A-46AF-AF74-A09FF3A87C97}" type="presParOf" srcId="{2D6E60C0-BE04-4573-9960-9841C94BF453}" destId="{7F0BACA1-676D-44A9-A78E-C45AB203061D}" srcOrd="0" destOrd="0" presId="urn:microsoft.com/office/officeart/2005/8/layout/process4"/>
    <dgm:cxn modelId="{E547E0C9-0E5F-4A6E-921C-79D86B03D11B}" type="presParOf" srcId="{BBFBBF89-8BB7-4BD7-977B-B41ADBFBF501}" destId="{CE59AFA1-9185-4EDF-924F-1A594467E6CE}" srcOrd="5" destOrd="0" presId="urn:microsoft.com/office/officeart/2005/8/layout/process4"/>
    <dgm:cxn modelId="{6DACF026-F650-43EC-9D5B-19A55C8696A8}" type="presParOf" srcId="{BBFBBF89-8BB7-4BD7-977B-B41ADBFBF501}" destId="{9776FFEB-25E1-46BB-A00D-4F8D1459EEA5}" srcOrd="6" destOrd="0" presId="urn:microsoft.com/office/officeart/2005/8/layout/process4"/>
    <dgm:cxn modelId="{7A08D16D-D4E1-489D-91B2-1EBE85B410CD}" type="presParOf" srcId="{9776FFEB-25E1-46BB-A00D-4F8D1459EEA5}" destId="{0FDFD51C-CF99-401B-AFBE-298F6B1128C8}" srcOrd="0" destOrd="0" presId="urn:microsoft.com/office/officeart/2005/8/layout/process4"/>
    <dgm:cxn modelId="{ACF3B90A-60AA-45A8-963A-882D6D7F8E6C}" type="presParOf" srcId="{BBFBBF89-8BB7-4BD7-977B-B41ADBFBF501}" destId="{002BB37B-7E1D-48E6-8A38-C6313C01382E}" srcOrd="7" destOrd="0" presId="urn:microsoft.com/office/officeart/2005/8/layout/process4"/>
    <dgm:cxn modelId="{A4BB6869-80D1-406E-836F-75E9A7CCD907}" type="presParOf" srcId="{BBFBBF89-8BB7-4BD7-977B-B41ADBFBF501}" destId="{5C59D79E-2848-4B7C-A3EA-251229679FBC}" srcOrd="8" destOrd="0" presId="urn:microsoft.com/office/officeart/2005/8/layout/process4"/>
    <dgm:cxn modelId="{B4CECF8C-602F-4EB8-834A-96443F1DA5A6}" type="presParOf" srcId="{5C59D79E-2848-4B7C-A3EA-251229679FBC}" destId="{C0172FB6-0C76-45C5-A339-BA5F2B3A2B26}" srcOrd="0" destOrd="0" presId="urn:microsoft.com/office/officeart/2005/8/layout/process4"/>
    <dgm:cxn modelId="{84E42418-43D9-49D5-9492-915E70AA4E7B}" type="presParOf" srcId="{BBFBBF89-8BB7-4BD7-977B-B41ADBFBF501}" destId="{E9503D43-39E7-4F50-A206-A0E459421E7C}" srcOrd="9" destOrd="0" presId="urn:microsoft.com/office/officeart/2005/8/layout/process4"/>
    <dgm:cxn modelId="{5099EC81-F03C-4CCE-9844-CB9E0919AE3F}" type="presParOf" srcId="{BBFBBF89-8BB7-4BD7-977B-B41ADBFBF501}" destId="{2E56599E-FFB5-4795-A1F3-CA5BE031FBDB}" srcOrd="10" destOrd="0" presId="urn:microsoft.com/office/officeart/2005/8/layout/process4"/>
    <dgm:cxn modelId="{7E50A971-17B6-4BAB-8F37-25426DBC22BA}" type="presParOf" srcId="{2E56599E-FFB5-4795-A1F3-CA5BE031FBDB}" destId="{0BA43542-2FD4-468F-BEB0-40E490B9EA6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9183F5-BEA8-4DDB-B2D0-F0B64F6720DB}">
      <dsp:nvSpPr>
        <dsp:cNvPr id="0" name=""/>
        <dsp:cNvSpPr/>
      </dsp:nvSpPr>
      <dsp:spPr>
        <a:xfrm>
          <a:off x="0" y="4039637"/>
          <a:ext cx="8436864" cy="5302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Step 6: Saving all the reviews to CSV file</a:t>
          </a:r>
        </a:p>
      </dsp:txBody>
      <dsp:txXfrm>
        <a:off x="0" y="4039637"/>
        <a:ext cx="8436864" cy="530200"/>
      </dsp:txXfrm>
    </dsp:sp>
    <dsp:sp modelId="{B603AFD0-2AD5-483F-B705-4D87574C7EAB}">
      <dsp:nvSpPr>
        <dsp:cNvPr id="0" name=""/>
        <dsp:cNvSpPr/>
      </dsp:nvSpPr>
      <dsp:spPr>
        <a:xfrm rot="10800000">
          <a:off x="0" y="3232142"/>
          <a:ext cx="8436864" cy="815447"/>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0" i="0" kern="1200" dirty="0">
              <a:solidFill>
                <a:schemeClr val="tx1"/>
              </a:solidFill>
            </a:rPr>
            <a:t>Step 5: Isolating the results:</a:t>
          </a:r>
          <a:endParaRPr lang="en-US" sz="2400" kern="1200" dirty="0">
            <a:solidFill>
              <a:schemeClr val="tx1"/>
            </a:solidFill>
          </a:endParaRPr>
        </a:p>
      </dsp:txBody>
      <dsp:txXfrm rot="10800000">
        <a:off x="0" y="3232142"/>
        <a:ext cx="8436864" cy="529853"/>
      </dsp:txXfrm>
    </dsp:sp>
    <dsp:sp modelId="{7F0BACA1-676D-44A9-A78E-C45AB203061D}">
      <dsp:nvSpPr>
        <dsp:cNvPr id="0" name=""/>
        <dsp:cNvSpPr/>
      </dsp:nvSpPr>
      <dsp:spPr>
        <a:xfrm rot="10800000">
          <a:off x="0" y="2424647"/>
          <a:ext cx="8436864" cy="815447"/>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0" i="0" kern="1200" dirty="0">
              <a:solidFill>
                <a:schemeClr val="tx1"/>
              </a:solidFill>
            </a:rPr>
            <a:t>Step 4: Web Scraping Code</a:t>
          </a:r>
          <a:endParaRPr lang="en-US" sz="2400" kern="1200" dirty="0">
            <a:solidFill>
              <a:schemeClr val="tx1"/>
            </a:solidFill>
          </a:endParaRPr>
        </a:p>
      </dsp:txBody>
      <dsp:txXfrm rot="10800000">
        <a:off x="0" y="2424647"/>
        <a:ext cx="8436864" cy="529853"/>
      </dsp:txXfrm>
    </dsp:sp>
    <dsp:sp modelId="{0FDFD51C-CF99-401B-AFBE-298F6B1128C8}">
      <dsp:nvSpPr>
        <dsp:cNvPr id="0" name=""/>
        <dsp:cNvSpPr/>
      </dsp:nvSpPr>
      <dsp:spPr>
        <a:xfrm rot="10800000">
          <a:off x="0" y="1617152"/>
          <a:ext cx="8436864" cy="815447"/>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0" i="0" kern="1200" dirty="0">
              <a:solidFill>
                <a:schemeClr val="tx1"/>
              </a:solidFill>
            </a:rPr>
            <a:t>Step 3: Install Beautiful Soup and Requests</a:t>
          </a:r>
          <a:endParaRPr lang="en-US" sz="2400" kern="1200" dirty="0">
            <a:solidFill>
              <a:schemeClr val="tx1"/>
            </a:solidFill>
          </a:endParaRPr>
        </a:p>
      </dsp:txBody>
      <dsp:txXfrm rot="10800000">
        <a:off x="0" y="1617152"/>
        <a:ext cx="8436864" cy="529853"/>
      </dsp:txXfrm>
    </dsp:sp>
    <dsp:sp modelId="{C0172FB6-0C76-45C5-A339-BA5F2B3A2B26}">
      <dsp:nvSpPr>
        <dsp:cNvPr id="0" name=""/>
        <dsp:cNvSpPr/>
      </dsp:nvSpPr>
      <dsp:spPr>
        <a:xfrm rot="10800000">
          <a:off x="0" y="809657"/>
          <a:ext cx="8436864" cy="815447"/>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0" i="0" kern="1200" dirty="0">
              <a:solidFill>
                <a:schemeClr val="tx1"/>
              </a:solidFill>
            </a:rPr>
            <a:t>Step 2: Identify the structure of the sites HTML</a:t>
          </a:r>
          <a:endParaRPr lang="en-US" sz="2400" kern="1200" dirty="0">
            <a:solidFill>
              <a:schemeClr val="tx1"/>
            </a:solidFill>
          </a:endParaRPr>
        </a:p>
      </dsp:txBody>
      <dsp:txXfrm rot="10800000">
        <a:off x="0" y="809657"/>
        <a:ext cx="8436864" cy="529853"/>
      </dsp:txXfrm>
    </dsp:sp>
    <dsp:sp modelId="{0BA43542-2FD4-468F-BEB0-40E490B9EA61}">
      <dsp:nvSpPr>
        <dsp:cNvPr id="0" name=""/>
        <dsp:cNvSpPr/>
      </dsp:nvSpPr>
      <dsp:spPr>
        <a:xfrm rot="10800000">
          <a:off x="0" y="2162"/>
          <a:ext cx="8436864" cy="815447"/>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0" i="0" kern="1200" dirty="0">
              <a:solidFill>
                <a:schemeClr val="tx1"/>
              </a:solidFill>
            </a:rPr>
            <a:t>Step 1: Find the URL you want to scrape.</a:t>
          </a:r>
          <a:endParaRPr lang="en-US" sz="2400" kern="1200" dirty="0">
            <a:solidFill>
              <a:schemeClr val="tx1"/>
            </a:solidFill>
          </a:endParaRPr>
        </a:p>
      </dsp:txBody>
      <dsp:txXfrm rot="10800000">
        <a:off x="0" y="2162"/>
        <a:ext cx="8436864" cy="52985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2"/>
          <p:cNvSpPr txBox="1">
            <a:spLocks noGrp="1"/>
          </p:cNvSpPr>
          <p:nvPr>
            <p:ph type="ctrTitle"/>
          </p:nvPr>
        </p:nvSpPr>
        <p:spPr>
          <a:xfrm>
            <a:off x="1600200" y="2386744"/>
            <a:ext cx="8991600" cy="164580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Arial"/>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2"/>
          <p:cNvSpPr txBox="1">
            <a:spLocks noGrp="1"/>
          </p:cNvSpPr>
          <p:nvPr>
            <p:ph type="subTitle" idx="1"/>
          </p:nvPr>
        </p:nvSpPr>
        <p:spPr>
          <a:xfrm>
            <a:off x="2695194" y="4352544"/>
            <a:ext cx="6801600" cy="12399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3F3F3F"/>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14" name="Google Shape;14;p22"/>
          <p:cNvSpPr txBox="1">
            <a:spLocks noGrp="1"/>
          </p:cNvSpPr>
          <p:nvPr>
            <p:ph type="dt" idx="10"/>
          </p:nvPr>
        </p:nvSpPr>
        <p:spPr>
          <a:xfrm>
            <a:off x="7821429" y="6238816"/>
            <a:ext cx="2753700" cy="3240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2"/>
          <p:cNvSpPr txBox="1">
            <a:spLocks noGrp="1"/>
          </p:cNvSpPr>
          <p:nvPr>
            <p:ph type="ftr" idx="11"/>
          </p:nvPr>
        </p:nvSpPr>
        <p:spPr>
          <a:xfrm>
            <a:off x="1600200" y="6236208"/>
            <a:ext cx="5901300" cy="320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2"/>
          <p:cNvSpPr>
            <a:spLocks noGrp="1"/>
          </p:cNvSpPr>
          <p:nvPr>
            <p:ph type="sldNum" idx="12"/>
          </p:nvPr>
        </p:nvSpPr>
        <p:spPr>
          <a:xfrm>
            <a:off x="10758922" y="6217920"/>
            <a:ext cx="365700" cy="36570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5"/>
        <p:cNvGrpSpPr/>
        <p:nvPr/>
      </p:nvGrpSpPr>
      <p:grpSpPr>
        <a:xfrm>
          <a:off x="0" y="0"/>
          <a:ext cx="0" cy="0"/>
          <a:chOff x="0" y="0"/>
          <a:chExt cx="0" cy="0"/>
        </a:xfrm>
      </p:grpSpPr>
      <p:sp>
        <p:nvSpPr>
          <p:cNvPr id="76" name="Google Shape;76;p32"/>
          <p:cNvSpPr txBox="1">
            <a:spLocks noGrp="1"/>
          </p:cNvSpPr>
          <p:nvPr>
            <p:ph type="title"/>
          </p:nvPr>
        </p:nvSpPr>
        <p:spPr>
          <a:xfrm rot="5400000">
            <a:off x="6810570" y="2779710"/>
            <a:ext cx="4983600" cy="129870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2"/>
          <p:cNvSpPr txBox="1">
            <a:spLocks noGrp="1"/>
          </p:cNvSpPr>
          <p:nvPr>
            <p:ph type="body" idx="1"/>
          </p:nvPr>
        </p:nvSpPr>
        <p:spPr>
          <a:xfrm rot="5400000">
            <a:off x="2838525" y="329760"/>
            <a:ext cx="4983600" cy="6198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78" name="Google Shape;78;p32"/>
          <p:cNvSpPr txBox="1">
            <a:spLocks noGrp="1"/>
          </p:cNvSpPr>
          <p:nvPr>
            <p:ph type="dt" idx="10"/>
          </p:nvPr>
        </p:nvSpPr>
        <p:spPr>
          <a:xfrm>
            <a:off x="7821429" y="6238816"/>
            <a:ext cx="2753700" cy="3240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2"/>
          <p:cNvSpPr txBox="1">
            <a:spLocks noGrp="1"/>
          </p:cNvSpPr>
          <p:nvPr>
            <p:ph type="ftr" idx="11"/>
          </p:nvPr>
        </p:nvSpPr>
        <p:spPr>
          <a:xfrm>
            <a:off x="1600200" y="6236208"/>
            <a:ext cx="5901300" cy="320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2"/>
          <p:cNvSpPr>
            <a:spLocks noGrp="1"/>
          </p:cNvSpPr>
          <p:nvPr>
            <p:ph type="sldNum" idx="12"/>
          </p:nvPr>
        </p:nvSpPr>
        <p:spPr>
          <a:xfrm>
            <a:off x="10758922" y="6217920"/>
            <a:ext cx="365700" cy="36570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23"/>
          <p:cNvSpPr txBox="1">
            <a:spLocks noGrp="1"/>
          </p:cNvSpPr>
          <p:nvPr>
            <p:ph type="dt" idx="10"/>
          </p:nvPr>
        </p:nvSpPr>
        <p:spPr>
          <a:xfrm>
            <a:off x="7821429" y="6238816"/>
            <a:ext cx="2753700" cy="3240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3"/>
          <p:cNvSpPr txBox="1">
            <a:spLocks noGrp="1"/>
          </p:cNvSpPr>
          <p:nvPr>
            <p:ph type="ftr" idx="11"/>
          </p:nvPr>
        </p:nvSpPr>
        <p:spPr>
          <a:xfrm>
            <a:off x="1600200" y="6236208"/>
            <a:ext cx="5901300" cy="320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3"/>
          <p:cNvSpPr>
            <a:spLocks noGrp="1"/>
          </p:cNvSpPr>
          <p:nvPr>
            <p:ph type="sldNum" idx="12"/>
          </p:nvPr>
        </p:nvSpPr>
        <p:spPr>
          <a:xfrm>
            <a:off x="10758922" y="6217920"/>
            <a:ext cx="365700" cy="36570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4"/>
          <p:cNvSpPr txBox="1">
            <a:spLocks noGrp="1"/>
          </p:cNvSpPr>
          <p:nvPr>
            <p:ph type="title"/>
          </p:nvPr>
        </p:nvSpPr>
        <p:spPr>
          <a:xfrm>
            <a:off x="2231136" y="964692"/>
            <a:ext cx="7729800" cy="118860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4"/>
          <p:cNvSpPr txBox="1">
            <a:spLocks noGrp="1"/>
          </p:cNvSpPr>
          <p:nvPr>
            <p:ph type="body" idx="1"/>
          </p:nvPr>
        </p:nvSpPr>
        <p:spPr>
          <a:xfrm>
            <a:off x="2231136" y="2638044"/>
            <a:ext cx="7729800" cy="3102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4" name="Google Shape;24;p24"/>
          <p:cNvSpPr txBox="1">
            <a:spLocks noGrp="1"/>
          </p:cNvSpPr>
          <p:nvPr>
            <p:ph type="dt" idx="10"/>
          </p:nvPr>
        </p:nvSpPr>
        <p:spPr>
          <a:xfrm>
            <a:off x="7821429" y="6238816"/>
            <a:ext cx="2753700" cy="3240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4"/>
          <p:cNvSpPr txBox="1">
            <a:spLocks noGrp="1"/>
          </p:cNvSpPr>
          <p:nvPr>
            <p:ph type="ftr" idx="11"/>
          </p:nvPr>
        </p:nvSpPr>
        <p:spPr>
          <a:xfrm>
            <a:off x="1600200" y="6236208"/>
            <a:ext cx="5901300" cy="320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4"/>
          <p:cNvSpPr>
            <a:spLocks noGrp="1"/>
          </p:cNvSpPr>
          <p:nvPr>
            <p:ph type="sldNum" idx="12"/>
          </p:nvPr>
        </p:nvSpPr>
        <p:spPr>
          <a:xfrm>
            <a:off x="10758922" y="6217920"/>
            <a:ext cx="365700" cy="36570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5"/>
          <p:cNvSpPr txBox="1">
            <a:spLocks noGrp="1"/>
          </p:cNvSpPr>
          <p:nvPr>
            <p:ph type="title"/>
          </p:nvPr>
        </p:nvSpPr>
        <p:spPr>
          <a:xfrm>
            <a:off x="1600200" y="2386744"/>
            <a:ext cx="8991600" cy="164580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Arial"/>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5"/>
          <p:cNvSpPr txBox="1">
            <a:spLocks noGrp="1"/>
          </p:cNvSpPr>
          <p:nvPr>
            <p:ph type="body" idx="1"/>
          </p:nvPr>
        </p:nvSpPr>
        <p:spPr>
          <a:xfrm>
            <a:off x="2695194" y="4352465"/>
            <a:ext cx="6801600" cy="1265100"/>
          </a:xfrm>
          <a:prstGeom prst="rect">
            <a:avLst/>
          </a:prstGeom>
          <a:noFill/>
          <a:ln>
            <a:noFill/>
          </a:ln>
        </p:spPr>
        <p:txBody>
          <a:bodyPr spcFirstLastPara="1" wrap="square" lIns="91425" tIns="45700" rIns="91425" bIns="45700" anchor="t" anchorCtr="1">
            <a:normAutofit/>
          </a:bodyPr>
          <a:lstStyle>
            <a:lvl1pPr marL="457200" lvl="0" indent="-228600" algn="l">
              <a:lnSpc>
                <a:spcPct val="100000"/>
              </a:lnSpc>
              <a:spcBef>
                <a:spcPts val="1000"/>
              </a:spcBef>
              <a:spcAft>
                <a:spcPts val="0"/>
              </a:spcAft>
              <a:buSzPts val="2000"/>
              <a:buNone/>
              <a:defRPr sz="2000">
                <a:solidFill>
                  <a:schemeClr val="dk1"/>
                </a:solidFill>
              </a:defRPr>
            </a:lvl1pPr>
            <a:lvl2pPr marL="914400" lvl="1" indent="-228600" algn="l">
              <a:lnSpc>
                <a:spcPct val="100000"/>
              </a:lnSpc>
              <a:spcBef>
                <a:spcPts val="1000"/>
              </a:spcBef>
              <a:spcAft>
                <a:spcPts val="0"/>
              </a:spcAft>
              <a:buSzPts val="2000"/>
              <a:buNone/>
              <a:defRPr sz="2000">
                <a:solidFill>
                  <a:srgbClr val="888888"/>
                </a:solidFill>
              </a:defRPr>
            </a:lvl2pPr>
            <a:lvl3pPr marL="1371600" lvl="2" indent="-228600" algn="l">
              <a:lnSpc>
                <a:spcPct val="100000"/>
              </a:lnSpc>
              <a:spcBef>
                <a:spcPts val="1000"/>
              </a:spcBef>
              <a:spcAft>
                <a:spcPts val="0"/>
              </a:spcAft>
              <a:buSzPts val="1800"/>
              <a:buNone/>
              <a:defRPr sz="1800">
                <a:solidFill>
                  <a:srgbClr val="888888"/>
                </a:solidFill>
              </a:defRPr>
            </a:lvl3pPr>
            <a:lvl4pPr marL="1828800" lvl="3" indent="-228600" algn="l">
              <a:lnSpc>
                <a:spcPct val="100000"/>
              </a:lnSpc>
              <a:spcBef>
                <a:spcPts val="1000"/>
              </a:spcBef>
              <a:spcAft>
                <a:spcPts val="0"/>
              </a:spcAft>
              <a:buSzPts val="1600"/>
              <a:buNone/>
              <a:defRPr sz="1600">
                <a:solidFill>
                  <a:srgbClr val="888888"/>
                </a:solidFill>
              </a:defRPr>
            </a:lvl4pPr>
            <a:lvl5pPr marL="2286000" lvl="4" indent="-228600" algn="l">
              <a:lnSpc>
                <a:spcPct val="100000"/>
              </a:lnSpc>
              <a:spcBef>
                <a:spcPts val="1000"/>
              </a:spcBef>
              <a:spcAft>
                <a:spcPts val="0"/>
              </a:spcAft>
              <a:buSzPts val="1600"/>
              <a:buNone/>
              <a:defRPr sz="1600">
                <a:solidFill>
                  <a:srgbClr val="888888"/>
                </a:solidFill>
              </a:defRPr>
            </a:lvl5pPr>
            <a:lvl6pPr marL="2743200" lvl="5" indent="-228600" algn="l">
              <a:lnSpc>
                <a:spcPct val="100000"/>
              </a:lnSpc>
              <a:spcBef>
                <a:spcPts val="1000"/>
              </a:spcBef>
              <a:spcAft>
                <a:spcPts val="0"/>
              </a:spcAft>
              <a:buSzPts val="1600"/>
              <a:buNone/>
              <a:defRPr sz="1600">
                <a:solidFill>
                  <a:srgbClr val="888888"/>
                </a:solidFill>
              </a:defRPr>
            </a:lvl6pPr>
            <a:lvl7pPr marL="3200400" lvl="6" indent="-228600" algn="l">
              <a:lnSpc>
                <a:spcPct val="100000"/>
              </a:lnSpc>
              <a:spcBef>
                <a:spcPts val="1000"/>
              </a:spcBef>
              <a:spcAft>
                <a:spcPts val="0"/>
              </a:spcAft>
              <a:buSzPts val="1600"/>
              <a:buNone/>
              <a:defRPr sz="1600">
                <a:solidFill>
                  <a:srgbClr val="888888"/>
                </a:solidFill>
              </a:defRPr>
            </a:lvl7pPr>
            <a:lvl8pPr marL="3657600" lvl="7" indent="-228600" algn="l">
              <a:lnSpc>
                <a:spcPct val="100000"/>
              </a:lnSpc>
              <a:spcBef>
                <a:spcPts val="1000"/>
              </a:spcBef>
              <a:spcAft>
                <a:spcPts val="0"/>
              </a:spcAft>
              <a:buSzPts val="1600"/>
              <a:buNone/>
              <a:defRPr sz="1600">
                <a:solidFill>
                  <a:srgbClr val="888888"/>
                </a:solidFill>
              </a:defRPr>
            </a:lvl8pPr>
            <a:lvl9pPr marL="4114800" lvl="8" indent="-228600" algn="l">
              <a:lnSpc>
                <a:spcPct val="100000"/>
              </a:lnSpc>
              <a:spcBef>
                <a:spcPts val="1000"/>
              </a:spcBef>
              <a:spcAft>
                <a:spcPts val="0"/>
              </a:spcAft>
              <a:buSzPts val="1600"/>
              <a:buNone/>
              <a:defRPr sz="1600">
                <a:solidFill>
                  <a:srgbClr val="888888"/>
                </a:solidFill>
              </a:defRPr>
            </a:lvl9pPr>
          </a:lstStyle>
          <a:p>
            <a:endParaRPr/>
          </a:p>
        </p:txBody>
      </p:sp>
      <p:sp>
        <p:nvSpPr>
          <p:cNvPr id="30" name="Google Shape;30;p25"/>
          <p:cNvSpPr txBox="1">
            <a:spLocks noGrp="1"/>
          </p:cNvSpPr>
          <p:nvPr>
            <p:ph type="dt" idx="10"/>
          </p:nvPr>
        </p:nvSpPr>
        <p:spPr>
          <a:xfrm>
            <a:off x="7821429" y="6238816"/>
            <a:ext cx="2753700" cy="3240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5"/>
          <p:cNvSpPr txBox="1">
            <a:spLocks noGrp="1"/>
          </p:cNvSpPr>
          <p:nvPr>
            <p:ph type="ftr" idx="11"/>
          </p:nvPr>
        </p:nvSpPr>
        <p:spPr>
          <a:xfrm>
            <a:off x="1600200" y="6236208"/>
            <a:ext cx="5901300" cy="320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5"/>
          <p:cNvSpPr>
            <a:spLocks noGrp="1"/>
          </p:cNvSpPr>
          <p:nvPr>
            <p:ph type="sldNum" idx="12"/>
          </p:nvPr>
        </p:nvSpPr>
        <p:spPr>
          <a:xfrm>
            <a:off x="10758922" y="6217920"/>
            <a:ext cx="365700" cy="36570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6"/>
          <p:cNvSpPr txBox="1">
            <a:spLocks noGrp="1"/>
          </p:cNvSpPr>
          <p:nvPr>
            <p:ph type="title"/>
          </p:nvPr>
        </p:nvSpPr>
        <p:spPr>
          <a:xfrm>
            <a:off x="2231136" y="964692"/>
            <a:ext cx="7729800" cy="118860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6"/>
          <p:cNvSpPr txBox="1">
            <a:spLocks noGrp="1"/>
          </p:cNvSpPr>
          <p:nvPr>
            <p:ph type="body" idx="1"/>
          </p:nvPr>
        </p:nvSpPr>
        <p:spPr>
          <a:xfrm>
            <a:off x="1581912" y="2638044"/>
            <a:ext cx="4271700" cy="3102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36" name="Google Shape;36;p26"/>
          <p:cNvSpPr txBox="1">
            <a:spLocks noGrp="1"/>
          </p:cNvSpPr>
          <p:nvPr>
            <p:ph type="body" idx="2"/>
          </p:nvPr>
        </p:nvSpPr>
        <p:spPr>
          <a:xfrm>
            <a:off x="6338315" y="2638044"/>
            <a:ext cx="4270200" cy="3102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37" name="Google Shape;37;p26"/>
          <p:cNvSpPr txBox="1">
            <a:spLocks noGrp="1"/>
          </p:cNvSpPr>
          <p:nvPr>
            <p:ph type="dt" idx="10"/>
          </p:nvPr>
        </p:nvSpPr>
        <p:spPr>
          <a:xfrm>
            <a:off x="7821429" y="6238816"/>
            <a:ext cx="2753700" cy="3240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6"/>
          <p:cNvSpPr txBox="1">
            <a:spLocks noGrp="1"/>
          </p:cNvSpPr>
          <p:nvPr>
            <p:ph type="ftr" idx="11"/>
          </p:nvPr>
        </p:nvSpPr>
        <p:spPr>
          <a:xfrm>
            <a:off x="1600200" y="6236208"/>
            <a:ext cx="5901300" cy="320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6"/>
          <p:cNvSpPr>
            <a:spLocks noGrp="1"/>
          </p:cNvSpPr>
          <p:nvPr>
            <p:ph type="sldNum" idx="12"/>
          </p:nvPr>
        </p:nvSpPr>
        <p:spPr>
          <a:xfrm>
            <a:off x="10758922" y="6217920"/>
            <a:ext cx="365700" cy="36570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7"/>
          <p:cNvSpPr txBox="1">
            <a:spLocks noGrp="1"/>
          </p:cNvSpPr>
          <p:nvPr>
            <p:ph type="body" idx="1"/>
          </p:nvPr>
        </p:nvSpPr>
        <p:spPr>
          <a:xfrm>
            <a:off x="1583436" y="2313433"/>
            <a:ext cx="4270200" cy="704100"/>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chemeClr val="dk2"/>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42" name="Google Shape;42;p27"/>
          <p:cNvSpPr txBox="1">
            <a:spLocks noGrp="1"/>
          </p:cNvSpPr>
          <p:nvPr>
            <p:ph type="body" idx="2"/>
          </p:nvPr>
        </p:nvSpPr>
        <p:spPr>
          <a:xfrm>
            <a:off x="1583436" y="3143250"/>
            <a:ext cx="4270200" cy="2596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3" name="Google Shape;43;p27"/>
          <p:cNvSpPr txBox="1">
            <a:spLocks noGrp="1"/>
          </p:cNvSpPr>
          <p:nvPr>
            <p:ph type="body" idx="3"/>
          </p:nvPr>
        </p:nvSpPr>
        <p:spPr>
          <a:xfrm>
            <a:off x="6338316" y="3143250"/>
            <a:ext cx="4253400" cy="2596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30200" algn="l">
              <a:lnSpc>
                <a:spcPct val="100000"/>
              </a:lnSpc>
              <a:spcBef>
                <a:spcPts val="1000"/>
              </a:spcBef>
              <a:spcAft>
                <a:spcPts val="0"/>
              </a:spcAft>
              <a:buSzPts val="16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4" name="Google Shape;44;p27"/>
          <p:cNvSpPr txBox="1">
            <a:spLocks noGrp="1"/>
          </p:cNvSpPr>
          <p:nvPr>
            <p:ph type="body" idx="4"/>
          </p:nvPr>
        </p:nvSpPr>
        <p:spPr>
          <a:xfrm>
            <a:off x="6338316" y="2313433"/>
            <a:ext cx="4270200" cy="704100"/>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chemeClr val="dk2"/>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45" name="Google Shape;45;p27"/>
          <p:cNvSpPr txBox="1">
            <a:spLocks noGrp="1"/>
          </p:cNvSpPr>
          <p:nvPr>
            <p:ph type="dt" idx="10"/>
          </p:nvPr>
        </p:nvSpPr>
        <p:spPr>
          <a:xfrm>
            <a:off x="7821429" y="6238816"/>
            <a:ext cx="2753700" cy="3240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7"/>
          <p:cNvSpPr txBox="1">
            <a:spLocks noGrp="1"/>
          </p:cNvSpPr>
          <p:nvPr>
            <p:ph type="ftr" idx="11"/>
          </p:nvPr>
        </p:nvSpPr>
        <p:spPr>
          <a:xfrm>
            <a:off x="1600200" y="6236208"/>
            <a:ext cx="5901300" cy="320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7"/>
          <p:cNvSpPr>
            <a:spLocks noGrp="1"/>
          </p:cNvSpPr>
          <p:nvPr>
            <p:ph type="sldNum" idx="12"/>
          </p:nvPr>
        </p:nvSpPr>
        <p:spPr>
          <a:xfrm>
            <a:off x="10758922" y="6217920"/>
            <a:ext cx="365700" cy="36570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
        <p:nvSpPr>
          <p:cNvPr id="48" name="Google Shape;48;p27"/>
          <p:cNvSpPr txBox="1">
            <a:spLocks noGrp="1"/>
          </p:cNvSpPr>
          <p:nvPr>
            <p:ph type="title"/>
          </p:nvPr>
        </p:nvSpPr>
        <p:spPr>
          <a:xfrm>
            <a:off x="2231136" y="964692"/>
            <a:ext cx="7729800" cy="118860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9"/>
          <p:cNvSpPr/>
          <p:nvPr/>
        </p:nvSpPr>
        <p:spPr>
          <a:xfrm>
            <a:off x="6096000" y="0"/>
            <a:ext cx="6096000" cy="6858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9"/>
          <p:cNvSpPr txBox="1">
            <a:spLocks noGrp="1"/>
          </p:cNvSpPr>
          <p:nvPr>
            <p:ph type="title"/>
          </p:nvPr>
        </p:nvSpPr>
        <p:spPr>
          <a:xfrm>
            <a:off x="804672" y="2243828"/>
            <a:ext cx="4486800" cy="114150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rmAutofit/>
          </a:bodyPr>
          <a:lstStyle>
            <a:lvl1pPr lvl="0" algn="ctr">
              <a:lnSpc>
                <a:spcPct val="90000"/>
              </a:lnSpc>
              <a:spcBef>
                <a:spcPts val="0"/>
              </a:spcBef>
              <a:spcAft>
                <a:spcPts val="0"/>
              </a:spcAft>
              <a:buClr>
                <a:srgbClr val="262626"/>
              </a:buClr>
              <a:buSzPts val="2200"/>
              <a:buFont typeface="Arial"/>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9"/>
          <p:cNvSpPr txBox="1">
            <a:spLocks noGrp="1"/>
          </p:cNvSpPr>
          <p:nvPr>
            <p:ph type="body" idx="1"/>
          </p:nvPr>
        </p:nvSpPr>
        <p:spPr>
          <a:xfrm>
            <a:off x="6736080" y="804672"/>
            <a:ext cx="4815900" cy="5248800"/>
          </a:xfrm>
          <a:prstGeom prst="rect">
            <a:avLst/>
          </a:prstGeom>
          <a:noFill/>
          <a:ln>
            <a:noFill/>
          </a:ln>
        </p:spPr>
        <p:txBody>
          <a:bodyPr spcFirstLastPara="1" wrap="square" lIns="91425" tIns="45700" rIns="91425" bIns="45700" anchor="t" anchorCtr="0">
            <a:normAutofit/>
          </a:bodyPr>
          <a:lstStyle>
            <a:lvl1pPr marL="457200" lvl="0" indent="-349250" algn="l">
              <a:lnSpc>
                <a:spcPct val="100000"/>
              </a:lnSpc>
              <a:spcBef>
                <a:spcPts val="1000"/>
              </a:spcBef>
              <a:spcAft>
                <a:spcPts val="0"/>
              </a:spcAft>
              <a:buSzPts val="1900"/>
              <a:buChar char="•"/>
              <a:defRPr sz="1900">
                <a:solidFill>
                  <a:schemeClr val="dk1"/>
                </a:solidFill>
              </a:defRPr>
            </a:lvl1pPr>
            <a:lvl2pPr marL="914400" lvl="1" indent="-330200" algn="l">
              <a:lnSpc>
                <a:spcPct val="100000"/>
              </a:lnSpc>
              <a:spcBef>
                <a:spcPts val="1000"/>
              </a:spcBef>
              <a:spcAft>
                <a:spcPts val="0"/>
              </a:spcAft>
              <a:buSzPts val="1600"/>
              <a:buChar char="•"/>
              <a:defRPr sz="1600">
                <a:solidFill>
                  <a:schemeClr val="dk1"/>
                </a:solidFill>
              </a:defRPr>
            </a:lvl2pPr>
            <a:lvl3pPr marL="1371600" lvl="2" indent="-330200" algn="l">
              <a:lnSpc>
                <a:spcPct val="100000"/>
              </a:lnSpc>
              <a:spcBef>
                <a:spcPts val="1000"/>
              </a:spcBef>
              <a:spcAft>
                <a:spcPts val="0"/>
              </a:spcAft>
              <a:buSzPts val="1600"/>
              <a:buChar char="•"/>
              <a:defRPr sz="1600">
                <a:solidFill>
                  <a:schemeClr val="dk1"/>
                </a:solidFill>
              </a:defRPr>
            </a:lvl3pPr>
            <a:lvl4pPr marL="1828800" lvl="3" indent="-330200" algn="l">
              <a:lnSpc>
                <a:spcPct val="100000"/>
              </a:lnSpc>
              <a:spcBef>
                <a:spcPts val="1000"/>
              </a:spcBef>
              <a:spcAft>
                <a:spcPts val="0"/>
              </a:spcAft>
              <a:buSzPts val="1600"/>
              <a:buChar char="•"/>
              <a:defRPr sz="1600">
                <a:solidFill>
                  <a:schemeClr val="dk1"/>
                </a:solidFill>
              </a:defRPr>
            </a:lvl4pPr>
            <a:lvl5pPr marL="2286000" lvl="4" indent="-330200" algn="l">
              <a:lnSpc>
                <a:spcPct val="100000"/>
              </a:lnSpc>
              <a:spcBef>
                <a:spcPts val="1000"/>
              </a:spcBef>
              <a:spcAft>
                <a:spcPts val="0"/>
              </a:spcAft>
              <a:buSzPts val="1600"/>
              <a:buChar char="•"/>
              <a:defRPr sz="1600">
                <a:solidFill>
                  <a:schemeClr val="dk1"/>
                </a:solidFill>
              </a:defRPr>
            </a:lvl5pPr>
            <a:lvl6pPr marL="2743200" lvl="5" indent="-330200" algn="l">
              <a:lnSpc>
                <a:spcPct val="100000"/>
              </a:lnSpc>
              <a:spcBef>
                <a:spcPts val="1000"/>
              </a:spcBef>
              <a:spcAft>
                <a:spcPts val="0"/>
              </a:spcAft>
              <a:buSzPts val="1600"/>
              <a:buChar char="•"/>
              <a:defRPr sz="1600"/>
            </a:lvl6pPr>
            <a:lvl7pPr marL="3200400" lvl="6" indent="-330200" algn="l">
              <a:lnSpc>
                <a:spcPct val="100000"/>
              </a:lnSpc>
              <a:spcBef>
                <a:spcPts val="1000"/>
              </a:spcBef>
              <a:spcAft>
                <a:spcPts val="0"/>
              </a:spcAft>
              <a:buSzPts val="1600"/>
              <a:buChar char="•"/>
              <a:defRPr sz="1600"/>
            </a:lvl7pPr>
            <a:lvl8pPr marL="3657600" lvl="7" indent="-330200" algn="l">
              <a:lnSpc>
                <a:spcPct val="100000"/>
              </a:lnSpc>
              <a:spcBef>
                <a:spcPts val="1000"/>
              </a:spcBef>
              <a:spcAft>
                <a:spcPts val="0"/>
              </a:spcAft>
              <a:buSzPts val="1600"/>
              <a:buChar char="•"/>
              <a:defRPr sz="1600"/>
            </a:lvl8pPr>
            <a:lvl9pPr marL="4114800" lvl="8" indent="-330200" algn="l">
              <a:lnSpc>
                <a:spcPct val="100000"/>
              </a:lnSpc>
              <a:spcBef>
                <a:spcPts val="1000"/>
              </a:spcBef>
              <a:spcAft>
                <a:spcPts val="0"/>
              </a:spcAft>
              <a:buSzPts val="1600"/>
              <a:buChar char="•"/>
              <a:defRPr sz="1600"/>
            </a:lvl9pPr>
          </a:lstStyle>
          <a:p>
            <a:endParaRPr/>
          </a:p>
        </p:txBody>
      </p:sp>
      <p:sp>
        <p:nvSpPr>
          <p:cNvPr id="58" name="Google Shape;58;p29"/>
          <p:cNvSpPr txBox="1">
            <a:spLocks noGrp="1"/>
          </p:cNvSpPr>
          <p:nvPr>
            <p:ph type="body" idx="2"/>
          </p:nvPr>
        </p:nvSpPr>
        <p:spPr>
          <a:xfrm>
            <a:off x="1115568" y="3549918"/>
            <a:ext cx="3794700" cy="2193900"/>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chemeClr val="dk1"/>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59" name="Google Shape;59;p29"/>
          <p:cNvSpPr txBox="1">
            <a:spLocks noGrp="1"/>
          </p:cNvSpPr>
          <p:nvPr>
            <p:ph type="dt" idx="10"/>
          </p:nvPr>
        </p:nvSpPr>
        <p:spPr>
          <a:xfrm>
            <a:off x="7821429" y="6238816"/>
            <a:ext cx="2753700" cy="3240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9"/>
          <p:cNvSpPr txBox="1">
            <a:spLocks noGrp="1"/>
          </p:cNvSpPr>
          <p:nvPr>
            <p:ph type="ftr" idx="11"/>
          </p:nvPr>
        </p:nvSpPr>
        <p:spPr>
          <a:xfrm>
            <a:off x="804672" y="6236208"/>
            <a:ext cx="5124900" cy="320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9"/>
          <p:cNvSpPr>
            <a:spLocks noGrp="1"/>
          </p:cNvSpPr>
          <p:nvPr>
            <p:ph type="sldNum" idx="12"/>
          </p:nvPr>
        </p:nvSpPr>
        <p:spPr>
          <a:xfrm>
            <a:off x="10758922" y="6217920"/>
            <a:ext cx="365700" cy="36570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2"/>
        <p:cNvGrpSpPr/>
        <p:nvPr/>
      </p:nvGrpSpPr>
      <p:grpSpPr>
        <a:xfrm>
          <a:off x="0" y="0"/>
          <a:ext cx="0" cy="0"/>
          <a:chOff x="0" y="0"/>
          <a:chExt cx="0" cy="0"/>
        </a:xfrm>
      </p:grpSpPr>
      <p:sp>
        <p:nvSpPr>
          <p:cNvPr id="63" name="Google Shape;63;p30"/>
          <p:cNvSpPr txBox="1">
            <a:spLocks noGrp="1"/>
          </p:cNvSpPr>
          <p:nvPr>
            <p:ph type="title"/>
          </p:nvPr>
        </p:nvSpPr>
        <p:spPr>
          <a:xfrm>
            <a:off x="808523" y="2243828"/>
            <a:ext cx="4494900" cy="113460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Autofit/>
          </a:bodyPr>
          <a:lstStyle>
            <a:lvl1pPr lvl="0" algn="ctr">
              <a:lnSpc>
                <a:spcPct val="90000"/>
              </a:lnSpc>
              <a:spcBef>
                <a:spcPts val="0"/>
              </a:spcBef>
              <a:spcAft>
                <a:spcPts val="0"/>
              </a:spcAft>
              <a:buClr>
                <a:srgbClr val="262626"/>
              </a:buClr>
              <a:buSzPts val="2200"/>
              <a:buFont typeface="Arial"/>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0"/>
          <p:cNvSpPr>
            <a:spLocks noGrp="1"/>
          </p:cNvSpPr>
          <p:nvPr>
            <p:ph type="pic" idx="2"/>
          </p:nvPr>
        </p:nvSpPr>
        <p:spPr>
          <a:xfrm>
            <a:off x="6095999" y="0"/>
            <a:ext cx="6102000" cy="6858000"/>
          </a:xfrm>
          <a:prstGeom prst="rect">
            <a:avLst/>
          </a:prstGeom>
          <a:solidFill>
            <a:srgbClr val="D8D8D8"/>
          </a:solidFill>
          <a:ln>
            <a:noFill/>
          </a:ln>
        </p:spPr>
        <p:txBody>
          <a:bodyPr spcFirstLastPara="1" wrap="square" lIns="91425" tIns="45700" rIns="91425" bIns="45700" anchor="t" anchorCtr="0">
            <a:noAutofit/>
          </a:bodyPr>
          <a:lstStyle>
            <a:lvl1pPr marR="0" lvl="0" algn="l" rtl="0">
              <a:lnSpc>
                <a:spcPct val="100000"/>
              </a:lnSpc>
              <a:spcBef>
                <a:spcPts val="1000"/>
              </a:spcBef>
              <a:spcAft>
                <a:spcPts val="0"/>
              </a:spcAft>
              <a:buClr>
                <a:schemeClr val="accent2"/>
              </a:buClr>
              <a:buSzPts val="3200"/>
              <a:buFont typeface="Arial"/>
              <a:buNone/>
              <a:defRPr sz="3200" b="0" i="0" u="none" strike="noStrike" cap="none">
                <a:solidFill>
                  <a:srgbClr val="7F7F7F"/>
                </a:solidFill>
                <a:latin typeface="Arial"/>
                <a:ea typeface="Arial"/>
                <a:cs typeface="Arial"/>
                <a:sym typeface="Arial"/>
              </a:defRPr>
            </a:lvl1pPr>
            <a:lvl2pPr marR="0" lvl="1" algn="l" rtl="0">
              <a:lnSpc>
                <a:spcPct val="100000"/>
              </a:lnSpc>
              <a:spcBef>
                <a:spcPts val="1000"/>
              </a:spcBef>
              <a:spcAft>
                <a:spcPts val="0"/>
              </a:spcAft>
              <a:buClr>
                <a:schemeClr val="accent2"/>
              </a:buClr>
              <a:buSzPts val="2800"/>
              <a:buFont typeface="Arial"/>
              <a:buNone/>
              <a:defRPr sz="2800" b="0" i="0" u="none" strike="noStrike" cap="none">
                <a:solidFill>
                  <a:srgbClr val="262626"/>
                </a:solidFill>
                <a:latin typeface="Arial"/>
                <a:ea typeface="Arial"/>
                <a:cs typeface="Arial"/>
                <a:sym typeface="Arial"/>
              </a:defRPr>
            </a:lvl2pPr>
            <a:lvl3pPr marR="0" lvl="2" algn="l" rtl="0">
              <a:lnSpc>
                <a:spcPct val="100000"/>
              </a:lnSpc>
              <a:spcBef>
                <a:spcPts val="1000"/>
              </a:spcBef>
              <a:spcAft>
                <a:spcPts val="0"/>
              </a:spcAft>
              <a:buClr>
                <a:schemeClr val="accent2"/>
              </a:buClr>
              <a:buSzPts val="2400"/>
              <a:buFont typeface="Arial"/>
              <a:buNone/>
              <a:defRPr sz="2400" b="0" i="0" u="none" strike="noStrike" cap="none">
                <a:solidFill>
                  <a:srgbClr val="262626"/>
                </a:solidFill>
                <a:latin typeface="Arial"/>
                <a:ea typeface="Arial"/>
                <a:cs typeface="Arial"/>
                <a:sym typeface="Arial"/>
              </a:defRPr>
            </a:lvl3pPr>
            <a:lvl4pPr marR="0" lvl="3" algn="l" rtl="0">
              <a:lnSpc>
                <a:spcPct val="100000"/>
              </a:lnSpc>
              <a:spcBef>
                <a:spcPts val="1000"/>
              </a:spcBef>
              <a:spcAft>
                <a:spcPts val="0"/>
              </a:spcAft>
              <a:buClr>
                <a:schemeClr val="accent2"/>
              </a:buClr>
              <a:buSzPts val="2000"/>
              <a:buFont typeface="Arial"/>
              <a:buNone/>
              <a:defRPr sz="2000" b="0" i="0" u="none" strike="noStrike" cap="none">
                <a:solidFill>
                  <a:srgbClr val="262626"/>
                </a:solidFill>
                <a:latin typeface="Arial"/>
                <a:ea typeface="Arial"/>
                <a:cs typeface="Arial"/>
                <a:sym typeface="Arial"/>
              </a:defRPr>
            </a:lvl4pPr>
            <a:lvl5pPr marR="0" lvl="4" algn="l" rtl="0">
              <a:lnSpc>
                <a:spcPct val="100000"/>
              </a:lnSpc>
              <a:spcBef>
                <a:spcPts val="1000"/>
              </a:spcBef>
              <a:spcAft>
                <a:spcPts val="0"/>
              </a:spcAft>
              <a:buClr>
                <a:schemeClr val="accent2"/>
              </a:buClr>
              <a:buSzPts val="2000"/>
              <a:buFont typeface="Arial"/>
              <a:buNone/>
              <a:defRPr sz="2000" b="0" i="0" u="none" strike="noStrike" cap="none">
                <a:solidFill>
                  <a:srgbClr val="262626"/>
                </a:solidFill>
                <a:latin typeface="Arial"/>
                <a:ea typeface="Arial"/>
                <a:cs typeface="Arial"/>
                <a:sym typeface="Arial"/>
              </a:defRPr>
            </a:lvl5pPr>
            <a:lvl6pPr marR="0" lvl="5"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5" name="Google Shape;65;p30"/>
          <p:cNvSpPr txBox="1">
            <a:spLocks noGrp="1"/>
          </p:cNvSpPr>
          <p:nvPr>
            <p:ph type="body" idx="1"/>
          </p:nvPr>
        </p:nvSpPr>
        <p:spPr>
          <a:xfrm>
            <a:off x="1115568" y="3549918"/>
            <a:ext cx="3794700" cy="2193900"/>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chemeClr val="dk1"/>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66" name="Google Shape;66;p30"/>
          <p:cNvSpPr txBox="1">
            <a:spLocks noGrp="1"/>
          </p:cNvSpPr>
          <p:nvPr>
            <p:ph type="dt" idx="10"/>
          </p:nvPr>
        </p:nvSpPr>
        <p:spPr>
          <a:xfrm>
            <a:off x="7821429" y="6238816"/>
            <a:ext cx="2753700" cy="3240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0"/>
          <p:cNvSpPr txBox="1">
            <a:spLocks noGrp="1"/>
          </p:cNvSpPr>
          <p:nvPr>
            <p:ph type="ftr" idx="11"/>
          </p:nvPr>
        </p:nvSpPr>
        <p:spPr>
          <a:xfrm>
            <a:off x="804672" y="6236208"/>
            <a:ext cx="5124900" cy="320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0"/>
          <p:cNvSpPr>
            <a:spLocks noGrp="1"/>
          </p:cNvSpPr>
          <p:nvPr>
            <p:ph type="sldNum" idx="12"/>
          </p:nvPr>
        </p:nvSpPr>
        <p:spPr>
          <a:xfrm>
            <a:off x="10758922" y="6217920"/>
            <a:ext cx="365700" cy="36570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31"/>
          <p:cNvSpPr txBox="1">
            <a:spLocks noGrp="1"/>
          </p:cNvSpPr>
          <p:nvPr>
            <p:ph type="title"/>
          </p:nvPr>
        </p:nvSpPr>
        <p:spPr>
          <a:xfrm>
            <a:off x="2231136" y="964692"/>
            <a:ext cx="7729800" cy="118860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1"/>
          <p:cNvSpPr txBox="1">
            <a:spLocks noGrp="1"/>
          </p:cNvSpPr>
          <p:nvPr>
            <p:ph type="body" idx="1"/>
          </p:nvPr>
        </p:nvSpPr>
        <p:spPr>
          <a:xfrm rot="5400000">
            <a:off x="4544964" y="324144"/>
            <a:ext cx="3102000" cy="772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72" name="Google Shape;72;p31"/>
          <p:cNvSpPr txBox="1">
            <a:spLocks noGrp="1"/>
          </p:cNvSpPr>
          <p:nvPr>
            <p:ph type="dt" idx="10"/>
          </p:nvPr>
        </p:nvSpPr>
        <p:spPr>
          <a:xfrm>
            <a:off x="7821429" y="6238816"/>
            <a:ext cx="2753700" cy="3240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1"/>
          <p:cNvSpPr txBox="1">
            <a:spLocks noGrp="1"/>
          </p:cNvSpPr>
          <p:nvPr>
            <p:ph type="ftr" idx="11"/>
          </p:nvPr>
        </p:nvSpPr>
        <p:spPr>
          <a:xfrm>
            <a:off x="1600200" y="6236208"/>
            <a:ext cx="5901300" cy="320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1"/>
          <p:cNvSpPr>
            <a:spLocks noGrp="1"/>
          </p:cNvSpPr>
          <p:nvPr>
            <p:ph type="sldNum" idx="12"/>
          </p:nvPr>
        </p:nvSpPr>
        <p:spPr>
          <a:xfrm>
            <a:off x="10758922" y="6217920"/>
            <a:ext cx="365700" cy="36570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2231136" y="964692"/>
            <a:ext cx="7729800" cy="118860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Arial"/>
              <a:buNone/>
              <a:defRPr sz="2800" b="0" i="0" u="none" strike="noStrike" cap="none">
                <a:solidFill>
                  <a:srgbClr val="26262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1"/>
          <p:cNvSpPr txBox="1">
            <a:spLocks noGrp="1"/>
          </p:cNvSpPr>
          <p:nvPr>
            <p:ph type="body" idx="1"/>
          </p:nvPr>
        </p:nvSpPr>
        <p:spPr>
          <a:xfrm>
            <a:off x="2231136" y="2638044"/>
            <a:ext cx="7729800" cy="310200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Arial"/>
                <a:ea typeface="Arial"/>
                <a:cs typeface="Arial"/>
                <a:sym typeface="Arial"/>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Arial"/>
                <a:ea typeface="Arial"/>
                <a:cs typeface="Arial"/>
                <a:sym typeface="Arial"/>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Arial"/>
                <a:ea typeface="Arial"/>
                <a:cs typeface="Arial"/>
                <a:sym typeface="Arial"/>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Arial"/>
                <a:ea typeface="Arial"/>
                <a:cs typeface="Arial"/>
                <a:sym typeface="Arial"/>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Arial"/>
                <a:ea typeface="Arial"/>
                <a:cs typeface="Arial"/>
                <a:sym typeface="Arial"/>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8" name="Google Shape;8;p21"/>
          <p:cNvSpPr txBox="1">
            <a:spLocks noGrp="1"/>
          </p:cNvSpPr>
          <p:nvPr>
            <p:ph type="dt" idx="10"/>
          </p:nvPr>
        </p:nvSpPr>
        <p:spPr>
          <a:xfrm>
            <a:off x="7821429" y="6238816"/>
            <a:ext cx="2753700" cy="3240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21"/>
          <p:cNvSpPr txBox="1">
            <a:spLocks noGrp="1"/>
          </p:cNvSpPr>
          <p:nvPr>
            <p:ph type="ftr" idx="11"/>
          </p:nvPr>
        </p:nvSpPr>
        <p:spPr>
          <a:xfrm>
            <a:off x="1600200" y="6236208"/>
            <a:ext cx="5901300" cy="320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21"/>
          <p:cNvSpPr>
            <a:spLocks noGrp="1"/>
          </p:cNvSpPr>
          <p:nvPr>
            <p:ph type="sldNum" idx="12"/>
          </p:nvPr>
        </p:nvSpPr>
        <p:spPr>
          <a:xfrm>
            <a:off x="10758922" y="6217920"/>
            <a:ext cx="365700" cy="365700"/>
          </a:xfrm>
          <a:prstGeom prst="ellipse">
            <a:avLst/>
          </a:prstGeom>
          <a:solidFill>
            <a:srgbClr val="1D1D1D">
              <a:alpha val="69411"/>
            </a:srgbClr>
          </a:solid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100"/>
              <a:buFont typeface="Arial"/>
              <a:buNone/>
              <a:defRPr sz="11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I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transition spd="slow">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tripadvisor.in/Hotel_Review-g186338-d193112-Reviews-Strand_Palace-London_England.htm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implementing-web-scraping-python-beautiful-soup/" TargetMode="External"/><Relationship Id="rId2" Type="http://schemas.openxmlformats.org/officeDocument/2006/relationships/hyperlink" Target="https://www.geeksforgeeks.org/python-requests-tutorial/"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pic>
        <p:nvPicPr>
          <p:cNvPr id="85" name="Google Shape;85;p1"/>
          <p:cNvPicPr preferRelativeResize="0"/>
          <p:nvPr/>
        </p:nvPicPr>
        <p:blipFill rotWithShape="1">
          <a:blip r:embed="rId3">
            <a:alphaModFix/>
          </a:blip>
          <a:srcRect/>
          <a:stretch/>
        </p:blipFill>
        <p:spPr>
          <a:xfrm>
            <a:off x="10897092" y="154836"/>
            <a:ext cx="1187051" cy="411359"/>
          </a:xfrm>
          <a:prstGeom prst="rect">
            <a:avLst/>
          </a:prstGeom>
          <a:noFill/>
          <a:ln>
            <a:noFill/>
          </a:ln>
        </p:spPr>
      </p:pic>
      <p:sp>
        <p:nvSpPr>
          <p:cNvPr id="86" name="Google Shape;86;p1"/>
          <p:cNvSpPr txBox="1"/>
          <p:nvPr/>
        </p:nvSpPr>
        <p:spPr>
          <a:xfrm>
            <a:off x="900752" y="541446"/>
            <a:ext cx="10390496" cy="4216499"/>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C59A00"/>
              </a:buClr>
              <a:buSzPts val="2400"/>
              <a:buFont typeface="Arial"/>
              <a:buNone/>
            </a:pPr>
            <a:r>
              <a:rPr lang="en-IN" sz="2400" b="1" i="0" u="none" strike="noStrike" cap="none" dirty="0">
                <a:solidFill>
                  <a:srgbClr val="C59A00"/>
                </a:solidFill>
                <a:latin typeface="Arial"/>
                <a:ea typeface="Arial"/>
                <a:cs typeface="Arial"/>
                <a:sym typeface="Arial"/>
              </a:rPr>
              <a:t>Project-64(P64)</a:t>
            </a:r>
            <a:endParaRPr sz="2400" b="1" i="0" u="none" strike="noStrike" cap="none" dirty="0">
              <a:solidFill>
                <a:schemeClr val="dk1"/>
              </a:solidFill>
              <a:latin typeface="Arial"/>
              <a:ea typeface="Arial"/>
              <a:cs typeface="Arial"/>
              <a:sym typeface="Arial"/>
            </a:endParaRPr>
          </a:p>
          <a:p>
            <a:pPr marL="0" marR="0" lvl="0" indent="0" algn="ctr" rtl="0">
              <a:lnSpc>
                <a:spcPct val="150000"/>
              </a:lnSpc>
              <a:spcBef>
                <a:spcPts val="0"/>
              </a:spcBef>
              <a:spcAft>
                <a:spcPts val="0"/>
              </a:spcAft>
              <a:buClr>
                <a:srgbClr val="C96F06"/>
              </a:buClr>
              <a:buSzPts val="3200"/>
              <a:buFont typeface="Arial"/>
              <a:buNone/>
            </a:pPr>
            <a:r>
              <a:rPr lang="en-IN" sz="3200" b="1" i="0" u="none" strike="noStrike" cap="none" dirty="0">
                <a:solidFill>
                  <a:srgbClr val="C96F06"/>
                </a:solidFill>
                <a:latin typeface="Arial"/>
                <a:ea typeface="Arial"/>
                <a:cs typeface="Arial"/>
                <a:sym typeface="Arial"/>
              </a:rPr>
              <a:t>NATURAL LANGUAGE PROCESSING</a:t>
            </a:r>
            <a:endParaRPr sz="1400" b="0" i="0" u="none" strike="noStrike" cap="none" dirty="0">
              <a:solidFill>
                <a:srgbClr val="000000"/>
              </a:solidFill>
              <a:latin typeface="Arial"/>
              <a:ea typeface="Arial"/>
              <a:cs typeface="Arial"/>
              <a:sym typeface="Arial"/>
            </a:endParaRPr>
          </a:p>
          <a:p>
            <a:pPr lvl="0" algn="ctr">
              <a:lnSpc>
                <a:spcPct val="150000"/>
              </a:lnSpc>
              <a:buClr>
                <a:srgbClr val="C96F06"/>
              </a:buClr>
              <a:buSzPts val="2400"/>
            </a:pPr>
            <a:r>
              <a:rPr lang="en-US" sz="2400" b="1" dirty="0"/>
              <a:t>Hotel Rating Classification</a:t>
            </a:r>
          </a:p>
          <a:p>
            <a:pPr algn="ctr" fontAlgn="ctr"/>
            <a:endParaRPr lang="en-US" sz="2000" dirty="0"/>
          </a:p>
          <a:p>
            <a:pPr algn="ctr" fontAlgn="ctr"/>
            <a:r>
              <a:rPr lang="en-US" sz="2000" dirty="0"/>
              <a:t>Pawan Dharam Singh</a:t>
            </a:r>
          </a:p>
          <a:p>
            <a:pPr marL="0" marR="0" lvl="0" indent="0" algn="ctr" rtl="0">
              <a:lnSpc>
                <a:spcPct val="150000"/>
              </a:lnSpc>
              <a:spcBef>
                <a:spcPts val="0"/>
              </a:spcBef>
              <a:spcAft>
                <a:spcPts val="0"/>
              </a:spcAft>
              <a:buClr>
                <a:srgbClr val="C96F06"/>
              </a:buClr>
              <a:buSzPts val="2400"/>
              <a:buFont typeface="Arial"/>
              <a:buNone/>
            </a:pPr>
            <a:endParaRPr lang="en-IN" sz="2400" b="1" i="1" u="none" strike="noStrike" cap="none" dirty="0">
              <a:solidFill>
                <a:srgbClr val="C96F06"/>
              </a:solidFill>
              <a:latin typeface="Arial"/>
              <a:ea typeface="Arial"/>
              <a:cs typeface="Arial"/>
              <a:sym typeface="Arial"/>
            </a:endParaRPr>
          </a:p>
          <a:p>
            <a:pPr marL="0" marR="0" lvl="0" indent="0" algn="ctr" rtl="0">
              <a:lnSpc>
                <a:spcPct val="150000"/>
              </a:lnSpc>
              <a:spcBef>
                <a:spcPts val="0"/>
              </a:spcBef>
              <a:spcAft>
                <a:spcPts val="0"/>
              </a:spcAft>
              <a:buClr>
                <a:srgbClr val="C96F06"/>
              </a:buClr>
              <a:buSzPts val="2400"/>
              <a:buFont typeface="Arial"/>
              <a:buNone/>
            </a:pPr>
            <a:r>
              <a:rPr lang="en-IN" sz="2400" b="1" i="1" u="none" strike="noStrike" cap="none" dirty="0">
                <a:solidFill>
                  <a:srgbClr val="C96F06"/>
                </a:solidFill>
                <a:latin typeface="Arial"/>
                <a:ea typeface="Arial"/>
                <a:cs typeface="Arial"/>
                <a:sym typeface="Arial"/>
              </a:rPr>
              <a:t>Mentor- </a:t>
            </a:r>
            <a:r>
              <a:rPr lang="en-IN" sz="2400" b="1" i="1" u="none" strike="noStrike" cap="none" dirty="0" err="1">
                <a:solidFill>
                  <a:srgbClr val="C96F06"/>
                </a:solidFill>
                <a:latin typeface="Arial"/>
                <a:ea typeface="Arial"/>
                <a:cs typeface="Arial"/>
                <a:sym typeface="Arial"/>
              </a:rPr>
              <a:t>Mr.Parth</a:t>
            </a:r>
            <a:endParaRPr sz="2400" b="1" i="1" u="none" strike="noStrike" cap="none" dirty="0">
              <a:solidFill>
                <a:schemeClr val="dk1"/>
              </a:solidFill>
              <a:latin typeface="Arial"/>
              <a:ea typeface="Arial"/>
              <a:cs typeface="Arial"/>
              <a:sym typeface="Arial"/>
            </a:endParaRPr>
          </a:p>
          <a:p>
            <a:pPr marL="0" marR="0" lvl="0" indent="0" algn="ctr" rtl="0">
              <a:lnSpc>
                <a:spcPct val="150000"/>
              </a:lnSpc>
              <a:spcBef>
                <a:spcPts val="0"/>
              </a:spcBef>
              <a:spcAft>
                <a:spcPts val="0"/>
              </a:spcAft>
              <a:buClr>
                <a:srgbClr val="FBBE75"/>
              </a:buClr>
              <a:buSzPts val="2400"/>
              <a:buFont typeface="Arial"/>
              <a:buNone/>
            </a:pPr>
            <a:r>
              <a:rPr lang="en-IN" sz="2400" b="1" i="1" u="none" strike="noStrike" cap="none" dirty="0">
                <a:solidFill>
                  <a:srgbClr val="FBBE75"/>
                </a:solidFill>
                <a:latin typeface="Arial"/>
                <a:ea typeface="Arial"/>
                <a:cs typeface="Arial"/>
                <a:sym typeface="Arial"/>
              </a:rPr>
              <a:t> </a:t>
            </a:r>
            <a:r>
              <a:rPr lang="en-IN" sz="2400" b="1" i="1" u="none" strike="noStrike" cap="none" dirty="0">
                <a:solidFill>
                  <a:srgbClr val="C96F06"/>
                </a:solidFill>
                <a:latin typeface="Arial"/>
                <a:ea typeface="Arial"/>
                <a:cs typeface="Arial"/>
                <a:sym typeface="Arial"/>
              </a:rPr>
              <a:t>Starting date- </a:t>
            </a:r>
            <a:r>
              <a:rPr lang="en-IN" sz="2400" b="1" i="1" dirty="0">
                <a:solidFill>
                  <a:schemeClr val="dk1"/>
                </a:solidFill>
              </a:rPr>
              <a:t>26</a:t>
            </a:r>
            <a:r>
              <a:rPr lang="en-IN" sz="2400" b="1" i="1" u="none" strike="noStrike" cap="none" dirty="0">
                <a:solidFill>
                  <a:schemeClr val="dk1"/>
                </a:solidFill>
                <a:latin typeface="Arial"/>
                <a:ea typeface="Arial"/>
                <a:cs typeface="Arial"/>
                <a:sym typeface="Arial"/>
              </a:rPr>
              <a:t>/07/2021</a:t>
            </a:r>
            <a:endParaRPr sz="2400" b="0"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idx="1"/>
          </p:nvPr>
        </p:nvSpPr>
        <p:spPr>
          <a:xfrm>
            <a:off x="457200" y="152400"/>
            <a:ext cx="10439400" cy="5587644"/>
          </a:xfrm>
        </p:spPr>
        <p:txBody>
          <a:bodyPr>
            <a:normAutofit/>
          </a:bodyPr>
          <a:lstStyle/>
          <a:p>
            <a:pPr algn="ctr">
              <a:buNone/>
            </a:pPr>
            <a:r>
              <a:rPr lang="en-US" sz="2000" dirty="0"/>
              <a:t>Cleaned data</a:t>
            </a:r>
          </a:p>
          <a:p>
            <a:pPr algn="ctr">
              <a:buNone/>
            </a:pPr>
            <a:endParaRPr lang="en-US" sz="2000" dirty="0"/>
          </a:p>
        </p:txBody>
      </p:sp>
      <p:pic>
        <p:nvPicPr>
          <p:cNvPr id="1027" name="Picture 3"/>
          <p:cNvPicPr>
            <a:picLocks noChangeAspect="1" noChangeArrowheads="1"/>
          </p:cNvPicPr>
          <p:nvPr/>
        </p:nvPicPr>
        <p:blipFill>
          <a:blip r:embed="rId2"/>
          <a:srcRect/>
          <a:stretch>
            <a:fillRect/>
          </a:stretch>
        </p:blipFill>
        <p:spPr bwMode="auto">
          <a:xfrm>
            <a:off x="481013" y="762000"/>
            <a:ext cx="11482387" cy="5638799"/>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0"/>
            <a:ext cx="11963400" cy="6629400"/>
          </a:xfrm>
        </p:spPr>
        <p:txBody>
          <a:bodyPr/>
          <a:lstStyle/>
          <a:p>
            <a:pPr algn="ctr">
              <a:buNone/>
            </a:pPr>
            <a:r>
              <a:rPr lang="en-US" sz="3200" b="1" dirty="0" err="1">
                <a:solidFill>
                  <a:srgbClr val="FFC000"/>
                </a:solidFill>
              </a:rPr>
              <a:t>Wordcloud</a:t>
            </a:r>
            <a:endParaRPr lang="en-US" sz="3200" b="1" dirty="0">
              <a:solidFill>
                <a:srgbClr val="FFC000"/>
              </a:solidFill>
            </a:endParaRPr>
          </a:p>
          <a:p>
            <a:pPr marL="285750" indent="-285750">
              <a:spcBef>
                <a:spcPts val="0"/>
              </a:spcBef>
              <a:buClr>
                <a:schemeClr val="accent1"/>
              </a:buClr>
              <a:buSzPts val="1500"/>
            </a:pPr>
            <a:r>
              <a:rPr lang="en-US" sz="2100" dirty="0"/>
              <a:t>There are some words which are not much useful for our classification problem.</a:t>
            </a:r>
          </a:p>
          <a:p>
            <a:pPr marL="285750" indent="-285750">
              <a:spcBef>
                <a:spcPts val="0"/>
              </a:spcBef>
              <a:buClr>
                <a:schemeClr val="accent1"/>
              </a:buClr>
              <a:buSzPts val="1500"/>
            </a:pPr>
            <a:r>
              <a:rPr lang="en-US" sz="2100" dirty="0"/>
              <a:t>So , we have removed those words from our dataset for getting better classification .</a:t>
            </a:r>
          </a:p>
          <a:p>
            <a:pPr marL="285750" indent="-285750">
              <a:spcBef>
                <a:spcPts val="0"/>
              </a:spcBef>
              <a:buClr>
                <a:schemeClr val="accent1"/>
              </a:buClr>
              <a:buSzPts val="1500"/>
            </a:pPr>
            <a:r>
              <a:rPr lang="en-US" sz="2100" dirty="0"/>
              <a:t>These the word clouds of before and after removal of such words.</a:t>
            </a:r>
          </a:p>
          <a:p>
            <a:pPr algn="ctr">
              <a:buNone/>
            </a:pPr>
            <a:endParaRPr lang="en-US" sz="3200" b="1" dirty="0">
              <a:solidFill>
                <a:srgbClr val="FFC000"/>
              </a:solidFill>
            </a:endParaRPr>
          </a:p>
          <a:p>
            <a:pPr algn="ctr">
              <a:buNone/>
            </a:pPr>
            <a:endParaRPr lang="en-US" sz="3200" b="1" dirty="0">
              <a:solidFill>
                <a:srgbClr val="FFC000"/>
              </a:solidFill>
            </a:endParaRPr>
          </a:p>
          <a:p>
            <a:pPr>
              <a:buNone/>
            </a:pPr>
            <a:endParaRPr lang="en-US" dirty="0"/>
          </a:p>
        </p:txBody>
      </p:sp>
      <p:pic>
        <p:nvPicPr>
          <p:cNvPr id="2050" name="Picture 2"/>
          <p:cNvPicPr>
            <a:picLocks noChangeAspect="1" noChangeArrowheads="1"/>
          </p:cNvPicPr>
          <p:nvPr/>
        </p:nvPicPr>
        <p:blipFill>
          <a:blip r:embed="rId2"/>
          <a:srcRect/>
          <a:stretch>
            <a:fillRect/>
          </a:stretch>
        </p:blipFill>
        <p:spPr bwMode="auto">
          <a:xfrm>
            <a:off x="6324600" y="1752600"/>
            <a:ext cx="5257800" cy="4038600"/>
          </a:xfrm>
          <a:prstGeom prst="rect">
            <a:avLst/>
          </a:prstGeom>
          <a:noFill/>
          <a:ln w="9525">
            <a:noFill/>
            <a:miter lim="800000"/>
            <a:headEnd/>
            <a:tailEnd/>
          </a:ln>
        </p:spPr>
      </p:pic>
      <p:pic>
        <p:nvPicPr>
          <p:cNvPr id="2051" name="Picture 3"/>
          <p:cNvPicPr>
            <a:picLocks noChangeAspect="1" noChangeArrowheads="1"/>
          </p:cNvPicPr>
          <p:nvPr/>
        </p:nvPicPr>
        <p:blipFill>
          <a:blip r:embed="rId3"/>
          <a:srcRect/>
          <a:stretch>
            <a:fillRect/>
          </a:stretch>
        </p:blipFill>
        <p:spPr bwMode="auto">
          <a:xfrm>
            <a:off x="228600" y="1752600"/>
            <a:ext cx="5943600" cy="4038600"/>
          </a:xfrm>
          <a:prstGeom prst="rect">
            <a:avLst/>
          </a:prstGeom>
          <a:noFill/>
          <a:ln w="9525">
            <a:noFill/>
            <a:miter lim="800000"/>
            <a:headEnd/>
            <a:tailEnd/>
          </a:ln>
        </p:spPr>
      </p:pic>
      <p:sp>
        <p:nvSpPr>
          <p:cNvPr id="6" name="Google Shape;137;p8"/>
          <p:cNvSpPr txBox="1"/>
          <p:nvPr/>
        </p:nvSpPr>
        <p:spPr>
          <a:xfrm>
            <a:off x="6324600" y="5913587"/>
            <a:ext cx="3690584" cy="307736"/>
          </a:xfrm>
          <a:prstGeom prst="rect">
            <a:avLst/>
          </a:prstGeom>
          <a:noFill/>
          <a:ln>
            <a:noFill/>
          </a:ln>
        </p:spPr>
        <p:txBody>
          <a:bodyPr spcFirstLastPara="1" wrap="square" lIns="91425" tIns="45700" rIns="91425" bIns="45700" anchor="ctr" anchorCtr="0">
            <a:spAutoFit/>
          </a:bodyPr>
          <a:lstStyle/>
          <a:p>
            <a:pPr lvl="0">
              <a:buSzPts val="2000"/>
            </a:pPr>
            <a:r>
              <a:rPr lang="en-US" dirty="0"/>
              <a:t>after removing unwanted words</a:t>
            </a:r>
          </a:p>
        </p:txBody>
      </p:sp>
      <p:sp>
        <p:nvSpPr>
          <p:cNvPr id="7" name="Google Shape;137;p8"/>
          <p:cNvSpPr txBox="1"/>
          <p:nvPr/>
        </p:nvSpPr>
        <p:spPr>
          <a:xfrm>
            <a:off x="1143000" y="5928905"/>
            <a:ext cx="3676194" cy="307736"/>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000"/>
              <a:buFont typeface="Arial"/>
              <a:buNone/>
            </a:pPr>
            <a:r>
              <a:rPr lang="en-US" sz="1400" b="0" i="0" u="none" strike="noStrike" cap="none" dirty="0">
                <a:solidFill>
                  <a:srgbClr val="000000"/>
                </a:solidFill>
                <a:latin typeface="Arial"/>
                <a:ea typeface="Arial"/>
                <a:cs typeface="Arial"/>
                <a:sym typeface="Arial"/>
              </a:rPr>
              <a:t>Before removing unwanted words</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381000"/>
            <a:ext cx="10744200" cy="6019800"/>
          </a:xfrm>
        </p:spPr>
        <p:txBody>
          <a:bodyPr/>
          <a:lstStyle/>
          <a:p>
            <a:pPr lvl="0">
              <a:buNone/>
            </a:pPr>
            <a:r>
              <a:rPr lang="en-US" sz="2000" dirty="0">
                <a:solidFill>
                  <a:schemeClr val="dk1"/>
                </a:solidFill>
              </a:rPr>
              <a:t>These are top 20 Bi-gram </a:t>
            </a:r>
          </a:p>
          <a:p>
            <a:pPr lvl="0">
              <a:buNone/>
            </a:pPr>
            <a:r>
              <a:rPr lang="en-US" sz="2000" dirty="0">
                <a:solidFill>
                  <a:schemeClr val="dk1"/>
                </a:solidFill>
              </a:rPr>
              <a:t>and Tri-gram word used </a:t>
            </a:r>
          </a:p>
          <a:p>
            <a:pPr lvl="0">
              <a:buNone/>
            </a:pPr>
            <a:r>
              <a:rPr lang="en-US" sz="2000" dirty="0">
                <a:solidFill>
                  <a:schemeClr val="dk1"/>
                </a:solidFill>
              </a:rPr>
              <a:t>in reviews</a:t>
            </a:r>
            <a:r>
              <a:rPr lang="en-US" dirty="0">
                <a:solidFill>
                  <a:schemeClr val="dk1"/>
                </a:solidFill>
              </a:rPr>
              <a:t>.</a:t>
            </a:r>
            <a:endParaRPr lang="en-US" sz="1000" dirty="0">
              <a:solidFill>
                <a:srgbClr val="000000"/>
              </a:solidFill>
            </a:endParaRPr>
          </a:p>
          <a:p>
            <a:endParaRPr lang="en-US" dirty="0"/>
          </a:p>
        </p:txBody>
      </p:sp>
      <p:pic>
        <p:nvPicPr>
          <p:cNvPr id="4" name="Picture Placeholder 3" descr="Bi-gram "/>
          <p:cNvPicPr>
            <a:picLocks noGrp="1" noChangeAspect="1"/>
          </p:cNvPicPr>
          <p:nvPr>
            <p:ph type="pic" idx="2"/>
          </p:nvPr>
        </p:nvPicPr>
        <p:blipFill>
          <a:blip r:embed="rId2"/>
          <a:stretch>
            <a:fillRect/>
          </a:stretch>
        </p:blipFill>
        <p:spPr>
          <a:xfrm>
            <a:off x="3657600" y="533400"/>
            <a:ext cx="7696200" cy="3276600"/>
          </a:xfrm>
          <a:prstGeom prst="rect">
            <a:avLst/>
          </a:prstGeom>
        </p:spPr>
      </p:pic>
      <p:pic>
        <p:nvPicPr>
          <p:cNvPr id="5" name="Picture 4" descr="tri-gram "/>
          <p:cNvPicPr>
            <a:picLocks noChangeAspect="1"/>
          </p:cNvPicPr>
          <p:nvPr/>
        </p:nvPicPr>
        <p:blipFill>
          <a:blip r:embed="rId3"/>
          <a:stretch>
            <a:fillRect/>
          </a:stretch>
        </p:blipFill>
        <p:spPr>
          <a:xfrm>
            <a:off x="533400" y="3962400"/>
            <a:ext cx="9753600" cy="2590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body" idx="1"/>
          </p:nvPr>
        </p:nvSpPr>
        <p:spPr>
          <a:xfrm>
            <a:off x="304800" y="304800"/>
            <a:ext cx="11582400" cy="6553200"/>
          </a:xfrm>
        </p:spPr>
        <p:txBody>
          <a:bodyPr/>
          <a:lstStyle/>
          <a:p>
            <a:pPr lvl="0">
              <a:buNone/>
            </a:pPr>
            <a:r>
              <a:rPr lang="en-US" sz="2800" b="1" dirty="0">
                <a:solidFill>
                  <a:srgbClr val="FFC000"/>
                </a:solidFill>
              </a:rPr>
              <a:t>These are top 15 Bi-gram and Tri-gram word used in reviews.</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381000" y="1295400"/>
            <a:ext cx="3200400" cy="5029200"/>
          </a:xfrm>
          <a:prstGeom prst="rect">
            <a:avLst/>
          </a:prstGeom>
          <a:noFill/>
          <a:ln w="9525">
            <a:noFill/>
            <a:miter lim="800000"/>
            <a:headEnd/>
            <a:tailEnd/>
          </a:ln>
        </p:spPr>
      </p:pic>
      <p:pic>
        <p:nvPicPr>
          <p:cNvPr id="4099" name="Picture 3"/>
          <p:cNvPicPr>
            <a:picLocks noChangeAspect="1" noChangeArrowheads="1"/>
          </p:cNvPicPr>
          <p:nvPr/>
        </p:nvPicPr>
        <p:blipFill>
          <a:blip r:embed="rId3"/>
          <a:srcRect/>
          <a:stretch>
            <a:fillRect/>
          </a:stretch>
        </p:blipFill>
        <p:spPr bwMode="auto">
          <a:xfrm>
            <a:off x="4800600" y="1371600"/>
            <a:ext cx="3352800" cy="4953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381000"/>
            <a:ext cx="10820400" cy="6172200"/>
          </a:xfrm>
        </p:spPr>
        <p:txBody>
          <a:bodyPr/>
          <a:lstStyle/>
          <a:p>
            <a:pPr algn="ctr">
              <a:buNone/>
            </a:pPr>
            <a:r>
              <a:rPr lang="en-US" sz="2800" b="1" dirty="0">
                <a:solidFill>
                  <a:srgbClr val="FFC000"/>
                </a:solidFill>
              </a:rPr>
              <a:t>Sentiment Analysis</a:t>
            </a:r>
          </a:p>
          <a:p>
            <a:r>
              <a:rPr lang="en-US" sz="2100" dirty="0"/>
              <a:t>From graphical representation it is clear that most of the sentiments values are more than 0 </a:t>
            </a:r>
            <a:r>
              <a:rPr lang="en-US" sz="2100" dirty="0" err="1"/>
              <a:t>i.e</a:t>
            </a:r>
            <a:r>
              <a:rPr lang="en-US" sz="2100" dirty="0"/>
              <a:t> positive sentiments. </a:t>
            </a:r>
          </a:p>
          <a:p>
            <a:pPr algn="ctr">
              <a:buNone/>
            </a:pPr>
            <a:endParaRPr lang="en-US" sz="2800" b="1" dirty="0">
              <a:solidFill>
                <a:srgbClr val="FFC000"/>
              </a:solidFill>
            </a:endParaRPr>
          </a:p>
          <a:p>
            <a:endParaRPr lang="en-US" dirty="0"/>
          </a:p>
        </p:txBody>
      </p:sp>
      <p:pic>
        <p:nvPicPr>
          <p:cNvPr id="5" name="Picture Placeholder 3" descr="Sentiment distribution "/>
          <p:cNvPicPr>
            <a:picLocks noChangeAspect="1"/>
          </p:cNvPicPr>
          <p:nvPr/>
        </p:nvPicPr>
        <p:blipFill>
          <a:blip r:embed="rId2"/>
          <a:stretch>
            <a:fillRect/>
          </a:stretch>
        </p:blipFill>
        <p:spPr>
          <a:xfrm>
            <a:off x="533400" y="1981200"/>
            <a:ext cx="10668000" cy="4572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990600" y="3962400"/>
            <a:ext cx="7410450" cy="2428875"/>
          </a:xfrm>
          <a:prstGeom prst="rect">
            <a:avLst/>
          </a:prstGeom>
          <a:noFill/>
          <a:ln w="9525">
            <a:noFill/>
            <a:miter lim="800000"/>
            <a:headEnd/>
            <a:tailEnd/>
          </a:ln>
        </p:spPr>
      </p:pic>
      <p:pic>
        <p:nvPicPr>
          <p:cNvPr id="5" name="Picture 2"/>
          <p:cNvPicPr>
            <a:picLocks noChangeAspect="1" noChangeArrowheads="1"/>
          </p:cNvPicPr>
          <p:nvPr/>
        </p:nvPicPr>
        <p:blipFill>
          <a:blip r:embed="rId3"/>
          <a:srcRect/>
          <a:stretch>
            <a:fillRect/>
          </a:stretch>
        </p:blipFill>
        <p:spPr bwMode="auto">
          <a:xfrm>
            <a:off x="6400800" y="1066800"/>
            <a:ext cx="5248275" cy="3048000"/>
          </a:xfrm>
          <a:prstGeom prst="rect">
            <a:avLst/>
          </a:prstGeom>
          <a:noFill/>
          <a:ln w="9525">
            <a:noFill/>
            <a:miter lim="800000"/>
            <a:headEnd/>
            <a:tailEnd/>
          </a:ln>
        </p:spPr>
      </p:pic>
      <p:sp>
        <p:nvSpPr>
          <p:cNvPr id="6" name="Google Shape;137;p8"/>
          <p:cNvSpPr txBox="1"/>
          <p:nvPr/>
        </p:nvSpPr>
        <p:spPr>
          <a:xfrm>
            <a:off x="1600200" y="533400"/>
            <a:ext cx="5638800" cy="52318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800" b="1" dirty="0">
                <a:solidFill>
                  <a:srgbClr val="FFC000"/>
                </a:solidFill>
              </a:rPr>
              <a:t>Sentiment value for 5 reviews</a:t>
            </a:r>
          </a:p>
        </p:txBody>
      </p:sp>
      <p:sp>
        <p:nvSpPr>
          <p:cNvPr id="8" name="Rounded Rectangle 7"/>
          <p:cNvSpPr/>
          <p:nvPr/>
        </p:nvSpPr>
        <p:spPr>
          <a:xfrm>
            <a:off x="1219200" y="1447800"/>
            <a:ext cx="3581400" cy="838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From sentiment analysis we got 1</a:t>
            </a:r>
            <a:r>
              <a:rPr lang="en-US" baseline="30000" dirty="0"/>
              <a:t>st</a:t>
            </a:r>
            <a:r>
              <a:rPr lang="en-US" dirty="0"/>
              <a:t> review as negative </a:t>
            </a:r>
          </a:p>
        </p:txBody>
      </p:sp>
      <p:cxnSp>
        <p:nvCxnSpPr>
          <p:cNvPr id="10" name="Elbow Connector 9"/>
          <p:cNvCxnSpPr/>
          <p:nvPr/>
        </p:nvCxnSpPr>
        <p:spPr>
          <a:xfrm>
            <a:off x="5029200" y="1981200"/>
            <a:ext cx="1066800" cy="990600"/>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1" name="Rounded Rectangle 10"/>
          <p:cNvSpPr/>
          <p:nvPr/>
        </p:nvSpPr>
        <p:spPr>
          <a:xfrm>
            <a:off x="1600200" y="2743200"/>
            <a:ext cx="2895600" cy="762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And confirm from the hotel review web side</a:t>
            </a:r>
          </a:p>
        </p:txBody>
      </p:sp>
      <p:cxnSp>
        <p:nvCxnSpPr>
          <p:cNvPr id="16" name="Straight Arrow Connector 15"/>
          <p:cNvCxnSpPr/>
          <p:nvPr/>
        </p:nvCxnSpPr>
        <p:spPr>
          <a:xfrm>
            <a:off x="3962400" y="3581400"/>
            <a:ext cx="53340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304800"/>
            <a:ext cx="7467600" cy="2362200"/>
          </a:xfrm>
        </p:spPr>
        <p:txBody>
          <a:bodyPr>
            <a:normAutofit fontScale="92500" lnSpcReduction="20000"/>
          </a:bodyPr>
          <a:lstStyle/>
          <a:p>
            <a:pPr lvl="0" algn="ctr">
              <a:buNone/>
            </a:pPr>
            <a:r>
              <a:rPr lang="en-US" sz="2800" b="1" dirty="0">
                <a:solidFill>
                  <a:srgbClr val="FFC000"/>
                </a:solidFill>
              </a:rPr>
              <a:t>Sentiment Distribution</a:t>
            </a:r>
          </a:p>
          <a:p>
            <a:r>
              <a:rPr lang="en-US" sz="2100" dirty="0"/>
              <a:t>The reviews having sentiment value more than 0 </a:t>
            </a:r>
          </a:p>
          <a:p>
            <a:pPr lvl="0">
              <a:buNone/>
            </a:pPr>
            <a:r>
              <a:rPr lang="en-US" sz="2100" dirty="0"/>
              <a:t>     are consider as Positive, less than 0 are consider </a:t>
            </a:r>
          </a:p>
          <a:p>
            <a:pPr lvl="0">
              <a:buNone/>
            </a:pPr>
            <a:r>
              <a:rPr lang="en-US" sz="2100" dirty="0"/>
              <a:t>     as Negative review and having 0 as Neutral review. </a:t>
            </a:r>
          </a:p>
          <a:p>
            <a:r>
              <a:rPr lang="en-US" sz="2100" dirty="0"/>
              <a:t>Out of 12732 reviews more than11000 reviews are of positive sentiments</a:t>
            </a:r>
          </a:p>
          <a:p>
            <a:pPr algn="ctr">
              <a:buNone/>
            </a:pPr>
            <a:endParaRPr lang="en-US" sz="2100" dirty="0"/>
          </a:p>
        </p:txBody>
      </p:sp>
      <p:pic>
        <p:nvPicPr>
          <p:cNvPr id="7170" name="Picture 2"/>
          <p:cNvPicPr>
            <a:picLocks noChangeAspect="1" noChangeArrowheads="1"/>
          </p:cNvPicPr>
          <p:nvPr/>
        </p:nvPicPr>
        <p:blipFill>
          <a:blip r:embed="rId2"/>
          <a:srcRect/>
          <a:stretch>
            <a:fillRect/>
          </a:stretch>
        </p:blipFill>
        <p:spPr bwMode="auto">
          <a:xfrm>
            <a:off x="381000" y="3200400"/>
            <a:ext cx="11049000" cy="3343275"/>
          </a:xfrm>
          <a:prstGeom prst="rect">
            <a:avLst/>
          </a:prstGeom>
          <a:noFill/>
          <a:ln w="9525">
            <a:noFill/>
            <a:miter lim="800000"/>
            <a:headEnd/>
            <a:tailEnd/>
          </a:ln>
        </p:spPr>
      </p:pic>
      <p:pic>
        <p:nvPicPr>
          <p:cNvPr id="7171" name="Picture 3"/>
          <p:cNvPicPr>
            <a:picLocks noChangeAspect="1" noChangeArrowheads="1"/>
          </p:cNvPicPr>
          <p:nvPr/>
        </p:nvPicPr>
        <p:blipFill>
          <a:blip r:embed="rId3"/>
          <a:srcRect/>
          <a:stretch>
            <a:fillRect/>
          </a:stretch>
        </p:blipFill>
        <p:spPr bwMode="auto">
          <a:xfrm>
            <a:off x="7620000" y="152400"/>
            <a:ext cx="4191000" cy="28194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srcRect/>
          <a:stretch>
            <a:fillRect/>
          </a:stretch>
        </p:blipFill>
        <p:spPr bwMode="auto">
          <a:xfrm>
            <a:off x="381000" y="533400"/>
            <a:ext cx="4953000" cy="3048000"/>
          </a:xfrm>
          <a:prstGeom prst="rect">
            <a:avLst/>
          </a:prstGeom>
          <a:noFill/>
          <a:ln w="9525">
            <a:noFill/>
            <a:miter lim="800000"/>
            <a:headEnd/>
            <a:tailEnd/>
          </a:ln>
        </p:spPr>
      </p:pic>
      <p:pic>
        <p:nvPicPr>
          <p:cNvPr id="8196" name="Picture 4"/>
          <p:cNvPicPr>
            <a:picLocks noChangeAspect="1" noChangeArrowheads="1"/>
          </p:cNvPicPr>
          <p:nvPr/>
        </p:nvPicPr>
        <p:blipFill>
          <a:blip r:embed="rId3"/>
          <a:srcRect/>
          <a:stretch>
            <a:fillRect/>
          </a:stretch>
        </p:blipFill>
        <p:spPr bwMode="auto">
          <a:xfrm>
            <a:off x="3276600" y="3581400"/>
            <a:ext cx="5362575" cy="3124200"/>
          </a:xfrm>
          <a:prstGeom prst="rect">
            <a:avLst/>
          </a:prstGeom>
          <a:noFill/>
          <a:ln w="9525">
            <a:noFill/>
            <a:miter lim="800000"/>
            <a:headEnd/>
            <a:tailEnd/>
          </a:ln>
        </p:spPr>
      </p:pic>
      <p:pic>
        <p:nvPicPr>
          <p:cNvPr id="8197" name="Picture 5"/>
          <p:cNvPicPr>
            <a:picLocks noChangeAspect="1" noChangeArrowheads="1"/>
          </p:cNvPicPr>
          <p:nvPr/>
        </p:nvPicPr>
        <p:blipFill>
          <a:blip r:embed="rId4"/>
          <a:srcRect/>
          <a:stretch>
            <a:fillRect/>
          </a:stretch>
        </p:blipFill>
        <p:spPr bwMode="auto">
          <a:xfrm>
            <a:off x="6553200" y="457200"/>
            <a:ext cx="4943475" cy="2971800"/>
          </a:xfrm>
          <a:prstGeom prst="rect">
            <a:avLst/>
          </a:prstGeom>
          <a:noFill/>
          <a:ln w="9525">
            <a:noFill/>
            <a:miter lim="800000"/>
            <a:headEnd/>
            <a:tailEnd/>
          </a:ln>
        </p:spPr>
      </p:pic>
      <p:sp>
        <p:nvSpPr>
          <p:cNvPr id="9" name="Rounded Rectangle 8"/>
          <p:cNvSpPr/>
          <p:nvPr/>
        </p:nvSpPr>
        <p:spPr>
          <a:xfrm>
            <a:off x="228600" y="3657600"/>
            <a:ext cx="18288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solidFill>
                  <a:schemeClr val="tx1"/>
                </a:solidFill>
              </a:rPr>
              <a:t>Wordcloud</a:t>
            </a:r>
            <a:r>
              <a:rPr lang="en-US" b="1" dirty="0">
                <a:solidFill>
                  <a:schemeClr val="tx1"/>
                </a:solidFill>
              </a:rPr>
              <a:t> for positive reviews</a:t>
            </a:r>
            <a:endParaRPr lang="en-US" dirty="0">
              <a:solidFill>
                <a:schemeClr val="tx1"/>
              </a:solidFill>
            </a:endParaRPr>
          </a:p>
        </p:txBody>
      </p:sp>
      <p:sp>
        <p:nvSpPr>
          <p:cNvPr id="10" name="Rounded Rectangle 9"/>
          <p:cNvSpPr/>
          <p:nvPr/>
        </p:nvSpPr>
        <p:spPr>
          <a:xfrm>
            <a:off x="1371600" y="6019800"/>
            <a:ext cx="18288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solidFill>
                  <a:schemeClr val="tx1"/>
                </a:solidFill>
              </a:rPr>
              <a:t>Wordcloud</a:t>
            </a:r>
            <a:r>
              <a:rPr lang="en-US" b="1" dirty="0">
                <a:solidFill>
                  <a:schemeClr val="tx1"/>
                </a:solidFill>
              </a:rPr>
              <a:t> for neutral reviews</a:t>
            </a:r>
            <a:endParaRPr lang="en-US" dirty="0">
              <a:solidFill>
                <a:schemeClr val="tx1"/>
              </a:solidFill>
            </a:endParaRPr>
          </a:p>
        </p:txBody>
      </p:sp>
      <p:sp>
        <p:nvSpPr>
          <p:cNvPr id="11" name="Rounded Rectangle 10"/>
          <p:cNvSpPr/>
          <p:nvPr/>
        </p:nvSpPr>
        <p:spPr>
          <a:xfrm>
            <a:off x="9829800" y="3581400"/>
            <a:ext cx="18288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solidFill>
                  <a:schemeClr val="tx1"/>
                </a:solidFill>
              </a:rPr>
              <a:t>Wordcloud</a:t>
            </a:r>
            <a:r>
              <a:rPr lang="en-US" b="1" dirty="0">
                <a:solidFill>
                  <a:schemeClr val="tx1"/>
                </a:solidFill>
              </a:rPr>
              <a:t> for Negative reviews</a:t>
            </a:r>
            <a:endParaRPr lang="en-US"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304800"/>
            <a:ext cx="10210800" cy="5435244"/>
          </a:xfrm>
        </p:spPr>
        <p:txBody>
          <a:bodyPr>
            <a:normAutofit/>
          </a:bodyPr>
          <a:lstStyle/>
          <a:p>
            <a:pPr algn="ctr">
              <a:buNone/>
            </a:pPr>
            <a:r>
              <a:rPr lang="en-US" sz="2600" b="1" dirty="0">
                <a:solidFill>
                  <a:srgbClr val="FFC000"/>
                </a:solidFill>
              </a:rPr>
              <a:t>Top few Bi-Gram for Positive and Negative Reviews</a:t>
            </a:r>
          </a:p>
        </p:txBody>
      </p:sp>
      <p:pic>
        <p:nvPicPr>
          <p:cNvPr id="9220" name="Picture 4"/>
          <p:cNvPicPr>
            <a:picLocks noChangeAspect="1" noChangeArrowheads="1"/>
          </p:cNvPicPr>
          <p:nvPr/>
        </p:nvPicPr>
        <p:blipFill>
          <a:blip r:embed="rId2"/>
          <a:srcRect/>
          <a:stretch>
            <a:fillRect/>
          </a:stretch>
        </p:blipFill>
        <p:spPr bwMode="auto">
          <a:xfrm>
            <a:off x="0" y="990600"/>
            <a:ext cx="2362200" cy="5486400"/>
          </a:xfrm>
          <a:prstGeom prst="rect">
            <a:avLst/>
          </a:prstGeom>
          <a:noFill/>
          <a:ln w="9525">
            <a:noFill/>
            <a:miter lim="800000"/>
            <a:headEnd/>
            <a:tailEnd/>
          </a:ln>
        </p:spPr>
      </p:pic>
      <p:pic>
        <p:nvPicPr>
          <p:cNvPr id="9221" name="Picture 5"/>
          <p:cNvPicPr>
            <a:picLocks noChangeAspect="1" noChangeArrowheads="1"/>
          </p:cNvPicPr>
          <p:nvPr/>
        </p:nvPicPr>
        <p:blipFill>
          <a:blip r:embed="rId3"/>
          <a:srcRect/>
          <a:stretch>
            <a:fillRect/>
          </a:stretch>
        </p:blipFill>
        <p:spPr bwMode="auto">
          <a:xfrm>
            <a:off x="2362200" y="838200"/>
            <a:ext cx="2590800" cy="5562600"/>
          </a:xfrm>
          <a:prstGeom prst="rect">
            <a:avLst/>
          </a:prstGeom>
          <a:noFill/>
          <a:ln w="9525">
            <a:noFill/>
            <a:miter lim="800000"/>
            <a:headEnd/>
            <a:tailEnd/>
          </a:ln>
        </p:spPr>
      </p:pic>
      <p:pic>
        <p:nvPicPr>
          <p:cNvPr id="8" name="Picture Placeholder 4" descr="bi-gram positive "/>
          <p:cNvPicPr>
            <a:picLocks noChangeAspect="1"/>
          </p:cNvPicPr>
          <p:nvPr/>
        </p:nvPicPr>
        <p:blipFill>
          <a:blip r:embed="rId4"/>
          <a:stretch>
            <a:fillRect/>
          </a:stretch>
        </p:blipFill>
        <p:spPr>
          <a:xfrm>
            <a:off x="5113020" y="1143000"/>
            <a:ext cx="7078980" cy="2715260"/>
          </a:xfrm>
          <a:prstGeom prst="rect">
            <a:avLst/>
          </a:prstGeom>
        </p:spPr>
      </p:pic>
      <p:pic>
        <p:nvPicPr>
          <p:cNvPr id="9" name="Picture 8" descr="Bi-gram for negative "/>
          <p:cNvPicPr>
            <a:picLocks noChangeAspect="1"/>
          </p:cNvPicPr>
          <p:nvPr/>
        </p:nvPicPr>
        <p:blipFill>
          <a:blip r:embed="rId5"/>
          <a:stretch>
            <a:fillRect/>
          </a:stretch>
        </p:blipFill>
        <p:spPr>
          <a:xfrm>
            <a:off x="5113020" y="4172585"/>
            <a:ext cx="7078980" cy="26854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304800"/>
            <a:ext cx="11049000" cy="609600"/>
          </a:xfrm>
        </p:spPr>
        <p:txBody>
          <a:bodyPr>
            <a:normAutofit fontScale="40000" lnSpcReduction="20000"/>
          </a:bodyPr>
          <a:lstStyle/>
          <a:p>
            <a:pPr algn="ctr">
              <a:buNone/>
            </a:pPr>
            <a:r>
              <a:rPr lang="en-US" sz="7000" b="1" dirty="0">
                <a:solidFill>
                  <a:srgbClr val="FFC000"/>
                </a:solidFill>
              </a:rPr>
              <a:t>Top Few Tri-Gram for Positive and Negative Reviews</a:t>
            </a:r>
          </a:p>
          <a:p>
            <a:endParaRPr lang="en-US" dirty="0"/>
          </a:p>
        </p:txBody>
      </p:sp>
      <p:pic>
        <p:nvPicPr>
          <p:cNvPr id="6" name="Picture 2"/>
          <p:cNvPicPr>
            <a:picLocks noChangeAspect="1" noChangeArrowheads="1"/>
          </p:cNvPicPr>
          <p:nvPr/>
        </p:nvPicPr>
        <p:blipFill>
          <a:blip r:embed="rId2"/>
          <a:srcRect/>
          <a:stretch>
            <a:fillRect/>
          </a:stretch>
        </p:blipFill>
        <p:spPr bwMode="auto">
          <a:xfrm>
            <a:off x="457200" y="1524000"/>
            <a:ext cx="2552700" cy="4572000"/>
          </a:xfrm>
          <a:prstGeom prst="rect">
            <a:avLst/>
          </a:prstGeom>
          <a:noFill/>
          <a:ln w="9525">
            <a:noFill/>
            <a:miter lim="800000"/>
            <a:headEnd/>
            <a:tailEnd/>
          </a:ln>
        </p:spPr>
      </p:pic>
      <p:pic>
        <p:nvPicPr>
          <p:cNvPr id="10245" name="Picture 5"/>
          <p:cNvPicPr>
            <a:picLocks noChangeAspect="1" noChangeArrowheads="1"/>
          </p:cNvPicPr>
          <p:nvPr/>
        </p:nvPicPr>
        <p:blipFill>
          <a:blip r:embed="rId3"/>
          <a:srcRect/>
          <a:stretch>
            <a:fillRect/>
          </a:stretch>
        </p:blipFill>
        <p:spPr bwMode="auto">
          <a:xfrm>
            <a:off x="3048000" y="1600200"/>
            <a:ext cx="2514600" cy="4419600"/>
          </a:xfrm>
          <a:prstGeom prst="rect">
            <a:avLst/>
          </a:prstGeom>
          <a:noFill/>
          <a:ln w="9525">
            <a:noFill/>
            <a:miter lim="800000"/>
            <a:headEnd/>
            <a:tailEnd/>
          </a:ln>
        </p:spPr>
      </p:pic>
      <p:pic>
        <p:nvPicPr>
          <p:cNvPr id="9" name="Picture Placeholder 4" descr="tri-gram for postive "/>
          <p:cNvPicPr>
            <a:picLocks noGrp="1" noChangeAspect="1"/>
          </p:cNvPicPr>
          <p:nvPr>
            <p:ph type="pic" idx="2"/>
          </p:nvPr>
        </p:nvPicPr>
        <p:blipFill>
          <a:blip r:embed="rId4"/>
          <a:stretch>
            <a:fillRect/>
          </a:stretch>
        </p:blipFill>
        <p:spPr>
          <a:xfrm>
            <a:off x="5715000" y="1143000"/>
            <a:ext cx="6101715" cy="2514600"/>
          </a:xfrm>
          <a:prstGeom prst="rect">
            <a:avLst/>
          </a:prstGeom>
        </p:spPr>
      </p:pic>
      <p:pic>
        <p:nvPicPr>
          <p:cNvPr id="10" name="Picture 9" descr="Tri-gram for negative "/>
          <p:cNvPicPr>
            <a:picLocks noChangeAspect="1"/>
          </p:cNvPicPr>
          <p:nvPr/>
        </p:nvPicPr>
        <p:blipFill>
          <a:blip r:embed="rId5"/>
          <a:stretch>
            <a:fillRect/>
          </a:stretch>
        </p:blipFill>
        <p:spPr>
          <a:xfrm>
            <a:off x="5562600" y="4038600"/>
            <a:ext cx="6220460" cy="25273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p:nvPr/>
        </p:nvSpPr>
        <p:spPr>
          <a:xfrm>
            <a:off x="589128" y="607137"/>
            <a:ext cx="11235707" cy="4216499"/>
          </a:xfrm>
          <a:prstGeom prst="rect">
            <a:avLst/>
          </a:prstGeom>
          <a:noFill/>
          <a:ln>
            <a:noFill/>
          </a:ln>
        </p:spPr>
        <p:txBody>
          <a:bodyPr spcFirstLastPara="1" wrap="square" lIns="91425" tIns="45700" rIns="91425" bIns="45700" anchor="t" anchorCtr="0">
            <a:spAutoFit/>
          </a:bodyPr>
          <a:lstStyle/>
          <a:p>
            <a:pPr marL="342900" indent="-342900" algn="ctr">
              <a:buClr>
                <a:schemeClr val="accent1"/>
              </a:buClr>
              <a:buSzPts val="1500"/>
            </a:pPr>
            <a:r>
              <a:rPr lang="en-US" sz="3200" dirty="0">
                <a:solidFill>
                  <a:schemeClr val="accent2"/>
                </a:solidFill>
              </a:rPr>
              <a:t>Business Objective</a:t>
            </a: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212121"/>
              </a:solidFill>
              <a:latin typeface="Arial"/>
              <a:ea typeface="Arial"/>
              <a:cs typeface="Arial"/>
              <a:sym typeface="Arial"/>
            </a:endParaRPr>
          </a:p>
          <a:p>
            <a:pPr marL="342900" indent="-342900">
              <a:buClr>
                <a:schemeClr val="accent1"/>
              </a:buClr>
              <a:buSzPts val="1500"/>
              <a:buFont typeface="Noto Sans Symbols"/>
              <a:buChar char="✔"/>
            </a:pPr>
            <a:endParaRPr lang="en-US" sz="2000" dirty="0">
              <a:solidFill>
                <a:srgbClr val="212121"/>
              </a:solidFill>
            </a:endParaRPr>
          </a:p>
          <a:p>
            <a:pPr marL="342900" indent="-342900">
              <a:buClr>
                <a:schemeClr val="accent1"/>
              </a:buClr>
              <a:buSzPts val="1500"/>
              <a:buFont typeface="Noto Sans Symbols"/>
              <a:buChar char="✔"/>
            </a:pPr>
            <a:r>
              <a:rPr lang="en-US" sz="2000" dirty="0">
                <a:solidFill>
                  <a:srgbClr val="212121"/>
                </a:solidFill>
              </a:rPr>
              <a:t>Extract reviews from trip advisor and ratings for different hotels and our goal is to examine how travelers are communicating their positive and negative experiences in online platforms for staying in a specific hotel and major objective is what are the attributes that travelers are considering while selecting a hotel. With this manager can understand which elements of their hotel influence more in forming a positive review or improves hotel brand image.</a:t>
            </a:r>
          </a:p>
          <a:p>
            <a:br>
              <a:rPr lang="en-US" sz="2000" dirty="0"/>
            </a:br>
            <a:endParaRPr sz="2000" b="0" i="0" u="none" strike="noStrike" cap="none" dirty="0">
              <a:solidFill>
                <a:srgbClr val="212121"/>
              </a:solidFill>
              <a:latin typeface="Arial"/>
              <a:ea typeface="Arial"/>
              <a:cs typeface="Arial"/>
              <a:sym typeface="Arial"/>
            </a:endParaRPr>
          </a:p>
          <a:p>
            <a:pPr marL="342900" marR="0" lvl="0" indent="-228600" algn="l" rtl="0">
              <a:lnSpc>
                <a:spcPct val="100000"/>
              </a:lnSpc>
              <a:spcBef>
                <a:spcPts val="0"/>
              </a:spcBef>
              <a:spcAft>
                <a:spcPts val="0"/>
              </a:spcAft>
              <a:buClr>
                <a:schemeClr val="accent1"/>
              </a:buClr>
              <a:buSzPts val="1800"/>
              <a:buFont typeface="Noto Sans Symbols"/>
              <a:buNone/>
            </a:pPr>
            <a:endParaRPr sz="2400" b="0" i="0" u="none" strike="noStrike" cap="none" dirty="0">
              <a:solidFill>
                <a:schemeClr val="accent2"/>
              </a:solidFill>
              <a:latin typeface="Arial"/>
              <a:ea typeface="Arial"/>
              <a:cs typeface="Arial"/>
              <a:sym typeface="Arial"/>
            </a:endParaRPr>
          </a:p>
          <a:p>
            <a:pPr marL="457200" marR="0" lvl="0" indent="-323850" algn="l" rtl="0">
              <a:lnSpc>
                <a:spcPct val="100000"/>
              </a:lnSpc>
              <a:spcBef>
                <a:spcPts val="0"/>
              </a:spcBef>
              <a:spcAft>
                <a:spcPts val="0"/>
              </a:spcAft>
              <a:buClr>
                <a:schemeClr val="accent1"/>
              </a:buClr>
              <a:buSzPts val="2100"/>
              <a:buFont typeface="Arial"/>
              <a:buNone/>
            </a:pPr>
            <a:endParaRPr sz="2800" b="0" i="0" u="none" strike="noStrike" cap="none" dirty="0">
              <a:solidFill>
                <a:schemeClr val="dk1"/>
              </a:solidFill>
              <a:latin typeface="Arial"/>
              <a:ea typeface="Arial"/>
              <a:cs typeface="Arial"/>
              <a:sym typeface="Arial"/>
            </a:endParaRPr>
          </a:p>
        </p:txBody>
      </p:sp>
      <p:pic>
        <p:nvPicPr>
          <p:cNvPr id="92" name="Google Shape;92;p2"/>
          <p:cNvPicPr preferRelativeResize="0"/>
          <p:nvPr/>
        </p:nvPicPr>
        <p:blipFill rotWithShape="1">
          <a:blip r:embed="rId3">
            <a:alphaModFix/>
          </a:blip>
          <a:srcRect/>
          <a:stretch/>
        </p:blipFill>
        <p:spPr>
          <a:xfrm>
            <a:off x="10637784" y="195779"/>
            <a:ext cx="1187051" cy="41135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0;p10"/>
          <p:cNvSpPr txBox="1">
            <a:spLocks noGrp="1"/>
          </p:cNvSpPr>
          <p:nvPr>
            <p:ph type="body" idx="1"/>
          </p:nvPr>
        </p:nvSpPr>
        <p:spPr>
          <a:xfrm>
            <a:off x="762000" y="381000"/>
            <a:ext cx="10515600" cy="220056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0" i="0" u="none" strike="noStrike" cap="none" dirty="0">
                <a:solidFill>
                  <a:schemeClr val="accent2"/>
                </a:solidFill>
                <a:latin typeface="Arial"/>
                <a:ea typeface="Arial"/>
                <a:cs typeface="Arial"/>
                <a:sym typeface="Arial"/>
              </a:rPr>
              <a:t>FEATURE EXTRACTION</a:t>
            </a:r>
          </a:p>
          <a:p>
            <a:pPr marL="285750" indent="-285750">
              <a:spcBef>
                <a:spcPts val="0"/>
              </a:spcBef>
              <a:buClr>
                <a:schemeClr val="accent1"/>
              </a:buClr>
              <a:buSzPts val="1500"/>
            </a:pPr>
            <a:r>
              <a:rPr lang="en-US" sz="2100" dirty="0"/>
              <a:t>Applied the Feature Extraction technique Count </a:t>
            </a:r>
            <a:r>
              <a:rPr lang="en-US" sz="2100" dirty="0" err="1"/>
              <a:t>Vectorization</a:t>
            </a:r>
            <a:r>
              <a:rPr lang="en-US" sz="2100" dirty="0"/>
              <a:t>. It is showing the words with most and least occurrences and their frequencies.</a:t>
            </a:r>
          </a:p>
          <a:p>
            <a:pPr marL="285750" indent="-285750">
              <a:spcBef>
                <a:spcPts val="0"/>
              </a:spcBef>
              <a:buClr>
                <a:schemeClr val="accent1"/>
              </a:buClr>
              <a:buSzPts val="1500"/>
            </a:pPr>
            <a:r>
              <a:rPr lang="en-US" sz="2100" dirty="0"/>
              <a:t>It helps us in dealing with most frequent words</a:t>
            </a:r>
            <a:r>
              <a:rPr lang="en-US" sz="2100" dirty="0">
                <a:sym typeface="arial"/>
              </a:rPr>
              <a:t>.</a:t>
            </a:r>
          </a:p>
          <a:p>
            <a:pPr marL="285750" indent="-285750">
              <a:spcBef>
                <a:spcPts val="0"/>
              </a:spcBef>
              <a:buClr>
                <a:schemeClr val="accent1"/>
              </a:buClr>
              <a:buSzPts val="1500"/>
            </a:pPr>
            <a:endParaRPr lang="en-US" sz="2100" dirty="0">
              <a:sym typeface="arial"/>
            </a:endParaRPr>
          </a:p>
          <a:p>
            <a:pPr marL="285750" indent="-285750">
              <a:spcBef>
                <a:spcPts val="0"/>
              </a:spcBef>
              <a:buClr>
                <a:schemeClr val="accent1"/>
              </a:buClr>
              <a:buSzPts val="1500"/>
            </a:pPr>
            <a:endParaRPr lang="en-US" sz="2100" dirty="0"/>
          </a:p>
        </p:txBody>
      </p:sp>
      <p:pic>
        <p:nvPicPr>
          <p:cNvPr id="1026" name="Picture 2"/>
          <p:cNvPicPr>
            <a:picLocks noChangeAspect="1" noChangeArrowheads="1"/>
          </p:cNvPicPr>
          <p:nvPr/>
        </p:nvPicPr>
        <p:blipFill>
          <a:blip r:embed="rId2"/>
          <a:srcRect/>
          <a:stretch>
            <a:fillRect/>
          </a:stretch>
        </p:blipFill>
        <p:spPr bwMode="auto">
          <a:xfrm>
            <a:off x="2209800" y="2057400"/>
            <a:ext cx="5334000" cy="44196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200" y="381000"/>
            <a:ext cx="8741736" cy="1524000"/>
          </a:xfrm>
        </p:spPr>
        <p:txBody>
          <a:bodyPr>
            <a:normAutofit/>
          </a:bodyPr>
          <a:lstStyle/>
          <a:p>
            <a:pPr marL="0" indent="0" algn="ctr">
              <a:spcBef>
                <a:spcPts val="0"/>
              </a:spcBef>
              <a:buClr>
                <a:srgbClr val="000000"/>
              </a:buClr>
              <a:buSzPts val="3200"/>
              <a:buNone/>
            </a:pPr>
            <a:r>
              <a:rPr lang="en-US" sz="3200" dirty="0">
                <a:solidFill>
                  <a:schemeClr val="accent2"/>
                </a:solidFill>
              </a:rPr>
              <a:t>Frequency of 25 Most Common Words</a:t>
            </a:r>
          </a:p>
          <a:p>
            <a:pPr>
              <a:lnSpc>
                <a:spcPct val="80000"/>
              </a:lnSpc>
              <a:buNone/>
            </a:pPr>
            <a:r>
              <a:rPr lang="en-US" sz="1900" dirty="0"/>
              <a:t>These are the top 25 words in reviews and their frequency.</a:t>
            </a:r>
          </a:p>
          <a:p>
            <a:pPr>
              <a:lnSpc>
                <a:spcPct val="80000"/>
              </a:lnSpc>
              <a:buNone/>
            </a:pPr>
            <a:r>
              <a:rPr lang="en-US" sz="1900" dirty="0"/>
              <a:t>The word “room” is used more than 22000 times in the reviews</a:t>
            </a:r>
            <a:r>
              <a:rPr lang="en-US" dirty="0">
                <a:solidFill>
                  <a:schemeClr val="dk1"/>
                </a:solidFill>
              </a:rPr>
              <a:t>.</a:t>
            </a:r>
            <a:endParaRPr lang="en-US" sz="1200" dirty="0">
              <a:solidFill>
                <a:srgbClr val="000000"/>
              </a:solidFill>
            </a:endParaRPr>
          </a:p>
          <a:p>
            <a:pPr>
              <a:buNone/>
            </a:pPr>
            <a:endParaRPr lang="en-US" dirty="0"/>
          </a:p>
        </p:txBody>
      </p:sp>
      <p:pic>
        <p:nvPicPr>
          <p:cNvPr id="2050" name="Picture 2"/>
          <p:cNvPicPr>
            <a:picLocks noChangeAspect="1" noChangeArrowheads="1"/>
          </p:cNvPicPr>
          <p:nvPr/>
        </p:nvPicPr>
        <p:blipFill>
          <a:blip r:embed="rId2"/>
          <a:srcRect/>
          <a:stretch>
            <a:fillRect/>
          </a:stretch>
        </p:blipFill>
        <p:spPr bwMode="auto">
          <a:xfrm>
            <a:off x="685800" y="1828800"/>
            <a:ext cx="10515600" cy="47244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7;p11"/>
          <p:cNvSpPr txBox="1"/>
          <p:nvPr/>
        </p:nvSpPr>
        <p:spPr>
          <a:xfrm>
            <a:off x="771099" y="409433"/>
            <a:ext cx="10649700" cy="3600945"/>
          </a:xfrm>
          <a:prstGeom prst="rect">
            <a:avLst/>
          </a:prstGeom>
          <a:noFill/>
          <a:ln>
            <a:noFill/>
          </a:ln>
        </p:spPr>
        <p:txBody>
          <a:bodyPr spcFirstLastPara="1" wrap="square" lIns="91425" tIns="45700" rIns="91425" bIns="45700" anchor="t" anchorCtr="0">
            <a:spAutoFit/>
          </a:bodyPr>
          <a:lstStyle/>
          <a:p>
            <a:pPr marL="285750" marR="0" lvl="0" indent="-285750" rtl="0">
              <a:lnSpc>
                <a:spcPct val="150000"/>
              </a:lnSpc>
              <a:spcBef>
                <a:spcPts val="0"/>
              </a:spcBef>
              <a:spcAft>
                <a:spcPts val="0"/>
              </a:spcAft>
              <a:buClr>
                <a:schemeClr val="accent1"/>
              </a:buClr>
              <a:buSzPts val="1350"/>
              <a:buFont typeface="Arial" pitchFamily="34" charset="0"/>
              <a:buChar char="•"/>
            </a:pPr>
            <a:r>
              <a:rPr lang="en-IN" sz="1800" b="0" i="0" u="none" strike="noStrike" cap="none" dirty="0">
                <a:solidFill>
                  <a:schemeClr val="dk1"/>
                </a:solidFill>
                <a:latin typeface="Arial"/>
                <a:ea typeface="Arial"/>
                <a:cs typeface="Arial"/>
                <a:sym typeface="Arial"/>
              </a:rPr>
              <a:t>Another Feature Extraction technique </a:t>
            </a:r>
            <a:r>
              <a:rPr lang="en-IN" sz="1800" b="1" i="1" u="none" strike="noStrike" cap="none" dirty="0">
                <a:solidFill>
                  <a:schemeClr val="dk1"/>
                </a:solidFill>
                <a:latin typeface="Arial"/>
                <a:ea typeface="Arial"/>
                <a:cs typeface="Arial"/>
                <a:sym typeface="Arial"/>
              </a:rPr>
              <a:t>TFIDF( term frequency–inverse document frequency). </a:t>
            </a:r>
            <a:r>
              <a:rPr lang="en-IN" sz="1800" b="0" i="0" u="none" strike="noStrike" cap="none" dirty="0">
                <a:solidFill>
                  <a:schemeClr val="dk1"/>
                </a:solidFill>
                <a:latin typeface="Arial"/>
                <a:ea typeface="Arial"/>
                <a:cs typeface="Arial"/>
                <a:sym typeface="Arial"/>
              </a:rPr>
              <a:t>It is </a:t>
            </a:r>
            <a:r>
              <a:rPr lang="en-IN" sz="1800" dirty="0">
                <a:solidFill>
                  <a:schemeClr val="dk1"/>
                </a:solidFill>
              </a:rPr>
              <a:t>showing</a:t>
            </a:r>
            <a:r>
              <a:rPr lang="en-IN" sz="1800" b="0" i="0" u="none" strike="noStrike" cap="none" dirty="0">
                <a:solidFill>
                  <a:schemeClr val="dk1"/>
                </a:solidFill>
                <a:latin typeface="Arial"/>
                <a:ea typeface="Arial"/>
                <a:cs typeface="Arial"/>
                <a:sym typeface="Arial"/>
              </a:rPr>
              <a:t> the </a:t>
            </a:r>
            <a:r>
              <a:rPr lang="en-IN" sz="1800" dirty="0">
                <a:solidFill>
                  <a:schemeClr val="dk1"/>
                </a:solidFill>
              </a:rPr>
              <a:t>weights</a:t>
            </a:r>
            <a:r>
              <a:rPr lang="en-IN" sz="1800" b="0" i="0" u="none" strike="noStrike" cap="none" dirty="0">
                <a:solidFill>
                  <a:schemeClr val="dk1"/>
                </a:solidFill>
                <a:latin typeface="Arial"/>
                <a:ea typeface="Arial"/>
                <a:cs typeface="Arial"/>
                <a:sym typeface="Arial"/>
              </a:rPr>
              <a:t> of term's frequency (TF) and its inverse document frequency (IDF).</a:t>
            </a:r>
            <a:endParaRPr sz="1400" b="0" i="0" u="none" strike="noStrike" cap="none" dirty="0">
              <a:solidFill>
                <a:srgbClr val="000000"/>
              </a:solidFill>
              <a:latin typeface="Arial"/>
              <a:ea typeface="Arial"/>
              <a:cs typeface="Arial"/>
              <a:sym typeface="Arial"/>
            </a:endParaRPr>
          </a:p>
          <a:p>
            <a:pPr marL="285750" marR="0" lvl="0" indent="-285750" rtl="0">
              <a:lnSpc>
                <a:spcPct val="150000"/>
              </a:lnSpc>
              <a:spcBef>
                <a:spcPts val="0"/>
              </a:spcBef>
              <a:spcAft>
                <a:spcPts val="0"/>
              </a:spcAft>
              <a:buClr>
                <a:schemeClr val="accent1"/>
              </a:buClr>
              <a:buSzPts val="1350"/>
              <a:buFont typeface="Arial" pitchFamily="34" charset="0"/>
              <a:buChar char="•"/>
            </a:pPr>
            <a:r>
              <a:rPr lang="en-IN" sz="1800" b="0" i="0" u="none" strike="noStrike" cap="none" dirty="0">
                <a:solidFill>
                  <a:schemeClr val="dk1"/>
                </a:solidFill>
                <a:latin typeface="Arial"/>
                <a:ea typeface="Arial"/>
                <a:cs typeface="Arial"/>
                <a:sym typeface="Arial"/>
              </a:rPr>
              <a:t>By TFIDF we can know how relevant a term is in a given document.</a:t>
            </a:r>
            <a:endParaRPr sz="1400" b="0" i="0" u="none" strike="noStrike" cap="none" dirty="0">
              <a:solidFill>
                <a:srgbClr val="000000"/>
              </a:solidFill>
              <a:latin typeface="Arial"/>
              <a:ea typeface="Arial"/>
              <a:cs typeface="Arial"/>
              <a:sym typeface="Arial"/>
            </a:endParaRPr>
          </a:p>
          <a:p>
            <a:pPr marL="285750" marR="0" lvl="0" indent="-285750" rtl="0">
              <a:lnSpc>
                <a:spcPct val="150000"/>
              </a:lnSpc>
              <a:spcBef>
                <a:spcPts val="0"/>
              </a:spcBef>
              <a:spcAft>
                <a:spcPts val="0"/>
              </a:spcAft>
              <a:buClr>
                <a:schemeClr val="accent1"/>
              </a:buClr>
              <a:buSzPts val="1350"/>
              <a:buFont typeface="Arial" pitchFamily="34" charset="0"/>
              <a:buChar char="•"/>
            </a:pPr>
            <a:r>
              <a:rPr lang="en-IN" sz="1800" b="0" i="0" u="none" strike="noStrike" cap="none" dirty="0">
                <a:solidFill>
                  <a:schemeClr val="dk1"/>
                </a:solidFill>
                <a:latin typeface="Arial"/>
                <a:ea typeface="Arial"/>
                <a:cs typeface="Arial"/>
                <a:sym typeface="Arial"/>
              </a:rPr>
              <a:t>Using this TFIDF we can get better accuracy while building</a:t>
            </a:r>
          </a:p>
          <a:p>
            <a:pPr marL="285750" marR="0" lvl="0" indent="-285750" rtl="0">
              <a:lnSpc>
                <a:spcPct val="150000"/>
              </a:lnSpc>
              <a:spcBef>
                <a:spcPts val="0"/>
              </a:spcBef>
              <a:spcAft>
                <a:spcPts val="0"/>
              </a:spcAft>
              <a:buClr>
                <a:schemeClr val="accent1"/>
              </a:buClr>
              <a:buSzPts val="1350"/>
              <a:buFont typeface="Arial" pitchFamily="34" charset="0"/>
              <a:buChar char="•"/>
            </a:pPr>
            <a:endParaRPr lang="en-IN" sz="1800" dirty="0">
              <a:solidFill>
                <a:schemeClr val="dk1"/>
              </a:solidFill>
            </a:endParaRPr>
          </a:p>
          <a:p>
            <a:pPr marL="285750" marR="0" lvl="0" indent="-285750" rtl="0">
              <a:lnSpc>
                <a:spcPct val="150000"/>
              </a:lnSpc>
              <a:spcBef>
                <a:spcPts val="0"/>
              </a:spcBef>
              <a:spcAft>
                <a:spcPts val="0"/>
              </a:spcAft>
              <a:buClr>
                <a:schemeClr val="accent1"/>
              </a:buClr>
              <a:buSzPts val="1350"/>
              <a:buFont typeface="Arial" pitchFamily="34" charset="0"/>
              <a:buChar char="•"/>
            </a:pPr>
            <a:endParaRPr sz="1400" b="0" i="0" u="none" strike="noStrike" cap="none" dirty="0">
              <a:solidFill>
                <a:srgbClr val="000000"/>
              </a:solidFill>
              <a:latin typeface="Arial"/>
              <a:ea typeface="Arial"/>
              <a:cs typeface="Arial"/>
              <a:sym typeface="Arial"/>
            </a:endParaRPr>
          </a:p>
          <a:p>
            <a:pPr marL="285750" marR="0" lvl="0" indent="-200025" algn="l" rtl="0">
              <a:lnSpc>
                <a:spcPct val="100000"/>
              </a:lnSpc>
              <a:spcBef>
                <a:spcPts val="0"/>
              </a:spcBef>
              <a:spcAft>
                <a:spcPts val="0"/>
              </a:spcAft>
              <a:buClr>
                <a:schemeClr val="accent1"/>
              </a:buClr>
              <a:buSzPts val="1350"/>
              <a:buFont typeface="Arial"/>
              <a:buNone/>
            </a:pPr>
            <a:endParaRPr sz="1800" b="0" i="0" u="none" strike="noStrike" cap="none" dirty="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285750" marR="0" lvl="0" indent="-200025" algn="l" rtl="0">
              <a:lnSpc>
                <a:spcPct val="100000"/>
              </a:lnSpc>
              <a:spcBef>
                <a:spcPts val="0"/>
              </a:spcBef>
              <a:spcAft>
                <a:spcPts val="0"/>
              </a:spcAft>
              <a:buClr>
                <a:schemeClr val="accent1"/>
              </a:buClr>
              <a:buSzPts val="135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3074" name="Picture 2"/>
          <p:cNvPicPr>
            <a:picLocks noChangeAspect="1" noChangeArrowheads="1"/>
          </p:cNvPicPr>
          <p:nvPr/>
        </p:nvPicPr>
        <p:blipFill>
          <a:blip r:embed="rId2"/>
          <a:srcRect/>
          <a:stretch>
            <a:fillRect/>
          </a:stretch>
        </p:blipFill>
        <p:spPr bwMode="auto">
          <a:xfrm>
            <a:off x="990600" y="2286000"/>
            <a:ext cx="9753600" cy="44196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3;p12"/>
          <p:cNvSpPr txBox="1"/>
          <p:nvPr/>
        </p:nvSpPr>
        <p:spPr>
          <a:xfrm>
            <a:off x="841612" y="354841"/>
            <a:ext cx="10508776"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0" i="0" u="none" strike="noStrike" cap="none" dirty="0">
                <a:solidFill>
                  <a:schemeClr val="accent2"/>
                </a:solidFill>
                <a:latin typeface="Arial"/>
                <a:ea typeface="Arial"/>
                <a:cs typeface="Arial"/>
                <a:sym typeface="Arial"/>
              </a:rPr>
              <a:t>MODEL</a:t>
            </a:r>
            <a:r>
              <a:rPr lang="en-IN" sz="1800" b="0" i="0" u="none" strike="noStrike" cap="none" dirty="0">
                <a:solidFill>
                  <a:schemeClr val="dk1"/>
                </a:solidFill>
                <a:latin typeface="Arial"/>
                <a:ea typeface="Arial"/>
                <a:cs typeface="Arial"/>
                <a:sym typeface="Arial"/>
              </a:rPr>
              <a:t> </a:t>
            </a:r>
            <a:r>
              <a:rPr lang="en-IN" sz="3200" b="0" i="0" u="none" strike="noStrike" cap="none" dirty="0">
                <a:solidFill>
                  <a:schemeClr val="accent2"/>
                </a:solidFill>
                <a:latin typeface="Arial"/>
                <a:ea typeface="Arial"/>
                <a:cs typeface="Arial"/>
                <a:sym typeface="Arial"/>
              </a:rPr>
              <a:t>BUILDING</a:t>
            </a:r>
            <a:endParaRPr sz="1400" b="0" i="0" u="none" strike="noStrike" cap="none" dirty="0">
              <a:solidFill>
                <a:srgbClr val="000000"/>
              </a:solidFill>
              <a:latin typeface="Arial"/>
              <a:ea typeface="Arial"/>
              <a:cs typeface="Arial"/>
              <a:sym typeface="Arial"/>
            </a:endParaRPr>
          </a:p>
        </p:txBody>
      </p:sp>
      <p:sp>
        <p:nvSpPr>
          <p:cNvPr id="3" name="Google Shape;164;p12"/>
          <p:cNvSpPr txBox="1"/>
          <p:nvPr/>
        </p:nvSpPr>
        <p:spPr>
          <a:xfrm>
            <a:off x="841612" y="1132764"/>
            <a:ext cx="10649803" cy="7171154"/>
          </a:xfrm>
          <a:prstGeom prst="rect">
            <a:avLst/>
          </a:prstGeom>
          <a:noFill/>
          <a:ln>
            <a:noFill/>
          </a:ln>
        </p:spPr>
        <p:txBody>
          <a:bodyPr spcFirstLastPara="1" wrap="square" lIns="91425" tIns="45700" rIns="91425" bIns="45700" anchor="t" anchorCtr="0">
            <a:spAutoFit/>
          </a:bodyPr>
          <a:lstStyle/>
          <a:p>
            <a:pPr marL="285750" marR="0" lvl="0" indent="-285750" algn="l" rtl="0">
              <a:lnSpc>
                <a:spcPct val="200000"/>
              </a:lnSpc>
              <a:spcBef>
                <a:spcPts val="0"/>
              </a:spcBef>
              <a:spcAft>
                <a:spcPts val="0"/>
              </a:spcAft>
              <a:buClr>
                <a:schemeClr val="accent2"/>
              </a:buClr>
              <a:buSzPts val="1350"/>
              <a:buFont typeface="Arial" pitchFamily="34" charset="0"/>
              <a:buChar char="•"/>
            </a:pPr>
            <a:r>
              <a:rPr lang="en-IN" sz="1800" b="0" i="0" u="none" strike="noStrike" cap="none" dirty="0">
                <a:solidFill>
                  <a:schemeClr val="dk1"/>
                </a:solidFill>
                <a:latin typeface="Arial"/>
                <a:ea typeface="Arial"/>
                <a:cs typeface="Arial"/>
                <a:sym typeface="Arial"/>
              </a:rPr>
              <a:t>After performing EDA and Feature Extraction on our dataset we have stared model building.</a:t>
            </a:r>
            <a:endParaRPr dirty="0"/>
          </a:p>
          <a:p>
            <a:pPr marL="285750" marR="0" lvl="0" indent="-285750" algn="l" rtl="0">
              <a:lnSpc>
                <a:spcPct val="200000"/>
              </a:lnSpc>
              <a:spcBef>
                <a:spcPts val="0"/>
              </a:spcBef>
              <a:spcAft>
                <a:spcPts val="0"/>
              </a:spcAft>
              <a:buClr>
                <a:schemeClr val="accent2"/>
              </a:buClr>
              <a:buSzPts val="1350"/>
              <a:buFont typeface="Arial" pitchFamily="34" charset="0"/>
              <a:buChar char="•"/>
            </a:pPr>
            <a:r>
              <a:rPr lang="en-IN" sz="1800" b="0" i="0" u="none" strike="noStrike" cap="none" dirty="0">
                <a:solidFill>
                  <a:schemeClr val="dk1"/>
                </a:solidFill>
                <a:latin typeface="Arial"/>
                <a:ea typeface="Arial"/>
                <a:cs typeface="Arial"/>
                <a:sym typeface="Arial"/>
              </a:rPr>
              <a:t>We have divided the data into Train and Test with 33% as Test  </a:t>
            </a:r>
            <a:endParaRPr sz="1400" b="0" i="0" u="none" strike="noStrike" cap="none" dirty="0">
              <a:solidFill>
                <a:srgbClr val="000000"/>
              </a:solidFill>
              <a:latin typeface="Arial"/>
              <a:ea typeface="Arial"/>
              <a:cs typeface="Arial"/>
              <a:sym typeface="Arial"/>
            </a:endParaRPr>
          </a:p>
          <a:p>
            <a:pPr marL="285750" marR="0" lvl="0" indent="-285750" algn="l" rtl="0">
              <a:lnSpc>
                <a:spcPct val="200000"/>
              </a:lnSpc>
              <a:spcBef>
                <a:spcPts val="0"/>
              </a:spcBef>
              <a:spcAft>
                <a:spcPts val="0"/>
              </a:spcAft>
              <a:buClr>
                <a:schemeClr val="accent2"/>
              </a:buClr>
              <a:buSzPts val="1350"/>
              <a:buFont typeface="Arial" pitchFamily="34" charset="0"/>
              <a:buChar char="•"/>
            </a:pPr>
            <a:r>
              <a:rPr lang="en-IN" sz="1800" b="0" i="0" u="none" strike="noStrike" cap="none" dirty="0">
                <a:solidFill>
                  <a:schemeClr val="dk1"/>
                </a:solidFill>
                <a:latin typeface="Arial"/>
                <a:ea typeface="Arial"/>
                <a:cs typeface="Arial"/>
                <a:sym typeface="Arial"/>
              </a:rPr>
              <a:t>We used SMOTE method for balancing the minority class in our dataset.</a:t>
            </a:r>
            <a:endParaRPr sz="1400" b="0" i="0" u="none" strike="noStrike" cap="none" dirty="0">
              <a:solidFill>
                <a:srgbClr val="000000"/>
              </a:solidFill>
              <a:latin typeface="Arial"/>
              <a:ea typeface="Arial"/>
              <a:cs typeface="Arial"/>
              <a:sym typeface="Arial"/>
            </a:endParaRPr>
          </a:p>
          <a:p>
            <a:pPr marL="285750" marR="0" lvl="0" indent="-285750" algn="l" rtl="0">
              <a:lnSpc>
                <a:spcPct val="200000"/>
              </a:lnSpc>
              <a:spcBef>
                <a:spcPts val="0"/>
              </a:spcBef>
              <a:spcAft>
                <a:spcPts val="0"/>
              </a:spcAft>
              <a:buClr>
                <a:schemeClr val="accent2"/>
              </a:buClr>
              <a:buSzPts val="1350"/>
              <a:buFont typeface="Arial" pitchFamily="34" charset="0"/>
              <a:buChar char="•"/>
            </a:pPr>
            <a:r>
              <a:rPr lang="en-IN" sz="1800" b="0" i="0" u="none" strike="noStrike" cap="none" dirty="0">
                <a:solidFill>
                  <a:schemeClr val="dk1"/>
                </a:solidFill>
                <a:latin typeface="Arial"/>
                <a:ea typeface="Arial"/>
                <a:cs typeface="Arial"/>
                <a:sym typeface="Arial"/>
              </a:rPr>
              <a:t>The models we have build are</a:t>
            </a:r>
            <a:endParaRPr sz="1400" b="0" i="0" u="none" strike="noStrike" cap="none" dirty="0">
              <a:solidFill>
                <a:srgbClr val="000000"/>
              </a:solidFill>
              <a:latin typeface="Arial"/>
              <a:ea typeface="Arial"/>
              <a:cs typeface="Arial"/>
              <a:sym typeface="Arial"/>
            </a:endParaRPr>
          </a:p>
          <a:p>
            <a:pPr marL="742950" marR="0" lvl="1" indent="-285750" algn="l" rtl="0">
              <a:lnSpc>
                <a:spcPct val="200000"/>
              </a:lnSpc>
              <a:spcBef>
                <a:spcPts val="0"/>
              </a:spcBef>
              <a:spcAft>
                <a:spcPts val="0"/>
              </a:spcAft>
              <a:buClr>
                <a:schemeClr val="accent2"/>
              </a:buClr>
              <a:buSzPts val="1350"/>
              <a:buFont typeface="Arial" pitchFamily="34" charset="0"/>
              <a:buChar char="•"/>
            </a:pPr>
            <a:r>
              <a:rPr lang="en-IN" sz="1800" b="0" i="0" u="none" strike="noStrike" cap="none" dirty="0">
                <a:solidFill>
                  <a:schemeClr val="dk1"/>
                </a:solidFill>
                <a:latin typeface="Arial"/>
                <a:ea typeface="Arial"/>
                <a:cs typeface="Arial"/>
                <a:sym typeface="Arial"/>
              </a:rPr>
              <a:t>Logistic Regression Model (Basic classification model)</a:t>
            </a:r>
            <a:endParaRPr sz="1400" b="0" i="0" u="none" strike="noStrike" cap="none" dirty="0">
              <a:solidFill>
                <a:srgbClr val="000000"/>
              </a:solidFill>
              <a:latin typeface="Arial"/>
              <a:ea typeface="Arial"/>
              <a:cs typeface="Arial"/>
              <a:sym typeface="Arial"/>
            </a:endParaRPr>
          </a:p>
          <a:p>
            <a:pPr marL="742950" lvl="1" indent="-285750">
              <a:lnSpc>
                <a:spcPct val="200000"/>
              </a:lnSpc>
              <a:buClr>
                <a:schemeClr val="accent2"/>
              </a:buClr>
              <a:buSzPts val="1350"/>
              <a:buFont typeface="Arial" pitchFamily="34" charset="0"/>
              <a:buChar char="•"/>
            </a:pPr>
            <a:r>
              <a:rPr lang="en-US" sz="1800" dirty="0" err="1"/>
              <a:t>XGBoost</a:t>
            </a:r>
            <a:endParaRPr sz="1400" b="0" i="0" u="none" strike="noStrike" cap="none" dirty="0">
              <a:solidFill>
                <a:srgbClr val="000000"/>
              </a:solidFill>
              <a:latin typeface="Arial"/>
              <a:ea typeface="Arial"/>
              <a:cs typeface="Arial"/>
              <a:sym typeface="Arial"/>
            </a:endParaRPr>
          </a:p>
          <a:p>
            <a:pPr marL="742950" marR="0" lvl="1" indent="-285750" algn="l" rtl="0">
              <a:lnSpc>
                <a:spcPct val="200000"/>
              </a:lnSpc>
              <a:spcBef>
                <a:spcPts val="0"/>
              </a:spcBef>
              <a:spcAft>
                <a:spcPts val="0"/>
              </a:spcAft>
              <a:buClr>
                <a:schemeClr val="accent2"/>
              </a:buClr>
              <a:buSzPts val="1350"/>
              <a:buFont typeface="Arial" pitchFamily="34" charset="0"/>
              <a:buChar char="•"/>
            </a:pPr>
            <a:r>
              <a:rPr lang="en-IN" sz="1800" b="0" i="0" u="none" strike="noStrike" cap="none" dirty="0">
                <a:solidFill>
                  <a:schemeClr val="dk1"/>
                </a:solidFill>
                <a:latin typeface="Arial"/>
                <a:ea typeface="Arial"/>
                <a:cs typeface="Arial"/>
                <a:sym typeface="Arial"/>
              </a:rPr>
              <a:t>Support vector Machine (SVM) Model</a:t>
            </a:r>
          </a:p>
          <a:p>
            <a:pPr marL="742950" lvl="1" indent="-285750">
              <a:lnSpc>
                <a:spcPct val="200000"/>
              </a:lnSpc>
              <a:buClr>
                <a:schemeClr val="accent2"/>
              </a:buClr>
              <a:buSzPts val="1350"/>
              <a:buFont typeface="Arial" pitchFamily="34" charset="0"/>
              <a:buChar char="•"/>
            </a:pPr>
            <a:r>
              <a:rPr lang="en-US" sz="1800" dirty="0">
                <a:solidFill>
                  <a:schemeClr val="dk1"/>
                </a:solidFill>
              </a:rPr>
              <a:t>Random Forest classification</a:t>
            </a:r>
          </a:p>
          <a:p>
            <a:pPr marL="742950" lvl="1" indent="-285750">
              <a:lnSpc>
                <a:spcPct val="200000"/>
              </a:lnSpc>
              <a:buClr>
                <a:schemeClr val="accent2"/>
              </a:buClr>
              <a:buSzPts val="1350"/>
              <a:buFont typeface="Arial" pitchFamily="34" charset="0"/>
              <a:buChar char="•"/>
            </a:pPr>
            <a:r>
              <a:rPr lang="en-US" sz="1800" dirty="0"/>
              <a:t>Multinomial Naive </a:t>
            </a:r>
            <a:r>
              <a:rPr lang="en-US" sz="1800" dirty="0" err="1"/>
              <a:t>Bayes</a:t>
            </a:r>
            <a:endParaRPr lang="en-US" sz="1800" dirty="0">
              <a:solidFill>
                <a:schemeClr val="dk1"/>
              </a:solidFill>
            </a:endParaRPr>
          </a:p>
          <a:p>
            <a:pPr marL="742950" marR="0" lvl="1" indent="-285750" algn="l" rtl="0">
              <a:lnSpc>
                <a:spcPct val="200000"/>
              </a:lnSpc>
              <a:spcBef>
                <a:spcPts val="0"/>
              </a:spcBef>
              <a:spcAft>
                <a:spcPts val="0"/>
              </a:spcAft>
              <a:buClr>
                <a:schemeClr val="accent2"/>
              </a:buClr>
              <a:buSzPts val="1350"/>
              <a:buFont typeface="Arial" pitchFamily="34" charset="0"/>
              <a:buChar char="•"/>
            </a:pPr>
            <a:endParaRPr lang="en-IN" sz="1800" b="0" i="0" u="none" strike="noStrike" cap="none" dirty="0">
              <a:solidFill>
                <a:schemeClr val="dk1"/>
              </a:solidFill>
              <a:latin typeface="Arial"/>
              <a:ea typeface="Arial"/>
              <a:cs typeface="Arial"/>
              <a:sym typeface="Arial"/>
            </a:endParaRPr>
          </a:p>
          <a:p>
            <a:pPr marL="742950" marR="0" lvl="1" indent="-285750" algn="l" rtl="0">
              <a:lnSpc>
                <a:spcPct val="200000"/>
              </a:lnSpc>
              <a:spcBef>
                <a:spcPts val="0"/>
              </a:spcBef>
              <a:spcAft>
                <a:spcPts val="0"/>
              </a:spcAft>
              <a:buClr>
                <a:schemeClr val="accent2"/>
              </a:buClr>
              <a:buSzPts val="1350"/>
              <a:buFont typeface="Arial" pitchFamily="34" charset="0"/>
              <a:buChar char="•"/>
            </a:pPr>
            <a:endParaRPr lang="en-IN" sz="1800" dirty="0">
              <a:solidFill>
                <a:schemeClr val="dk1"/>
              </a:solidFill>
            </a:endParaRPr>
          </a:p>
          <a:p>
            <a:pPr marL="742950" marR="0" lvl="1" indent="-285750" algn="l" rtl="0">
              <a:lnSpc>
                <a:spcPct val="200000"/>
              </a:lnSpc>
              <a:spcBef>
                <a:spcPts val="0"/>
              </a:spcBef>
              <a:spcAft>
                <a:spcPts val="0"/>
              </a:spcAft>
              <a:buClr>
                <a:schemeClr val="accent2"/>
              </a:buClr>
              <a:buSzPts val="1350"/>
              <a:buFont typeface="Arial" pitchFamily="34" charset="0"/>
              <a:buChar char="•"/>
            </a:pPr>
            <a:endParaRPr sz="1400" b="0" i="0" u="none" strike="noStrike" cap="none" dirty="0">
              <a:solidFill>
                <a:srgbClr val="000000"/>
              </a:solidFill>
              <a:latin typeface="Arial"/>
              <a:ea typeface="Arial"/>
              <a:cs typeface="Arial"/>
              <a:sym typeface="Arial"/>
            </a:endParaRPr>
          </a:p>
          <a:p>
            <a:pPr marL="285750" marR="0" lvl="0" indent="-285750" algn="l" rtl="0">
              <a:lnSpc>
                <a:spcPct val="200000"/>
              </a:lnSpc>
              <a:spcBef>
                <a:spcPts val="0"/>
              </a:spcBef>
              <a:spcAft>
                <a:spcPts val="0"/>
              </a:spcAft>
              <a:buClr>
                <a:schemeClr val="accent2"/>
              </a:buClr>
              <a:buSzPts val="1350"/>
              <a:buFont typeface="Arial" pitchFamily="34" charset="0"/>
              <a:buChar char="•"/>
            </a:pPr>
            <a:r>
              <a:rPr lang="en-IN" sz="1800" b="0" i="0" u="none" strike="noStrike" cap="none" dirty="0">
                <a:solidFill>
                  <a:schemeClr val="dk1"/>
                </a:solidFill>
                <a:latin typeface="Arial"/>
                <a:ea typeface="Arial"/>
                <a:cs typeface="Arial"/>
                <a:sym typeface="Arial"/>
              </a:rPr>
              <a:t>All the ML models are built with both default data and data with features to see the variation .</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1752600"/>
            <a:ext cx="6172200" cy="4800600"/>
          </a:xfrm>
        </p:spPr>
        <p:txBody>
          <a:bodyPr/>
          <a:lstStyle/>
          <a:p>
            <a:pPr>
              <a:buNone/>
            </a:pPr>
            <a:r>
              <a:rPr lang="en-US" b="1" dirty="0"/>
              <a:t>Logistic regression on BOW </a:t>
            </a:r>
            <a:r>
              <a:rPr lang="en-US" b="1" dirty="0" err="1"/>
              <a:t>CountVectorizer</a:t>
            </a:r>
            <a:r>
              <a:rPr lang="en-US" b="1" dirty="0"/>
              <a:t> balanced data  </a:t>
            </a:r>
          </a:p>
          <a:p>
            <a:pPr>
              <a:buNone/>
            </a:pPr>
            <a:r>
              <a:rPr lang="en-US" dirty="0"/>
              <a:t>Accuracy of Training data = 92.10% </a:t>
            </a:r>
          </a:p>
          <a:p>
            <a:pPr>
              <a:buNone/>
            </a:pPr>
            <a:r>
              <a:rPr lang="en-US" dirty="0"/>
              <a:t>Accuracy of Test data = 90.57%</a:t>
            </a:r>
          </a:p>
          <a:p>
            <a:pPr>
              <a:buNone/>
            </a:pPr>
            <a:endParaRPr lang="en-US" dirty="0"/>
          </a:p>
          <a:p>
            <a:pPr>
              <a:buNone/>
            </a:pPr>
            <a:endParaRPr lang="en-US" dirty="0"/>
          </a:p>
          <a:p>
            <a:pPr>
              <a:buNone/>
            </a:pPr>
            <a:endParaRPr lang="en-US" dirty="0"/>
          </a:p>
        </p:txBody>
      </p:sp>
      <p:sp>
        <p:nvSpPr>
          <p:cNvPr id="4" name="Google Shape;169;p13"/>
          <p:cNvSpPr txBox="1"/>
          <p:nvPr/>
        </p:nvSpPr>
        <p:spPr>
          <a:xfrm>
            <a:off x="532262" y="156950"/>
            <a:ext cx="9830938" cy="16619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0" i="0" u="none" strike="noStrike" cap="none" dirty="0">
                <a:solidFill>
                  <a:schemeClr val="accent2"/>
                </a:solidFill>
                <a:latin typeface="Arial"/>
                <a:ea typeface="Arial"/>
                <a:cs typeface="Arial"/>
                <a:sym typeface="Arial"/>
              </a:rPr>
              <a:t>Logistic</a:t>
            </a:r>
            <a:r>
              <a:rPr lang="en-IN" sz="1400" b="0" i="0" u="none" strike="noStrike" cap="none" dirty="0">
                <a:solidFill>
                  <a:schemeClr val="dk1"/>
                </a:solidFill>
                <a:latin typeface="Arial"/>
                <a:ea typeface="Arial"/>
                <a:cs typeface="Arial"/>
                <a:sym typeface="Arial"/>
              </a:rPr>
              <a:t> </a:t>
            </a:r>
            <a:r>
              <a:rPr lang="en-IN" sz="2400" b="0" i="0" u="none" strike="noStrike" cap="none" dirty="0">
                <a:solidFill>
                  <a:schemeClr val="accent2"/>
                </a:solidFill>
                <a:latin typeface="Arial"/>
                <a:ea typeface="Arial"/>
                <a:cs typeface="Arial"/>
                <a:sym typeface="Arial"/>
              </a:rPr>
              <a:t>Regression</a:t>
            </a:r>
            <a:r>
              <a:rPr lang="en-IN" sz="1400" b="0" i="0" u="none" strike="noStrike" cap="none" dirty="0">
                <a:solidFill>
                  <a:schemeClr val="dk1"/>
                </a:solidFill>
                <a:latin typeface="Arial"/>
                <a:ea typeface="Arial"/>
                <a:cs typeface="Arial"/>
                <a:sym typeface="Arial"/>
              </a:rPr>
              <a:t> </a:t>
            </a:r>
            <a:r>
              <a:rPr lang="en-IN" sz="2400" b="0" i="0" u="none" strike="noStrike" cap="none" dirty="0">
                <a:solidFill>
                  <a:schemeClr val="accent2"/>
                </a:solidFill>
                <a:latin typeface="Arial"/>
                <a:ea typeface="Arial"/>
                <a:cs typeface="Arial"/>
                <a:sym typeface="Arial"/>
              </a:rPr>
              <a:t>Model</a:t>
            </a:r>
          </a:p>
          <a:p>
            <a:pPr marL="0" marR="0" lvl="0" indent="0" algn="l" rtl="0">
              <a:lnSpc>
                <a:spcPct val="100000"/>
              </a:lnSpc>
              <a:spcBef>
                <a:spcPts val="0"/>
              </a:spcBef>
              <a:spcAft>
                <a:spcPts val="0"/>
              </a:spcAft>
              <a:buClr>
                <a:srgbClr val="000000"/>
              </a:buClr>
              <a:buSzPts val="2400"/>
              <a:buFont typeface="Arial"/>
              <a:buNone/>
            </a:pPr>
            <a:endParaRPr lang="en-IN" sz="2400" b="0" i="0" u="none" strike="noStrike" cap="none" dirty="0">
              <a:solidFill>
                <a:schemeClr val="accent2"/>
              </a:solidFill>
              <a:latin typeface="Arial"/>
              <a:ea typeface="Arial"/>
              <a:cs typeface="Arial"/>
              <a:sym typeface="Arial"/>
            </a:endParaRPr>
          </a:p>
          <a:p>
            <a:pPr lvl="0">
              <a:buSzPts val="2400"/>
            </a:pPr>
            <a:r>
              <a:rPr lang="en-US" sz="1800" dirty="0">
                <a:solidFill>
                  <a:srgbClr val="262626"/>
                </a:solidFill>
              </a:rPr>
              <a:t>It is a classification algorithm. It is used to predict a binary outcome (1 / 0, Yes / No, True / False) given a set of independent variables. In simple words, it predicts the probability of occurrence of an event by fitting data to a </a:t>
            </a:r>
            <a:r>
              <a:rPr lang="en-US" sz="1800" dirty="0" err="1">
                <a:solidFill>
                  <a:srgbClr val="262626"/>
                </a:solidFill>
              </a:rPr>
              <a:t>logit</a:t>
            </a:r>
            <a:r>
              <a:rPr lang="en-US" sz="1800" dirty="0">
                <a:solidFill>
                  <a:srgbClr val="262626"/>
                </a:solidFill>
              </a:rPr>
              <a:t> function, </a:t>
            </a:r>
            <a:r>
              <a:rPr lang="en-US" sz="1800" dirty="0" err="1">
                <a:solidFill>
                  <a:srgbClr val="262626"/>
                </a:solidFill>
              </a:rPr>
              <a:t>multi_class</a:t>
            </a:r>
            <a:r>
              <a:rPr lang="en-US" sz="1800" dirty="0">
                <a:solidFill>
                  <a:srgbClr val="262626"/>
                </a:solidFill>
              </a:rPr>
              <a:t>='multinomial'</a:t>
            </a:r>
          </a:p>
        </p:txBody>
      </p:sp>
      <p:sp>
        <p:nvSpPr>
          <p:cNvPr id="6" name="Rectangle 5"/>
          <p:cNvSpPr/>
          <p:nvPr/>
        </p:nvSpPr>
        <p:spPr>
          <a:xfrm>
            <a:off x="6858000" y="1905000"/>
            <a:ext cx="4891083" cy="646331"/>
          </a:xfrm>
          <a:prstGeom prst="rect">
            <a:avLst/>
          </a:prstGeom>
        </p:spPr>
        <p:txBody>
          <a:bodyPr wrap="square">
            <a:spAutoFit/>
          </a:bodyPr>
          <a:lstStyle/>
          <a:p>
            <a:pPr marL="457200" indent="-342900">
              <a:spcBef>
                <a:spcPts val="1000"/>
              </a:spcBef>
              <a:buClr>
                <a:schemeClr val="accent2"/>
              </a:buClr>
              <a:buSzPts val="1800"/>
            </a:pPr>
            <a:r>
              <a:rPr lang="en-US" sz="1800" b="1" dirty="0">
                <a:solidFill>
                  <a:srgbClr val="262626"/>
                </a:solidFill>
              </a:rPr>
              <a:t>Logistic regression on TFIDF on balanced data</a:t>
            </a:r>
          </a:p>
        </p:txBody>
      </p:sp>
      <p:sp>
        <p:nvSpPr>
          <p:cNvPr id="7" name="Rectangle 6"/>
          <p:cNvSpPr/>
          <p:nvPr/>
        </p:nvSpPr>
        <p:spPr>
          <a:xfrm>
            <a:off x="6858000" y="2667000"/>
            <a:ext cx="5334000" cy="923330"/>
          </a:xfrm>
          <a:prstGeom prst="rect">
            <a:avLst/>
          </a:prstGeom>
        </p:spPr>
        <p:txBody>
          <a:bodyPr wrap="square">
            <a:spAutoFit/>
          </a:bodyPr>
          <a:lstStyle/>
          <a:p>
            <a:r>
              <a:rPr lang="en-US" sz="1800" dirty="0">
                <a:solidFill>
                  <a:srgbClr val="262626"/>
                </a:solidFill>
              </a:rPr>
              <a:t>Accuracy of Training data = 98.7%</a:t>
            </a:r>
          </a:p>
          <a:p>
            <a:endParaRPr lang="en-US" sz="1800" dirty="0">
              <a:solidFill>
                <a:srgbClr val="262626"/>
              </a:solidFill>
            </a:endParaRPr>
          </a:p>
          <a:p>
            <a:r>
              <a:rPr lang="en-US" sz="1800" dirty="0">
                <a:solidFill>
                  <a:srgbClr val="262626"/>
                </a:solidFill>
              </a:rPr>
              <a:t>Accuracy of Test data = 89.3%</a:t>
            </a:r>
          </a:p>
        </p:txBody>
      </p:sp>
      <p:pic>
        <p:nvPicPr>
          <p:cNvPr id="1026" name="Picture 2"/>
          <p:cNvPicPr>
            <a:picLocks noChangeAspect="1" noChangeArrowheads="1"/>
          </p:cNvPicPr>
          <p:nvPr/>
        </p:nvPicPr>
        <p:blipFill>
          <a:blip r:embed="rId2"/>
          <a:srcRect/>
          <a:stretch>
            <a:fillRect/>
          </a:stretch>
        </p:blipFill>
        <p:spPr bwMode="auto">
          <a:xfrm>
            <a:off x="381000" y="3886200"/>
            <a:ext cx="4648200" cy="2667000"/>
          </a:xfrm>
          <a:prstGeom prst="rect">
            <a:avLst/>
          </a:prstGeom>
          <a:noFill/>
          <a:ln w="9525">
            <a:no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6934200" y="3810000"/>
            <a:ext cx="4495800" cy="28194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304800"/>
            <a:ext cx="9025200" cy="609600"/>
          </a:xfrm>
        </p:spPr>
        <p:txBody>
          <a:bodyPr>
            <a:normAutofit/>
          </a:bodyPr>
          <a:lstStyle/>
          <a:p>
            <a:r>
              <a:rPr lang="en-IN" sz="2400" dirty="0">
                <a:solidFill>
                  <a:schemeClr val="dk1"/>
                </a:solidFill>
              </a:rPr>
              <a:t>These are the Confusion matrix</a:t>
            </a:r>
            <a:endParaRPr lang="en-US" sz="2400" dirty="0"/>
          </a:p>
        </p:txBody>
      </p:sp>
      <p:sp>
        <p:nvSpPr>
          <p:cNvPr id="6" name="Rectangle 5"/>
          <p:cNvSpPr/>
          <p:nvPr/>
        </p:nvSpPr>
        <p:spPr>
          <a:xfrm>
            <a:off x="381000" y="1143000"/>
            <a:ext cx="4876800" cy="646331"/>
          </a:xfrm>
          <a:prstGeom prst="rect">
            <a:avLst/>
          </a:prstGeom>
        </p:spPr>
        <p:txBody>
          <a:bodyPr wrap="square">
            <a:spAutoFit/>
          </a:bodyPr>
          <a:lstStyle/>
          <a:p>
            <a:pPr>
              <a:buNone/>
            </a:pPr>
            <a:r>
              <a:rPr lang="en-US" sz="1800" b="1" dirty="0"/>
              <a:t>Logistic regression on BOW </a:t>
            </a:r>
            <a:r>
              <a:rPr lang="en-US" sz="1800" b="1" dirty="0" err="1"/>
              <a:t>CountVectorizer</a:t>
            </a:r>
            <a:r>
              <a:rPr lang="en-US" sz="1800" b="1" dirty="0"/>
              <a:t> balanced data  </a:t>
            </a:r>
          </a:p>
        </p:txBody>
      </p:sp>
      <p:sp>
        <p:nvSpPr>
          <p:cNvPr id="7" name="Rectangle 6"/>
          <p:cNvSpPr/>
          <p:nvPr/>
        </p:nvSpPr>
        <p:spPr>
          <a:xfrm>
            <a:off x="5867400" y="1219200"/>
            <a:ext cx="5486400" cy="369332"/>
          </a:xfrm>
          <a:prstGeom prst="rect">
            <a:avLst/>
          </a:prstGeom>
        </p:spPr>
        <p:txBody>
          <a:bodyPr wrap="square">
            <a:spAutoFit/>
          </a:bodyPr>
          <a:lstStyle/>
          <a:p>
            <a:pPr marL="457200" indent="-342900">
              <a:spcBef>
                <a:spcPts val="1000"/>
              </a:spcBef>
              <a:buClr>
                <a:schemeClr val="accent2"/>
              </a:buClr>
              <a:buSzPts val="1800"/>
            </a:pPr>
            <a:r>
              <a:rPr lang="en-US" sz="1800" b="1" dirty="0">
                <a:solidFill>
                  <a:srgbClr val="262626"/>
                </a:solidFill>
              </a:rPr>
              <a:t>Logistic regression on TFIDF on balanced data</a:t>
            </a:r>
          </a:p>
        </p:txBody>
      </p:sp>
      <p:pic>
        <p:nvPicPr>
          <p:cNvPr id="2051" name="Picture 3"/>
          <p:cNvPicPr>
            <a:picLocks noChangeAspect="1" noChangeArrowheads="1"/>
          </p:cNvPicPr>
          <p:nvPr/>
        </p:nvPicPr>
        <p:blipFill>
          <a:blip r:embed="rId2"/>
          <a:srcRect/>
          <a:stretch>
            <a:fillRect/>
          </a:stretch>
        </p:blipFill>
        <p:spPr bwMode="auto">
          <a:xfrm>
            <a:off x="6248400" y="2209800"/>
            <a:ext cx="5257800" cy="3810000"/>
          </a:xfrm>
          <a:prstGeom prst="rect">
            <a:avLst/>
          </a:prstGeom>
          <a:noFill/>
          <a:ln w="9525">
            <a:noFill/>
            <a:miter lim="800000"/>
            <a:headEnd/>
            <a:tailEnd/>
          </a:ln>
        </p:spPr>
      </p:pic>
      <p:pic>
        <p:nvPicPr>
          <p:cNvPr id="23553" name="Picture 1"/>
          <p:cNvPicPr>
            <a:picLocks noChangeAspect="1" noChangeArrowheads="1"/>
          </p:cNvPicPr>
          <p:nvPr/>
        </p:nvPicPr>
        <p:blipFill>
          <a:blip r:embed="rId3"/>
          <a:srcRect/>
          <a:stretch>
            <a:fillRect/>
          </a:stretch>
        </p:blipFill>
        <p:spPr bwMode="auto">
          <a:xfrm>
            <a:off x="304800" y="2438400"/>
            <a:ext cx="5486400" cy="36385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304801"/>
            <a:ext cx="10439400" cy="1292662"/>
          </a:xfrm>
          <a:prstGeom prst="rect">
            <a:avLst/>
          </a:prstGeom>
        </p:spPr>
        <p:txBody>
          <a:bodyPr wrap="square">
            <a:spAutoFit/>
          </a:bodyPr>
          <a:lstStyle/>
          <a:p>
            <a:pPr>
              <a:buSzPts val="2400"/>
            </a:pPr>
            <a:r>
              <a:rPr lang="en-US" sz="2400" dirty="0">
                <a:solidFill>
                  <a:schemeClr val="accent2"/>
                </a:solidFill>
              </a:rPr>
              <a:t>Random Forest classification</a:t>
            </a:r>
          </a:p>
          <a:p>
            <a:pPr>
              <a:buSzPts val="2400"/>
            </a:pPr>
            <a:r>
              <a:rPr lang="en-US" sz="1800" dirty="0">
                <a:solidFill>
                  <a:srgbClr val="262626"/>
                </a:solidFill>
              </a:rPr>
              <a:t>It is a supervised classification algorithm. As the name suggest, this algorithm creates the forest with a number of trees. It is a kind of ensemble learning method, where a few weak models combine to form a powerful model.</a:t>
            </a:r>
          </a:p>
        </p:txBody>
      </p:sp>
      <p:sp>
        <p:nvSpPr>
          <p:cNvPr id="6" name="Rectangle 5"/>
          <p:cNvSpPr/>
          <p:nvPr/>
        </p:nvSpPr>
        <p:spPr>
          <a:xfrm>
            <a:off x="228600" y="1676400"/>
            <a:ext cx="6096000" cy="1754326"/>
          </a:xfrm>
          <a:prstGeom prst="rect">
            <a:avLst/>
          </a:prstGeom>
        </p:spPr>
        <p:txBody>
          <a:bodyPr wrap="square">
            <a:spAutoFit/>
          </a:bodyPr>
          <a:lstStyle/>
          <a:p>
            <a:pPr>
              <a:buNone/>
            </a:pPr>
            <a:r>
              <a:rPr lang="en-US" sz="1800" b="1" dirty="0">
                <a:solidFill>
                  <a:srgbClr val="262626"/>
                </a:solidFill>
              </a:rPr>
              <a:t>Random Forest classification on BOW </a:t>
            </a:r>
            <a:r>
              <a:rPr lang="en-US" sz="1800" b="1" dirty="0" err="1">
                <a:solidFill>
                  <a:srgbClr val="262626"/>
                </a:solidFill>
              </a:rPr>
              <a:t>CountVectorizer</a:t>
            </a:r>
            <a:r>
              <a:rPr lang="en-US" sz="1800" b="1" dirty="0">
                <a:solidFill>
                  <a:srgbClr val="262626"/>
                </a:solidFill>
              </a:rPr>
              <a:t> balanced data </a:t>
            </a:r>
          </a:p>
          <a:p>
            <a:pPr>
              <a:buNone/>
            </a:pPr>
            <a:r>
              <a:rPr lang="en-US" sz="1800" b="1" dirty="0">
                <a:solidFill>
                  <a:srgbClr val="262626"/>
                </a:solidFill>
              </a:rPr>
              <a:t> </a:t>
            </a:r>
          </a:p>
          <a:p>
            <a:pPr>
              <a:buNone/>
            </a:pPr>
            <a:r>
              <a:rPr lang="en-US" sz="1800" dirty="0">
                <a:solidFill>
                  <a:srgbClr val="262626"/>
                </a:solidFill>
              </a:rPr>
              <a:t>Accuracy of Training data = 99.0% </a:t>
            </a:r>
          </a:p>
          <a:p>
            <a:pPr>
              <a:buNone/>
            </a:pPr>
            <a:endParaRPr lang="en-US" sz="1800" dirty="0">
              <a:solidFill>
                <a:srgbClr val="262626"/>
              </a:solidFill>
            </a:endParaRPr>
          </a:p>
          <a:p>
            <a:pPr>
              <a:buNone/>
            </a:pPr>
            <a:r>
              <a:rPr lang="en-US" sz="1800" dirty="0">
                <a:solidFill>
                  <a:srgbClr val="262626"/>
                </a:solidFill>
              </a:rPr>
              <a:t>Accuracy of Test data = 90.79%</a:t>
            </a:r>
          </a:p>
        </p:txBody>
      </p:sp>
      <p:sp>
        <p:nvSpPr>
          <p:cNvPr id="7" name="Rectangle 6"/>
          <p:cNvSpPr/>
          <p:nvPr/>
        </p:nvSpPr>
        <p:spPr>
          <a:xfrm>
            <a:off x="6248400" y="1600200"/>
            <a:ext cx="5029200" cy="2098010"/>
          </a:xfrm>
          <a:prstGeom prst="rect">
            <a:avLst/>
          </a:prstGeom>
        </p:spPr>
        <p:txBody>
          <a:bodyPr wrap="square">
            <a:spAutoFit/>
          </a:bodyPr>
          <a:lstStyle/>
          <a:p>
            <a:pPr marL="457200" indent="-342900">
              <a:buSzPts val="1800"/>
            </a:pPr>
            <a:r>
              <a:rPr lang="en-US" sz="1800" b="1" dirty="0">
                <a:solidFill>
                  <a:srgbClr val="262626"/>
                </a:solidFill>
              </a:rPr>
              <a:t>Random Forest classification on TFIDF on balanced data</a:t>
            </a:r>
          </a:p>
          <a:p>
            <a:pPr marL="457200" indent="-342900">
              <a:buSzPts val="1800"/>
            </a:pPr>
            <a:endParaRPr lang="en-US" sz="1800" b="1" dirty="0">
              <a:solidFill>
                <a:srgbClr val="262626"/>
              </a:solidFill>
            </a:endParaRPr>
          </a:p>
          <a:p>
            <a:r>
              <a:rPr lang="en-US" sz="1800" dirty="0">
                <a:solidFill>
                  <a:srgbClr val="262626"/>
                </a:solidFill>
              </a:rPr>
              <a:t>Accuracy of Training data = 100%</a:t>
            </a:r>
          </a:p>
          <a:p>
            <a:r>
              <a:rPr lang="en-US" sz="1800" dirty="0">
                <a:solidFill>
                  <a:srgbClr val="262626"/>
                </a:solidFill>
              </a:rPr>
              <a:t> </a:t>
            </a:r>
          </a:p>
          <a:p>
            <a:r>
              <a:rPr lang="en-US" sz="1800" dirty="0">
                <a:solidFill>
                  <a:srgbClr val="262626"/>
                </a:solidFill>
              </a:rPr>
              <a:t>Accuracy of Test data = 90.5%</a:t>
            </a:r>
          </a:p>
          <a:p>
            <a:pPr marL="457200" indent="-342900">
              <a:spcBef>
                <a:spcPts val="1000"/>
              </a:spcBef>
              <a:buClr>
                <a:schemeClr val="accent2"/>
              </a:buClr>
              <a:buSzPts val="1800"/>
            </a:pPr>
            <a:endParaRPr lang="en-US" b="1" dirty="0">
              <a:solidFill>
                <a:srgbClr val="262626"/>
              </a:solidFill>
            </a:endParaRPr>
          </a:p>
        </p:txBody>
      </p:sp>
      <p:pic>
        <p:nvPicPr>
          <p:cNvPr id="3074" name="Picture 2"/>
          <p:cNvPicPr>
            <a:picLocks noChangeAspect="1" noChangeArrowheads="1"/>
          </p:cNvPicPr>
          <p:nvPr/>
        </p:nvPicPr>
        <p:blipFill>
          <a:blip r:embed="rId2"/>
          <a:srcRect/>
          <a:stretch>
            <a:fillRect/>
          </a:stretch>
        </p:blipFill>
        <p:spPr bwMode="auto">
          <a:xfrm>
            <a:off x="152400" y="3429000"/>
            <a:ext cx="5105400" cy="3200400"/>
          </a:xfrm>
          <a:prstGeom prst="rect">
            <a:avLst/>
          </a:prstGeom>
          <a:noFill/>
          <a:ln w="9525">
            <a:noFill/>
            <a:miter lim="800000"/>
            <a:headEnd/>
            <a:tailEnd/>
          </a:ln>
        </p:spPr>
      </p:pic>
      <p:pic>
        <p:nvPicPr>
          <p:cNvPr id="3075" name="Picture 3"/>
          <p:cNvPicPr>
            <a:picLocks noChangeAspect="1" noChangeArrowheads="1"/>
          </p:cNvPicPr>
          <p:nvPr/>
        </p:nvPicPr>
        <p:blipFill>
          <a:blip r:embed="rId3"/>
          <a:srcRect/>
          <a:stretch>
            <a:fillRect/>
          </a:stretch>
        </p:blipFill>
        <p:spPr bwMode="auto">
          <a:xfrm>
            <a:off x="6096000" y="3505200"/>
            <a:ext cx="5410200" cy="30480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533400" y="2667000"/>
            <a:ext cx="4724400" cy="3276600"/>
          </a:xfrm>
          <a:prstGeom prst="rect">
            <a:avLst/>
          </a:prstGeom>
          <a:noFill/>
          <a:ln w="9525">
            <a:noFill/>
            <a:miter lim="800000"/>
            <a:headEnd/>
            <a:tailEnd/>
          </a:ln>
        </p:spPr>
      </p:pic>
      <p:pic>
        <p:nvPicPr>
          <p:cNvPr id="4099" name="Picture 3"/>
          <p:cNvPicPr>
            <a:picLocks noChangeAspect="1" noChangeArrowheads="1"/>
          </p:cNvPicPr>
          <p:nvPr/>
        </p:nvPicPr>
        <p:blipFill>
          <a:blip r:embed="rId3"/>
          <a:srcRect/>
          <a:stretch>
            <a:fillRect/>
          </a:stretch>
        </p:blipFill>
        <p:spPr bwMode="auto">
          <a:xfrm>
            <a:off x="6248400" y="2590800"/>
            <a:ext cx="5029200" cy="3352800"/>
          </a:xfrm>
          <a:prstGeom prst="rect">
            <a:avLst/>
          </a:prstGeom>
          <a:noFill/>
          <a:ln w="9525">
            <a:noFill/>
            <a:miter lim="800000"/>
            <a:headEnd/>
            <a:tailEnd/>
          </a:ln>
        </p:spPr>
      </p:pic>
      <p:sp>
        <p:nvSpPr>
          <p:cNvPr id="4" name="Rectangle 3"/>
          <p:cNvSpPr/>
          <p:nvPr/>
        </p:nvSpPr>
        <p:spPr>
          <a:xfrm>
            <a:off x="533400" y="609600"/>
            <a:ext cx="4480714" cy="461665"/>
          </a:xfrm>
          <a:prstGeom prst="rect">
            <a:avLst/>
          </a:prstGeom>
        </p:spPr>
        <p:txBody>
          <a:bodyPr wrap="none">
            <a:spAutoFit/>
          </a:bodyPr>
          <a:lstStyle/>
          <a:p>
            <a:r>
              <a:rPr lang="en-IN" sz="2400" dirty="0">
                <a:solidFill>
                  <a:schemeClr val="dk1"/>
                </a:solidFill>
              </a:rPr>
              <a:t>These are the Confusion matrix</a:t>
            </a:r>
            <a:endParaRPr lang="en-US" sz="2400" dirty="0">
              <a:solidFill>
                <a:schemeClr val="dk1"/>
              </a:solidFill>
            </a:endParaRPr>
          </a:p>
        </p:txBody>
      </p:sp>
      <p:sp>
        <p:nvSpPr>
          <p:cNvPr id="5" name="Rectangle 4"/>
          <p:cNvSpPr/>
          <p:nvPr/>
        </p:nvSpPr>
        <p:spPr>
          <a:xfrm>
            <a:off x="228600" y="1600200"/>
            <a:ext cx="4378122" cy="646331"/>
          </a:xfrm>
          <a:prstGeom prst="rect">
            <a:avLst/>
          </a:prstGeom>
        </p:spPr>
        <p:txBody>
          <a:bodyPr wrap="none">
            <a:spAutoFit/>
          </a:bodyPr>
          <a:lstStyle/>
          <a:p>
            <a:pPr>
              <a:buNone/>
            </a:pPr>
            <a:r>
              <a:rPr lang="en-US" sz="1800" b="1" dirty="0"/>
              <a:t>Random Forest classification on BOW</a:t>
            </a:r>
          </a:p>
          <a:p>
            <a:pPr>
              <a:buNone/>
            </a:pPr>
            <a:r>
              <a:rPr lang="en-US" sz="1800" b="1" dirty="0"/>
              <a:t> </a:t>
            </a:r>
            <a:r>
              <a:rPr lang="en-US" sz="1800" b="1" dirty="0" err="1"/>
              <a:t>CountVectorizer</a:t>
            </a:r>
            <a:r>
              <a:rPr lang="en-US" sz="1800" b="1" dirty="0"/>
              <a:t> balanced data </a:t>
            </a:r>
          </a:p>
        </p:txBody>
      </p:sp>
      <p:sp>
        <p:nvSpPr>
          <p:cNvPr id="6" name="Rectangle 5"/>
          <p:cNvSpPr/>
          <p:nvPr/>
        </p:nvSpPr>
        <p:spPr>
          <a:xfrm>
            <a:off x="6629400" y="1447800"/>
            <a:ext cx="3865161" cy="646331"/>
          </a:xfrm>
          <a:prstGeom prst="rect">
            <a:avLst/>
          </a:prstGeom>
        </p:spPr>
        <p:txBody>
          <a:bodyPr wrap="none">
            <a:spAutoFit/>
          </a:bodyPr>
          <a:lstStyle/>
          <a:p>
            <a:pPr marL="457200" indent="-342900">
              <a:buSzPts val="1800"/>
            </a:pPr>
            <a:r>
              <a:rPr lang="en-US" sz="1800" b="1" dirty="0"/>
              <a:t>Random Forest classification on</a:t>
            </a:r>
          </a:p>
          <a:p>
            <a:pPr marL="457200" indent="-342900">
              <a:buSzPts val="1800"/>
            </a:pPr>
            <a:r>
              <a:rPr lang="en-US" sz="1800" b="1" dirty="0"/>
              <a:t> TFIDF on balanced data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304801"/>
            <a:ext cx="7391400" cy="830997"/>
          </a:xfrm>
          <a:prstGeom prst="rect">
            <a:avLst/>
          </a:prstGeom>
        </p:spPr>
        <p:txBody>
          <a:bodyPr wrap="square">
            <a:spAutoFit/>
          </a:bodyPr>
          <a:lstStyle/>
          <a:p>
            <a:pPr>
              <a:buSzPts val="2400"/>
            </a:pPr>
            <a:r>
              <a:rPr lang="en-US" sz="2400" dirty="0">
                <a:solidFill>
                  <a:schemeClr val="accent2"/>
                </a:solidFill>
              </a:rPr>
              <a:t>SVM classification</a:t>
            </a:r>
          </a:p>
          <a:p>
            <a:pPr>
              <a:buSzPts val="2400"/>
            </a:pPr>
            <a:r>
              <a:rPr lang="en-US" sz="1800" dirty="0">
                <a:solidFill>
                  <a:srgbClr val="262626"/>
                </a:solidFill>
              </a:rPr>
              <a:t>It is formally defined by a separating </a:t>
            </a:r>
            <a:r>
              <a:rPr lang="en-US" sz="1800" dirty="0" err="1">
                <a:solidFill>
                  <a:srgbClr val="262626"/>
                </a:solidFill>
              </a:rPr>
              <a:t>hyperplane</a:t>
            </a:r>
            <a:r>
              <a:rPr lang="en-US" sz="1800" dirty="0">
                <a:solidFill>
                  <a:srgbClr val="262626"/>
                </a:solidFill>
              </a:rPr>
              <a:t>. </a:t>
            </a:r>
            <a:r>
              <a:rPr lang="en-US" sz="2400" dirty="0">
                <a:solidFill>
                  <a:schemeClr val="accent2"/>
                </a:solidFill>
              </a:rPr>
              <a:t> </a:t>
            </a:r>
          </a:p>
        </p:txBody>
      </p:sp>
      <p:sp>
        <p:nvSpPr>
          <p:cNvPr id="6" name="Rectangle 5"/>
          <p:cNvSpPr/>
          <p:nvPr/>
        </p:nvSpPr>
        <p:spPr>
          <a:xfrm>
            <a:off x="152400" y="1219200"/>
            <a:ext cx="6096000" cy="1754326"/>
          </a:xfrm>
          <a:prstGeom prst="rect">
            <a:avLst/>
          </a:prstGeom>
        </p:spPr>
        <p:txBody>
          <a:bodyPr wrap="square">
            <a:spAutoFit/>
          </a:bodyPr>
          <a:lstStyle/>
          <a:p>
            <a:r>
              <a:rPr lang="en-US" sz="1800" b="1" dirty="0"/>
              <a:t>SVM classification </a:t>
            </a:r>
            <a:r>
              <a:rPr lang="en-US" sz="1800" b="1" dirty="0">
                <a:solidFill>
                  <a:srgbClr val="262626"/>
                </a:solidFill>
              </a:rPr>
              <a:t>on BOW </a:t>
            </a:r>
            <a:r>
              <a:rPr lang="en-US" sz="1800" b="1" dirty="0" err="1">
                <a:solidFill>
                  <a:srgbClr val="262626"/>
                </a:solidFill>
              </a:rPr>
              <a:t>CountVectorizer</a:t>
            </a:r>
            <a:r>
              <a:rPr lang="en-US" sz="1800" b="1" dirty="0">
                <a:solidFill>
                  <a:srgbClr val="262626"/>
                </a:solidFill>
              </a:rPr>
              <a:t> balanced data </a:t>
            </a:r>
          </a:p>
          <a:p>
            <a:pPr>
              <a:buNone/>
            </a:pPr>
            <a:r>
              <a:rPr lang="en-US" sz="1800" b="1" dirty="0">
                <a:solidFill>
                  <a:srgbClr val="262626"/>
                </a:solidFill>
              </a:rPr>
              <a:t> </a:t>
            </a:r>
          </a:p>
          <a:p>
            <a:pPr>
              <a:buNone/>
            </a:pPr>
            <a:r>
              <a:rPr lang="en-US" sz="1800" dirty="0">
                <a:solidFill>
                  <a:srgbClr val="262626"/>
                </a:solidFill>
              </a:rPr>
              <a:t>Accuracy of Training data = 92.2% </a:t>
            </a:r>
          </a:p>
          <a:p>
            <a:pPr>
              <a:buNone/>
            </a:pPr>
            <a:endParaRPr lang="en-US" sz="1800" dirty="0">
              <a:solidFill>
                <a:srgbClr val="262626"/>
              </a:solidFill>
            </a:endParaRPr>
          </a:p>
          <a:p>
            <a:pPr>
              <a:buNone/>
            </a:pPr>
            <a:r>
              <a:rPr lang="en-US" sz="1800" dirty="0">
                <a:solidFill>
                  <a:srgbClr val="262626"/>
                </a:solidFill>
              </a:rPr>
              <a:t>Accuracy of Test data = 90.12%</a:t>
            </a:r>
          </a:p>
        </p:txBody>
      </p:sp>
      <p:sp>
        <p:nvSpPr>
          <p:cNvPr id="7" name="Rectangle 6"/>
          <p:cNvSpPr/>
          <p:nvPr/>
        </p:nvSpPr>
        <p:spPr>
          <a:xfrm>
            <a:off x="6019800" y="1143000"/>
            <a:ext cx="5029200" cy="2098010"/>
          </a:xfrm>
          <a:prstGeom prst="rect">
            <a:avLst/>
          </a:prstGeom>
        </p:spPr>
        <p:txBody>
          <a:bodyPr wrap="square">
            <a:spAutoFit/>
          </a:bodyPr>
          <a:lstStyle/>
          <a:p>
            <a:pPr marL="457200" indent="-342900">
              <a:buSzPts val="1800"/>
            </a:pPr>
            <a:r>
              <a:rPr lang="en-US" sz="1800" b="1" dirty="0"/>
              <a:t>SVM classification </a:t>
            </a:r>
            <a:r>
              <a:rPr lang="en-US" sz="1800" b="1" dirty="0">
                <a:solidFill>
                  <a:srgbClr val="262626"/>
                </a:solidFill>
              </a:rPr>
              <a:t>on TFIDF on balanced data</a:t>
            </a:r>
          </a:p>
          <a:p>
            <a:pPr marL="457200" indent="-342900">
              <a:buSzPts val="1800"/>
            </a:pPr>
            <a:endParaRPr lang="en-US" sz="1800" b="1" dirty="0">
              <a:solidFill>
                <a:srgbClr val="262626"/>
              </a:solidFill>
            </a:endParaRPr>
          </a:p>
          <a:p>
            <a:r>
              <a:rPr lang="en-US" sz="1800" dirty="0">
                <a:solidFill>
                  <a:srgbClr val="262626"/>
                </a:solidFill>
              </a:rPr>
              <a:t>Accuracy of Training data = 99.9%</a:t>
            </a:r>
          </a:p>
          <a:p>
            <a:r>
              <a:rPr lang="en-US" sz="1800" dirty="0">
                <a:solidFill>
                  <a:srgbClr val="262626"/>
                </a:solidFill>
              </a:rPr>
              <a:t> </a:t>
            </a:r>
          </a:p>
          <a:p>
            <a:r>
              <a:rPr lang="en-US" sz="1800" dirty="0">
                <a:solidFill>
                  <a:srgbClr val="262626"/>
                </a:solidFill>
              </a:rPr>
              <a:t>Accuracy of Test data = 91.3%</a:t>
            </a:r>
          </a:p>
          <a:p>
            <a:pPr marL="457200" indent="-342900">
              <a:spcBef>
                <a:spcPts val="1000"/>
              </a:spcBef>
              <a:buClr>
                <a:schemeClr val="accent2"/>
              </a:buClr>
              <a:buSzPts val="1800"/>
            </a:pPr>
            <a:endParaRPr lang="en-US" b="1" dirty="0">
              <a:solidFill>
                <a:srgbClr val="262626"/>
              </a:solidFill>
            </a:endParaRPr>
          </a:p>
        </p:txBody>
      </p:sp>
      <p:pic>
        <p:nvPicPr>
          <p:cNvPr id="5122" name="Picture 2"/>
          <p:cNvPicPr>
            <a:picLocks noChangeAspect="1" noChangeArrowheads="1"/>
          </p:cNvPicPr>
          <p:nvPr/>
        </p:nvPicPr>
        <p:blipFill>
          <a:blip r:embed="rId2"/>
          <a:srcRect/>
          <a:stretch>
            <a:fillRect/>
          </a:stretch>
        </p:blipFill>
        <p:spPr bwMode="auto">
          <a:xfrm>
            <a:off x="304800" y="3352800"/>
            <a:ext cx="4733925" cy="3048000"/>
          </a:xfrm>
          <a:prstGeom prst="rect">
            <a:avLst/>
          </a:prstGeom>
          <a:noFill/>
          <a:ln w="9525">
            <a:noFill/>
            <a:miter lim="800000"/>
            <a:headEnd/>
            <a:tailEnd/>
          </a:ln>
        </p:spPr>
      </p:pic>
      <p:pic>
        <p:nvPicPr>
          <p:cNvPr id="5123" name="Picture 3"/>
          <p:cNvPicPr>
            <a:picLocks noChangeAspect="1" noChangeArrowheads="1"/>
          </p:cNvPicPr>
          <p:nvPr/>
        </p:nvPicPr>
        <p:blipFill>
          <a:blip r:embed="rId3"/>
          <a:srcRect/>
          <a:stretch>
            <a:fillRect/>
          </a:stretch>
        </p:blipFill>
        <p:spPr bwMode="auto">
          <a:xfrm>
            <a:off x="5943600" y="3352800"/>
            <a:ext cx="5181600" cy="29718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09600"/>
            <a:ext cx="4480714" cy="461665"/>
          </a:xfrm>
          <a:prstGeom prst="rect">
            <a:avLst/>
          </a:prstGeom>
        </p:spPr>
        <p:txBody>
          <a:bodyPr wrap="none">
            <a:spAutoFit/>
          </a:bodyPr>
          <a:lstStyle/>
          <a:p>
            <a:r>
              <a:rPr lang="en-IN" sz="2400" dirty="0">
                <a:solidFill>
                  <a:schemeClr val="dk1"/>
                </a:solidFill>
              </a:rPr>
              <a:t>These are the Confusion matrix</a:t>
            </a:r>
            <a:endParaRPr lang="en-US" sz="2400" dirty="0">
              <a:solidFill>
                <a:schemeClr val="dk1"/>
              </a:solidFill>
            </a:endParaRPr>
          </a:p>
        </p:txBody>
      </p:sp>
      <p:sp>
        <p:nvSpPr>
          <p:cNvPr id="5" name="Rectangle 4"/>
          <p:cNvSpPr/>
          <p:nvPr/>
        </p:nvSpPr>
        <p:spPr>
          <a:xfrm>
            <a:off x="228600" y="1600200"/>
            <a:ext cx="3698448" cy="646331"/>
          </a:xfrm>
          <a:prstGeom prst="rect">
            <a:avLst/>
          </a:prstGeom>
        </p:spPr>
        <p:txBody>
          <a:bodyPr wrap="none">
            <a:spAutoFit/>
          </a:bodyPr>
          <a:lstStyle/>
          <a:p>
            <a:pPr>
              <a:buNone/>
            </a:pPr>
            <a:r>
              <a:rPr lang="en-US" sz="1800" b="1" dirty="0"/>
              <a:t>SVM classification on BOW</a:t>
            </a:r>
          </a:p>
          <a:p>
            <a:pPr>
              <a:buNone/>
            </a:pPr>
            <a:r>
              <a:rPr lang="en-US" sz="1800" b="1" dirty="0"/>
              <a:t> </a:t>
            </a:r>
            <a:r>
              <a:rPr lang="en-US" sz="1800" b="1" dirty="0" err="1"/>
              <a:t>CountVectorizer</a:t>
            </a:r>
            <a:r>
              <a:rPr lang="en-US" sz="1800" b="1" dirty="0"/>
              <a:t> balanced data </a:t>
            </a:r>
          </a:p>
        </p:txBody>
      </p:sp>
      <p:sp>
        <p:nvSpPr>
          <p:cNvPr id="6" name="Rectangle 5"/>
          <p:cNvSpPr/>
          <p:nvPr/>
        </p:nvSpPr>
        <p:spPr>
          <a:xfrm>
            <a:off x="6629400" y="1447800"/>
            <a:ext cx="2967479" cy="646331"/>
          </a:xfrm>
          <a:prstGeom prst="rect">
            <a:avLst/>
          </a:prstGeom>
        </p:spPr>
        <p:txBody>
          <a:bodyPr wrap="none">
            <a:spAutoFit/>
          </a:bodyPr>
          <a:lstStyle/>
          <a:p>
            <a:pPr marL="457200" indent="-342900">
              <a:buSzPts val="1800"/>
            </a:pPr>
            <a:r>
              <a:rPr lang="en-US" sz="1800" b="1" dirty="0"/>
              <a:t>SVM classification on</a:t>
            </a:r>
          </a:p>
          <a:p>
            <a:pPr marL="457200" indent="-342900">
              <a:buSzPts val="1800"/>
            </a:pPr>
            <a:r>
              <a:rPr lang="en-US" sz="1800" b="1" dirty="0"/>
              <a:t> TFIDF on balanced data</a:t>
            </a:r>
          </a:p>
        </p:txBody>
      </p:sp>
      <p:pic>
        <p:nvPicPr>
          <p:cNvPr id="6146" name="Picture 2"/>
          <p:cNvPicPr>
            <a:picLocks noChangeAspect="1" noChangeArrowheads="1"/>
          </p:cNvPicPr>
          <p:nvPr/>
        </p:nvPicPr>
        <p:blipFill>
          <a:blip r:embed="rId2"/>
          <a:srcRect/>
          <a:stretch>
            <a:fillRect/>
          </a:stretch>
        </p:blipFill>
        <p:spPr bwMode="auto">
          <a:xfrm>
            <a:off x="457200" y="2819400"/>
            <a:ext cx="4724400" cy="3429000"/>
          </a:xfrm>
          <a:prstGeom prst="rect">
            <a:avLst/>
          </a:prstGeom>
          <a:noFill/>
          <a:ln w="9525">
            <a:noFill/>
            <a:miter lim="800000"/>
            <a:headEnd/>
            <a:tailEnd/>
          </a:ln>
        </p:spPr>
      </p:pic>
      <p:pic>
        <p:nvPicPr>
          <p:cNvPr id="6147" name="Picture 3"/>
          <p:cNvPicPr>
            <a:picLocks noChangeAspect="1" noChangeArrowheads="1"/>
          </p:cNvPicPr>
          <p:nvPr/>
        </p:nvPicPr>
        <p:blipFill>
          <a:blip r:embed="rId3"/>
          <a:srcRect/>
          <a:stretch>
            <a:fillRect/>
          </a:stretch>
        </p:blipFill>
        <p:spPr bwMode="auto">
          <a:xfrm>
            <a:off x="6019800" y="2819400"/>
            <a:ext cx="5181600" cy="33528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3"/>
          <p:cNvPicPr preferRelativeResize="0"/>
          <p:nvPr/>
        </p:nvPicPr>
        <p:blipFill rotWithShape="1">
          <a:blip r:embed="rId3">
            <a:alphaModFix/>
          </a:blip>
          <a:srcRect/>
          <a:stretch/>
        </p:blipFill>
        <p:spPr>
          <a:xfrm>
            <a:off x="10637784" y="195779"/>
            <a:ext cx="1187051" cy="411359"/>
          </a:xfrm>
          <a:prstGeom prst="rect">
            <a:avLst/>
          </a:prstGeom>
          <a:noFill/>
          <a:ln>
            <a:noFill/>
          </a:ln>
        </p:spPr>
      </p:pic>
      <p:sp>
        <p:nvSpPr>
          <p:cNvPr id="98" name="Google Shape;98;p3"/>
          <p:cNvSpPr txBox="1"/>
          <p:nvPr/>
        </p:nvSpPr>
        <p:spPr>
          <a:xfrm>
            <a:off x="2088107" y="314750"/>
            <a:ext cx="7054755"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0" i="0" u="none" strike="noStrike" cap="none" dirty="0">
                <a:solidFill>
                  <a:schemeClr val="accent2"/>
                </a:solidFill>
                <a:latin typeface="Arial"/>
                <a:ea typeface="Arial"/>
                <a:cs typeface="Arial"/>
                <a:sym typeface="Arial"/>
              </a:rPr>
              <a:t>Project Flow</a:t>
            </a:r>
            <a:endParaRPr sz="1400" b="0" i="0" u="none" strike="noStrike" cap="none" dirty="0">
              <a:solidFill>
                <a:srgbClr val="000000"/>
              </a:solidFill>
              <a:latin typeface="Arial"/>
              <a:ea typeface="Arial"/>
              <a:cs typeface="Arial"/>
              <a:sym typeface="Arial"/>
            </a:endParaRPr>
          </a:p>
        </p:txBody>
      </p:sp>
      <p:pic>
        <p:nvPicPr>
          <p:cNvPr id="48130" name="Picture 2" descr="Machine learning Life cycle"/>
          <p:cNvPicPr>
            <a:picLocks noChangeAspect="1" noChangeArrowheads="1"/>
          </p:cNvPicPr>
          <p:nvPr/>
        </p:nvPicPr>
        <p:blipFill>
          <a:blip r:embed="rId4"/>
          <a:srcRect/>
          <a:stretch>
            <a:fillRect/>
          </a:stretch>
        </p:blipFill>
        <p:spPr bwMode="auto">
          <a:xfrm>
            <a:off x="2286000" y="990600"/>
            <a:ext cx="7543800" cy="54864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304801"/>
            <a:ext cx="4572000" cy="830997"/>
          </a:xfrm>
          <a:prstGeom prst="rect">
            <a:avLst/>
          </a:prstGeom>
        </p:spPr>
        <p:txBody>
          <a:bodyPr wrap="square">
            <a:spAutoFit/>
          </a:bodyPr>
          <a:lstStyle/>
          <a:p>
            <a:pPr>
              <a:buSzPts val="2400"/>
            </a:pPr>
            <a:r>
              <a:rPr lang="en-US" sz="2400" dirty="0" err="1">
                <a:solidFill>
                  <a:schemeClr val="accent2"/>
                </a:solidFill>
              </a:rPr>
              <a:t>XGBoost</a:t>
            </a:r>
            <a:endParaRPr lang="en-US" sz="2400" dirty="0">
              <a:solidFill>
                <a:schemeClr val="accent2"/>
              </a:solidFill>
            </a:endParaRPr>
          </a:p>
          <a:p>
            <a:pPr>
              <a:buSzPts val="2400"/>
            </a:pPr>
            <a:r>
              <a:rPr lang="en-US" sz="2400" dirty="0">
                <a:solidFill>
                  <a:schemeClr val="accent2"/>
                </a:solidFill>
              </a:rPr>
              <a:t> </a:t>
            </a:r>
          </a:p>
        </p:txBody>
      </p:sp>
      <p:sp>
        <p:nvSpPr>
          <p:cNvPr id="6" name="Rectangle 5"/>
          <p:cNvSpPr/>
          <p:nvPr/>
        </p:nvSpPr>
        <p:spPr>
          <a:xfrm>
            <a:off x="152400" y="1219200"/>
            <a:ext cx="6096000" cy="1754326"/>
          </a:xfrm>
          <a:prstGeom prst="rect">
            <a:avLst/>
          </a:prstGeom>
        </p:spPr>
        <p:txBody>
          <a:bodyPr wrap="square">
            <a:spAutoFit/>
          </a:bodyPr>
          <a:lstStyle/>
          <a:p>
            <a:r>
              <a:rPr lang="en-US" sz="1800" b="1" dirty="0" err="1"/>
              <a:t>XGBoost</a:t>
            </a:r>
            <a:r>
              <a:rPr lang="en-US" sz="1800" b="1" dirty="0"/>
              <a:t> classification </a:t>
            </a:r>
            <a:r>
              <a:rPr lang="en-US" sz="1800" b="1" dirty="0">
                <a:solidFill>
                  <a:srgbClr val="262626"/>
                </a:solidFill>
              </a:rPr>
              <a:t>on BOW </a:t>
            </a:r>
            <a:r>
              <a:rPr lang="en-US" sz="1800" b="1" dirty="0" err="1">
                <a:solidFill>
                  <a:srgbClr val="262626"/>
                </a:solidFill>
              </a:rPr>
              <a:t>CountVectorizer</a:t>
            </a:r>
            <a:r>
              <a:rPr lang="en-US" sz="1800" b="1" dirty="0">
                <a:solidFill>
                  <a:srgbClr val="262626"/>
                </a:solidFill>
              </a:rPr>
              <a:t> balanced data </a:t>
            </a:r>
          </a:p>
          <a:p>
            <a:pPr>
              <a:buNone/>
            </a:pPr>
            <a:r>
              <a:rPr lang="en-US" sz="1800" b="1" dirty="0">
                <a:solidFill>
                  <a:srgbClr val="262626"/>
                </a:solidFill>
              </a:rPr>
              <a:t> </a:t>
            </a:r>
          </a:p>
          <a:p>
            <a:pPr>
              <a:buNone/>
            </a:pPr>
            <a:r>
              <a:rPr lang="en-US" sz="1800" dirty="0">
                <a:solidFill>
                  <a:srgbClr val="262626"/>
                </a:solidFill>
              </a:rPr>
              <a:t>Accuracy of Training data = 81.4% </a:t>
            </a:r>
          </a:p>
          <a:p>
            <a:pPr>
              <a:buNone/>
            </a:pPr>
            <a:endParaRPr lang="en-US" sz="1800" dirty="0">
              <a:solidFill>
                <a:srgbClr val="262626"/>
              </a:solidFill>
            </a:endParaRPr>
          </a:p>
          <a:p>
            <a:pPr>
              <a:buNone/>
            </a:pPr>
            <a:r>
              <a:rPr lang="en-US" sz="1800" dirty="0">
                <a:solidFill>
                  <a:srgbClr val="262626"/>
                </a:solidFill>
              </a:rPr>
              <a:t>Accuracy of Test data = 89.0%</a:t>
            </a:r>
          </a:p>
        </p:txBody>
      </p:sp>
      <p:sp>
        <p:nvSpPr>
          <p:cNvPr id="7" name="Rectangle 6"/>
          <p:cNvSpPr/>
          <p:nvPr/>
        </p:nvSpPr>
        <p:spPr>
          <a:xfrm>
            <a:off x="6019800" y="1143000"/>
            <a:ext cx="5029200" cy="2098010"/>
          </a:xfrm>
          <a:prstGeom prst="rect">
            <a:avLst/>
          </a:prstGeom>
        </p:spPr>
        <p:txBody>
          <a:bodyPr wrap="square">
            <a:spAutoFit/>
          </a:bodyPr>
          <a:lstStyle/>
          <a:p>
            <a:pPr marL="457200" indent="-342900">
              <a:buSzPts val="1800"/>
            </a:pPr>
            <a:r>
              <a:rPr lang="en-US" sz="1800" b="1" dirty="0" err="1"/>
              <a:t>XGBoost</a:t>
            </a:r>
            <a:r>
              <a:rPr lang="en-US" sz="1800" b="1" dirty="0"/>
              <a:t> classification </a:t>
            </a:r>
            <a:r>
              <a:rPr lang="en-US" sz="1800" b="1" dirty="0">
                <a:solidFill>
                  <a:srgbClr val="262626"/>
                </a:solidFill>
              </a:rPr>
              <a:t>on TFIDF on balanced data</a:t>
            </a:r>
          </a:p>
          <a:p>
            <a:pPr marL="457200" indent="-342900">
              <a:buSzPts val="1800"/>
            </a:pPr>
            <a:endParaRPr lang="en-US" sz="1800" b="1" dirty="0">
              <a:solidFill>
                <a:srgbClr val="262626"/>
              </a:solidFill>
            </a:endParaRPr>
          </a:p>
          <a:p>
            <a:r>
              <a:rPr lang="en-US" sz="1800" dirty="0">
                <a:solidFill>
                  <a:srgbClr val="262626"/>
                </a:solidFill>
              </a:rPr>
              <a:t>Accuracy of Training data = 93.2%</a:t>
            </a:r>
          </a:p>
          <a:p>
            <a:r>
              <a:rPr lang="en-US" sz="1800" dirty="0">
                <a:solidFill>
                  <a:srgbClr val="262626"/>
                </a:solidFill>
              </a:rPr>
              <a:t> </a:t>
            </a:r>
          </a:p>
          <a:p>
            <a:r>
              <a:rPr lang="en-US" sz="1800" dirty="0">
                <a:solidFill>
                  <a:srgbClr val="262626"/>
                </a:solidFill>
              </a:rPr>
              <a:t>Accuracy of Test data = 87.1%</a:t>
            </a:r>
          </a:p>
          <a:p>
            <a:pPr marL="457200" indent="-342900">
              <a:spcBef>
                <a:spcPts val="1000"/>
              </a:spcBef>
              <a:buClr>
                <a:schemeClr val="accent2"/>
              </a:buClr>
              <a:buSzPts val="1800"/>
            </a:pPr>
            <a:endParaRPr lang="en-US" b="1" dirty="0">
              <a:solidFill>
                <a:srgbClr val="262626"/>
              </a:solidFill>
            </a:endParaRPr>
          </a:p>
        </p:txBody>
      </p:sp>
      <p:pic>
        <p:nvPicPr>
          <p:cNvPr id="7170" name="Picture 2"/>
          <p:cNvPicPr>
            <a:picLocks noChangeAspect="1" noChangeArrowheads="1"/>
          </p:cNvPicPr>
          <p:nvPr/>
        </p:nvPicPr>
        <p:blipFill>
          <a:blip r:embed="rId2"/>
          <a:srcRect/>
          <a:stretch>
            <a:fillRect/>
          </a:stretch>
        </p:blipFill>
        <p:spPr bwMode="auto">
          <a:xfrm>
            <a:off x="228600" y="3352800"/>
            <a:ext cx="4572000" cy="2895600"/>
          </a:xfrm>
          <a:prstGeom prst="rect">
            <a:avLst/>
          </a:prstGeom>
          <a:noFill/>
          <a:ln w="9525">
            <a:noFill/>
            <a:miter lim="800000"/>
            <a:headEnd/>
            <a:tailEnd/>
          </a:ln>
        </p:spPr>
      </p:pic>
      <p:pic>
        <p:nvPicPr>
          <p:cNvPr id="7171" name="Picture 3"/>
          <p:cNvPicPr>
            <a:picLocks noChangeAspect="1" noChangeArrowheads="1"/>
          </p:cNvPicPr>
          <p:nvPr/>
        </p:nvPicPr>
        <p:blipFill>
          <a:blip r:embed="rId3"/>
          <a:srcRect/>
          <a:stretch>
            <a:fillRect/>
          </a:stretch>
        </p:blipFill>
        <p:spPr bwMode="auto">
          <a:xfrm>
            <a:off x="5867400" y="3276600"/>
            <a:ext cx="5105400" cy="28956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09600"/>
            <a:ext cx="4480714" cy="461665"/>
          </a:xfrm>
          <a:prstGeom prst="rect">
            <a:avLst/>
          </a:prstGeom>
        </p:spPr>
        <p:txBody>
          <a:bodyPr wrap="none">
            <a:spAutoFit/>
          </a:bodyPr>
          <a:lstStyle/>
          <a:p>
            <a:r>
              <a:rPr lang="en-IN" sz="2400" dirty="0">
                <a:solidFill>
                  <a:schemeClr val="dk1"/>
                </a:solidFill>
              </a:rPr>
              <a:t>These are the Confusion matrix</a:t>
            </a:r>
            <a:endParaRPr lang="en-US" sz="2400" dirty="0">
              <a:solidFill>
                <a:schemeClr val="dk1"/>
              </a:solidFill>
            </a:endParaRPr>
          </a:p>
        </p:txBody>
      </p:sp>
      <p:sp>
        <p:nvSpPr>
          <p:cNvPr id="5" name="Rectangle 4"/>
          <p:cNvSpPr/>
          <p:nvPr/>
        </p:nvSpPr>
        <p:spPr>
          <a:xfrm>
            <a:off x="228600" y="1600200"/>
            <a:ext cx="3698448" cy="646331"/>
          </a:xfrm>
          <a:prstGeom prst="rect">
            <a:avLst/>
          </a:prstGeom>
        </p:spPr>
        <p:txBody>
          <a:bodyPr wrap="none">
            <a:spAutoFit/>
          </a:bodyPr>
          <a:lstStyle/>
          <a:p>
            <a:pPr>
              <a:buNone/>
            </a:pPr>
            <a:r>
              <a:rPr lang="en-US" sz="1800" b="1" dirty="0" err="1"/>
              <a:t>XGBoost</a:t>
            </a:r>
            <a:r>
              <a:rPr lang="en-US" sz="1800" b="1" dirty="0"/>
              <a:t> on BOW</a:t>
            </a:r>
          </a:p>
          <a:p>
            <a:pPr>
              <a:buNone/>
            </a:pPr>
            <a:r>
              <a:rPr lang="en-US" sz="1800" b="1" dirty="0"/>
              <a:t> </a:t>
            </a:r>
            <a:r>
              <a:rPr lang="en-US" sz="1800" b="1" dirty="0" err="1"/>
              <a:t>CountVectorizer</a:t>
            </a:r>
            <a:r>
              <a:rPr lang="en-US" sz="1800" b="1" dirty="0"/>
              <a:t> balanced data </a:t>
            </a:r>
          </a:p>
        </p:txBody>
      </p:sp>
      <p:sp>
        <p:nvSpPr>
          <p:cNvPr id="6" name="Rectangle 5"/>
          <p:cNvSpPr/>
          <p:nvPr/>
        </p:nvSpPr>
        <p:spPr>
          <a:xfrm>
            <a:off x="6629400" y="1447800"/>
            <a:ext cx="2967479" cy="646331"/>
          </a:xfrm>
          <a:prstGeom prst="rect">
            <a:avLst/>
          </a:prstGeom>
        </p:spPr>
        <p:txBody>
          <a:bodyPr wrap="none">
            <a:spAutoFit/>
          </a:bodyPr>
          <a:lstStyle/>
          <a:p>
            <a:pPr marL="457200" indent="-342900">
              <a:buSzPts val="1800"/>
            </a:pPr>
            <a:r>
              <a:rPr lang="en-US" sz="1800" b="1" dirty="0" err="1"/>
              <a:t>XGBoost</a:t>
            </a:r>
            <a:r>
              <a:rPr lang="en-US" sz="1800" b="1" dirty="0"/>
              <a:t> on</a:t>
            </a:r>
          </a:p>
          <a:p>
            <a:pPr marL="457200" indent="-342900">
              <a:buSzPts val="1800"/>
            </a:pPr>
            <a:r>
              <a:rPr lang="en-US" sz="1800" b="1" dirty="0"/>
              <a:t> TFIDF on balanced data</a:t>
            </a:r>
          </a:p>
        </p:txBody>
      </p:sp>
      <p:pic>
        <p:nvPicPr>
          <p:cNvPr id="8194" name="Picture 2"/>
          <p:cNvPicPr>
            <a:picLocks noChangeAspect="1" noChangeArrowheads="1"/>
          </p:cNvPicPr>
          <p:nvPr/>
        </p:nvPicPr>
        <p:blipFill>
          <a:blip r:embed="rId2"/>
          <a:srcRect/>
          <a:stretch>
            <a:fillRect/>
          </a:stretch>
        </p:blipFill>
        <p:spPr bwMode="auto">
          <a:xfrm>
            <a:off x="457200" y="2667000"/>
            <a:ext cx="4495800" cy="3505200"/>
          </a:xfrm>
          <a:prstGeom prst="rect">
            <a:avLst/>
          </a:prstGeom>
          <a:noFill/>
          <a:ln w="9525">
            <a:noFill/>
            <a:miter lim="800000"/>
            <a:headEnd/>
            <a:tailEnd/>
          </a:ln>
        </p:spPr>
      </p:pic>
      <p:pic>
        <p:nvPicPr>
          <p:cNvPr id="8195" name="Picture 3"/>
          <p:cNvPicPr>
            <a:picLocks noChangeAspect="1" noChangeArrowheads="1"/>
          </p:cNvPicPr>
          <p:nvPr/>
        </p:nvPicPr>
        <p:blipFill>
          <a:blip r:embed="rId3"/>
          <a:srcRect/>
          <a:stretch>
            <a:fillRect/>
          </a:stretch>
        </p:blipFill>
        <p:spPr bwMode="auto">
          <a:xfrm>
            <a:off x="5943600" y="2590800"/>
            <a:ext cx="5410200" cy="35814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304801"/>
            <a:ext cx="10668000" cy="2123658"/>
          </a:xfrm>
          <a:prstGeom prst="rect">
            <a:avLst/>
          </a:prstGeom>
        </p:spPr>
        <p:txBody>
          <a:bodyPr wrap="square">
            <a:spAutoFit/>
          </a:bodyPr>
          <a:lstStyle/>
          <a:p>
            <a:pPr>
              <a:buSzPts val="2400"/>
            </a:pPr>
            <a:r>
              <a:rPr lang="en-US" sz="2400" dirty="0">
                <a:solidFill>
                  <a:schemeClr val="accent2"/>
                </a:solidFill>
              </a:rPr>
              <a:t>Multinomial</a:t>
            </a:r>
          </a:p>
          <a:p>
            <a:pPr>
              <a:buSzPts val="2400"/>
            </a:pPr>
            <a:r>
              <a:rPr lang="en-US" sz="1800" dirty="0">
                <a:solidFill>
                  <a:srgbClr val="262626"/>
                </a:solidFill>
              </a:rPr>
              <a:t>The multinomial Naive </a:t>
            </a:r>
            <a:r>
              <a:rPr lang="en-US" sz="1800" dirty="0" err="1">
                <a:solidFill>
                  <a:srgbClr val="262626"/>
                </a:solidFill>
              </a:rPr>
              <a:t>Bayes</a:t>
            </a:r>
            <a:r>
              <a:rPr lang="en-US" sz="1800" dirty="0">
                <a:solidFill>
                  <a:srgbClr val="262626"/>
                </a:solidFill>
              </a:rPr>
              <a:t> classifier is suitable for classification with discrete features (e.g., word counts for text classification). The multinomial distribution normally requires integer feature counts. However, in practice, fractional counts such as </a:t>
            </a:r>
            <a:r>
              <a:rPr lang="en-US" sz="1800" dirty="0" err="1">
                <a:solidFill>
                  <a:srgbClr val="262626"/>
                </a:solidFill>
              </a:rPr>
              <a:t>tf-idf</a:t>
            </a:r>
            <a:r>
              <a:rPr lang="en-US" sz="1800" dirty="0">
                <a:solidFill>
                  <a:srgbClr val="262626"/>
                </a:solidFill>
              </a:rPr>
              <a:t> may also work</a:t>
            </a:r>
            <a:r>
              <a:rPr lang="en-US" sz="2400" dirty="0">
                <a:solidFill>
                  <a:schemeClr val="accent2"/>
                </a:solidFill>
              </a:rPr>
              <a:t>.</a:t>
            </a:r>
          </a:p>
          <a:p>
            <a:pPr>
              <a:buSzPts val="2400"/>
            </a:pPr>
            <a:endParaRPr lang="en-US" sz="2400" dirty="0">
              <a:solidFill>
                <a:schemeClr val="accent2"/>
              </a:solidFill>
            </a:endParaRPr>
          </a:p>
          <a:p>
            <a:pPr>
              <a:buSzPts val="2400"/>
            </a:pPr>
            <a:r>
              <a:rPr lang="en-US" sz="2400" dirty="0">
                <a:solidFill>
                  <a:schemeClr val="accent2"/>
                </a:solidFill>
              </a:rPr>
              <a:t> </a:t>
            </a:r>
          </a:p>
        </p:txBody>
      </p:sp>
      <p:sp>
        <p:nvSpPr>
          <p:cNvPr id="6" name="Rectangle 5"/>
          <p:cNvSpPr/>
          <p:nvPr/>
        </p:nvSpPr>
        <p:spPr>
          <a:xfrm>
            <a:off x="228600" y="1905000"/>
            <a:ext cx="6096000" cy="1754326"/>
          </a:xfrm>
          <a:prstGeom prst="rect">
            <a:avLst/>
          </a:prstGeom>
        </p:spPr>
        <p:txBody>
          <a:bodyPr wrap="square">
            <a:spAutoFit/>
          </a:bodyPr>
          <a:lstStyle/>
          <a:p>
            <a:r>
              <a:rPr lang="en-US" sz="1800" b="1" dirty="0"/>
              <a:t>Multinomial</a:t>
            </a:r>
            <a:r>
              <a:rPr lang="en-US" sz="1800" dirty="0">
                <a:solidFill>
                  <a:schemeClr val="accent2"/>
                </a:solidFill>
              </a:rPr>
              <a:t> </a:t>
            </a:r>
            <a:r>
              <a:rPr lang="en-US" sz="1800" b="1" dirty="0"/>
              <a:t>classification </a:t>
            </a:r>
            <a:r>
              <a:rPr lang="en-US" sz="1800" b="1" dirty="0">
                <a:solidFill>
                  <a:srgbClr val="262626"/>
                </a:solidFill>
              </a:rPr>
              <a:t>on BOW </a:t>
            </a:r>
            <a:r>
              <a:rPr lang="en-US" sz="1800" b="1" dirty="0" err="1">
                <a:solidFill>
                  <a:srgbClr val="262626"/>
                </a:solidFill>
              </a:rPr>
              <a:t>CountVectorizer</a:t>
            </a:r>
            <a:r>
              <a:rPr lang="en-US" sz="1800" b="1" dirty="0">
                <a:solidFill>
                  <a:srgbClr val="262626"/>
                </a:solidFill>
              </a:rPr>
              <a:t> balanced data </a:t>
            </a:r>
          </a:p>
          <a:p>
            <a:pPr>
              <a:buNone/>
            </a:pPr>
            <a:r>
              <a:rPr lang="en-US" sz="1800" b="1" dirty="0">
                <a:solidFill>
                  <a:srgbClr val="262626"/>
                </a:solidFill>
              </a:rPr>
              <a:t> </a:t>
            </a:r>
          </a:p>
          <a:p>
            <a:pPr>
              <a:buNone/>
            </a:pPr>
            <a:r>
              <a:rPr lang="en-US" sz="1800" dirty="0">
                <a:solidFill>
                  <a:srgbClr val="262626"/>
                </a:solidFill>
              </a:rPr>
              <a:t>Accuracy of Training data = 85.1% </a:t>
            </a:r>
          </a:p>
          <a:p>
            <a:pPr>
              <a:buNone/>
            </a:pPr>
            <a:endParaRPr lang="en-US" sz="1800" dirty="0">
              <a:solidFill>
                <a:srgbClr val="262626"/>
              </a:solidFill>
            </a:endParaRPr>
          </a:p>
          <a:p>
            <a:pPr>
              <a:buNone/>
            </a:pPr>
            <a:r>
              <a:rPr lang="en-US" sz="1800" dirty="0">
                <a:solidFill>
                  <a:srgbClr val="262626"/>
                </a:solidFill>
              </a:rPr>
              <a:t>Accuracy of Test data = 90%</a:t>
            </a:r>
          </a:p>
        </p:txBody>
      </p:sp>
      <p:sp>
        <p:nvSpPr>
          <p:cNvPr id="7" name="Rectangle 6"/>
          <p:cNvSpPr/>
          <p:nvPr/>
        </p:nvSpPr>
        <p:spPr>
          <a:xfrm>
            <a:off x="6324600" y="1905000"/>
            <a:ext cx="5029200" cy="2098010"/>
          </a:xfrm>
          <a:prstGeom prst="rect">
            <a:avLst/>
          </a:prstGeom>
        </p:spPr>
        <p:txBody>
          <a:bodyPr wrap="square">
            <a:spAutoFit/>
          </a:bodyPr>
          <a:lstStyle/>
          <a:p>
            <a:pPr marL="457200" indent="-342900">
              <a:buSzPts val="1800"/>
            </a:pPr>
            <a:r>
              <a:rPr lang="en-US" sz="1800" b="1" dirty="0"/>
              <a:t>Multinomial classification </a:t>
            </a:r>
            <a:r>
              <a:rPr lang="en-US" sz="1800" b="1" dirty="0">
                <a:solidFill>
                  <a:srgbClr val="262626"/>
                </a:solidFill>
              </a:rPr>
              <a:t>on TFIDF on balanced data</a:t>
            </a:r>
          </a:p>
          <a:p>
            <a:pPr marL="457200" indent="-342900">
              <a:buSzPts val="1800"/>
            </a:pPr>
            <a:endParaRPr lang="en-US" sz="1800" b="1" dirty="0">
              <a:solidFill>
                <a:srgbClr val="262626"/>
              </a:solidFill>
            </a:endParaRPr>
          </a:p>
          <a:p>
            <a:r>
              <a:rPr lang="en-US" sz="1800" dirty="0">
                <a:solidFill>
                  <a:srgbClr val="262626"/>
                </a:solidFill>
              </a:rPr>
              <a:t>Accuracy of Training data = 92.4%</a:t>
            </a:r>
          </a:p>
          <a:p>
            <a:r>
              <a:rPr lang="en-US" sz="1800" dirty="0">
                <a:solidFill>
                  <a:srgbClr val="262626"/>
                </a:solidFill>
              </a:rPr>
              <a:t> </a:t>
            </a:r>
          </a:p>
          <a:p>
            <a:r>
              <a:rPr lang="en-US" sz="1800" dirty="0">
                <a:solidFill>
                  <a:srgbClr val="262626"/>
                </a:solidFill>
              </a:rPr>
              <a:t>Accuracy of Test data = 82.2%</a:t>
            </a:r>
          </a:p>
          <a:p>
            <a:pPr marL="457200" indent="-342900">
              <a:spcBef>
                <a:spcPts val="1000"/>
              </a:spcBef>
              <a:buClr>
                <a:schemeClr val="accent2"/>
              </a:buClr>
              <a:buSzPts val="1800"/>
            </a:pPr>
            <a:endParaRPr lang="en-US" b="1" dirty="0">
              <a:solidFill>
                <a:srgbClr val="262626"/>
              </a:solidFill>
            </a:endParaRPr>
          </a:p>
        </p:txBody>
      </p:sp>
      <p:pic>
        <p:nvPicPr>
          <p:cNvPr id="9218" name="Picture 2"/>
          <p:cNvPicPr>
            <a:picLocks noChangeAspect="1" noChangeArrowheads="1"/>
          </p:cNvPicPr>
          <p:nvPr/>
        </p:nvPicPr>
        <p:blipFill>
          <a:blip r:embed="rId2"/>
          <a:srcRect/>
          <a:stretch>
            <a:fillRect/>
          </a:stretch>
        </p:blipFill>
        <p:spPr bwMode="auto">
          <a:xfrm>
            <a:off x="304800" y="3733800"/>
            <a:ext cx="4953000" cy="2819400"/>
          </a:xfrm>
          <a:prstGeom prst="rect">
            <a:avLst/>
          </a:prstGeom>
          <a:noFill/>
          <a:ln w="9525">
            <a:noFill/>
            <a:miter lim="800000"/>
            <a:headEnd/>
            <a:tailEnd/>
          </a:ln>
        </p:spPr>
      </p:pic>
      <p:pic>
        <p:nvPicPr>
          <p:cNvPr id="9219" name="Picture 3"/>
          <p:cNvPicPr>
            <a:picLocks noChangeAspect="1" noChangeArrowheads="1"/>
          </p:cNvPicPr>
          <p:nvPr/>
        </p:nvPicPr>
        <p:blipFill>
          <a:blip r:embed="rId3"/>
          <a:srcRect/>
          <a:stretch>
            <a:fillRect/>
          </a:stretch>
        </p:blipFill>
        <p:spPr bwMode="auto">
          <a:xfrm>
            <a:off x="6096000" y="3810000"/>
            <a:ext cx="5029200" cy="28194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09600"/>
            <a:ext cx="4480714" cy="461665"/>
          </a:xfrm>
          <a:prstGeom prst="rect">
            <a:avLst/>
          </a:prstGeom>
        </p:spPr>
        <p:txBody>
          <a:bodyPr wrap="none">
            <a:spAutoFit/>
          </a:bodyPr>
          <a:lstStyle/>
          <a:p>
            <a:r>
              <a:rPr lang="en-IN" sz="2400" dirty="0">
                <a:solidFill>
                  <a:schemeClr val="dk1"/>
                </a:solidFill>
              </a:rPr>
              <a:t>These are the Confusion matrix</a:t>
            </a:r>
            <a:endParaRPr lang="en-US" sz="2400" dirty="0">
              <a:solidFill>
                <a:schemeClr val="dk1"/>
              </a:solidFill>
            </a:endParaRPr>
          </a:p>
        </p:txBody>
      </p:sp>
      <p:sp>
        <p:nvSpPr>
          <p:cNvPr id="5" name="Rectangle 4"/>
          <p:cNvSpPr/>
          <p:nvPr/>
        </p:nvSpPr>
        <p:spPr>
          <a:xfrm>
            <a:off x="228600" y="1600200"/>
            <a:ext cx="3698448" cy="646331"/>
          </a:xfrm>
          <a:prstGeom prst="rect">
            <a:avLst/>
          </a:prstGeom>
        </p:spPr>
        <p:txBody>
          <a:bodyPr wrap="none">
            <a:spAutoFit/>
          </a:bodyPr>
          <a:lstStyle/>
          <a:p>
            <a:pPr>
              <a:buNone/>
            </a:pPr>
            <a:r>
              <a:rPr lang="en-US" sz="1800" b="1" dirty="0"/>
              <a:t>Multinomial on BOW</a:t>
            </a:r>
          </a:p>
          <a:p>
            <a:pPr>
              <a:buNone/>
            </a:pPr>
            <a:r>
              <a:rPr lang="en-US" sz="1800" b="1" dirty="0"/>
              <a:t> </a:t>
            </a:r>
            <a:r>
              <a:rPr lang="en-US" sz="1800" b="1" dirty="0" err="1"/>
              <a:t>CountVectorizer</a:t>
            </a:r>
            <a:r>
              <a:rPr lang="en-US" sz="1800" b="1" dirty="0"/>
              <a:t> balanced data </a:t>
            </a:r>
          </a:p>
        </p:txBody>
      </p:sp>
      <p:sp>
        <p:nvSpPr>
          <p:cNvPr id="6" name="Rectangle 5"/>
          <p:cNvSpPr/>
          <p:nvPr/>
        </p:nvSpPr>
        <p:spPr>
          <a:xfrm>
            <a:off x="6629400" y="1447800"/>
            <a:ext cx="2967479" cy="646331"/>
          </a:xfrm>
          <a:prstGeom prst="rect">
            <a:avLst/>
          </a:prstGeom>
        </p:spPr>
        <p:txBody>
          <a:bodyPr wrap="none">
            <a:spAutoFit/>
          </a:bodyPr>
          <a:lstStyle/>
          <a:p>
            <a:pPr marL="457200" indent="-342900">
              <a:buSzPts val="1800"/>
            </a:pPr>
            <a:r>
              <a:rPr lang="en-US" sz="1800" b="1" dirty="0"/>
              <a:t>Multinomial on</a:t>
            </a:r>
          </a:p>
          <a:p>
            <a:pPr marL="457200" indent="-342900">
              <a:buSzPts val="1800"/>
            </a:pPr>
            <a:r>
              <a:rPr lang="en-US" sz="1800" b="1" dirty="0"/>
              <a:t> TFIDF on balanced data</a:t>
            </a:r>
          </a:p>
        </p:txBody>
      </p:sp>
      <p:pic>
        <p:nvPicPr>
          <p:cNvPr id="10242" name="Picture 2"/>
          <p:cNvPicPr>
            <a:picLocks noChangeAspect="1" noChangeArrowheads="1"/>
          </p:cNvPicPr>
          <p:nvPr/>
        </p:nvPicPr>
        <p:blipFill>
          <a:blip r:embed="rId2"/>
          <a:srcRect/>
          <a:stretch>
            <a:fillRect/>
          </a:stretch>
        </p:blipFill>
        <p:spPr bwMode="auto">
          <a:xfrm>
            <a:off x="533400" y="2590800"/>
            <a:ext cx="4876800" cy="3352800"/>
          </a:xfrm>
          <a:prstGeom prst="rect">
            <a:avLst/>
          </a:prstGeom>
          <a:noFill/>
          <a:ln w="9525">
            <a:noFill/>
            <a:miter lim="800000"/>
            <a:headEnd/>
            <a:tailEnd/>
          </a:ln>
        </p:spPr>
      </p:pic>
      <p:pic>
        <p:nvPicPr>
          <p:cNvPr id="10243" name="Picture 3"/>
          <p:cNvPicPr>
            <a:picLocks noChangeAspect="1" noChangeArrowheads="1"/>
          </p:cNvPicPr>
          <p:nvPr/>
        </p:nvPicPr>
        <p:blipFill>
          <a:blip r:embed="rId3"/>
          <a:srcRect/>
          <a:stretch>
            <a:fillRect/>
          </a:stretch>
        </p:blipFill>
        <p:spPr bwMode="auto">
          <a:xfrm>
            <a:off x="6553200" y="2590801"/>
            <a:ext cx="4953000" cy="32766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762000"/>
            <a:ext cx="2640466" cy="461665"/>
          </a:xfrm>
          <a:prstGeom prst="rect">
            <a:avLst/>
          </a:prstGeom>
        </p:spPr>
        <p:txBody>
          <a:bodyPr wrap="none">
            <a:spAutoFit/>
          </a:bodyPr>
          <a:lstStyle/>
          <a:p>
            <a:r>
              <a:rPr lang="en-US" sz="2400" dirty="0">
                <a:solidFill>
                  <a:schemeClr val="accent2"/>
                </a:solidFill>
              </a:rPr>
              <a:t>Model's Summary</a:t>
            </a:r>
          </a:p>
        </p:txBody>
      </p:sp>
      <p:pic>
        <p:nvPicPr>
          <p:cNvPr id="1026" name="Picture 2"/>
          <p:cNvPicPr>
            <a:picLocks noChangeAspect="1" noChangeArrowheads="1"/>
          </p:cNvPicPr>
          <p:nvPr/>
        </p:nvPicPr>
        <p:blipFill>
          <a:blip r:embed="rId2"/>
          <a:srcRect/>
          <a:stretch>
            <a:fillRect/>
          </a:stretch>
        </p:blipFill>
        <p:spPr bwMode="auto">
          <a:xfrm>
            <a:off x="609600" y="1447800"/>
            <a:ext cx="9906000" cy="51054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600200" y="947738"/>
            <a:ext cx="8991600" cy="5529262"/>
          </a:xfrm>
          <a:prstGeom prst="rect">
            <a:avLst/>
          </a:prstGeom>
          <a:noFill/>
          <a:ln w="9525">
            <a:noFill/>
            <a:miter lim="800000"/>
            <a:headEnd/>
            <a:tailEnd/>
          </a:ln>
        </p:spPr>
      </p:pic>
      <p:sp>
        <p:nvSpPr>
          <p:cNvPr id="3" name="Rectangle 2"/>
          <p:cNvSpPr/>
          <p:nvPr/>
        </p:nvSpPr>
        <p:spPr>
          <a:xfrm>
            <a:off x="914400" y="381000"/>
            <a:ext cx="2589170" cy="461665"/>
          </a:xfrm>
          <a:prstGeom prst="rect">
            <a:avLst/>
          </a:prstGeom>
        </p:spPr>
        <p:txBody>
          <a:bodyPr wrap="none">
            <a:spAutoFit/>
          </a:bodyPr>
          <a:lstStyle/>
          <a:p>
            <a:r>
              <a:rPr lang="en-US" sz="2400" dirty="0">
                <a:solidFill>
                  <a:schemeClr val="accent2"/>
                </a:solidFill>
              </a:rPr>
              <a:t>Model's Accuracy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3"/>
          <p:cNvSpPr txBox="1"/>
          <p:nvPr/>
        </p:nvSpPr>
        <p:spPr>
          <a:xfrm>
            <a:off x="3135085" y="493486"/>
            <a:ext cx="6415314"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3200" b="0" i="0" u="none" strike="noStrike" cap="none" dirty="0">
                <a:solidFill>
                  <a:schemeClr val="accent2"/>
                </a:solidFill>
                <a:latin typeface="Arial"/>
                <a:ea typeface="Arial"/>
                <a:cs typeface="Arial"/>
                <a:sym typeface="Arial"/>
              </a:rPr>
              <a:t>MODEL</a:t>
            </a:r>
            <a:r>
              <a:rPr lang="en-IN" sz="1400" b="0" i="0" u="none" strike="noStrike" cap="none" dirty="0">
                <a:solidFill>
                  <a:srgbClr val="000000"/>
                </a:solidFill>
                <a:latin typeface="Arial"/>
                <a:ea typeface="Arial"/>
                <a:cs typeface="Arial"/>
                <a:sym typeface="Arial"/>
              </a:rPr>
              <a:t> </a:t>
            </a:r>
            <a:r>
              <a:rPr lang="en-IN" sz="3200" b="0" i="0" u="none" strike="noStrike" cap="none" dirty="0">
                <a:solidFill>
                  <a:schemeClr val="accent2"/>
                </a:solidFill>
                <a:latin typeface="Arial"/>
                <a:ea typeface="Arial"/>
                <a:cs typeface="Arial"/>
                <a:sym typeface="Arial"/>
              </a:rPr>
              <a:t>DEPLOYMENT</a:t>
            </a:r>
            <a:endParaRPr dirty="0"/>
          </a:p>
        </p:txBody>
      </p:sp>
      <p:sp>
        <p:nvSpPr>
          <p:cNvPr id="242" name="Google Shape;242;p33"/>
          <p:cNvSpPr txBox="1"/>
          <p:nvPr/>
        </p:nvSpPr>
        <p:spPr>
          <a:xfrm>
            <a:off x="841829" y="1283026"/>
            <a:ext cx="10377714" cy="4955162"/>
          </a:xfrm>
          <a:prstGeom prst="rect">
            <a:avLst/>
          </a:prstGeom>
          <a:noFill/>
          <a:ln>
            <a:noFill/>
          </a:ln>
        </p:spPr>
        <p:txBody>
          <a:bodyPr spcFirstLastPara="1" wrap="square" lIns="91425" tIns="45700" rIns="91425" bIns="45700" anchor="t" anchorCtr="0">
            <a:spAutoFit/>
          </a:bodyPr>
          <a:lstStyle/>
          <a:p>
            <a:pPr marL="285750" marR="0" lvl="0" indent="-285750" algn="l" rtl="0">
              <a:lnSpc>
                <a:spcPct val="200000"/>
              </a:lnSpc>
              <a:spcBef>
                <a:spcPts val="0"/>
              </a:spcBef>
              <a:spcAft>
                <a:spcPts val="0"/>
              </a:spcAft>
              <a:buClr>
                <a:schemeClr val="accent2"/>
              </a:buClr>
              <a:buSzPts val="1350"/>
              <a:buFont typeface="Arial" pitchFamily="34" charset="0"/>
              <a:buChar char="•"/>
            </a:pPr>
            <a:r>
              <a:rPr lang="en-IN" sz="1800" b="0" i="0" u="none" strike="noStrike" cap="none" dirty="0">
                <a:solidFill>
                  <a:schemeClr val="dk1"/>
                </a:solidFill>
                <a:latin typeface="Arial"/>
                <a:ea typeface="Arial"/>
                <a:cs typeface="Arial"/>
                <a:sym typeface="Arial"/>
              </a:rPr>
              <a:t>We have taken </a:t>
            </a:r>
            <a:r>
              <a:rPr lang="en-IN" sz="1800" b="0" i="0" u="sng" strike="noStrike" cap="none" dirty="0" err="1">
                <a:solidFill>
                  <a:schemeClr val="dk1"/>
                </a:solidFill>
                <a:latin typeface="Arial"/>
                <a:ea typeface="Arial"/>
                <a:cs typeface="Arial"/>
                <a:sym typeface="Arial"/>
              </a:rPr>
              <a:t>linearSVM</a:t>
            </a:r>
            <a:r>
              <a:rPr lang="en-IN" sz="1800" b="0" i="0" u="sng" strike="noStrike" cap="none" dirty="0">
                <a:solidFill>
                  <a:schemeClr val="dk1"/>
                </a:solidFill>
                <a:latin typeface="Arial"/>
                <a:ea typeface="Arial"/>
                <a:cs typeface="Arial"/>
                <a:sym typeface="Arial"/>
              </a:rPr>
              <a:t> ML model for our final deployment</a:t>
            </a:r>
            <a:endParaRPr u="sng" dirty="0"/>
          </a:p>
          <a:p>
            <a:pPr marL="285750" lvl="0" indent="-285750">
              <a:lnSpc>
                <a:spcPct val="200000"/>
              </a:lnSpc>
              <a:buClr>
                <a:schemeClr val="accent2"/>
              </a:buClr>
              <a:buSzPts val="1350"/>
              <a:buFont typeface="Arial" pitchFamily="34" charset="0"/>
              <a:buChar char="•"/>
            </a:pPr>
            <a:r>
              <a:rPr lang="en-IN" sz="1800" b="0" i="0" u="none" strike="noStrike" cap="none" dirty="0">
                <a:solidFill>
                  <a:schemeClr val="dk1"/>
                </a:solidFill>
                <a:latin typeface="Arial"/>
                <a:ea typeface="Arial"/>
                <a:cs typeface="Arial"/>
                <a:sym typeface="Arial"/>
              </a:rPr>
              <a:t>For deployment we have used </a:t>
            </a:r>
            <a:r>
              <a:rPr lang="en-IN" sz="1800" dirty="0" err="1">
                <a:solidFill>
                  <a:schemeClr val="dk1"/>
                </a:solidFill>
              </a:rPr>
              <a:t>streamlit</a:t>
            </a:r>
            <a:r>
              <a:rPr lang="en-IN" sz="1800" dirty="0">
                <a:solidFill>
                  <a:schemeClr val="dk1"/>
                </a:solidFill>
              </a:rPr>
              <a:t> </a:t>
            </a:r>
            <a:r>
              <a:rPr lang="en-IN" sz="1800" b="0" i="0" u="none" strike="noStrike" cap="none" dirty="0">
                <a:solidFill>
                  <a:schemeClr val="dk1"/>
                </a:solidFill>
                <a:latin typeface="Arial"/>
                <a:ea typeface="Arial"/>
                <a:cs typeface="Arial"/>
                <a:sym typeface="Arial"/>
              </a:rPr>
              <a:t>method for building webpage and classifying </a:t>
            </a:r>
            <a:endParaRPr dirty="0"/>
          </a:p>
          <a:p>
            <a:pPr marL="285750" lvl="0" indent="-285750">
              <a:lnSpc>
                <a:spcPct val="200000"/>
              </a:lnSpc>
              <a:buClr>
                <a:schemeClr val="accent2"/>
              </a:buClr>
              <a:buSzPts val="1350"/>
              <a:buFont typeface="Arial" pitchFamily="34" charset="0"/>
              <a:buChar char="•"/>
            </a:pPr>
            <a:r>
              <a:rPr lang="en-US" sz="1800" dirty="0" err="1"/>
              <a:t>Streamlit</a:t>
            </a:r>
            <a:r>
              <a:rPr lang="en-US" sz="1800" dirty="0"/>
              <a:t> is an open-source Python library that makes it easy to create and share beautiful, custom web apps for machine learning and data science</a:t>
            </a:r>
          </a:p>
          <a:p>
            <a:pPr marL="285750" marR="0" lvl="0" indent="-285750" algn="l" rtl="0">
              <a:lnSpc>
                <a:spcPct val="200000"/>
              </a:lnSpc>
              <a:spcBef>
                <a:spcPts val="0"/>
              </a:spcBef>
              <a:spcAft>
                <a:spcPts val="0"/>
              </a:spcAft>
              <a:buClr>
                <a:schemeClr val="accent2"/>
              </a:buClr>
              <a:buSzPts val="1350"/>
              <a:buFont typeface="Arial" pitchFamily="34" charset="0"/>
              <a:buChar char="•"/>
            </a:pPr>
            <a:r>
              <a:rPr lang="en-IN" sz="1800" b="0" i="0" u="none" strike="noStrike" cap="none" dirty="0">
                <a:solidFill>
                  <a:schemeClr val="dk1"/>
                </a:solidFill>
                <a:latin typeface="Arial"/>
                <a:ea typeface="Arial"/>
                <a:cs typeface="Arial"/>
                <a:sym typeface="Arial"/>
              </a:rPr>
              <a:t>In the webpage we need to add the text we want to predict in the text box provided there and click the button predict. </a:t>
            </a:r>
            <a:endParaRPr dirty="0"/>
          </a:p>
          <a:p>
            <a:pPr marL="285750" marR="0" lvl="0" indent="-285750" algn="l" rtl="0">
              <a:lnSpc>
                <a:spcPct val="200000"/>
              </a:lnSpc>
              <a:spcBef>
                <a:spcPts val="0"/>
              </a:spcBef>
              <a:spcAft>
                <a:spcPts val="0"/>
              </a:spcAft>
              <a:buClr>
                <a:schemeClr val="accent2"/>
              </a:buClr>
              <a:buSzPts val="1350"/>
              <a:buFont typeface="Arial" pitchFamily="34" charset="0"/>
              <a:buChar char="•"/>
            </a:pPr>
            <a:r>
              <a:rPr lang="en-IN" sz="1800" b="0" i="0" u="none" strike="noStrike" cap="none" dirty="0">
                <a:solidFill>
                  <a:schemeClr val="dk1"/>
                </a:solidFill>
                <a:latin typeface="Arial"/>
                <a:ea typeface="Arial"/>
                <a:cs typeface="Arial"/>
                <a:sym typeface="Arial"/>
              </a:rPr>
              <a:t>Then it shows whether the entered text is Positive, Negative or Neutral sentiments.</a:t>
            </a:r>
          </a:p>
          <a:p>
            <a:pPr marL="285750" marR="0" lvl="0" indent="-285750" algn="l" rtl="0">
              <a:lnSpc>
                <a:spcPct val="200000"/>
              </a:lnSpc>
              <a:spcBef>
                <a:spcPts val="0"/>
              </a:spcBef>
              <a:spcAft>
                <a:spcPts val="0"/>
              </a:spcAft>
              <a:buClr>
                <a:schemeClr val="accent2"/>
              </a:buClr>
              <a:buSzPts val="1350"/>
              <a:buFont typeface="Arial" pitchFamily="34" charset="0"/>
              <a:buChar char="•"/>
            </a:pPr>
            <a:r>
              <a:rPr lang="en-IN" sz="1800" dirty="0">
                <a:solidFill>
                  <a:schemeClr val="dk1"/>
                </a:solidFill>
              </a:rPr>
              <a:t>Keywords shows by clicking </a:t>
            </a:r>
            <a:r>
              <a:rPr lang="en-IN" sz="1800" dirty="0" err="1">
                <a:solidFill>
                  <a:schemeClr val="dk1"/>
                </a:solidFill>
              </a:rPr>
              <a:t>kewords</a:t>
            </a:r>
            <a:r>
              <a:rPr lang="en-IN" sz="1800" dirty="0">
                <a:solidFill>
                  <a:schemeClr val="dk1"/>
                </a:solidFill>
              </a:rPr>
              <a:t> button and same as for word cloud</a:t>
            </a:r>
            <a:endParaRPr dirty="0"/>
          </a:p>
          <a:p>
            <a:pPr marL="285750" marR="0" lvl="0" indent="-219075" algn="l" rtl="0">
              <a:lnSpc>
                <a:spcPct val="200000"/>
              </a:lnSpc>
              <a:spcBef>
                <a:spcPts val="0"/>
              </a:spcBef>
              <a:spcAft>
                <a:spcPts val="0"/>
              </a:spcAft>
              <a:buClr>
                <a:schemeClr val="accent2"/>
              </a:buClr>
              <a:buSzPts val="105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3"/>
          <p:cNvSpPr txBox="1"/>
          <p:nvPr/>
        </p:nvSpPr>
        <p:spPr>
          <a:xfrm>
            <a:off x="381000" y="493486"/>
            <a:ext cx="9169399"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3200" b="0" i="0" u="none" strike="noStrike" cap="none" dirty="0">
                <a:solidFill>
                  <a:schemeClr val="accent2"/>
                </a:solidFill>
                <a:latin typeface="Arial"/>
                <a:ea typeface="Arial"/>
                <a:cs typeface="Arial"/>
                <a:sym typeface="Arial"/>
              </a:rPr>
              <a:t>Steps (MODEL</a:t>
            </a:r>
            <a:r>
              <a:rPr lang="en-IN" sz="1400" b="0" i="0" u="none" strike="noStrike" cap="none" dirty="0">
                <a:solidFill>
                  <a:srgbClr val="000000"/>
                </a:solidFill>
                <a:latin typeface="Arial"/>
                <a:ea typeface="Arial"/>
                <a:cs typeface="Arial"/>
                <a:sym typeface="Arial"/>
              </a:rPr>
              <a:t> </a:t>
            </a:r>
            <a:r>
              <a:rPr lang="en-IN" sz="3200" b="0" i="0" u="none" strike="noStrike" cap="none" dirty="0">
                <a:solidFill>
                  <a:schemeClr val="accent2"/>
                </a:solidFill>
                <a:latin typeface="Arial"/>
                <a:ea typeface="Arial"/>
                <a:cs typeface="Arial"/>
                <a:sym typeface="Arial"/>
              </a:rPr>
              <a:t>DEPLOYMENT)</a:t>
            </a:r>
            <a:endParaRPr dirty="0"/>
          </a:p>
        </p:txBody>
      </p:sp>
      <p:pic>
        <p:nvPicPr>
          <p:cNvPr id="4" name="Picture 3"/>
          <p:cNvPicPr>
            <a:picLocks noChangeAspect="1" noChangeArrowheads="1"/>
          </p:cNvPicPr>
          <p:nvPr/>
        </p:nvPicPr>
        <p:blipFill>
          <a:blip r:embed="rId3"/>
          <a:srcRect/>
          <a:stretch>
            <a:fillRect/>
          </a:stretch>
        </p:blipFill>
        <p:spPr bwMode="auto">
          <a:xfrm>
            <a:off x="1524000" y="1676400"/>
            <a:ext cx="5029200" cy="1524000"/>
          </a:xfrm>
          <a:prstGeom prst="rect">
            <a:avLst/>
          </a:prstGeom>
          <a:noFill/>
          <a:ln w="9525">
            <a:noFill/>
            <a:miter lim="800000"/>
            <a:headEnd/>
            <a:tailEnd/>
          </a:ln>
        </p:spPr>
      </p:pic>
      <p:sp>
        <p:nvSpPr>
          <p:cNvPr id="5" name="TextBox 4"/>
          <p:cNvSpPr txBox="1"/>
          <p:nvPr/>
        </p:nvSpPr>
        <p:spPr>
          <a:xfrm>
            <a:off x="533400" y="1219200"/>
            <a:ext cx="11201400" cy="369332"/>
          </a:xfrm>
          <a:prstGeom prst="rect">
            <a:avLst/>
          </a:prstGeom>
          <a:noFill/>
        </p:spPr>
        <p:txBody>
          <a:bodyPr wrap="square" rtlCol="0">
            <a:spAutoFit/>
          </a:bodyPr>
          <a:lstStyle/>
          <a:p>
            <a:r>
              <a:rPr lang="en-US" sz="1800" dirty="0">
                <a:solidFill>
                  <a:schemeClr val="dk1"/>
                </a:solidFill>
              </a:rPr>
              <a:t>Step 1. Install </a:t>
            </a:r>
            <a:r>
              <a:rPr lang="en-US" sz="1800" dirty="0" err="1">
                <a:solidFill>
                  <a:schemeClr val="dk1"/>
                </a:solidFill>
              </a:rPr>
              <a:t>streamlit</a:t>
            </a:r>
            <a:r>
              <a:rPr lang="en-US" sz="1800" dirty="0">
                <a:solidFill>
                  <a:schemeClr val="dk1"/>
                </a:solidFill>
              </a:rPr>
              <a:t> using (pip install </a:t>
            </a:r>
            <a:r>
              <a:rPr lang="en-US" sz="1800" dirty="0" err="1">
                <a:solidFill>
                  <a:schemeClr val="dk1"/>
                </a:solidFill>
              </a:rPr>
              <a:t>streamlit</a:t>
            </a:r>
            <a:r>
              <a:rPr lang="en-US" sz="1800" dirty="0">
                <a:solidFill>
                  <a:schemeClr val="dk1"/>
                </a:solidFill>
              </a:rPr>
              <a:t>) in anaconda prompt </a:t>
            </a:r>
          </a:p>
        </p:txBody>
      </p:sp>
      <p:sp>
        <p:nvSpPr>
          <p:cNvPr id="6" name="TextBox 5"/>
          <p:cNvSpPr txBox="1"/>
          <p:nvPr/>
        </p:nvSpPr>
        <p:spPr>
          <a:xfrm>
            <a:off x="533400" y="3429000"/>
            <a:ext cx="11201400" cy="369332"/>
          </a:xfrm>
          <a:prstGeom prst="rect">
            <a:avLst/>
          </a:prstGeom>
          <a:noFill/>
        </p:spPr>
        <p:txBody>
          <a:bodyPr wrap="square" rtlCol="0">
            <a:spAutoFit/>
          </a:bodyPr>
          <a:lstStyle/>
          <a:p>
            <a:r>
              <a:rPr lang="en-US" sz="1800" dirty="0">
                <a:solidFill>
                  <a:schemeClr val="dk1"/>
                </a:solidFill>
              </a:rPr>
              <a:t>Step 2. go do the respective folder and run that file using following command</a:t>
            </a:r>
          </a:p>
        </p:txBody>
      </p:sp>
      <p:pic>
        <p:nvPicPr>
          <p:cNvPr id="4098" name="Picture 2"/>
          <p:cNvPicPr>
            <a:picLocks noChangeAspect="1" noChangeArrowheads="1"/>
          </p:cNvPicPr>
          <p:nvPr/>
        </p:nvPicPr>
        <p:blipFill>
          <a:blip r:embed="rId4"/>
          <a:srcRect/>
          <a:stretch>
            <a:fillRect/>
          </a:stretch>
        </p:blipFill>
        <p:spPr bwMode="auto">
          <a:xfrm>
            <a:off x="1371600" y="3962400"/>
            <a:ext cx="6096000" cy="25908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381000"/>
            <a:ext cx="11201400" cy="369332"/>
          </a:xfrm>
          <a:prstGeom prst="rect">
            <a:avLst/>
          </a:prstGeom>
          <a:noFill/>
        </p:spPr>
        <p:txBody>
          <a:bodyPr wrap="square" rtlCol="0">
            <a:spAutoFit/>
          </a:bodyPr>
          <a:lstStyle/>
          <a:p>
            <a:r>
              <a:rPr lang="en-US" sz="1800" dirty="0">
                <a:solidFill>
                  <a:schemeClr val="dk1"/>
                </a:solidFill>
              </a:rPr>
              <a:t>Following page get display</a:t>
            </a:r>
          </a:p>
        </p:txBody>
      </p:sp>
      <p:pic>
        <p:nvPicPr>
          <p:cNvPr id="5123" name="Picture 3"/>
          <p:cNvPicPr>
            <a:picLocks noChangeAspect="1" noChangeArrowheads="1"/>
          </p:cNvPicPr>
          <p:nvPr/>
        </p:nvPicPr>
        <p:blipFill>
          <a:blip r:embed="rId2"/>
          <a:srcRect/>
          <a:stretch>
            <a:fillRect/>
          </a:stretch>
        </p:blipFill>
        <p:spPr bwMode="auto">
          <a:xfrm>
            <a:off x="914400" y="838200"/>
            <a:ext cx="9601200" cy="54102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2"/>
          <a:srcRect/>
          <a:stretch>
            <a:fillRect/>
          </a:stretch>
        </p:blipFill>
        <p:spPr bwMode="auto">
          <a:xfrm>
            <a:off x="762000" y="990600"/>
            <a:ext cx="10658475" cy="5457825"/>
          </a:xfrm>
          <a:prstGeom prst="rect">
            <a:avLst/>
          </a:prstGeom>
          <a:noFill/>
          <a:ln w="9525">
            <a:noFill/>
            <a:miter lim="800000"/>
            <a:headEnd/>
            <a:tailEnd/>
          </a:ln>
        </p:spPr>
      </p:pic>
      <p:sp>
        <p:nvSpPr>
          <p:cNvPr id="7" name="TextBox 6"/>
          <p:cNvSpPr txBox="1"/>
          <p:nvPr/>
        </p:nvSpPr>
        <p:spPr>
          <a:xfrm>
            <a:off x="457200" y="304800"/>
            <a:ext cx="11201400" cy="369332"/>
          </a:xfrm>
          <a:prstGeom prst="rect">
            <a:avLst/>
          </a:prstGeom>
          <a:noFill/>
        </p:spPr>
        <p:txBody>
          <a:bodyPr wrap="square" rtlCol="0">
            <a:spAutoFit/>
          </a:bodyPr>
          <a:lstStyle/>
          <a:p>
            <a:r>
              <a:rPr lang="en-US" sz="1800" dirty="0">
                <a:solidFill>
                  <a:schemeClr val="dk1"/>
                </a:solidFill>
              </a:rPr>
              <a:t>Enter reviews that you want to analyze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https://miro.medium.com/max/1040/0*2QHmHPJxONopybMW.jpg"/>
          <p:cNvPicPr>
            <a:picLocks noChangeAspect="1" noChangeArrowheads="1"/>
          </p:cNvPicPr>
          <p:nvPr/>
        </p:nvPicPr>
        <p:blipFill>
          <a:blip r:embed="rId2"/>
          <a:srcRect/>
          <a:stretch>
            <a:fillRect/>
          </a:stretch>
        </p:blipFill>
        <p:spPr bwMode="auto">
          <a:xfrm>
            <a:off x="914400" y="1752600"/>
            <a:ext cx="10363200" cy="3962400"/>
          </a:xfrm>
          <a:prstGeom prst="rect">
            <a:avLst/>
          </a:prstGeom>
          <a:noFill/>
        </p:spPr>
      </p:pic>
      <p:sp>
        <p:nvSpPr>
          <p:cNvPr id="4" name="Rectangle 3"/>
          <p:cNvSpPr/>
          <p:nvPr/>
        </p:nvSpPr>
        <p:spPr>
          <a:xfrm>
            <a:off x="2209800" y="685800"/>
            <a:ext cx="8229600" cy="584775"/>
          </a:xfrm>
          <a:prstGeom prst="rect">
            <a:avLst/>
          </a:prstGeom>
        </p:spPr>
        <p:txBody>
          <a:bodyPr wrap="square">
            <a:spAutoFit/>
          </a:bodyPr>
          <a:lstStyle/>
          <a:p>
            <a:pPr algn="ctr"/>
            <a:r>
              <a:rPr lang="en-US" sz="3200" b="1" dirty="0">
                <a:solidFill>
                  <a:srgbClr val="FFC000"/>
                </a:solidFill>
              </a:rPr>
              <a:t>Web Scraping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700088" y="261938"/>
            <a:ext cx="10791825" cy="633412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623888" y="228600"/>
            <a:ext cx="10944225" cy="64008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5"/>
          <p:cNvSpPr txBox="1"/>
          <p:nvPr/>
        </p:nvSpPr>
        <p:spPr>
          <a:xfrm>
            <a:off x="537029" y="595086"/>
            <a:ext cx="4659085"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400" b="0" i="0" u="none" strike="noStrike" cap="none">
                <a:solidFill>
                  <a:schemeClr val="accent2"/>
                </a:solidFill>
                <a:latin typeface="Arial"/>
                <a:ea typeface="Arial"/>
                <a:cs typeface="Arial"/>
                <a:sym typeface="Arial"/>
              </a:rPr>
              <a:t>CHALLENGES</a:t>
            </a:r>
            <a:r>
              <a:rPr lang="en-IN" sz="1400" b="0" i="0" u="none" strike="noStrike" cap="none">
                <a:solidFill>
                  <a:srgbClr val="000000"/>
                </a:solidFill>
                <a:latin typeface="Arial"/>
                <a:ea typeface="Arial"/>
                <a:cs typeface="Arial"/>
                <a:sym typeface="Arial"/>
              </a:rPr>
              <a:t> </a:t>
            </a:r>
            <a:r>
              <a:rPr lang="en-IN" sz="2400" b="0" i="0" u="none" strike="noStrike" cap="none">
                <a:solidFill>
                  <a:schemeClr val="accent2"/>
                </a:solidFill>
                <a:latin typeface="Arial"/>
                <a:ea typeface="Arial"/>
                <a:cs typeface="Arial"/>
                <a:sym typeface="Arial"/>
              </a:rPr>
              <a:t>FACED</a:t>
            </a:r>
            <a:endParaRPr/>
          </a:p>
        </p:txBody>
      </p:sp>
      <p:sp>
        <p:nvSpPr>
          <p:cNvPr id="258" name="Google Shape;258;p35"/>
          <p:cNvSpPr txBox="1"/>
          <p:nvPr/>
        </p:nvSpPr>
        <p:spPr>
          <a:xfrm>
            <a:off x="899886" y="1277257"/>
            <a:ext cx="10319657" cy="147728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accent2"/>
              </a:buClr>
              <a:buSzPts val="1350"/>
              <a:buFont typeface="Arial" pitchFamily="34" charset="0"/>
              <a:buChar char="•"/>
            </a:pPr>
            <a:r>
              <a:rPr lang="en-IN" sz="1800" dirty="0">
                <a:solidFill>
                  <a:schemeClr val="dk1"/>
                </a:solidFill>
              </a:rPr>
              <a:t>Review</a:t>
            </a:r>
            <a:r>
              <a:rPr lang="en-IN" sz="1800" b="0" i="0" u="none" strike="noStrike" cap="none" dirty="0">
                <a:solidFill>
                  <a:schemeClr val="dk1"/>
                </a:solidFill>
                <a:latin typeface="Arial"/>
                <a:ea typeface="Arial"/>
                <a:cs typeface="Arial"/>
                <a:sym typeface="Arial"/>
              </a:rPr>
              <a:t> extraction from </a:t>
            </a:r>
            <a:r>
              <a:rPr lang="en-IN" sz="1800" b="0" i="0" u="none" strike="noStrike" cap="none" dirty="0" err="1">
                <a:solidFill>
                  <a:schemeClr val="dk1"/>
                </a:solidFill>
                <a:latin typeface="Arial"/>
                <a:ea typeface="Arial"/>
                <a:cs typeface="Arial"/>
                <a:sym typeface="Arial"/>
              </a:rPr>
              <a:t>Tripadvisior</a:t>
            </a:r>
            <a:r>
              <a:rPr lang="en-IN" sz="1800" b="0" i="0" u="none" strike="noStrike" cap="none" dirty="0">
                <a:solidFill>
                  <a:schemeClr val="dk1"/>
                </a:solidFill>
                <a:latin typeface="Arial"/>
                <a:ea typeface="Arial"/>
                <a:cs typeface="Arial"/>
                <a:sym typeface="Arial"/>
              </a:rPr>
              <a:t>.</a:t>
            </a:r>
          </a:p>
          <a:p>
            <a:pPr marL="285750" marR="0" lvl="0" indent="-285750" algn="l" rtl="0">
              <a:lnSpc>
                <a:spcPct val="100000"/>
              </a:lnSpc>
              <a:spcBef>
                <a:spcPts val="0"/>
              </a:spcBef>
              <a:spcAft>
                <a:spcPts val="0"/>
              </a:spcAft>
              <a:buClr>
                <a:schemeClr val="accent2"/>
              </a:buClr>
              <a:buSzPts val="1350"/>
              <a:buFont typeface="Arial" pitchFamily="34" charset="0"/>
              <a:buChar char="•"/>
            </a:pPr>
            <a:r>
              <a:rPr lang="en-IN" sz="1800" dirty="0">
                <a:solidFill>
                  <a:schemeClr val="dk1"/>
                </a:solidFill>
              </a:rPr>
              <a:t>Applied sentiment analysis on extracted data but the data was a imbalanced data,</a:t>
            </a:r>
            <a:endParaRPr lang="en-IN" sz="1800" b="0" i="0" u="none" strike="noStrike" cap="none" dirty="0">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chemeClr val="accent2"/>
              </a:buClr>
              <a:buSzPts val="1350"/>
              <a:buFont typeface="Arial" pitchFamily="34" charset="0"/>
              <a:buChar char="•"/>
            </a:pPr>
            <a:r>
              <a:rPr lang="en-IN" sz="1800" b="0" i="0" u="none" strike="noStrike" cap="none" dirty="0">
                <a:solidFill>
                  <a:schemeClr val="dk1"/>
                </a:solidFill>
                <a:latin typeface="Arial"/>
                <a:ea typeface="Arial"/>
                <a:cs typeface="Arial"/>
                <a:sym typeface="Arial"/>
              </a:rPr>
              <a:t>The data received was a imbalanced data ,there are only </a:t>
            </a:r>
            <a:r>
              <a:rPr lang="en-IN" sz="1800" dirty="0">
                <a:solidFill>
                  <a:schemeClr val="dk1"/>
                </a:solidFill>
              </a:rPr>
              <a:t>4</a:t>
            </a:r>
            <a:r>
              <a:rPr lang="en-IN" sz="1800" b="0" i="0" u="none" strike="noStrike" cap="none" dirty="0">
                <a:solidFill>
                  <a:schemeClr val="dk1"/>
                </a:solidFill>
                <a:latin typeface="Arial"/>
                <a:ea typeface="Arial"/>
                <a:cs typeface="Arial"/>
                <a:sym typeface="Arial"/>
              </a:rPr>
              <a:t>% of Neutral sentiment reviews,6% of Negative sentiment reviews and 90% of Positive sentiment reviews.</a:t>
            </a:r>
            <a:endParaRPr dirty="0"/>
          </a:p>
          <a:p>
            <a:pPr marL="0" marR="0" lvl="0" indent="0" algn="l" rtl="0">
              <a:lnSpc>
                <a:spcPct val="100000"/>
              </a:lnSpc>
              <a:spcBef>
                <a:spcPts val="0"/>
              </a:spcBef>
              <a:spcAft>
                <a:spcPts val="0"/>
              </a:spcAft>
              <a:buNone/>
            </a:pPr>
            <a:endParaRPr sz="1800" b="0" i="0" u="none" strike="noStrike" cap="none" dirty="0">
              <a:solidFill>
                <a:schemeClr val="dk1"/>
              </a:solidFill>
              <a:latin typeface="Arial"/>
              <a:ea typeface="Arial"/>
              <a:cs typeface="Arial"/>
              <a:sym typeface="Arial"/>
            </a:endParaRPr>
          </a:p>
        </p:txBody>
      </p:sp>
      <p:sp>
        <p:nvSpPr>
          <p:cNvPr id="259" name="Google Shape;259;p35"/>
          <p:cNvSpPr txBox="1"/>
          <p:nvPr/>
        </p:nvSpPr>
        <p:spPr>
          <a:xfrm>
            <a:off x="783771" y="3599543"/>
            <a:ext cx="8040915"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400" b="0" i="0" u="none" strike="noStrike" cap="none">
                <a:solidFill>
                  <a:schemeClr val="accent2"/>
                </a:solidFill>
                <a:latin typeface="Arial"/>
                <a:ea typeface="Arial"/>
                <a:cs typeface="Arial"/>
                <a:sym typeface="Arial"/>
              </a:rPr>
              <a:t>OVERCOMING</a:t>
            </a:r>
            <a:r>
              <a:rPr lang="en-IN" sz="1400" b="0" i="0" u="none" strike="noStrike" cap="none">
                <a:solidFill>
                  <a:srgbClr val="000000"/>
                </a:solidFill>
                <a:latin typeface="Arial"/>
                <a:ea typeface="Arial"/>
                <a:cs typeface="Arial"/>
                <a:sym typeface="Arial"/>
              </a:rPr>
              <a:t> </a:t>
            </a:r>
            <a:r>
              <a:rPr lang="en-IN" sz="2400" b="0" i="0" u="none" strike="noStrike" cap="none">
                <a:solidFill>
                  <a:schemeClr val="accent2"/>
                </a:solidFill>
                <a:latin typeface="Arial"/>
                <a:ea typeface="Arial"/>
                <a:cs typeface="Arial"/>
                <a:sym typeface="Arial"/>
              </a:rPr>
              <a:t>CHALLENGES</a:t>
            </a:r>
            <a:endParaRPr/>
          </a:p>
        </p:txBody>
      </p:sp>
      <p:sp>
        <p:nvSpPr>
          <p:cNvPr id="260" name="Google Shape;260;p35"/>
          <p:cNvSpPr txBox="1"/>
          <p:nvPr/>
        </p:nvSpPr>
        <p:spPr>
          <a:xfrm>
            <a:off x="899886" y="4435602"/>
            <a:ext cx="9477828" cy="92328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accent2"/>
              </a:buClr>
              <a:buSzPts val="1350"/>
              <a:buFont typeface="Arial" pitchFamily="34" charset="0"/>
              <a:buChar char="•"/>
            </a:pPr>
            <a:r>
              <a:rPr lang="en-IN" sz="1800" b="0" i="0" u="none" strike="noStrike" cap="none" dirty="0">
                <a:solidFill>
                  <a:schemeClr val="dk1"/>
                </a:solidFill>
                <a:latin typeface="Arial"/>
                <a:ea typeface="Arial"/>
                <a:cs typeface="Arial"/>
                <a:sym typeface="Arial"/>
              </a:rPr>
              <a:t>We have used SMOTE method for balancing the data as it creates synthetic data of minority class</a:t>
            </a:r>
            <a:r>
              <a:rPr lang="en-IN" sz="1400" b="0" i="0" u="none" strike="noStrike" cap="none" dirty="0">
                <a:solidFill>
                  <a:srgbClr val="000000"/>
                </a:solidFill>
                <a:latin typeface="Arial"/>
                <a:ea typeface="Arial"/>
                <a:cs typeface="Arial"/>
                <a:sym typeface="Arial"/>
              </a:rPr>
              <a:t>.</a:t>
            </a:r>
          </a:p>
          <a:p>
            <a:pPr marL="285750" marR="0" lvl="0" indent="-285750" algn="l" rtl="0">
              <a:lnSpc>
                <a:spcPct val="100000"/>
              </a:lnSpc>
              <a:spcBef>
                <a:spcPts val="0"/>
              </a:spcBef>
              <a:spcAft>
                <a:spcPts val="0"/>
              </a:spcAft>
              <a:buClr>
                <a:schemeClr val="accent2"/>
              </a:buClr>
              <a:buSzPts val="1350"/>
              <a:buFont typeface="Arial" pitchFamily="34" charset="0"/>
              <a:buChar char="•"/>
            </a:pPr>
            <a:r>
              <a:rPr lang="en-IN" sz="1800" dirty="0">
                <a:solidFill>
                  <a:schemeClr val="dk1"/>
                </a:solidFill>
              </a:rPr>
              <a:t>For Data extraction we used Beautiful soup library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1"/>
        <p:cNvGrpSpPr/>
        <p:nvPr/>
      </p:nvGrpSpPr>
      <p:grpSpPr>
        <a:xfrm>
          <a:off x="0" y="0"/>
          <a:ext cx="0" cy="0"/>
          <a:chOff x="0" y="0"/>
          <a:chExt cx="0" cy="0"/>
        </a:xfrm>
      </p:grpSpPr>
      <p:pic>
        <p:nvPicPr>
          <p:cNvPr id="5123" name="Picture 3"/>
          <p:cNvPicPr>
            <a:picLocks noChangeAspect="1" noChangeArrowheads="1"/>
          </p:cNvPicPr>
          <p:nvPr/>
        </p:nvPicPr>
        <p:blipFill>
          <a:blip r:embed="rId3"/>
          <a:srcRect/>
          <a:stretch>
            <a:fillRect/>
          </a:stretch>
        </p:blipFill>
        <p:spPr bwMode="auto">
          <a:xfrm>
            <a:off x="1524000" y="609600"/>
            <a:ext cx="8793018" cy="51816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p:nvPr/>
        </p:nvSpPr>
        <p:spPr>
          <a:xfrm>
            <a:off x="363940" y="341194"/>
            <a:ext cx="11464119" cy="8340704"/>
          </a:xfrm>
          <a:prstGeom prst="rect">
            <a:avLst/>
          </a:prstGeom>
          <a:noFill/>
          <a:ln>
            <a:noFill/>
          </a:ln>
        </p:spPr>
        <p:txBody>
          <a:bodyPr spcFirstLastPara="1" wrap="square" lIns="91425" tIns="45700" rIns="91425" bIns="45700" anchor="t" anchorCtr="0">
            <a:spAutoFit/>
          </a:bodyPr>
          <a:lstStyle/>
          <a:p>
            <a:pPr algn="ctr"/>
            <a:r>
              <a:rPr lang="en-US" sz="3200" b="1" dirty="0">
                <a:solidFill>
                  <a:srgbClr val="FFC000"/>
                </a:solidFill>
              </a:rPr>
              <a:t>Data Extraction</a:t>
            </a:r>
          </a:p>
          <a:p>
            <a:pPr algn="ctr"/>
            <a:r>
              <a:rPr lang="en-US" sz="3200" b="1" dirty="0">
                <a:solidFill>
                  <a:srgbClr val="FFC000"/>
                </a:solidFill>
              </a:rPr>
              <a:t>Web Scraping - Beautiful Soup</a:t>
            </a:r>
          </a:p>
          <a:p>
            <a:endParaRPr lang="en-US" sz="3200" b="1" dirty="0">
              <a:solidFill>
                <a:srgbClr val="FFC000"/>
              </a:solidFill>
            </a:endParaRPr>
          </a:p>
          <a:p>
            <a:pPr>
              <a:buFont typeface="Wingdings" pitchFamily="2" charset="2"/>
              <a:buChar char="Ø"/>
            </a:pPr>
            <a:r>
              <a:rPr lang="en-US" sz="2000" dirty="0">
                <a:solidFill>
                  <a:schemeClr val="dk1"/>
                </a:solidFill>
              </a:rPr>
              <a:t>Web scraping can help us to extract any kind of data that we want.</a:t>
            </a:r>
          </a:p>
          <a:p>
            <a:pPr>
              <a:buFont typeface="Wingdings" pitchFamily="2" charset="2"/>
              <a:buChar char="Ø"/>
            </a:pPr>
            <a:endParaRPr lang="en-US" sz="2000" dirty="0">
              <a:solidFill>
                <a:schemeClr val="dk1"/>
              </a:solidFill>
            </a:endParaRPr>
          </a:p>
          <a:p>
            <a:pPr>
              <a:buFont typeface="Wingdings" pitchFamily="2" charset="2"/>
              <a:buChar char="Ø"/>
            </a:pPr>
            <a:r>
              <a:rPr lang="en-US" sz="2000" dirty="0">
                <a:solidFill>
                  <a:schemeClr val="dk1"/>
                </a:solidFill>
              </a:rPr>
              <a:t>So that we can able to retrieve, analyze and use the data the way we want.</a:t>
            </a:r>
          </a:p>
          <a:p>
            <a:pPr>
              <a:buFont typeface="Wingdings" pitchFamily="2" charset="2"/>
              <a:buChar char="Ø"/>
            </a:pPr>
            <a:endParaRPr lang="en-US" sz="2000" dirty="0">
              <a:solidFill>
                <a:schemeClr val="dk1"/>
              </a:solidFill>
            </a:endParaRPr>
          </a:p>
          <a:p>
            <a:pPr>
              <a:buFont typeface="Wingdings" pitchFamily="2" charset="2"/>
              <a:buChar char="Ø"/>
            </a:pPr>
            <a:r>
              <a:rPr lang="en-US" sz="2000" dirty="0">
                <a:solidFill>
                  <a:schemeClr val="dk1"/>
                </a:solidFill>
              </a:rPr>
              <a:t>So web scraping simplifies the process of extracting data, speeds it up by automating it and                              creates easy access to the scrapped data by providing it in a CSV format.</a:t>
            </a:r>
          </a:p>
          <a:p>
            <a:pPr>
              <a:buFont typeface="Wingdings" pitchFamily="2" charset="2"/>
              <a:buChar char="Ø"/>
            </a:pPr>
            <a:endParaRPr lang="en-US" sz="2000" dirty="0">
              <a:solidFill>
                <a:schemeClr val="dk1"/>
              </a:solidFill>
            </a:endParaRPr>
          </a:p>
          <a:p>
            <a:pPr>
              <a:buFont typeface="Wingdings" pitchFamily="2" charset="2"/>
              <a:buChar char="Ø"/>
            </a:pPr>
            <a:r>
              <a:rPr lang="en-US" sz="2000" dirty="0">
                <a:solidFill>
                  <a:schemeClr val="dk1"/>
                </a:solidFill>
              </a:rPr>
              <a:t>Beautiful Soup is a Python package for parsing HTML and XML documents.</a:t>
            </a:r>
          </a:p>
          <a:p>
            <a:pPr>
              <a:buFont typeface="Wingdings" pitchFamily="2" charset="2"/>
              <a:buChar char="Ø"/>
            </a:pPr>
            <a:endParaRPr lang="en-US" sz="2000" dirty="0">
              <a:solidFill>
                <a:schemeClr val="dk1"/>
              </a:solidFill>
            </a:endParaRPr>
          </a:p>
          <a:p>
            <a:pPr>
              <a:buFont typeface="Wingdings" pitchFamily="2" charset="2"/>
              <a:buChar char="Ø"/>
            </a:pPr>
            <a:r>
              <a:rPr lang="en-US" sz="2000" dirty="0"/>
              <a:t>It creates a parse tree for parsed pages that can be used to extract data from HTML, which is useful for web scraping. Beautiful Soup supports the HTML parser included in Python’s standard library, but it also supports a number of third-party Python parsers. One is the </a:t>
            </a:r>
            <a:r>
              <a:rPr lang="en-US" sz="2000" dirty="0" err="1"/>
              <a:t>lxml</a:t>
            </a:r>
            <a:r>
              <a:rPr lang="en-US" sz="2000" dirty="0"/>
              <a:t> parser.</a:t>
            </a:r>
            <a:endParaRPr lang="en-US" sz="2000" dirty="0">
              <a:solidFill>
                <a:schemeClr val="dk1"/>
              </a:solidFill>
            </a:endParaRPr>
          </a:p>
          <a:p>
            <a:pPr>
              <a:buFont typeface="Wingdings" pitchFamily="2" charset="2"/>
              <a:buChar char="Ø"/>
            </a:pPr>
            <a:endParaRPr lang="en-US" sz="2000" dirty="0">
              <a:solidFill>
                <a:schemeClr val="dk1"/>
              </a:solidFill>
            </a:endParaRPr>
          </a:p>
          <a:p>
            <a:endParaRPr lang="en-US" sz="3200" b="1" dirty="0">
              <a:solidFill>
                <a:srgbClr val="FFC000"/>
              </a:solidFill>
            </a:endParaRPr>
          </a:p>
          <a:p>
            <a:pPr algn="ctr"/>
            <a:endParaRPr lang="en-US" sz="3200" b="1" dirty="0">
              <a:solidFill>
                <a:srgbClr val="FFC000"/>
              </a:solidFill>
            </a:endParaRPr>
          </a:p>
          <a:p>
            <a:pPr algn="ctr"/>
            <a:endParaRPr lang="en-US" sz="3200" b="1" dirty="0">
              <a:solidFill>
                <a:srgbClr val="FFC000"/>
              </a:solidFill>
            </a:endParaRPr>
          </a:p>
          <a:p>
            <a:pPr algn="ctr"/>
            <a:endParaRPr lang="en-US" sz="3200" b="1" dirty="0">
              <a:solidFill>
                <a:srgbClr val="FFC000"/>
              </a:solidFill>
            </a:endParaRPr>
          </a:p>
          <a:p>
            <a:pPr marL="0" marR="0" lvl="0" indent="0" algn="ctr" rtl="0">
              <a:lnSpc>
                <a:spcPct val="100000"/>
              </a:lnSpc>
              <a:spcBef>
                <a:spcPts val="0"/>
              </a:spcBef>
              <a:spcAft>
                <a:spcPts val="0"/>
              </a:spcAft>
              <a:buClr>
                <a:srgbClr val="000000"/>
              </a:buClr>
              <a:buSzPts val="3200"/>
              <a:buFont typeface="Arial"/>
              <a:buNone/>
            </a:pPr>
            <a:endParaRPr sz="3200" b="0" i="0" u="none" strike="noStrike" cap="none" dirty="0">
              <a:solidFill>
                <a:schemeClr val="accent2"/>
              </a:solidFill>
              <a:latin typeface="Arial"/>
              <a:ea typeface="Arial"/>
              <a:cs typeface="Arial"/>
              <a:sym typeface="Arial"/>
            </a:endParaRPr>
          </a:p>
        </p:txBody>
      </p:sp>
      <p:pic>
        <p:nvPicPr>
          <p:cNvPr id="107" name="Google Shape;107;p4"/>
          <p:cNvPicPr preferRelativeResize="0"/>
          <p:nvPr/>
        </p:nvPicPr>
        <p:blipFill rotWithShape="1">
          <a:blip r:embed="rId3">
            <a:alphaModFix/>
          </a:blip>
          <a:srcRect/>
          <a:stretch/>
        </p:blipFill>
        <p:spPr>
          <a:xfrm>
            <a:off x="10637784" y="195779"/>
            <a:ext cx="1187051" cy="41135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28600"/>
            <a:ext cx="10134600" cy="5511444"/>
          </a:xfrm>
        </p:spPr>
        <p:txBody>
          <a:bodyPr>
            <a:normAutofit/>
          </a:bodyPr>
          <a:lstStyle/>
          <a:p>
            <a:pPr algn="ctr">
              <a:buNone/>
            </a:pPr>
            <a:r>
              <a:rPr lang="en-US" sz="3200" b="1" dirty="0">
                <a:solidFill>
                  <a:srgbClr val="FFC000"/>
                </a:solidFill>
              </a:rPr>
              <a:t>Reviews extraction from </a:t>
            </a:r>
            <a:r>
              <a:rPr lang="en-US" sz="3200" b="1" dirty="0" err="1">
                <a:solidFill>
                  <a:srgbClr val="FFC000"/>
                </a:solidFill>
              </a:rPr>
              <a:t>TripAdvisor</a:t>
            </a:r>
            <a:endParaRPr lang="en-US" sz="3200" b="1" dirty="0">
              <a:solidFill>
                <a:srgbClr val="FFC000"/>
              </a:solidFill>
            </a:endParaRPr>
          </a:p>
          <a:p>
            <a:pPr algn="ctr">
              <a:buNone/>
            </a:pPr>
            <a:r>
              <a:rPr lang="en-US" sz="2000" b="1" i="1" dirty="0">
                <a:solidFill>
                  <a:schemeClr val="tx1"/>
                </a:solidFill>
              </a:rPr>
              <a:t>Hotel – Strand Palace-</a:t>
            </a:r>
            <a:r>
              <a:rPr lang="en-US" sz="2000" b="1" i="1" dirty="0" err="1">
                <a:solidFill>
                  <a:schemeClr val="tx1"/>
                </a:solidFill>
              </a:rPr>
              <a:t>London_England</a:t>
            </a:r>
            <a:endParaRPr lang="en-US" sz="2000" b="1" i="1" dirty="0">
              <a:solidFill>
                <a:schemeClr val="tx1"/>
              </a:solidFill>
            </a:endParaRPr>
          </a:p>
          <a:p>
            <a:pPr algn="ctr">
              <a:buNone/>
            </a:pPr>
            <a:endParaRPr lang="en-US" sz="2000" dirty="0">
              <a:solidFill>
                <a:schemeClr val="tx1"/>
              </a:solidFill>
            </a:endParaRPr>
          </a:p>
          <a:p>
            <a:r>
              <a:rPr lang="en-US" sz="2000" dirty="0" err="1"/>
              <a:t>TripAdvisor</a:t>
            </a:r>
            <a:r>
              <a:rPr lang="en-US" sz="2000" dirty="0"/>
              <a:t> is the most popular website to search for best hotels. </a:t>
            </a:r>
          </a:p>
          <a:p>
            <a:r>
              <a:rPr lang="en-US" sz="2000" dirty="0"/>
              <a:t>Scrape </a:t>
            </a:r>
            <a:r>
              <a:rPr lang="en-US" sz="2000" dirty="0" err="1"/>
              <a:t>TripAdvisor</a:t>
            </a:r>
            <a:r>
              <a:rPr lang="en-US" sz="2000" dirty="0"/>
              <a:t> reviews provide very useful data</a:t>
            </a:r>
          </a:p>
          <a:p>
            <a:r>
              <a:rPr lang="en-US" sz="2000" dirty="0"/>
              <a:t>So using scraped reviews a customer can do sentiment analysis or create a recommendation engine to find best places or a hotel.</a:t>
            </a:r>
          </a:p>
          <a:p>
            <a:r>
              <a:rPr lang="en-US" sz="2000" dirty="0">
                <a:solidFill>
                  <a:schemeClr val="tx1"/>
                </a:solidFill>
              </a:rPr>
              <a:t>We are using  </a:t>
            </a:r>
            <a:r>
              <a:rPr lang="en-US" sz="2000" dirty="0">
                <a:solidFill>
                  <a:schemeClr val="tx1"/>
                </a:solidFill>
                <a:hlinkClick r:id="rId2"/>
              </a:rPr>
              <a:t>https://www.tripadvisor.in/Hotel_Review-g186338-d193112-Reviews-Strand_Palace-London_England.html</a:t>
            </a:r>
            <a:r>
              <a:rPr lang="en-US" sz="2000" dirty="0">
                <a:solidFill>
                  <a:schemeClr val="tx1"/>
                </a:solidFill>
              </a:rPr>
              <a:t>  to extract reviews as this hotel has 12000+ reviews.</a:t>
            </a:r>
          </a:p>
          <a:p>
            <a:endParaRPr lang="en-US" sz="20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685800"/>
            <a:ext cx="10287000" cy="5867400"/>
          </a:xfrm>
        </p:spPr>
        <p:txBody>
          <a:bodyPr>
            <a:normAutofit/>
          </a:bodyPr>
          <a:lstStyle/>
          <a:p>
            <a:pPr algn="ctr" fontAlgn="base">
              <a:buNone/>
            </a:pPr>
            <a:r>
              <a:rPr lang="en-US" sz="3200" b="1" dirty="0">
                <a:solidFill>
                  <a:srgbClr val="FFC000"/>
                </a:solidFill>
              </a:rPr>
              <a:t>Prerequisite:- </a:t>
            </a:r>
            <a:r>
              <a:rPr lang="en-US" sz="3200" b="1" dirty="0">
                <a:solidFill>
                  <a:srgbClr val="FFC000"/>
                </a:solidFill>
                <a:hlinkClick r:id="rId2"/>
              </a:rPr>
              <a:t>Requests </a:t>
            </a:r>
            <a:r>
              <a:rPr lang="en-US" sz="3200" b="1" dirty="0">
                <a:solidFill>
                  <a:srgbClr val="FFC000"/>
                </a:solidFill>
              </a:rPr>
              <a:t>, </a:t>
            </a:r>
            <a:r>
              <a:rPr lang="en-US" sz="3200" b="1" dirty="0" err="1">
                <a:solidFill>
                  <a:srgbClr val="FFC000"/>
                </a:solidFill>
                <a:hlinkClick r:id="rId3"/>
              </a:rPr>
              <a:t>BeautifulSoup</a:t>
            </a:r>
            <a:br>
              <a:rPr lang="en-US" sz="3200" b="1" dirty="0">
                <a:solidFill>
                  <a:srgbClr val="FFC000"/>
                </a:solidFill>
              </a:rPr>
            </a:br>
            <a:endParaRPr lang="en-US" sz="3200" b="1" dirty="0">
              <a:solidFill>
                <a:srgbClr val="FFC000"/>
              </a:solidFill>
            </a:endParaRPr>
          </a:p>
          <a:p>
            <a:pPr fontAlgn="base"/>
            <a:r>
              <a:rPr lang="en-US" b="1" dirty="0"/>
              <a:t>Module needed:</a:t>
            </a:r>
            <a:endParaRPr lang="en-US" dirty="0"/>
          </a:p>
          <a:p>
            <a:pPr fontAlgn="base"/>
            <a:r>
              <a:rPr lang="en-US" b="1" u="sng" dirty="0">
                <a:hlinkClick r:id="rId3"/>
              </a:rPr>
              <a:t>bs4</a:t>
            </a:r>
            <a:r>
              <a:rPr lang="en-US" b="1" dirty="0"/>
              <a:t>:</a:t>
            </a:r>
            <a:r>
              <a:rPr lang="en-US" dirty="0"/>
              <a:t> Beautiful Soup(bs4) is a Python library for pulling data out of HTML and XML files.</a:t>
            </a:r>
          </a:p>
          <a:p>
            <a:pPr fontAlgn="base"/>
            <a:r>
              <a:rPr lang="en-US" b="1" u="sng" dirty="0">
                <a:hlinkClick r:id="rId2"/>
              </a:rPr>
              <a:t>requests</a:t>
            </a:r>
            <a:r>
              <a:rPr lang="en-US" b="1" dirty="0"/>
              <a:t>:</a:t>
            </a:r>
            <a:r>
              <a:rPr lang="en-US" dirty="0"/>
              <a:t>  Requests allows you to send HTTP/1.1 requests extremely easily.</a:t>
            </a:r>
          </a:p>
          <a:p>
            <a:r>
              <a:rPr lang="en-US" b="1" dirty="0"/>
              <a:t>Use Beautiful Soup to extract </a:t>
            </a:r>
            <a:r>
              <a:rPr lang="en-US" b="1" dirty="0" err="1"/>
              <a:t>href</a:t>
            </a:r>
            <a:r>
              <a:rPr lang="en-US" b="1" dirty="0"/>
              <a:t> links</a:t>
            </a:r>
            <a:endParaRPr lang="en-US" dirty="0"/>
          </a:p>
          <a:p>
            <a:pPr>
              <a:buNone/>
            </a:pPr>
            <a:r>
              <a:rPr lang="en-US" dirty="0"/>
              <a:t>            html = </a:t>
            </a:r>
            <a:r>
              <a:rPr lang="en-US" dirty="0" err="1"/>
              <a:t>urlopen</a:t>
            </a:r>
            <a:r>
              <a:rPr lang="en-US" dirty="0"/>
              <a:t>("http://kite.com")</a:t>
            </a:r>
          </a:p>
          <a:p>
            <a:pPr>
              <a:buNone/>
            </a:pPr>
            <a:r>
              <a:rPr lang="en-US" dirty="0"/>
              <a:t>            soup = </a:t>
            </a:r>
            <a:r>
              <a:rPr lang="en-US" dirty="0" err="1"/>
              <a:t>BeautifulSoup</a:t>
            </a:r>
            <a:r>
              <a:rPr lang="en-US" dirty="0"/>
              <a:t>(html. read(), '</a:t>
            </a:r>
            <a:r>
              <a:rPr lang="en-US" dirty="0" err="1"/>
              <a:t>lxml</a:t>
            </a:r>
            <a:r>
              <a:rPr lang="en-US" dirty="0"/>
              <a:t>')</a:t>
            </a:r>
          </a:p>
          <a:p>
            <a:pPr>
              <a:buNone/>
            </a:pPr>
            <a:r>
              <a:rPr lang="en-US" dirty="0"/>
              <a:t>             links = []</a:t>
            </a:r>
          </a:p>
          <a:p>
            <a:pPr>
              <a:buNone/>
            </a:pPr>
            <a:r>
              <a:rPr lang="en-US" dirty="0"/>
              <a:t>            for link in soup. </a:t>
            </a:r>
            <a:r>
              <a:rPr lang="en-US" dirty="0" err="1"/>
              <a:t>find_all</a:t>
            </a:r>
            <a:r>
              <a:rPr lang="en-US" dirty="0"/>
              <a:t>('a'):</a:t>
            </a:r>
          </a:p>
          <a:p>
            <a:pPr>
              <a:buNone/>
            </a:pPr>
            <a:r>
              <a:rPr lang="en-US" dirty="0"/>
              <a:t>             links. append(link. get('</a:t>
            </a:r>
            <a:r>
              <a:rPr lang="en-US" dirty="0" err="1"/>
              <a:t>href</a:t>
            </a:r>
            <a:r>
              <a:rPr lang="en-US" dirty="0"/>
              <a:t>'))</a:t>
            </a:r>
          </a:p>
          <a:p>
            <a:pPr>
              <a:buNone/>
            </a:pPr>
            <a:r>
              <a:rPr lang="en-US" dirty="0"/>
              <a:t>             print(links[:5]) print start of list.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2231136" y="1752600"/>
          <a:ext cx="8436864"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2438400" y="228601"/>
            <a:ext cx="8382000" cy="1384995"/>
          </a:xfrm>
          <a:prstGeom prst="rect">
            <a:avLst/>
          </a:prstGeom>
        </p:spPr>
        <p:txBody>
          <a:bodyPr wrap="square">
            <a:spAutoFit/>
          </a:bodyPr>
          <a:lstStyle/>
          <a:p>
            <a:pPr algn="ctr"/>
            <a:r>
              <a:rPr lang="en-US" sz="3200" b="1" dirty="0">
                <a:solidFill>
                  <a:srgbClr val="FFC000"/>
                </a:solidFill>
              </a:rPr>
              <a:t>Steps to extract reviews from </a:t>
            </a:r>
            <a:r>
              <a:rPr lang="en-US" sz="3200" b="1" dirty="0" err="1">
                <a:solidFill>
                  <a:srgbClr val="FFC000"/>
                </a:solidFill>
              </a:rPr>
              <a:t>TripAdvisor</a:t>
            </a:r>
            <a:r>
              <a:rPr lang="en-US" sz="3200" b="1" dirty="0">
                <a:solidFill>
                  <a:srgbClr val="FFC000"/>
                </a:solidFill>
              </a:rPr>
              <a:t> using Beautiful Soup</a:t>
            </a:r>
          </a:p>
          <a:p>
            <a:pPr algn="ctr"/>
            <a:endParaRPr lang="en-US" sz="2000" b="1" dirty="0">
              <a:solidFill>
                <a:srgbClr val="FFC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body" idx="1"/>
          </p:nvPr>
        </p:nvSpPr>
        <p:spPr>
          <a:xfrm>
            <a:off x="609600" y="228600"/>
            <a:ext cx="10896600" cy="5511800"/>
          </a:xfrm>
        </p:spPr>
        <p:txBody>
          <a:bodyPr>
            <a:normAutofit fontScale="85000" lnSpcReduction="20000"/>
          </a:bodyPr>
          <a:lstStyle/>
          <a:p>
            <a:pPr lvl="0" algn="ctr">
              <a:buNone/>
            </a:pPr>
            <a:r>
              <a:rPr lang="en-IN" sz="3800" b="1" dirty="0">
                <a:solidFill>
                  <a:srgbClr val="FFC000"/>
                </a:solidFill>
              </a:rPr>
              <a:t>EXPLORATORY DATA ANALYSIS (EDA)</a:t>
            </a:r>
          </a:p>
          <a:p>
            <a:pPr lvl="0">
              <a:buNone/>
            </a:pPr>
            <a:r>
              <a:rPr lang="en-IN" sz="2400" b="1" dirty="0"/>
              <a:t>Cleaning Data</a:t>
            </a:r>
          </a:p>
          <a:p>
            <a:r>
              <a:rPr lang="en-US" sz="2500" dirty="0"/>
              <a:t>Remove special characters using library re</a:t>
            </a:r>
          </a:p>
          <a:p>
            <a:r>
              <a:rPr lang="en-US" sz="2500" dirty="0"/>
              <a:t>Spell Check using library autocorrect </a:t>
            </a:r>
          </a:p>
          <a:p>
            <a:r>
              <a:rPr lang="en-US" sz="2500" dirty="0"/>
              <a:t>Expanding Contractions using library contractions</a:t>
            </a:r>
          </a:p>
          <a:p>
            <a:r>
              <a:rPr lang="en-US" sz="2500" dirty="0"/>
              <a:t>Removing Punctuations</a:t>
            </a:r>
          </a:p>
          <a:p>
            <a:r>
              <a:rPr lang="en-US" sz="2500" dirty="0"/>
              <a:t>Tokenization using library </a:t>
            </a:r>
            <a:r>
              <a:rPr lang="en-US" sz="2500" dirty="0" err="1"/>
              <a:t>nltk</a:t>
            </a:r>
            <a:endParaRPr lang="en-US" sz="2500" dirty="0"/>
          </a:p>
          <a:p>
            <a:r>
              <a:rPr lang="en-US" sz="2500" dirty="0"/>
              <a:t>Converting Uppercase letters to Lowercase</a:t>
            </a:r>
          </a:p>
          <a:p>
            <a:r>
              <a:rPr lang="en-US" sz="2500" dirty="0"/>
              <a:t>Removing </a:t>
            </a:r>
            <a:r>
              <a:rPr lang="en-US" sz="2500" dirty="0" err="1"/>
              <a:t>Stopwords</a:t>
            </a:r>
            <a:r>
              <a:rPr lang="en-US" sz="2500" dirty="0"/>
              <a:t> using library </a:t>
            </a:r>
            <a:r>
              <a:rPr lang="en-US" sz="2500" dirty="0" err="1"/>
              <a:t>nltk</a:t>
            </a:r>
            <a:endParaRPr lang="en-US" sz="2500" dirty="0"/>
          </a:p>
          <a:p>
            <a:r>
              <a:rPr lang="en-US" sz="2500" dirty="0"/>
              <a:t>Count Number of Words in single review</a:t>
            </a:r>
          </a:p>
          <a:p>
            <a:r>
              <a:rPr lang="en-US" sz="2500" dirty="0"/>
              <a:t>Number of characters in single review </a:t>
            </a:r>
          </a:p>
          <a:p>
            <a:r>
              <a:rPr lang="en-US" sz="2500" dirty="0"/>
              <a:t>Stemming</a:t>
            </a:r>
          </a:p>
          <a:p>
            <a:r>
              <a:rPr lang="en-US" sz="2500" dirty="0"/>
              <a:t>Lemmatization</a:t>
            </a:r>
          </a:p>
          <a:p>
            <a:pPr>
              <a:buNone/>
            </a:pPr>
            <a:endParaRPr lang="en-US" sz="2500" dirty="0"/>
          </a:p>
          <a:p>
            <a:endParaRPr lang="en-US" sz="2400" dirty="0"/>
          </a:p>
          <a:p>
            <a:endParaRPr lang="en-US" sz="2100" dirty="0"/>
          </a:p>
          <a:p>
            <a:endParaRPr lang="en-US" sz="1400" dirty="0"/>
          </a:p>
          <a:p>
            <a:endParaRPr lang="en-US" sz="2400" dirty="0"/>
          </a:p>
          <a:p>
            <a:endParaRPr lang="en-US" sz="2400" dirty="0"/>
          </a:p>
          <a:p>
            <a:pPr algn="ctr"/>
            <a:endParaRPr lang="en-IN" sz="3200" b="1" dirty="0">
              <a:solidFill>
                <a:srgbClr val="FFC000"/>
              </a:solidFill>
            </a:endParaRPr>
          </a:p>
          <a:p>
            <a:pPr algn="ctr"/>
            <a:endParaRPr lang="en-US" sz="3200" b="1" dirty="0">
              <a:solidFill>
                <a:srgbClr val="FFC000"/>
              </a:solidFill>
            </a:endParaRPr>
          </a:p>
        </p:txBody>
      </p:sp>
    </p:spTree>
  </p:cSld>
  <p:clrMapOvr>
    <a:masterClrMapping/>
  </p:clrMapOvr>
</p:sld>
</file>

<file path=ppt/theme/theme1.xml><?xml version="1.0" encoding="utf-8"?>
<a:theme xmlns:a="http://schemas.openxmlformats.org/drawingml/2006/main" name="Parcel">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1806</TotalTime>
  <Words>1685</Words>
  <Application>Microsoft Office PowerPoint</Application>
  <PresentationFormat>Widescreen</PresentationFormat>
  <Paragraphs>234</Paragraphs>
  <Slides>43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Courier New</vt:lpstr>
      <vt:lpstr>Noto Sans Symbols</vt:lpstr>
      <vt:lpstr>Wingdings</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prem kumar</dc:creator>
  <cp:lastModifiedBy>Pawan Singh</cp:lastModifiedBy>
  <cp:revision>18</cp:revision>
  <dcterms:created xsi:type="dcterms:W3CDTF">2021-07-15T11:55:42Z</dcterms:created>
  <dcterms:modified xsi:type="dcterms:W3CDTF">2021-09-03T18:15:51Z</dcterms:modified>
</cp:coreProperties>
</file>