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p:spPr>
      </p:sp>
      <p:pic>
        <p:nvPicPr>
          <p:cNvPr id="4" name="Image 1" descr="preencoded.png"/>
          <p:cNvPicPr>
            <a:picLocks noChangeAspect="1"/>
          </p:cNvPicPr>
          <p:nvPr/>
        </p:nvPicPr>
        <p:blipFill>
          <a:blip r:embed="rId2"/>
          <a:stretch>
            <a:fillRect/>
          </a:stretch>
        </p:blipFill>
        <p:spPr>
          <a:xfrm>
            <a:off x="9151620" y="0"/>
            <a:ext cx="5486400" cy="8229600"/>
          </a:xfrm>
          <a:prstGeom prst="rect">
            <a:avLst/>
          </a:prstGeom>
        </p:spPr>
      </p:pic>
      <p:sp>
        <p:nvSpPr>
          <p:cNvPr id="5" name="Text 1"/>
          <p:cNvSpPr/>
          <p:nvPr/>
        </p:nvSpPr>
        <p:spPr>
          <a:xfrm>
            <a:off x="833199" y="2616518"/>
            <a:ext cx="7477601" cy="958215"/>
          </a:xfrm>
          <a:prstGeom prst="rect">
            <a:avLst/>
          </a:prstGeom>
          <a:noFill/>
        </p:spPr>
        <p:txBody>
          <a:bodyPr wrap="none" rtlCol="0" anchor="t"/>
          <a:lstStyle/>
          <a:p>
            <a:pPr marL="0" indent="0">
              <a:lnSpc>
                <a:spcPts val="7545"/>
              </a:lnSpc>
              <a:buNone/>
            </a:pPr>
            <a:r>
              <a:rPr lang="en-US" sz="6035" dirty="0">
                <a:solidFill>
                  <a:srgbClr val="FFFFFF"/>
                </a:solidFill>
                <a:latin typeface="Barlow, sans-serif" pitchFamily="34" charset="0"/>
                <a:ea typeface="Barlow, sans-serif" pitchFamily="34" charset="-122"/>
                <a:cs typeface="Barlow, sans-serif" pitchFamily="34" charset="-120"/>
              </a:rPr>
              <a:t>Introduction to HTML</a:t>
            </a:r>
            <a:endParaRPr lang="en-US" sz="6035" dirty="0"/>
          </a:p>
        </p:txBody>
      </p:sp>
      <p:sp>
        <p:nvSpPr>
          <p:cNvPr id="6" name="Text 2"/>
          <p:cNvSpPr/>
          <p:nvPr/>
        </p:nvSpPr>
        <p:spPr>
          <a:xfrm>
            <a:off x="833199" y="3907988"/>
            <a:ext cx="7477601" cy="1066205"/>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HTML, or Hypertext Markup Language, is the standard language used to create and structure web pages. It provides a way to define the content, layout, and interactivity of a website.</a:t>
            </a:r>
            <a:endParaRPr lang="en-US" sz="1750" dirty="0"/>
          </a:p>
        </p:txBody>
      </p:sp>
      <p:sp>
        <p:nvSpPr>
          <p:cNvPr id="7" name="Shape 3"/>
          <p:cNvSpPr/>
          <p:nvPr/>
        </p:nvSpPr>
        <p:spPr>
          <a:xfrm>
            <a:off x="833199" y="5240774"/>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3"/>
          <a:stretch>
            <a:fillRect/>
          </a:stretch>
        </p:blipFill>
        <p:spPr>
          <a:xfrm>
            <a:off x="840819" y="5248394"/>
            <a:ext cx="340162" cy="340162"/>
          </a:xfrm>
          <a:prstGeom prst="rect">
            <a:avLst/>
          </a:prstGeom>
        </p:spPr>
      </p:pic>
      <p:sp>
        <p:nvSpPr>
          <p:cNvPr id="9" name="Text 4"/>
          <p:cNvSpPr/>
          <p:nvPr/>
        </p:nvSpPr>
        <p:spPr>
          <a:xfrm>
            <a:off x="1299686" y="5224105"/>
            <a:ext cx="2101929" cy="388858"/>
          </a:xfrm>
          <a:prstGeom prst="rect">
            <a:avLst/>
          </a:prstGeom>
          <a:noFill/>
        </p:spPr>
        <p:txBody>
          <a:bodyPr wrap="none" rtlCol="0" anchor="t"/>
          <a:lstStyle/>
          <a:p>
            <a:pPr marL="0" indent="0" algn="l">
              <a:lnSpc>
                <a:spcPts val="3060"/>
              </a:lnSpc>
              <a:buNone/>
            </a:pPr>
            <a:r>
              <a:rPr lang="en-US" sz="2185" b="1" dirty="0">
                <a:solidFill>
                  <a:srgbClr val="E5E0DF"/>
                </a:solidFill>
                <a:latin typeface="Barlow" pitchFamily="34" charset="0"/>
                <a:ea typeface="Barlow" pitchFamily="34" charset="-122"/>
                <a:cs typeface="Barlow" pitchFamily="34" charset="-120"/>
              </a:rPr>
              <a:t>by Pawan Maurya</a:t>
            </a:r>
            <a:endParaRPr lang="en-US" sz="218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0C0C0C">
              <a:alpha val="75000"/>
            </a:srgbClr>
          </a:solidFill>
        </p:spPr>
      </p:sp>
      <p:pic>
        <p:nvPicPr>
          <p:cNvPr id="4" name="Image 1" descr="preencoded.png"/>
          <p:cNvPicPr>
            <a:picLocks noChangeAspect="1"/>
          </p:cNvPicPr>
          <p:nvPr/>
        </p:nvPicPr>
        <p:blipFill>
          <a:blip r:embed="rId2"/>
          <a:stretch>
            <a:fillRect/>
          </a:stretch>
        </p:blipFill>
        <p:spPr>
          <a:xfrm>
            <a:off x="0" y="0"/>
            <a:ext cx="14630400" cy="2485192"/>
          </a:xfrm>
          <a:prstGeom prst="rect">
            <a:avLst/>
          </a:prstGeom>
        </p:spPr>
      </p:pic>
      <p:sp>
        <p:nvSpPr>
          <p:cNvPr id="5" name="Text 1"/>
          <p:cNvSpPr/>
          <p:nvPr/>
        </p:nvSpPr>
        <p:spPr>
          <a:xfrm>
            <a:off x="3117890" y="3031927"/>
            <a:ext cx="4970383" cy="621268"/>
          </a:xfrm>
          <a:prstGeom prst="rect">
            <a:avLst/>
          </a:prstGeom>
          <a:noFill/>
        </p:spPr>
        <p:txBody>
          <a:bodyPr wrap="none" rtlCol="0" anchor="t"/>
          <a:lstStyle/>
          <a:p>
            <a:pPr marL="0" indent="0">
              <a:lnSpc>
                <a:spcPts val="4890"/>
              </a:lnSpc>
              <a:buNone/>
            </a:pPr>
            <a:r>
              <a:rPr lang="en-US" sz="3915" dirty="0">
                <a:solidFill>
                  <a:srgbClr val="FFFFFF"/>
                </a:solidFill>
                <a:latin typeface="Barlow, sans-serif" pitchFamily="34" charset="0"/>
                <a:ea typeface="Barlow, sans-serif" pitchFamily="34" charset="-122"/>
                <a:cs typeface="Barlow, sans-serif" pitchFamily="34" charset="-120"/>
              </a:rPr>
              <a:t>What is HTML?</a:t>
            </a:r>
            <a:endParaRPr lang="en-US" sz="3915" dirty="0"/>
          </a:p>
        </p:txBody>
      </p:sp>
      <p:sp>
        <p:nvSpPr>
          <p:cNvPr id="6" name="Text 2"/>
          <p:cNvSpPr/>
          <p:nvPr/>
        </p:nvSpPr>
        <p:spPr>
          <a:xfrm>
            <a:off x="3117890" y="3951327"/>
            <a:ext cx="8394502" cy="954405"/>
          </a:xfrm>
          <a:prstGeom prst="rect">
            <a:avLst/>
          </a:prstGeom>
          <a:noFill/>
        </p:spPr>
        <p:txBody>
          <a:bodyPr wrap="square" rtlCol="0" anchor="t"/>
          <a:lstStyle/>
          <a:p>
            <a:pPr marL="0" indent="0">
              <a:lnSpc>
                <a:spcPts val="2505"/>
              </a:lnSpc>
              <a:buNone/>
            </a:pPr>
            <a:r>
              <a:rPr lang="en-US" sz="1565" dirty="0">
                <a:solidFill>
                  <a:srgbClr val="E5E0DF"/>
                </a:solidFill>
                <a:latin typeface="Barlow" pitchFamily="34" charset="0"/>
                <a:ea typeface="Barlow" pitchFamily="34" charset="-122"/>
                <a:cs typeface="Barlow" pitchFamily="34" charset="-120"/>
              </a:rPr>
              <a:t>HTML is a markup language that uses tags to define the structure and semantics of web page elements, such as headings, paragraphs, links, images, and more. It provides the backbone for building and organizing the content of a website.</a:t>
            </a:r>
            <a:endParaRPr lang="en-US" sz="1565" dirty="0"/>
          </a:p>
        </p:txBody>
      </p:sp>
      <p:sp>
        <p:nvSpPr>
          <p:cNvPr id="7" name="Shape 3"/>
          <p:cNvSpPr/>
          <p:nvPr/>
        </p:nvSpPr>
        <p:spPr>
          <a:xfrm>
            <a:off x="3117890" y="5284589"/>
            <a:ext cx="447318" cy="447318"/>
          </a:xfrm>
          <a:prstGeom prst="roundRect">
            <a:avLst>
              <a:gd name="adj" fmla="val 20001"/>
            </a:avLst>
          </a:prstGeom>
          <a:solidFill>
            <a:srgbClr val="790709"/>
          </a:solidFill>
          <a:ln w="7620">
            <a:solidFill>
              <a:srgbClr val="922022"/>
            </a:solidFill>
            <a:prstDash val="solid"/>
          </a:ln>
        </p:spPr>
      </p:sp>
      <p:sp>
        <p:nvSpPr>
          <p:cNvPr id="8" name="Text 4"/>
          <p:cNvSpPr/>
          <p:nvPr/>
        </p:nvSpPr>
        <p:spPr>
          <a:xfrm>
            <a:off x="3289340" y="5321856"/>
            <a:ext cx="104418" cy="372785"/>
          </a:xfrm>
          <a:prstGeom prst="rect">
            <a:avLst/>
          </a:prstGeom>
          <a:noFill/>
        </p:spPr>
        <p:txBody>
          <a:bodyPr wrap="none" rtlCol="0" anchor="t"/>
          <a:lstStyle/>
          <a:p>
            <a:pPr marL="0" indent="0" algn="ctr">
              <a:lnSpc>
                <a:spcPts val="2935"/>
              </a:lnSpc>
              <a:buNone/>
            </a:pPr>
            <a:r>
              <a:rPr lang="en-US" sz="2350" dirty="0">
                <a:solidFill>
                  <a:srgbClr val="E5E0DF"/>
                </a:solidFill>
                <a:latin typeface="Barlow, sans-serif" pitchFamily="34" charset="0"/>
                <a:ea typeface="Barlow, sans-serif" pitchFamily="34" charset="-122"/>
                <a:cs typeface="Barlow, sans-serif" pitchFamily="34" charset="-120"/>
              </a:rPr>
              <a:t>1</a:t>
            </a:r>
            <a:endParaRPr lang="en-US" sz="2350" dirty="0"/>
          </a:p>
        </p:txBody>
      </p:sp>
      <p:sp>
        <p:nvSpPr>
          <p:cNvPr id="9" name="Text 5"/>
          <p:cNvSpPr/>
          <p:nvPr/>
        </p:nvSpPr>
        <p:spPr>
          <a:xfrm>
            <a:off x="3763923" y="5352931"/>
            <a:ext cx="2019657" cy="310515"/>
          </a:xfrm>
          <a:prstGeom prst="rect">
            <a:avLst/>
          </a:prstGeom>
          <a:noFill/>
        </p:spPr>
        <p:txBody>
          <a:bodyPr wrap="none" rtlCol="0" anchor="t"/>
          <a:lstStyle/>
          <a:p>
            <a:pPr marL="0" indent="0">
              <a:lnSpc>
                <a:spcPts val="2445"/>
              </a:lnSpc>
              <a:buNone/>
            </a:pPr>
            <a:r>
              <a:rPr lang="en-US" sz="1955" dirty="0">
                <a:solidFill>
                  <a:srgbClr val="E5E0DF"/>
                </a:solidFill>
                <a:latin typeface="Barlow, sans-serif" pitchFamily="34" charset="0"/>
                <a:ea typeface="Barlow, sans-serif" pitchFamily="34" charset="-122"/>
                <a:cs typeface="Barlow, sans-serif" pitchFamily="34" charset="-120"/>
              </a:rPr>
              <a:t>Markup Language</a:t>
            </a:r>
            <a:endParaRPr lang="en-US" sz="1955" dirty="0"/>
          </a:p>
        </p:txBody>
      </p:sp>
      <p:sp>
        <p:nvSpPr>
          <p:cNvPr id="10" name="Text 6"/>
          <p:cNvSpPr/>
          <p:nvPr/>
        </p:nvSpPr>
        <p:spPr>
          <a:xfrm>
            <a:off x="3763923" y="5782628"/>
            <a:ext cx="2019657" cy="1272540"/>
          </a:xfrm>
          <a:prstGeom prst="rect">
            <a:avLst/>
          </a:prstGeom>
          <a:noFill/>
        </p:spPr>
        <p:txBody>
          <a:bodyPr wrap="square" rtlCol="0" anchor="t"/>
          <a:lstStyle/>
          <a:p>
            <a:pPr marL="0" indent="0">
              <a:lnSpc>
                <a:spcPts val="2505"/>
              </a:lnSpc>
              <a:buNone/>
            </a:pPr>
            <a:r>
              <a:rPr lang="en-US" sz="1565" dirty="0">
                <a:solidFill>
                  <a:srgbClr val="E5E0DF"/>
                </a:solidFill>
                <a:latin typeface="Barlow" pitchFamily="34" charset="0"/>
                <a:ea typeface="Barlow" pitchFamily="34" charset="-122"/>
                <a:cs typeface="Barlow" pitchFamily="34" charset="-120"/>
              </a:rPr>
              <a:t>HTML uses a system of tags to describe the structure and layout of a web page.</a:t>
            </a:r>
            <a:endParaRPr lang="en-US" sz="1565" dirty="0"/>
          </a:p>
        </p:txBody>
      </p:sp>
      <p:sp>
        <p:nvSpPr>
          <p:cNvPr id="11" name="Shape 7"/>
          <p:cNvSpPr/>
          <p:nvPr/>
        </p:nvSpPr>
        <p:spPr>
          <a:xfrm>
            <a:off x="5982295" y="5284589"/>
            <a:ext cx="447318" cy="447318"/>
          </a:xfrm>
          <a:prstGeom prst="roundRect">
            <a:avLst>
              <a:gd name="adj" fmla="val 20001"/>
            </a:avLst>
          </a:prstGeom>
          <a:solidFill>
            <a:srgbClr val="790709"/>
          </a:solidFill>
          <a:ln w="7620">
            <a:solidFill>
              <a:srgbClr val="922022"/>
            </a:solidFill>
            <a:prstDash val="solid"/>
          </a:ln>
        </p:spPr>
      </p:sp>
      <p:sp>
        <p:nvSpPr>
          <p:cNvPr id="12" name="Text 8"/>
          <p:cNvSpPr/>
          <p:nvPr/>
        </p:nvSpPr>
        <p:spPr>
          <a:xfrm>
            <a:off x="6126004" y="5321856"/>
            <a:ext cx="159901" cy="372785"/>
          </a:xfrm>
          <a:prstGeom prst="rect">
            <a:avLst/>
          </a:prstGeom>
          <a:noFill/>
        </p:spPr>
        <p:txBody>
          <a:bodyPr wrap="none" rtlCol="0" anchor="t"/>
          <a:lstStyle/>
          <a:p>
            <a:pPr marL="0" indent="0" algn="ctr">
              <a:lnSpc>
                <a:spcPts val="2935"/>
              </a:lnSpc>
              <a:buNone/>
            </a:pPr>
            <a:r>
              <a:rPr lang="en-US" sz="2350" dirty="0">
                <a:solidFill>
                  <a:srgbClr val="E5E0DF"/>
                </a:solidFill>
                <a:latin typeface="Barlow, sans-serif" pitchFamily="34" charset="0"/>
                <a:ea typeface="Barlow, sans-serif" pitchFamily="34" charset="-122"/>
                <a:cs typeface="Barlow, sans-serif" pitchFamily="34" charset="-120"/>
              </a:rPr>
              <a:t>2</a:t>
            </a:r>
            <a:endParaRPr lang="en-US" sz="2350" dirty="0"/>
          </a:p>
        </p:txBody>
      </p:sp>
      <p:sp>
        <p:nvSpPr>
          <p:cNvPr id="13" name="Text 9"/>
          <p:cNvSpPr/>
          <p:nvPr/>
        </p:nvSpPr>
        <p:spPr>
          <a:xfrm>
            <a:off x="6628328" y="5352931"/>
            <a:ext cx="2019657" cy="621030"/>
          </a:xfrm>
          <a:prstGeom prst="rect">
            <a:avLst/>
          </a:prstGeom>
          <a:noFill/>
        </p:spPr>
        <p:txBody>
          <a:bodyPr wrap="square" rtlCol="0" anchor="t"/>
          <a:lstStyle/>
          <a:p>
            <a:pPr marL="0" indent="0">
              <a:lnSpc>
                <a:spcPts val="2445"/>
              </a:lnSpc>
              <a:buNone/>
            </a:pPr>
            <a:r>
              <a:rPr lang="en-US" sz="1955" dirty="0">
                <a:solidFill>
                  <a:srgbClr val="E5E0DF"/>
                </a:solidFill>
                <a:latin typeface="Barlow, sans-serif" pitchFamily="34" charset="0"/>
                <a:ea typeface="Barlow, sans-serif" pitchFamily="34" charset="-122"/>
                <a:cs typeface="Barlow, sans-serif" pitchFamily="34" charset="-120"/>
              </a:rPr>
              <a:t>Content Structuring</a:t>
            </a:r>
            <a:endParaRPr lang="en-US" sz="1955" dirty="0"/>
          </a:p>
        </p:txBody>
      </p:sp>
      <p:sp>
        <p:nvSpPr>
          <p:cNvPr id="14" name="Text 10"/>
          <p:cNvSpPr/>
          <p:nvPr/>
        </p:nvSpPr>
        <p:spPr>
          <a:xfrm>
            <a:off x="6628328" y="6093142"/>
            <a:ext cx="2019657" cy="1590675"/>
          </a:xfrm>
          <a:prstGeom prst="rect">
            <a:avLst/>
          </a:prstGeom>
          <a:noFill/>
        </p:spPr>
        <p:txBody>
          <a:bodyPr wrap="square" rtlCol="0" anchor="t"/>
          <a:lstStyle/>
          <a:p>
            <a:pPr marL="0" indent="0">
              <a:lnSpc>
                <a:spcPts val="2505"/>
              </a:lnSpc>
              <a:buNone/>
            </a:pPr>
            <a:r>
              <a:rPr lang="en-US" sz="1565" dirty="0">
                <a:solidFill>
                  <a:srgbClr val="E5E0DF"/>
                </a:solidFill>
                <a:latin typeface="Barlow" pitchFamily="34" charset="0"/>
                <a:ea typeface="Barlow" pitchFamily="34" charset="-122"/>
                <a:cs typeface="Barlow" pitchFamily="34" charset="-120"/>
              </a:rPr>
              <a:t>HTML tags help define the different parts of a web page, like headings, paragraphs, lists, and links.</a:t>
            </a:r>
            <a:endParaRPr lang="en-US" sz="1565" dirty="0"/>
          </a:p>
        </p:txBody>
      </p:sp>
      <p:sp>
        <p:nvSpPr>
          <p:cNvPr id="15" name="Shape 11"/>
          <p:cNvSpPr/>
          <p:nvPr/>
        </p:nvSpPr>
        <p:spPr>
          <a:xfrm>
            <a:off x="8846701" y="5284589"/>
            <a:ext cx="447318" cy="447318"/>
          </a:xfrm>
          <a:prstGeom prst="roundRect">
            <a:avLst>
              <a:gd name="adj" fmla="val 20001"/>
            </a:avLst>
          </a:prstGeom>
          <a:solidFill>
            <a:srgbClr val="790709"/>
          </a:solidFill>
          <a:ln w="7620">
            <a:solidFill>
              <a:srgbClr val="922022"/>
            </a:solidFill>
            <a:prstDash val="solid"/>
          </a:ln>
        </p:spPr>
      </p:sp>
      <p:sp>
        <p:nvSpPr>
          <p:cNvPr id="16" name="Text 12"/>
          <p:cNvSpPr/>
          <p:nvPr/>
        </p:nvSpPr>
        <p:spPr>
          <a:xfrm>
            <a:off x="8993505" y="5321856"/>
            <a:ext cx="153591" cy="372785"/>
          </a:xfrm>
          <a:prstGeom prst="rect">
            <a:avLst/>
          </a:prstGeom>
          <a:noFill/>
        </p:spPr>
        <p:txBody>
          <a:bodyPr wrap="none" rtlCol="0" anchor="t"/>
          <a:lstStyle/>
          <a:p>
            <a:pPr marL="0" indent="0" algn="ctr">
              <a:lnSpc>
                <a:spcPts val="2935"/>
              </a:lnSpc>
              <a:buNone/>
            </a:pPr>
            <a:r>
              <a:rPr lang="en-US" sz="2350" dirty="0">
                <a:solidFill>
                  <a:srgbClr val="E5E0DF"/>
                </a:solidFill>
                <a:latin typeface="Barlow, sans-serif" pitchFamily="34" charset="0"/>
                <a:ea typeface="Barlow, sans-serif" pitchFamily="34" charset="-122"/>
                <a:cs typeface="Barlow, sans-serif" pitchFamily="34" charset="-120"/>
              </a:rPr>
              <a:t>3</a:t>
            </a:r>
            <a:endParaRPr lang="en-US" sz="2350" dirty="0"/>
          </a:p>
        </p:txBody>
      </p:sp>
      <p:sp>
        <p:nvSpPr>
          <p:cNvPr id="17" name="Text 13"/>
          <p:cNvSpPr/>
          <p:nvPr/>
        </p:nvSpPr>
        <p:spPr>
          <a:xfrm>
            <a:off x="9492734" y="5352931"/>
            <a:ext cx="2019657" cy="621030"/>
          </a:xfrm>
          <a:prstGeom prst="rect">
            <a:avLst/>
          </a:prstGeom>
          <a:noFill/>
        </p:spPr>
        <p:txBody>
          <a:bodyPr wrap="square" rtlCol="0" anchor="t"/>
          <a:lstStyle/>
          <a:p>
            <a:pPr marL="0" indent="0">
              <a:lnSpc>
                <a:spcPts val="2445"/>
              </a:lnSpc>
              <a:buNone/>
            </a:pPr>
            <a:r>
              <a:rPr lang="en-US" sz="1955" dirty="0">
                <a:solidFill>
                  <a:srgbClr val="E5E0DF"/>
                </a:solidFill>
                <a:latin typeface="Barlow, sans-serif" pitchFamily="34" charset="0"/>
                <a:ea typeface="Barlow, sans-serif" pitchFamily="34" charset="-122"/>
                <a:cs typeface="Barlow, sans-serif" pitchFamily="34" charset="-120"/>
              </a:rPr>
              <a:t>Web Page Foundation</a:t>
            </a:r>
            <a:endParaRPr lang="en-US" sz="1955" dirty="0"/>
          </a:p>
        </p:txBody>
      </p:sp>
      <p:sp>
        <p:nvSpPr>
          <p:cNvPr id="18" name="Text 14"/>
          <p:cNvSpPr/>
          <p:nvPr/>
        </p:nvSpPr>
        <p:spPr>
          <a:xfrm>
            <a:off x="9492734" y="6093142"/>
            <a:ext cx="2019657" cy="1590675"/>
          </a:xfrm>
          <a:prstGeom prst="rect">
            <a:avLst/>
          </a:prstGeom>
          <a:noFill/>
        </p:spPr>
        <p:txBody>
          <a:bodyPr wrap="square" rtlCol="0" anchor="t"/>
          <a:lstStyle/>
          <a:p>
            <a:pPr marL="0" indent="0">
              <a:lnSpc>
                <a:spcPts val="2505"/>
              </a:lnSpc>
              <a:buNone/>
            </a:pPr>
            <a:r>
              <a:rPr lang="en-US" sz="1565" dirty="0">
                <a:solidFill>
                  <a:srgbClr val="E5E0DF"/>
                </a:solidFill>
                <a:latin typeface="Barlow" pitchFamily="34" charset="0"/>
                <a:ea typeface="Barlow" pitchFamily="34" charset="-122"/>
                <a:cs typeface="Barlow" pitchFamily="34" charset="-120"/>
              </a:rPr>
              <a:t>HTML is the foundational language for creating and displaying web content on the internet.</a:t>
            </a:r>
            <a:endParaRPr lang="en-US" sz="156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p:spPr>
      </p:sp>
      <p:sp>
        <p:nvSpPr>
          <p:cNvPr id="4" name="Text 1"/>
          <p:cNvSpPr/>
          <p:nvPr/>
        </p:nvSpPr>
        <p:spPr>
          <a:xfrm>
            <a:off x="2624376" y="1680805"/>
            <a:ext cx="5554980" cy="694373"/>
          </a:xfrm>
          <a:prstGeom prst="rect">
            <a:avLst/>
          </a:prstGeom>
          <a:noFill/>
        </p:spPr>
        <p:txBody>
          <a:bodyPr wrap="none" rtlCol="0" anchor="t"/>
          <a:lstStyle/>
          <a:p>
            <a:pPr marL="0" indent="0">
              <a:lnSpc>
                <a:spcPts val="5470"/>
              </a:lnSpc>
              <a:buNone/>
            </a:pPr>
            <a:r>
              <a:rPr lang="en-US" sz="4375" dirty="0">
                <a:solidFill>
                  <a:srgbClr val="FFFFFF"/>
                </a:solidFill>
                <a:latin typeface="Barlow, sans-serif" pitchFamily="34" charset="0"/>
                <a:ea typeface="Barlow, sans-serif" pitchFamily="34" charset="-122"/>
                <a:cs typeface="Barlow, sans-serif" pitchFamily="34" charset="-120"/>
              </a:rPr>
              <a:t>HTML Structure</a:t>
            </a:r>
            <a:endParaRPr lang="en-US" sz="4375" dirty="0"/>
          </a:p>
        </p:txBody>
      </p:sp>
      <p:sp>
        <p:nvSpPr>
          <p:cNvPr id="5" name="Text 2"/>
          <p:cNvSpPr/>
          <p:nvPr/>
        </p:nvSpPr>
        <p:spPr>
          <a:xfrm>
            <a:off x="2624376" y="2819519"/>
            <a:ext cx="9381649" cy="1066205"/>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Every HTML document has a specific structure that includes a head and a body. The head contains metadata about the page, while the body contains the visible content that is displayed in the web browser.</a:t>
            </a:r>
            <a:endParaRPr lang="en-US" sz="1750" dirty="0"/>
          </a:p>
        </p:txBody>
      </p:sp>
      <p:sp>
        <p:nvSpPr>
          <p:cNvPr id="6" name="Text 3"/>
          <p:cNvSpPr/>
          <p:nvPr/>
        </p:nvSpPr>
        <p:spPr>
          <a:xfrm>
            <a:off x="2624376" y="4357807"/>
            <a:ext cx="2765465" cy="347186"/>
          </a:xfrm>
          <a:prstGeom prst="rect">
            <a:avLst/>
          </a:prstGeom>
          <a:noFill/>
        </p:spPr>
        <p:txBody>
          <a:bodyPr wrap="none" rtlCol="0" anchor="t"/>
          <a:lstStyle/>
          <a:p>
            <a:pPr marL="0" indent="0">
              <a:lnSpc>
                <a:spcPts val="2735"/>
              </a:lnSpc>
              <a:buNone/>
            </a:pPr>
            <a:r>
              <a:rPr lang="en-US" sz="2185" dirty="0">
                <a:solidFill>
                  <a:srgbClr val="FFFFFF"/>
                </a:solidFill>
                <a:latin typeface="Barlow, sans-serif" pitchFamily="34" charset="0"/>
                <a:ea typeface="Barlow, sans-serif" pitchFamily="34" charset="-122"/>
                <a:cs typeface="Barlow, sans-serif" pitchFamily="34" charset="-120"/>
              </a:rPr>
              <a:t>HTML Structure</a:t>
            </a:r>
            <a:endParaRPr lang="en-US" sz="2185" dirty="0"/>
          </a:p>
        </p:txBody>
      </p:sp>
      <p:sp>
        <p:nvSpPr>
          <p:cNvPr id="7" name="Text 4"/>
          <p:cNvSpPr/>
          <p:nvPr/>
        </p:nvSpPr>
        <p:spPr>
          <a:xfrm>
            <a:off x="2624376" y="4927163"/>
            <a:ext cx="2765465" cy="1066205"/>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The basic HTML structure includes 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&lt;html&gt;</a:t>
            </a:r>
            <a:r>
              <a:rPr lang="en-US" sz="1750" dirty="0">
                <a:solidFill>
                  <a:srgbClr val="E5E0DF"/>
                </a:solidFill>
                <a:latin typeface="Barlow" pitchFamily="34" charset="0"/>
                <a:ea typeface="Barlow" pitchFamily="34" charset="-122"/>
                <a:cs typeface="Barlow" pitchFamily="34" charset="-120"/>
              </a:rPr>
              <a:t>,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&lt;head&gt;</a:t>
            </a:r>
            <a:r>
              <a:rPr lang="en-US" sz="1750" dirty="0">
                <a:solidFill>
                  <a:srgbClr val="E5E0DF"/>
                </a:solidFill>
                <a:latin typeface="Barlow" pitchFamily="34" charset="0"/>
                <a:ea typeface="Barlow" pitchFamily="34" charset="-122"/>
                <a:cs typeface="Barlow" pitchFamily="34" charset="-120"/>
              </a:rPr>
              <a:t>, and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&lt;body&gt;</a:t>
            </a:r>
            <a:r>
              <a:rPr lang="en-US" sz="1750" dirty="0">
                <a:solidFill>
                  <a:srgbClr val="E5E0DF"/>
                </a:solidFill>
                <a:latin typeface="Barlow" pitchFamily="34" charset="0"/>
                <a:ea typeface="Barlow" pitchFamily="34" charset="-122"/>
                <a:cs typeface="Barlow" pitchFamily="34" charset="-120"/>
              </a:rPr>
              <a:t> tags.</a:t>
            </a:r>
            <a:endParaRPr lang="en-US" sz="1750" dirty="0"/>
          </a:p>
        </p:txBody>
      </p:sp>
      <p:sp>
        <p:nvSpPr>
          <p:cNvPr id="8" name="Text 5"/>
          <p:cNvSpPr/>
          <p:nvPr/>
        </p:nvSpPr>
        <p:spPr>
          <a:xfrm>
            <a:off x="5939433" y="4357807"/>
            <a:ext cx="2765465" cy="347186"/>
          </a:xfrm>
          <a:prstGeom prst="rect">
            <a:avLst/>
          </a:prstGeom>
          <a:noFill/>
        </p:spPr>
        <p:txBody>
          <a:bodyPr wrap="none" rtlCol="0" anchor="t"/>
          <a:lstStyle/>
          <a:p>
            <a:pPr marL="0" indent="0">
              <a:lnSpc>
                <a:spcPts val="2735"/>
              </a:lnSpc>
              <a:buNone/>
            </a:pPr>
            <a:r>
              <a:rPr lang="en-US" sz="2185" dirty="0">
                <a:solidFill>
                  <a:srgbClr val="FFFFFF"/>
                </a:solidFill>
                <a:latin typeface="Barlow, sans-serif" pitchFamily="34" charset="0"/>
                <a:ea typeface="Barlow, sans-serif" pitchFamily="34" charset="-122"/>
                <a:cs typeface="Barlow, sans-serif" pitchFamily="34" charset="-120"/>
              </a:rPr>
              <a:t>Head Section</a:t>
            </a:r>
            <a:endParaRPr lang="en-US" sz="2185" dirty="0"/>
          </a:p>
        </p:txBody>
      </p:sp>
      <p:sp>
        <p:nvSpPr>
          <p:cNvPr id="9" name="Text 6"/>
          <p:cNvSpPr/>
          <p:nvPr/>
        </p:nvSpPr>
        <p:spPr>
          <a:xfrm>
            <a:off x="5939433" y="4927163"/>
            <a:ext cx="2765465" cy="1421606"/>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&lt;head&gt;</a:t>
            </a:r>
            <a:r>
              <a:rPr lang="en-US" sz="1750" dirty="0">
                <a:solidFill>
                  <a:srgbClr val="E5E0DF"/>
                </a:solidFill>
                <a:latin typeface="Barlow" pitchFamily="34" charset="0"/>
                <a:ea typeface="Barlow" pitchFamily="34" charset="-122"/>
                <a:cs typeface="Barlow" pitchFamily="34" charset="-120"/>
              </a:rPr>
              <a:t> section contains metadata, like the page title, styles, and scripts.</a:t>
            </a:r>
            <a:endParaRPr lang="en-US" sz="1750" dirty="0"/>
          </a:p>
        </p:txBody>
      </p:sp>
      <p:sp>
        <p:nvSpPr>
          <p:cNvPr id="10" name="Text 7"/>
          <p:cNvSpPr/>
          <p:nvPr/>
        </p:nvSpPr>
        <p:spPr>
          <a:xfrm>
            <a:off x="9254490" y="4357807"/>
            <a:ext cx="2765465" cy="347186"/>
          </a:xfrm>
          <a:prstGeom prst="rect">
            <a:avLst/>
          </a:prstGeom>
          <a:noFill/>
        </p:spPr>
        <p:txBody>
          <a:bodyPr wrap="none" rtlCol="0" anchor="t"/>
          <a:lstStyle/>
          <a:p>
            <a:pPr marL="0" indent="0">
              <a:lnSpc>
                <a:spcPts val="2735"/>
              </a:lnSpc>
              <a:buNone/>
            </a:pPr>
            <a:r>
              <a:rPr lang="en-US" sz="2185" dirty="0">
                <a:solidFill>
                  <a:srgbClr val="FFFFFF"/>
                </a:solidFill>
                <a:latin typeface="Barlow, sans-serif" pitchFamily="34" charset="0"/>
                <a:ea typeface="Barlow, sans-serif" pitchFamily="34" charset="-122"/>
                <a:cs typeface="Barlow, sans-serif" pitchFamily="34" charset="-120"/>
              </a:rPr>
              <a:t>Body Section</a:t>
            </a:r>
            <a:endParaRPr lang="en-US" sz="2185" dirty="0"/>
          </a:p>
        </p:txBody>
      </p:sp>
      <p:sp>
        <p:nvSpPr>
          <p:cNvPr id="11" name="Text 8"/>
          <p:cNvSpPr/>
          <p:nvPr/>
        </p:nvSpPr>
        <p:spPr>
          <a:xfrm>
            <a:off x="9254490" y="4927163"/>
            <a:ext cx="2765465" cy="1066205"/>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&lt;body&gt;</a:t>
            </a:r>
            <a:r>
              <a:rPr lang="en-US" sz="1750" dirty="0">
                <a:solidFill>
                  <a:srgbClr val="E5E0DF"/>
                </a:solidFill>
                <a:latin typeface="Barlow" pitchFamily="34" charset="0"/>
                <a:ea typeface="Barlow" pitchFamily="34" charset="-122"/>
                <a:cs typeface="Barlow" pitchFamily="34" charset="-120"/>
              </a:rPr>
              <a:t> section contains the visible content of the web page.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p:spPr>
      </p:sp>
      <p:sp>
        <p:nvSpPr>
          <p:cNvPr id="4" name="Text 1"/>
          <p:cNvSpPr/>
          <p:nvPr/>
        </p:nvSpPr>
        <p:spPr>
          <a:xfrm>
            <a:off x="2624376" y="1563291"/>
            <a:ext cx="5554980" cy="694373"/>
          </a:xfrm>
          <a:prstGeom prst="rect">
            <a:avLst/>
          </a:prstGeom>
          <a:noFill/>
        </p:spPr>
        <p:txBody>
          <a:bodyPr wrap="none" rtlCol="0" anchor="t"/>
          <a:lstStyle/>
          <a:p>
            <a:pPr marL="0" indent="0">
              <a:lnSpc>
                <a:spcPts val="5470"/>
              </a:lnSpc>
              <a:buNone/>
            </a:pPr>
            <a:r>
              <a:rPr lang="en-US" sz="4375" dirty="0">
                <a:solidFill>
                  <a:srgbClr val="FFFFFF"/>
                </a:solidFill>
                <a:latin typeface="Barlow, sans-serif" pitchFamily="34" charset="0"/>
                <a:ea typeface="Barlow, sans-serif" pitchFamily="34" charset="-122"/>
                <a:cs typeface="Barlow, sans-serif" pitchFamily="34" charset="-120"/>
              </a:rPr>
              <a:t>HTML Elements</a:t>
            </a:r>
            <a:endParaRPr lang="en-US" sz="4375" dirty="0"/>
          </a:p>
        </p:txBody>
      </p:sp>
      <p:sp>
        <p:nvSpPr>
          <p:cNvPr id="5" name="Text 2"/>
          <p:cNvSpPr/>
          <p:nvPr/>
        </p:nvSpPr>
        <p:spPr>
          <a:xfrm>
            <a:off x="2624376" y="2702004"/>
            <a:ext cx="9381649" cy="1066205"/>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HTML elements are the building blocks of web pages. They are defined using tags, which are surrounded by angle brackets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&lt;&gt;</a:t>
            </a:r>
            <a:r>
              <a:rPr lang="en-US" sz="1750" dirty="0">
                <a:solidFill>
                  <a:srgbClr val="E5E0DF"/>
                </a:solidFill>
                <a:latin typeface="Barlow" pitchFamily="34" charset="0"/>
                <a:ea typeface="Barlow" pitchFamily="34" charset="-122"/>
                <a:cs typeface="Barlow" pitchFamily="34" charset="-120"/>
              </a:rPr>
              <a:t>. Elements can have attributes that provide additional information about the element.</a:t>
            </a:r>
            <a:endParaRPr lang="en-US" sz="1750" dirty="0"/>
          </a:p>
        </p:txBody>
      </p:sp>
      <p:pic>
        <p:nvPicPr>
          <p:cNvPr id="6" name="Image 1" descr="preencoded.png"/>
          <p:cNvPicPr>
            <a:picLocks noChangeAspect="1"/>
          </p:cNvPicPr>
          <p:nvPr/>
        </p:nvPicPr>
        <p:blipFill>
          <a:blip r:embed="rId2"/>
          <a:stretch>
            <a:fillRect/>
          </a:stretch>
        </p:blipFill>
        <p:spPr>
          <a:xfrm>
            <a:off x="2624376" y="4018121"/>
            <a:ext cx="523756" cy="523756"/>
          </a:xfrm>
          <a:prstGeom prst="rect">
            <a:avLst/>
          </a:prstGeom>
        </p:spPr>
      </p:pic>
      <p:sp>
        <p:nvSpPr>
          <p:cNvPr id="7" name="Text 3"/>
          <p:cNvSpPr/>
          <p:nvPr/>
        </p:nvSpPr>
        <p:spPr>
          <a:xfrm>
            <a:off x="2624376" y="4764048"/>
            <a:ext cx="2095381"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Headings</a:t>
            </a:r>
            <a:endParaRPr lang="en-US" sz="2185" dirty="0"/>
          </a:p>
        </p:txBody>
      </p:sp>
      <p:sp>
        <p:nvSpPr>
          <p:cNvPr id="8" name="Text 4"/>
          <p:cNvSpPr/>
          <p:nvPr/>
        </p:nvSpPr>
        <p:spPr>
          <a:xfrm>
            <a:off x="2624376" y="5244465"/>
            <a:ext cx="2095381" cy="1421606"/>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Headings, defined by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&lt;h1&gt;</a:t>
            </a:r>
            <a:r>
              <a:rPr lang="en-US" sz="1750" dirty="0">
                <a:solidFill>
                  <a:srgbClr val="E5E0DF"/>
                </a:solidFill>
                <a:latin typeface="Barlow" pitchFamily="34" charset="0"/>
                <a:ea typeface="Barlow" pitchFamily="34" charset="-122"/>
                <a:cs typeface="Barlow" pitchFamily="34" charset="-120"/>
              </a:rPr>
              <a:t> to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&lt;h6&gt;</a:t>
            </a:r>
            <a:r>
              <a:rPr lang="en-US" sz="1750" dirty="0">
                <a:solidFill>
                  <a:srgbClr val="E5E0DF"/>
                </a:solidFill>
                <a:latin typeface="Barlow" pitchFamily="34" charset="0"/>
                <a:ea typeface="Barlow" pitchFamily="34" charset="-122"/>
                <a:cs typeface="Barlow" pitchFamily="34" charset="-120"/>
              </a:rPr>
              <a:t> tags, structure the content.</a:t>
            </a:r>
            <a:endParaRPr lang="en-US" sz="1750" dirty="0"/>
          </a:p>
        </p:txBody>
      </p:sp>
      <p:pic>
        <p:nvPicPr>
          <p:cNvPr id="9" name="Image 2" descr="preencoded.png"/>
          <p:cNvPicPr>
            <a:picLocks noChangeAspect="1"/>
          </p:cNvPicPr>
          <p:nvPr/>
        </p:nvPicPr>
        <p:blipFill>
          <a:blip r:embed="rId3"/>
          <a:stretch>
            <a:fillRect/>
          </a:stretch>
        </p:blipFill>
        <p:spPr>
          <a:xfrm>
            <a:off x="5053012" y="4018121"/>
            <a:ext cx="523875" cy="523875"/>
          </a:xfrm>
          <a:prstGeom prst="rect">
            <a:avLst/>
          </a:prstGeom>
        </p:spPr>
      </p:pic>
      <p:sp>
        <p:nvSpPr>
          <p:cNvPr id="10" name="Text 5"/>
          <p:cNvSpPr/>
          <p:nvPr/>
        </p:nvSpPr>
        <p:spPr>
          <a:xfrm>
            <a:off x="5053012" y="4764167"/>
            <a:ext cx="2095500"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Paragraphs</a:t>
            </a:r>
            <a:endParaRPr lang="en-US" sz="2185" dirty="0"/>
          </a:p>
        </p:txBody>
      </p:sp>
      <p:sp>
        <p:nvSpPr>
          <p:cNvPr id="11" name="Text 6"/>
          <p:cNvSpPr/>
          <p:nvPr/>
        </p:nvSpPr>
        <p:spPr>
          <a:xfrm>
            <a:off x="5053012" y="5244584"/>
            <a:ext cx="2095500" cy="1421606"/>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Paragraphs, defined by 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&lt;p&gt;</a:t>
            </a:r>
            <a:r>
              <a:rPr lang="en-US" sz="1750" dirty="0">
                <a:solidFill>
                  <a:srgbClr val="E5E0DF"/>
                </a:solidFill>
                <a:latin typeface="Barlow" pitchFamily="34" charset="0"/>
                <a:ea typeface="Barlow" pitchFamily="34" charset="-122"/>
                <a:cs typeface="Barlow" pitchFamily="34" charset="-120"/>
              </a:rPr>
              <a:t> tag, contain the main text content.</a:t>
            </a:r>
            <a:endParaRPr lang="en-US" sz="1750" dirty="0"/>
          </a:p>
        </p:txBody>
      </p:sp>
      <p:pic>
        <p:nvPicPr>
          <p:cNvPr id="12" name="Image 3" descr="preencoded.png"/>
          <p:cNvPicPr>
            <a:picLocks noChangeAspect="1"/>
          </p:cNvPicPr>
          <p:nvPr/>
        </p:nvPicPr>
        <p:blipFill>
          <a:blip r:embed="rId4"/>
          <a:stretch>
            <a:fillRect/>
          </a:stretch>
        </p:blipFill>
        <p:spPr>
          <a:xfrm>
            <a:off x="7481768" y="4018121"/>
            <a:ext cx="523875" cy="523875"/>
          </a:xfrm>
          <a:prstGeom prst="rect">
            <a:avLst/>
          </a:prstGeom>
        </p:spPr>
      </p:pic>
      <p:sp>
        <p:nvSpPr>
          <p:cNvPr id="13" name="Text 7"/>
          <p:cNvSpPr/>
          <p:nvPr/>
        </p:nvSpPr>
        <p:spPr>
          <a:xfrm>
            <a:off x="7481768" y="4764167"/>
            <a:ext cx="2095500"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Links</a:t>
            </a:r>
            <a:endParaRPr lang="en-US" sz="2185" dirty="0"/>
          </a:p>
        </p:txBody>
      </p:sp>
      <p:sp>
        <p:nvSpPr>
          <p:cNvPr id="14" name="Text 8"/>
          <p:cNvSpPr/>
          <p:nvPr/>
        </p:nvSpPr>
        <p:spPr>
          <a:xfrm>
            <a:off x="7481768" y="5244584"/>
            <a:ext cx="2095500" cy="1421606"/>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Links, defined by 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&lt;a&gt;</a:t>
            </a:r>
            <a:r>
              <a:rPr lang="en-US" sz="1750" dirty="0">
                <a:solidFill>
                  <a:srgbClr val="E5E0DF"/>
                </a:solidFill>
                <a:latin typeface="Barlow" pitchFamily="34" charset="0"/>
                <a:ea typeface="Barlow" pitchFamily="34" charset="-122"/>
                <a:cs typeface="Barlow" pitchFamily="34" charset="-120"/>
              </a:rPr>
              <a:t> tag, allow users to navigate between web pages.</a:t>
            </a:r>
            <a:endParaRPr lang="en-US" sz="1750" dirty="0"/>
          </a:p>
        </p:txBody>
      </p:sp>
      <p:pic>
        <p:nvPicPr>
          <p:cNvPr id="15" name="Image 4" descr="preencoded.png"/>
          <p:cNvPicPr>
            <a:picLocks noChangeAspect="1"/>
          </p:cNvPicPr>
          <p:nvPr/>
        </p:nvPicPr>
        <p:blipFill>
          <a:blip r:embed="rId5"/>
          <a:stretch>
            <a:fillRect/>
          </a:stretch>
        </p:blipFill>
        <p:spPr>
          <a:xfrm>
            <a:off x="9910524" y="4018121"/>
            <a:ext cx="523875" cy="523875"/>
          </a:xfrm>
          <a:prstGeom prst="rect">
            <a:avLst/>
          </a:prstGeom>
        </p:spPr>
      </p:pic>
      <p:sp>
        <p:nvSpPr>
          <p:cNvPr id="16" name="Text 9"/>
          <p:cNvSpPr/>
          <p:nvPr/>
        </p:nvSpPr>
        <p:spPr>
          <a:xfrm>
            <a:off x="9910524" y="4764167"/>
            <a:ext cx="2095500"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Images</a:t>
            </a:r>
            <a:endParaRPr lang="en-US" sz="2185" dirty="0"/>
          </a:p>
        </p:txBody>
      </p:sp>
      <p:sp>
        <p:nvSpPr>
          <p:cNvPr id="17" name="Text 10"/>
          <p:cNvSpPr/>
          <p:nvPr/>
        </p:nvSpPr>
        <p:spPr>
          <a:xfrm>
            <a:off x="9910524" y="5244584"/>
            <a:ext cx="2095500" cy="1421606"/>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Images, defined by 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&lt;img&gt;</a:t>
            </a:r>
            <a:r>
              <a:rPr lang="en-US" sz="1750" dirty="0">
                <a:solidFill>
                  <a:srgbClr val="E5E0DF"/>
                </a:solidFill>
                <a:latin typeface="Barlow" pitchFamily="34" charset="0"/>
                <a:ea typeface="Barlow" pitchFamily="34" charset="-122"/>
                <a:cs typeface="Barlow" pitchFamily="34" charset="-120"/>
              </a:rPr>
              <a:t> tag, enhance the visual appeal of web pages.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p:spPr>
      </p:sp>
      <p:sp>
        <p:nvSpPr>
          <p:cNvPr id="4" name="Text 1"/>
          <p:cNvSpPr/>
          <p:nvPr/>
        </p:nvSpPr>
        <p:spPr>
          <a:xfrm>
            <a:off x="2624376" y="1303139"/>
            <a:ext cx="5554980" cy="694373"/>
          </a:xfrm>
          <a:prstGeom prst="rect">
            <a:avLst/>
          </a:prstGeom>
          <a:noFill/>
        </p:spPr>
        <p:txBody>
          <a:bodyPr wrap="none" rtlCol="0" anchor="t"/>
          <a:lstStyle/>
          <a:p>
            <a:pPr marL="0" indent="0">
              <a:lnSpc>
                <a:spcPts val="5470"/>
              </a:lnSpc>
              <a:buNone/>
            </a:pPr>
            <a:r>
              <a:rPr lang="en-US" sz="4375" dirty="0">
                <a:solidFill>
                  <a:srgbClr val="FFFFFF"/>
                </a:solidFill>
                <a:latin typeface="Barlow, sans-serif" pitchFamily="34" charset="0"/>
                <a:ea typeface="Barlow, sans-serif" pitchFamily="34" charset="-122"/>
                <a:cs typeface="Barlow, sans-serif" pitchFamily="34" charset="-120"/>
              </a:rPr>
              <a:t>HTML Attributes</a:t>
            </a:r>
            <a:endParaRPr lang="en-US" sz="4375" dirty="0"/>
          </a:p>
        </p:txBody>
      </p:sp>
      <p:sp>
        <p:nvSpPr>
          <p:cNvPr id="5" name="Text 2"/>
          <p:cNvSpPr/>
          <p:nvPr/>
        </p:nvSpPr>
        <p:spPr>
          <a:xfrm>
            <a:off x="2624376" y="2441853"/>
            <a:ext cx="9381649"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HTML attributes provide additional information about an element. They are included inside the opening tag of an element and consist of a name-value pair separated by an equals sign.</a:t>
            </a:r>
            <a:endParaRPr lang="en-US" sz="1750" dirty="0"/>
          </a:p>
        </p:txBody>
      </p:sp>
      <p:sp>
        <p:nvSpPr>
          <p:cNvPr id="6" name="Shape 3"/>
          <p:cNvSpPr/>
          <p:nvPr/>
        </p:nvSpPr>
        <p:spPr>
          <a:xfrm>
            <a:off x="2624376" y="3402568"/>
            <a:ext cx="4579739" cy="1650802"/>
          </a:xfrm>
          <a:prstGeom prst="roundRect">
            <a:avLst>
              <a:gd name="adj" fmla="val 6057"/>
            </a:avLst>
          </a:prstGeom>
          <a:solidFill>
            <a:srgbClr val="790709"/>
          </a:solidFill>
          <a:ln w="7620">
            <a:solidFill>
              <a:srgbClr val="922022"/>
            </a:solidFill>
            <a:prstDash val="solid"/>
          </a:ln>
        </p:spPr>
      </p:sp>
      <p:sp>
        <p:nvSpPr>
          <p:cNvPr id="7" name="Text 4"/>
          <p:cNvSpPr/>
          <p:nvPr/>
        </p:nvSpPr>
        <p:spPr>
          <a:xfrm>
            <a:off x="2854166" y="3632359"/>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Src Attribute</a:t>
            </a:r>
            <a:endParaRPr lang="en-US" sz="2185" dirty="0"/>
          </a:p>
        </p:txBody>
      </p:sp>
      <p:sp>
        <p:nvSpPr>
          <p:cNvPr id="8" name="Text 5"/>
          <p:cNvSpPr/>
          <p:nvPr/>
        </p:nvSpPr>
        <p:spPr>
          <a:xfrm>
            <a:off x="2854166" y="4112776"/>
            <a:ext cx="4120158"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src</a:t>
            </a:r>
            <a:r>
              <a:rPr lang="en-US" sz="1750" dirty="0">
                <a:solidFill>
                  <a:srgbClr val="E5E0DF"/>
                </a:solidFill>
                <a:latin typeface="Barlow" pitchFamily="34" charset="0"/>
                <a:ea typeface="Barlow" pitchFamily="34" charset="-122"/>
                <a:cs typeface="Barlow" pitchFamily="34" charset="-120"/>
              </a:rPr>
              <a:t> attribute specifies the source of an image or other media.</a:t>
            </a:r>
            <a:endParaRPr lang="en-US" sz="1750" dirty="0"/>
          </a:p>
        </p:txBody>
      </p:sp>
      <p:sp>
        <p:nvSpPr>
          <p:cNvPr id="9" name="Shape 6"/>
          <p:cNvSpPr/>
          <p:nvPr/>
        </p:nvSpPr>
        <p:spPr>
          <a:xfrm>
            <a:off x="7426285" y="3402568"/>
            <a:ext cx="4579739" cy="1650802"/>
          </a:xfrm>
          <a:prstGeom prst="roundRect">
            <a:avLst>
              <a:gd name="adj" fmla="val 6057"/>
            </a:avLst>
          </a:prstGeom>
          <a:solidFill>
            <a:srgbClr val="790709"/>
          </a:solidFill>
          <a:ln w="7620">
            <a:solidFill>
              <a:srgbClr val="922022"/>
            </a:solidFill>
            <a:prstDash val="solid"/>
          </a:ln>
        </p:spPr>
      </p:sp>
      <p:sp>
        <p:nvSpPr>
          <p:cNvPr id="10" name="Text 7"/>
          <p:cNvSpPr/>
          <p:nvPr/>
        </p:nvSpPr>
        <p:spPr>
          <a:xfrm>
            <a:off x="7656076" y="3632359"/>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Href Attribute</a:t>
            </a:r>
            <a:endParaRPr lang="en-US" sz="2185" dirty="0"/>
          </a:p>
        </p:txBody>
      </p:sp>
      <p:sp>
        <p:nvSpPr>
          <p:cNvPr id="11" name="Text 8"/>
          <p:cNvSpPr/>
          <p:nvPr/>
        </p:nvSpPr>
        <p:spPr>
          <a:xfrm>
            <a:off x="7656076" y="4112776"/>
            <a:ext cx="4120158"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href</a:t>
            </a:r>
            <a:r>
              <a:rPr lang="en-US" sz="1750" dirty="0">
                <a:solidFill>
                  <a:srgbClr val="E5E0DF"/>
                </a:solidFill>
                <a:latin typeface="Barlow" pitchFamily="34" charset="0"/>
                <a:ea typeface="Barlow" pitchFamily="34" charset="-122"/>
                <a:cs typeface="Barlow" pitchFamily="34" charset="-120"/>
              </a:rPr>
              <a:t> attribute specifies the URL of a hyperlink.</a:t>
            </a:r>
            <a:endParaRPr lang="en-US" sz="1750" dirty="0"/>
          </a:p>
        </p:txBody>
      </p:sp>
      <p:sp>
        <p:nvSpPr>
          <p:cNvPr id="12" name="Shape 9"/>
          <p:cNvSpPr/>
          <p:nvPr/>
        </p:nvSpPr>
        <p:spPr>
          <a:xfrm>
            <a:off x="2624376" y="5275540"/>
            <a:ext cx="4579739" cy="1650802"/>
          </a:xfrm>
          <a:prstGeom prst="roundRect">
            <a:avLst>
              <a:gd name="adj" fmla="val 6057"/>
            </a:avLst>
          </a:prstGeom>
          <a:solidFill>
            <a:srgbClr val="790709"/>
          </a:solidFill>
          <a:ln w="7620">
            <a:solidFill>
              <a:srgbClr val="922022"/>
            </a:solidFill>
            <a:prstDash val="solid"/>
          </a:ln>
        </p:spPr>
      </p:sp>
      <p:sp>
        <p:nvSpPr>
          <p:cNvPr id="13" name="Text 10"/>
          <p:cNvSpPr/>
          <p:nvPr/>
        </p:nvSpPr>
        <p:spPr>
          <a:xfrm>
            <a:off x="2854166" y="5505331"/>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Alt Attribute</a:t>
            </a:r>
            <a:endParaRPr lang="en-US" sz="2185" dirty="0"/>
          </a:p>
        </p:txBody>
      </p:sp>
      <p:sp>
        <p:nvSpPr>
          <p:cNvPr id="14" name="Text 11"/>
          <p:cNvSpPr/>
          <p:nvPr/>
        </p:nvSpPr>
        <p:spPr>
          <a:xfrm>
            <a:off x="2854166" y="5985748"/>
            <a:ext cx="4120158"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alt</a:t>
            </a:r>
            <a:r>
              <a:rPr lang="en-US" sz="1750" dirty="0">
                <a:solidFill>
                  <a:srgbClr val="E5E0DF"/>
                </a:solidFill>
                <a:latin typeface="Barlow" pitchFamily="34" charset="0"/>
                <a:ea typeface="Barlow" pitchFamily="34" charset="-122"/>
                <a:cs typeface="Barlow" pitchFamily="34" charset="-120"/>
              </a:rPr>
              <a:t> attribute provides alternative text for an image.</a:t>
            </a:r>
            <a:endParaRPr lang="en-US" sz="1750" dirty="0"/>
          </a:p>
        </p:txBody>
      </p:sp>
      <p:sp>
        <p:nvSpPr>
          <p:cNvPr id="15" name="Shape 12"/>
          <p:cNvSpPr/>
          <p:nvPr/>
        </p:nvSpPr>
        <p:spPr>
          <a:xfrm>
            <a:off x="7426285" y="5275540"/>
            <a:ext cx="4579739" cy="1650802"/>
          </a:xfrm>
          <a:prstGeom prst="roundRect">
            <a:avLst>
              <a:gd name="adj" fmla="val 6057"/>
            </a:avLst>
          </a:prstGeom>
          <a:solidFill>
            <a:srgbClr val="790709"/>
          </a:solidFill>
          <a:ln w="7620">
            <a:solidFill>
              <a:srgbClr val="922022"/>
            </a:solidFill>
            <a:prstDash val="solid"/>
          </a:ln>
        </p:spPr>
      </p:sp>
      <p:sp>
        <p:nvSpPr>
          <p:cNvPr id="16" name="Text 13"/>
          <p:cNvSpPr/>
          <p:nvPr/>
        </p:nvSpPr>
        <p:spPr>
          <a:xfrm>
            <a:off x="7656076" y="5505331"/>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Class Attribute</a:t>
            </a:r>
            <a:endParaRPr lang="en-US" sz="2185" dirty="0"/>
          </a:p>
        </p:txBody>
      </p:sp>
      <p:sp>
        <p:nvSpPr>
          <p:cNvPr id="17" name="Text 14"/>
          <p:cNvSpPr/>
          <p:nvPr/>
        </p:nvSpPr>
        <p:spPr>
          <a:xfrm>
            <a:off x="7656076" y="5985748"/>
            <a:ext cx="4120158"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The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class</a:t>
            </a:r>
            <a:r>
              <a:rPr lang="en-US" sz="1750" dirty="0">
                <a:solidFill>
                  <a:srgbClr val="E5E0DF"/>
                </a:solidFill>
                <a:latin typeface="Barlow" pitchFamily="34" charset="0"/>
                <a:ea typeface="Barlow" pitchFamily="34" charset="-122"/>
                <a:cs typeface="Barlow" pitchFamily="34" charset="-120"/>
              </a:rPr>
              <a:t> attribute assigns a name to an element for styling purposes.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p:spPr>
      </p:sp>
      <p:sp>
        <p:nvSpPr>
          <p:cNvPr id="4" name="Text 1"/>
          <p:cNvSpPr/>
          <p:nvPr/>
        </p:nvSpPr>
        <p:spPr>
          <a:xfrm>
            <a:off x="2624376" y="1391960"/>
            <a:ext cx="5554980" cy="694373"/>
          </a:xfrm>
          <a:prstGeom prst="rect">
            <a:avLst/>
          </a:prstGeom>
          <a:noFill/>
        </p:spPr>
        <p:txBody>
          <a:bodyPr wrap="none" rtlCol="0" anchor="t"/>
          <a:lstStyle/>
          <a:p>
            <a:pPr marL="0" indent="0">
              <a:lnSpc>
                <a:spcPts val="5470"/>
              </a:lnSpc>
              <a:buNone/>
            </a:pPr>
            <a:r>
              <a:rPr lang="en-US" sz="4375" dirty="0">
                <a:solidFill>
                  <a:srgbClr val="FFFFFF"/>
                </a:solidFill>
                <a:latin typeface="Barlow, sans-serif" pitchFamily="34" charset="0"/>
                <a:ea typeface="Barlow, sans-serif" pitchFamily="34" charset="-122"/>
                <a:cs typeface="Barlow, sans-serif" pitchFamily="34" charset="-120"/>
              </a:rPr>
              <a:t>HTML Tags</a:t>
            </a:r>
            <a:endParaRPr lang="en-US" sz="4375" dirty="0"/>
          </a:p>
        </p:txBody>
      </p:sp>
      <p:sp>
        <p:nvSpPr>
          <p:cNvPr id="5" name="Text 2"/>
          <p:cNvSpPr/>
          <p:nvPr/>
        </p:nvSpPr>
        <p:spPr>
          <a:xfrm>
            <a:off x="2624376" y="2530673"/>
            <a:ext cx="9381649"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HTML tags are the building blocks that define the structure and meaning of the content on a web page. They are enclosed in angle brackets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&lt;&gt;</a:t>
            </a:r>
            <a:r>
              <a:rPr lang="en-US" sz="1750" dirty="0">
                <a:solidFill>
                  <a:srgbClr val="E5E0DF"/>
                </a:solidFill>
                <a:latin typeface="Barlow" pitchFamily="34" charset="0"/>
                <a:ea typeface="Barlow" pitchFamily="34" charset="-122"/>
                <a:cs typeface="Barlow" pitchFamily="34" charset="-120"/>
              </a:rPr>
              <a:t> and come in opening and closing pairs.</a:t>
            </a:r>
            <a:endParaRPr lang="en-US" sz="1750" dirty="0"/>
          </a:p>
        </p:txBody>
      </p:sp>
      <p:pic>
        <p:nvPicPr>
          <p:cNvPr id="6" name="Image 1" descr="preencoded.png"/>
          <p:cNvPicPr>
            <a:picLocks noChangeAspect="1"/>
          </p:cNvPicPr>
          <p:nvPr/>
        </p:nvPicPr>
        <p:blipFill>
          <a:blip r:embed="rId2"/>
          <a:stretch>
            <a:fillRect/>
          </a:stretch>
        </p:blipFill>
        <p:spPr>
          <a:xfrm>
            <a:off x="2624376" y="3491389"/>
            <a:ext cx="3127177" cy="888682"/>
          </a:xfrm>
          <a:prstGeom prst="rect">
            <a:avLst/>
          </a:prstGeom>
        </p:spPr>
      </p:pic>
      <p:sp>
        <p:nvSpPr>
          <p:cNvPr id="7" name="Text 3"/>
          <p:cNvSpPr/>
          <p:nvPr/>
        </p:nvSpPr>
        <p:spPr>
          <a:xfrm>
            <a:off x="2846546" y="4713327"/>
            <a:ext cx="2682835"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Structural Tags</a:t>
            </a:r>
            <a:endParaRPr lang="en-US" sz="2185" dirty="0"/>
          </a:p>
        </p:txBody>
      </p:sp>
      <p:sp>
        <p:nvSpPr>
          <p:cNvPr id="8" name="Text 4"/>
          <p:cNvSpPr/>
          <p:nvPr/>
        </p:nvSpPr>
        <p:spPr>
          <a:xfrm>
            <a:off x="2846546" y="5193744"/>
            <a:ext cx="2682835" cy="1421606"/>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Tags like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&lt;html&gt;</a:t>
            </a:r>
            <a:r>
              <a:rPr lang="en-US" sz="1750" dirty="0">
                <a:solidFill>
                  <a:srgbClr val="E5E0DF"/>
                </a:solidFill>
                <a:latin typeface="Barlow" pitchFamily="34" charset="0"/>
                <a:ea typeface="Barlow" pitchFamily="34" charset="-122"/>
                <a:cs typeface="Barlow" pitchFamily="34" charset="-120"/>
              </a:rPr>
              <a:t>,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&lt;head&gt;</a:t>
            </a:r>
            <a:r>
              <a:rPr lang="en-US" sz="1750" dirty="0">
                <a:solidFill>
                  <a:srgbClr val="E5E0DF"/>
                </a:solidFill>
                <a:latin typeface="Barlow" pitchFamily="34" charset="0"/>
                <a:ea typeface="Barlow" pitchFamily="34" charset="-122"/>
                <a:cs typeface="Barlow" pitchFamily="34" charset="-120"/>
              </a:rPr>
              <a:t>, and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&lt;body&gt;</a:t>
            </a:r>
            <a:r>
              <a:rPr lang="en-US" sz="1750" dirty="0">
                <a:solidFill>
                  <a:srgbClr val="E5E0DF"/>
                </a:solidFill>
                <a:latin typeface="Barlow" pitchFamily="34" charset="0"/>
                <a:ea typeface="Barlow" pitchFamily="34" charset="-122"/>
                <a:cs typeface="Barlow" pitchFamily="34" charset="-120"/>
              </a:rPr>
              <a:t> define the overall structure of the page.</a:t>
            </a:r>
            <a:endParaRPr lang="en-US" sz="1750" dirty="0"/>
          </a:p>
        </p:txBody>
      </p:sp>
      <p:pic>
        <p:nvPicPr>
          <p:cNvPr id="9" name="Image 2" descr="preencoded.png"/>
          <p:cNvPicPr>
            <a:picLocks noChangeAspect="1"/>
          </p:cNvPicPr>
          <p:nvPr/>
        </p:nvPicPr>
        <p:blipFill>
          <a:blip r:embed="rId3"/>
          <a:stretch>
            <a:fillRect/>
          </a:stretch>
        </p:blipFill>
        <p:spPr>
          <a:xfrm>
            <a:off x="5751552" y="3491389"/>
            <a:ext cx="3127177" cy="888682"/>
          </a:xfrm>
          <a:prstGeom prst="rect">
            <a:avLst/>
          </a:prstGeom>
        </p:spPr>
      </p:pic>
      <p:sp>
        <p:nvSpPr>
          <p:cNvPr id="10" name="Text 5"/>
          <p:cNvSpPr/>
          <p:nvPr/>
        </p:nvSpPr>
        <p:spPr>
          <a:xfrm>
            <a:off x="5973723" y="4713327"/>
            <a:ext cx="2682835"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Content Tags</a:t>
            </a:r>
            <a:endParaRPr lang="en-US" sz="2185" dirty="0"/>
          </a:p>
        </p:txBody>
      </p:sp>
      <p:sp>
        <p:nvSpPr>
          <p:cNvPr id="11" name="Text 6"/>
          <p:cNvSpPr/>
          <p:nvPr/>
        </p:nvSpPr>
        <p:spPr>
          <a:xfrm>
            <a:off x="5973723" y="5193744"/>
            <a:ext cx="2682835" cy="1421606"/>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Tags like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&lt;h1&gt;</a:t>
            </a:r>
            <a:r>
              <a:rPr lang="en-US" sz="1750" dirty="0">
                <a:solidFill>
                  <a:srgbClr val="E5E0DF"/>
                </a:solidFill>
                <a:latin typeface="Barlow" pitchFamily="34" charset="0"/>
                <a:ea typeface="Barlow" pitchFamily="34" charset="-122"/>
                <a:cs typeface="Barlow" pitchFamily="34" charset="-120"/>
              </a:rPr>
              <a:t>,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&lt;p&gt;</a:t>
            </a:r>
            <a:r>
              <a:rPr lang="en-US" sz="1750" dirty="0">
                <a:solidFill>
                  <a:srgbClr val="E5E0DF"/>
                </a:solidFill>
                <a:latin typeface="Barlow" pitchFamily="34" charset="0"/>
                <a:ea typeface="Barlow" pitchFamily="34" charset="-122"/>
                <a:cs typeface="Barlow" pitchFamily="34" charset="-120"/>
              </a:rPr>
              <a:t>, and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&lt;img&gt;</a:t>
            </a:r>
            <a:r>
              <a:rPr lang="en-US" sz="1750" dirty="0">
                <a:solidFill>
                  <a:srgbClr val="E5E0DF"/>
                </a:solidFill>
                <a:latin typeface="Barlow" pitchFamily="34" charset="0"/>
                <a:ea typeface="Barlow" pitchFamily="34" charset="-122"/>
                <a:cs typeface="Barlow" pitchFamily="34" charset="-120"/>
              </a:rPr>
              <a:t> define the different types of content on the page.</a:t>
            </a:r>
            <a:endParaRPr lang="en-US" sz="1750" dirty="0"/>
          </a:p>
        </p:txBody>
      </p:sp>
      <p:pic>
        <p:nvPicPr>
          <p:cNvPr id="12" name="Image 3" descr="preencoded.png"/>
          <p:cNvPicPr>
            <a:picLocks noChangeAspect="1"/>
          </p:cNvPicPr>
          <p:nvPr/>
        </p:nvPicPr>
        <p:blipFill>
          <a:blip r:embed="rId4"/>
          <a:stretch>
            <a:fillRect/>
          </a:stretch>
        </p:blipFill>
        <p:spPr>
          <a:xfrm>
            <a:off x="8878729" y="3491389"/>
            <a:ext cx="3127296" cy="888682"/>
          </a:xfrm>
          <a:prstGeom prst="rect">
            <a:avLst/>
          </a:prstGeom>
        </p:spPr>
      </p:pic>
      <p:sp>
        <p:nvSpPr>
          <p:cNvPr id="13" name="Text 7"/>
          <p:cNvSpPr/>
          <p:nvPr/>
        </p:nvSpPr>
        <p:spPr>
          <a:xfrm>
            <a:off x="9100899" y="4713327"/>
            <a:ext cx="2682954"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Formatting Tags</a:t>
            </a:r>
            <a:endParaRPr lang="en-US" sz="2185" dirty="0"/>
          </a:p>
        </p:txBody>
      </p:sp>
      <p:sp>
        <p:nvSpPr>
          <p:cNvPr id="14" name="Text 8"/>
          <p:cNvSpPr/>
          <p:nvPr/>
        </p:nvSpPr>
        <p:spPr>
          <a:xfrm>
            <a:off x="9100899" y="5193744"/>
            <a:ext cx="2682954" cy="1066205"/>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Tags like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&lt;b&gt;</a:t>
            </a:r>
            <a:r>
              <a:rPr lang="en-US" sz="1750" dirty="0">
                <a:solidFill>
                  <a:srgbClr val="E5E0DF"/>
                </a:solidFill>
                <a:latin typeface="Barlow" pitchFamily="34" charset="0"/>
                <a:ea typeface="Barlow" pitchFamily="34" charset="-122"/>
                <a:cs typeface="Barlow" pitchFamily="34" charset="-120"/>
              </a:rPr>
              <a:t>,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&lt;i&gt;</a:t>
            </a:r>
            <a:r>
              <a:rPr lang="en-US" sz="1750" dirty="0">
                <a:solidFill>
                  <a:srgbClr val="E5E0DF"/>
                </a:solidFill>
                <a:latin typeface="Barlow" pitchFamily="34" charset="0"/>
                <a:ea typeface="Barlow" pitchFamily="34" charset="-122"/>
                <a:cs typeface="Barlow" pitchFamily="34" charset="-120"/>
              </a:rPr>
              <a:t>, and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&lt;em&gt;</a:t>
            </a:r>
            <a:r>
              <a:rPr lang="en-US" sz="1750" dirty="0">
                <a:solidFill>
                  <a:srgbClr val="E5E0DF"/>
                </a:solidFill>
                <a:latin typeface="Barlow" pitchFamily="34" charset="0"/>
                <a:ea typeface="Barlow" pitchFamily="34" charset="-122"/>
                <a:cs typeface="Barlow" pitchFamily="34" charset="-120"/>
              </a:rPr>
              <a:t> apply formatting to the content.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p:spPr>
      </p:sp>
      <p:pic>
        <p:nvPicPr>
          <p:cNvPr id="4" name="Image 1" descr="preencoded.png"/>
          <p:cNvPicPr>
            <a:picLocks noChangeAspect="1"/>
          </p:cNvPicPr>
          <p:nvPr/>
        </p:nvPicPr>
        <p:blipFill>
          <a:blip r:embed="rId2"/>
          <a:stretch>
            <a:fillRect/>
          </a:stretch>
        </p:blipFill>
        <p:spPr>
          <a:xfrm>
            <a:off x="-7620" y="0"/>
            <a:ext cx="3657600" cy="8229600"/>
          </a:xfrm>
          <a:prstGeom prst="rect">
            <a:avLst/>
          </a:prstGeom>
        </p:spPr>
      </p:pic>
      <p:sp>
        <p:nvSpPr>
          <p:cNvPr id="5" name="Text 1"/>
          <p:cNvSpPr/>
          <p:nvPr/>
        </p:nvSpPr>
        <p:spPr>
          <a:xfrm>
            <a:off x="4490799" y="800457"/>
            <a:ext cx="5554980" cy="694373"/>
          </a:xfrm>
          <a:prstGeom prst="rect">
            <a:avLst/>
          </a:prstGeom>
          <a:noFill/>
        </p:spPr>
        <p:txBody>
          <a:bodyPr wrap="none" rtlCol="0" anchor="t"/>
          <a:lstStyle/>
          <a:p>
            <a:pPr marL="0" indent="0">
              <a:lnSpc>
                <a:spcPts val="5470"/>
              </a:lnSpc>
              <a:buNone/>
            </a:pPr>
            <a:r>
              <a:rPr lang="en-US" sz="4375" dirty="0">
                <a:solidFill>
                  <a:srgbClr val="FFFFFF"/>
                </a:solidFill>
                <a:latin typeface="Barlow, sans-serif" pitchFamily="34" charset="0"/>
                <a:ea typeface="Barlow, sans-serif" pitchFamily="34" charset="-122"/>
                <a:cs typeface="Barlow, sans-serif" pitchFamily="34" charset="-120"/>
              </a:rPr>
              <a:t>HTML Formatting</a:t>
            </a:r>
            <a:endParaRPr lang="en-US" sz="4375" dirty="0"/>
          </a:p>
        </p:txBody>
      </p:sp>
      <p:sp>
        <p:nvSpPr>
          <p:cNvPr id="6" name="Text 2"/>
          <p:cNvSpPr/>
          <p:nvPr/>
        </p:nvSpPr>
        <p:spPr>
          <a:xfrm>
            <a:off x="4490799" y="1828086"/>
            <a:ext cx="9306401"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HTML provides a variety of tags for formatting text and other content on web pages. These tags can be used to emphasize, highlight, or structure the information in a visually appealing way.</a:t>
            </a:r>
            <a:endParaRPr lang="en-US" sz="1750" dirty="0"/>
          </a:p>
        </p:txBody>
      </p:sp>
      <p:sp>
        <p:nvSpPr>
          <p:cNvPr id="7" name="Shape 3"/>
          <p:cNvSpPr/>
          <p:nvPr/>
        </p:nvSpPr>
        <p:spPr>
          <a:xfrm>
            <a:off x="4801910" y="2788801"/>
            <a:ext cx="44410" cy="4640223"/>
          </a:xfrm>
          <a:prstGeom prst="roundRect">
            <a:avLst>
              <a:gd name="adj" fmla="val 225151"/>
            </a:avLst>
          </a:prstGeom>
          <a:solidFill>
            <a:srgbClr val="922022"/>
          </a:solidFill>
        </p:spPr>
      </p:sp>
      <p:sp>
        <p:nvSpPr>
          <p:cNvPr id="8" name="Shape 4"/>
          <p:cNvSpPr/>
          <p:nvPr/>
        </p:nvSpPr>
        <p:spPr>
          <a:xfrm>
            <a:off x="5074027" y="3190101"/>
            <a:ext cx="777597" cy="44410"/>
          </a:xfrm>
          <a:prstGeom prst="roundRect">
            <a:avLst>
              <a:gd name="adj" fmla="val 225151"/>
            </a:avLst>
          </a:prstGeom>
          <a:solidFill>
            <a:srgbClr val="922022"/>
          </a:solidFill>
        </p:spPr>
      </p:sp>
      <p:sp>
        <p:nvSpPr>
          <p:cNvPr id="9" name="Shape 5"/>
          <p:cNvSpPr/>
          <p:nvPr/>
        </p:nvSpPr>
        <p:spPr>
          <a:xfrm>
            <a:off x="4574084" y="2962394"/>
            <a:ext cx="499943" cy="499943"/>
          </a:xfrm>
          <a:prstGeom prst="roundRect">
            <a:avLst>
              <a:gd name="adj" fmla="val 20000"/>
            </a:avLst>
          </a:prstGeom>
          <a:solidFill>
            <a:srgbClr val="790709"/>
          </a:solidFill>
          <a:ln w="7620">
            <a:solidFill>
              <a:srgbClr val="922022"/>
            </a:solidFill>
            <a:prstDash val="solid"/>
          </a:ln>
        </p:spPr>
      </p:sp>
      <p:sp>
        <p:nvSpPr>
          <p:cNvPr id="10" name="Text 6"/>
          <p:cNvSpPr/>
          <p:nvPr/>
        </p:nvSpPr>
        <p:spPr>
          <a:xfrm>
            <a:off x="4765655" y="3004066"/>
            <a:ext cx="116681" cy="416481"/>
          </a:xfrm>
          <a:prstGeom prst="rect">
            <a:avLst/>
          </a:prstGeom>
          <a:noFill/>
        </p:spPr>
        <p:txBody>
          <a:bodyPr wrap="none" rtlCol="0" anchor="t"/>
          <a:lstStyle/>
          <a:p>
            <a:pPr marL="0" indent="0" algn="ctr">
              <a:lnSpc>
                <a:spcPts val="3280"/>
              </a:lnSpc>
              <a:buNone/>
            </a:pPr>
            <a:r>
              <a:rPr lang="en-US" sz="2625" dirty="0">
                <a:solidFill>
                  <a:srgbClr val="E5E0DF"/>
                </a:solidFill>
                <a:latin typeface="Barlow, sans-serif" pitchFamily="34" charset="0"/>
                <a:ea typeface="Barlow, sans-serif" pitchFamily="34" charset="-122"/>
                <a:cs typeface="Barlow, sans-serif" pitchFamily="34" charset="-120"/>
              </a:rPr>
              <a:t>1</a:t>
            </a:r>
            <a:endParaRPr lang="en-US" sz="2625" dirty="0"/>
          </a:p>
        </p:txBody>
      </p:sp>
      <p:sp>
        <p:nvSpPr>
          <p:cNvPr id="11" name="Text 7"/>
          <p:cNvSpPr/>
          <p:nvPr/>
        </p:nvSpPr>
        <p:spPr>
          <a:xfrm>
            <a:off x="6046113" y="3010972"/>
            <a:ext cx="2777490"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Headings</a:t>
            </a:r>
            <a:endParaRPr lang="en-US" sz="2185" dirty="0"/>
          </a:p>
        </p:txBody>
      </p:sp>
      <p:sp>
        <p:nvSpPr>
          <p:cNvPr id="12" name="Text 8"/>
          <p:cNvSpPr/>
          <p:nvPr/>
        </p:nvSpPr>
        <p:spPr>
          <a:xfrm>
            <a:off x="6046113" y="3491389"/>
            <a:ext cx="7751088" cy="355402"/>
          </a:xfrm>
          <a:prstGeom prst="rect">
            <a:avLst/>
          </a:prstGeom>
          <a:noFill/>
        </p:spPr>
        <p:txBody>
          <a:bodyPr wrap="non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Headings, from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&lt;h1&gt;</a:t>
            </a:r>
            <a:r>
              <a:rPr lang="en-US" sz="1750" dirty="0">
                <a:solidFill>
                  <a:srgbClr val="E5E0DF"/>
                </a:solidFill>
                <a:latin typeface="Barlow" pitchFamily="34" charset="0"/>
                <a:ea typeface="Barlow" pitchFamily="34" charset="-122"/>
                <a:cs typeface="Barlow" pitchFamily="34" charset="-120"/>
              </a:rPr>
              <a:t> to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&lt;h6&gt;</a:t>
            </a:r>
            <a:r>
              <a:rPr lang="en-US" sz="1750" dirty="0">
                <a:solidFill>
                  <a:srgbClr val="E5E0DF"/>
                </a:solidFill>
                <a:latin typeface="Barlow" pitchFamily="34" charset="0"/>
                <a:ea typeface="Barlow" pitchFamily="34" charset="-122"/>
                <a:cs typeface="Barlow" pitchFamily="34" charset="-120"/>
              </a:rPr>
              <a:t>, help organize and structure the content.</a:t>
            </a:r>
            <a:endParaRPr lang="en-US" sz="1750" dirty="0"/>
          </a:p>
        </p:txBody>
      </p:sp>
      <p:sp>
        <p:nvSpPr>
          <p:cNvPr id="13" name="Shape 9"/>
          <p:cNvSpPr/>
          <p:nvPr/>
        </p:nvSpPr>
        <p:spPr>
          <a:xfrm>
            <a:off x="5074027" y="4692432"/>
            <a:ext cx="777597" cy="44410"/>
          </a:xfrm>
          <a:prstGeom prst="roundRect">
            <a:avLst>
              <a:gd name="adj" fmla="val 225151"/>
            </a:avLst>
          </a:prstGeom>
          <a:solidFill>
            <a:srgbClr val="922022"/>
          </a:solidFill>
        </p:spPr>
      </p:sp>
      <p:sp>
        <p:nvSpPr>
          <p:cNvPr id="14" name="Shape 10"/>
          <p:cNvSpPr/>
          <p:nvPr/>
        </p:nvSpPr>
        <p:spPr>
          <a:xfrm>
            <a:off x="4574084" y="4464725"/>
            <a:ext cx="499943" cy="499943"/>
          </a:xfrm>
          <a:prstGeom prst="roundRect">
            <a:avLst>
              <a:gd name="adj" fmla="val 20000"/>
            </a:avLst>
          </a:prstGeom>
          <a:solidFill>
            <a:srgbClr val="790709"/>
          </a:solidFill>
          <a:ln w="7620">
            <a:solidFill>
              <a:srgbClr val="922022"/>
            </a:solidFill>
            <a:prstDash val="solid"/>
          </a:ln>
        </p:spPr>
      </p:sp>
      <p:sp>
        <p:nvSpPr>
          <p:cNvPr id="15" name="Text 11"/>
          <p:cNvSpPr/>
          <p:nvPr/>
        </p:nvSpPr>
        <p:spPr>
          <a:xfrm>
            <a:off x="4734699" y="4506397"/>
            <a:ext cx="178713" cy="416481"/>
          </a:xfrm>
          <a:prstGeom prst="rect">
            <a:avLst/>
          </a:prstGeom>
          <a:noFill/>
        </p:spPr>
        <p:txBody>
          <a:bodyPr wrap="none" rtlCol="0" anchor="t"/>
          <a:lstStyle/>
          <a:p>
            <a:pPr marL="0" indent="0" algn="ctr">
              <a:lnSpc>
                <a:spcPts val="3280"/>
              </a:lnSpc>
              <a:buNone/>
            </a:pPr>
            <a:r>
              <a:rPr lang="en-US" sz="2625" dirty="0">
                <a:solidFill>
                  <a:srgbClr val="E5E0DF"/>
                </a:solidFill>
                <a:latin typeface="Barlow, sans-serif" pitchFamily="34" charset="0"/>
                <a:ea typeface="Barlow, sans-serif" pitchFamily="34" charset="-122"/>
                <a:cs typeface="Barlow, sans-serif" pitchFamily="34" charset="-120"/>
              </a:rPr>
              <a:t>2</a:t>
            </a:r>
            <a:endParaRPr lang="en-US" sz="2625" dirty="0"/>
          </a:p>
        </p:txBody>
      </p:sp>
      <p:sp>
        <p:nvSpPr>
          <p:cNvPr id="16" name="Text 12"/>
          <p:cNvSpPr/>
          <p:nvPr/>
        </p:nvSpPr>
        <p:spPr>
          <a:xfrm>
            <a:off x="6046113" y="4513302"/>
            <a:ext cx="2777490"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Text Formatting</a:t>
            </a:r>
            <a:endParaRPr lang="en-US" sz="2185" dirty="0"/>
          </a:p>
        </p:txBody>
      </p:sp>
      <p:sp>
        <p:nvSpPr>
          <p:cNvPr id="17" name="Text 13"/>
          <p:cNvSpPr/>
          <p:nvPr/>
        </p:nvSpPr>
        <p:spPr>
          <a:xfrm>
            <a:off x="6046113" y="4993719"/>
            <a:ext cx="7751088" cy="355402"/>
          </a:xfrm>
          <a:prstGeom prst="rect">
            <a:avLst/>
          </a:prstGeom>
          <a:noFill/>
        </p:spPr>
        <p:txBody>
          <a:bodyPr wrap="non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Tags like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&lt;b&gt;</a:t>
            </a:r>
            <a:r>
              <a:rPr lang="en-US" sz="1750" dirty="0">
                <a:solidFill>
                  <a:srgbClr val="E5E0DF"/>
                </a:solidFill>
                <a:latin typeface="Barlow" pitchFamily="34" charset="0"/>
                <a:ea typeface="Barlow" pitchFamily="34" charset="-122"/>
                <a:cs typeface="Barlow" pitchFamily="34" charset="-120"/>
              </a:rPr>
              <a:t>,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&lt;i&gt;</a:t>
            </a:r>
            <a:r>
              <a:rPr lang="en-US" sz="1750" dirty="0">
                <a:solidFill>
                  <a:srgbClr val="E5E0DF"/>
                </a:solidFill>
                <a:latin typeface="Barlow" pitchFamily="34" charset="0"/>
                <a:ea typeface="Barlow" pitchFamily="34" charset="-122"/>
                <a:cs typeface="Barlow" pitchFamily="34" charset="-120"/>
              </a:rPr>
              <a:t>, and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&lt;em&gt;</a:t>
            </a:r>
            <a:r>
              <a:rPr lang="en-US" sz="1750" dirty="0">
                <a:solidFill>
                  <a:srgbClr val="E5E0DF"/>
                </a:solidFill>
                <a:latin typeface="Barlow" pitchFamily="34" charset="0"/>
                <a:ea typeface="Barlow" pitchFamily="34" charset="-122"/>
                <a:cs typeface="Barlow" pitchFamily="34" charset="-120"/>
              </a:rPr>
              <a:t> can be used to bold, italicize, or emphasize text.</a:t>
            </a:r>
            <a:endParaRPr lang="en-US" sz="1750" dirty="0"/>
          </a:p>
        </p:txBody>
      </p:sp>
      <p:sp>
        <p:nvSpPr>
          <p:cNvPr id="18" name="Shape 14"/>
          <p:cNvSpPr/>
          <p:nvPr/>
        </p:nvSpPr>
        <p:spPr>
          <a:xfrm>
            <a:off x="5074027" y="6194762"/>
            <a:ext cx="777597" cy="44410"/>
          </a:xfrm>
          <a:prstGeom prst="roundRect">
            <a:avLst>
              <a:gd name="adj" fmla="val 225151"/>
            </a:avLst>
          </a:prstGeom>
          <a:solidFill>
            <a:srgbClr val="922022"/>
          </a:solidFill>
        </p:spPr>
      </p:sp>
      <p:sp>
        <p:nvSpPr>
          <p:cNvPr id="19" name="Shape 15"/>
          <p:cNvSpPr/>
          <p:nvPr/>
        </p:nvSpPr>
        <p:spPr>
          <a:xfrm>
            <a:off x="4574084" y="5967055"/>
            <a:ext cx="499943" cy="499943"/>
          </a:xfrm>
          <a:prstGeom prst="roundRect">
            <a:avLst>
              <a:gd name="adj" fmla="val 20000"/>
            </a:avLst>
          </a:prstGeom>
          <a:solidFill>
            <a:srgbClr val="790709"/>
          </a:solidFill>
          <a:ln w="7620">
            <a:solidFill>
              <a:srgbClr val="922022"/>
            </a:solidFill>
            <a:prstDash val="solid"/>
          </a:ln>
        </p:spPr>
      </p:sp>
      <p:sp>
        <p:nvSpPr>
          <p:cNvPr id="20" name="Text 16"/>
          <p:cNvSpPr/>
          <p:nvPr/>
        </p:nvSpPr>
        <p:spPr>
          <a:xfrm>
            <a:off x="4738152" y="6008727"/>
            <a:ext cx="171688" cy="416481"/>
          </a:xfrm>
          <a:prstGeom prst="rect">
            <a:avLst/>
          </a:prstGeom>
          <a:noFill/>
        </p:spPr>
        <p:txBody>
          <a:bodyPr wrap="none" rtlCol="0" anchor="t"/>
          <a:lstStyle/>
          <a:p>
            <a:pPr marL="0" indent="0" algn="ctr">
              <a:lnSpc>
                <a:spcPts val="3280"/>
              </a:lnSpc>
              <a:buNone/>
            </a:pPr>
            <a:r>
              <a:rPr lang="en-US" sz="2625" dirty="0">
                <a:solidFill>
                  <a:srgbClr val="E5E0DF"/>
                </a:solidFill>
                <a:latin typeface="Barlow, sans-serif" pitchFamily="34" charset="0"/>
                <a:ea typeface="Barlow, sans-serif" pitchFamily="34" charset="-122"/>
                <a:cs typeface="Barlow, sans-serif" pitchFamily="34" charset="-120"/>
              </a:rPr>
              <a:t>3</a:t>
            </a:r>
            <a:endParaRPr lang="en-US" sz="2625" dirty="0"/>
          </a:p>
        </p:txBody>
      </p:sp>
      <p:sp>
        <p:nvSpPr>
          <p:cNvPr id="21" name="Text 17"/>
          <p:cNvSpPr/>
          <p:nvPr/>
        </p:nvSpPr>
        <p:spPr>
          <a:xfrm>
            <a:off x="6046113" y="6015633"/>
            <a:ext cx="2777490" cy="347186"/>
          </a:xfrm>
          <a:prstGeom prst="rect">
            <a:avLst/>
          </a:prstGeom>
          <a:noFill/>
        </p:spPr>
        <p:txBody>
          <a:bodyPr wrap="none" rtlCol="0" anchor="t"/>
          <a:lstStyle/>
          <a:p>
            <a:pPr marL="0" indent="0" algn="l">
              <a:lnSpc>
                <a:spcPts val="2735"/>
              </a:lnSpc>
              <a:buNone/>
            </a:pPr>
            <a:r>
              <a:rPr lang="en-US" sz="2185" dirty="0">
                <a:solidFill>
                  <a:srgbClr val="E5E0DF"/>
                </a:solidFill>
                <a:latin typeface="Barlow, sans-serif" pitchFamily="34" charset="0"/>
                <a:ea typeface="Barlow, sans-serif" pitchFamily="34" charset="-122"/>
                <a:cs typeface="Barlow, sans-serif" pitchFamily="34" charset="-120"/>
              </a:rPr>
              <a:t>Lists</a:t>
            </a:r>
            <a:endParaRPr lang="en-US" sz="2185" dirty="0"/>
          </a:p>
        </p:txBody>
      </p:sp>
      <p:sp>
        <p:nvSpPr>
          <p:cNvPr id="22" name="Text 18"/>
          <p:cNvSpPr/>
          <p:nvPr/>
        </p:nvSpPr>
        <p:spPr>
          <a:xfrm>
            <a:off x="6046113" y="6496050"/>
            <a:ext cx="7751088" cy="710803"/>
          </a:xfrm>
          <a:prstGeom prst="rect">
            <a:avLst/>
          </a:prstGeom>
          <a:noFill/>
        </p:spPr>
        <p:txBody>
          <a:bodyPr wrap="square"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Ordered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&lt;ol&gt;</a:t>
            </a:r>
            <a:r>
              <a:rPr lang="en-US" sz="1750" dirty="0">
                <a:solidFill>
                  <a:srgbClr val="E5E0DF"/>
                </a:solidFill>
                <a:latin typeface="Barlow" pitchFamily="34" charset="0"/>
                <a:ea typeface="Barlow" pitchFamily="34" charset="-122"/>
                <a:cs typeface="Barlow" pitchFamily="34" charset="-120"/>
              </a:rPr>
              <a:t>) and unordered (</a:t>
            </a:r>
            <a:r>
              <a:rPr lang="en-US" sz="1750" dirty="0">
                <a:solidFill>
                  <a:srgbClr val="E5E0DF"/>
                </a:solidFill>
                <a:highlight>
                  <a:srgbClr val="480405"/>
                </a:highlight>
                <a:latin typeface="Consolas" panose="020B0609020204030204" pitchFamily="34" charset="0"/>
                <a:ea typeface="Consolas" panose="020B0609020204030204" pitchFamily="34" charset="-122"/>
                <a:cs typeface="Consolas" panose="020B0609020204030204" pitchFamily="34" charset="-120"/>
              </a:rPr>
              <a:t>&lt;ul&gt;</a:t>
            </a:r>
            <a:r>
              <a:rPr lang="en-US" sz="1750" dirty="0">
                <a:solidFill>
                  <a:srgbClr val="E5E0DF"/>
                </a:solidFill>
                <a:latin typeface="Barlow" pitchFamily="34" charset="0"/>
                <a:ea typeface="Barlow" pitchFamily="34" charset="-122"/>
                <a:cs typeface="Barlow" pitchFamily="34" charset="-120"/>
              </a:rPr>
              <a:t>) lists help present information in a structured way.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p:spPr>
      </p:sp>
      <p:sp>
        <p:nvSpPr>
          <p:cNvPr id="4" name="Text 1"/>
          <p:cNvSpPr/>
          <p:nvPr/>
        </p:nvSpPr>
        <p:spPr>
          <a:xfrm>
            <a:off x="2624376" y="894755"/>
            <a:ext cx="5554980" cy="694373"/>
          </a:xfrm>
          <a:prstGeom prst="rect">
            <a:avLst/>
          </a:prstGeom>
          <a:noFill/>
        </p:spPr>
        <p:txBody>
          <a:bodyPr wrap="none" rtlCol="0" anchor="t"/>
          <a:lstStyle/>
          <a:p>
            <a:pPr marL="0" indent="0">
              <a:lnSpc>
                <a:spcPts val="5470"/>
              </a:lnSpc>
              <a:buNone/>
            </a:pPr>
            <a:r>
              <a:rPr lang="en-US" sz="4375" dirty="0">
                <a:solidFill>
                  <a:srgbClr val="FFFFFF"/>
                </a:solidFill>
                <a:latin typeface="Barlow, sans-serif" pitchFamily="34" charset="0"/>
                <a:ea typeface="Barlow, sans-serif" pitchFamily="34" charset="-122"/>
                <a:cs typeface="Barlow, sans-serif" pitchFamily="34" charset="-120"/>
              </a:rPr>
              <a:t>HTML Best Practices</a:t>
            </a:r>
            <a:endParaRPr lang="en-US" sz="4375" dirty="0"/>
          </a:p>
        </p:txBody>
      </p:sp>
      <p:sp>
        <p:nvSpPr>
          <p:cNvPr id="5" name="Text 2"/>
          <p:cNvSpPr/>
          <p:nvPr/>
        </p:nvSpPr>
        <p:spPr>
          <a:xfrm>
            <a:off x="2624376" y="2033468"/>
            <a:ext cx="9381649" cy="1066205"/>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To create effective and well-structured web pages, it's important to follow best practices when using HTML. This ensures the content is accessible, maintainable, and optimized for search engines and user experience.</a:t>
            </a:r>
            <a:endParaRPr lang="en-US" sz="1750" dirty="0"/>
          </a:p>
        </p:txBody>
      </p:sp>
      <p:sp>
        <p:nvSpPr>
          <p:cNvPr id="6" name="Shape 3"/>
          <p:cNvSpPr/>
          <p:nvPr/>
        </p:nvSpPr>
        <p:spPr>
          <a:xfrm>
            <a:off x="2624376" y="3349585"/>
            <a:ext cx="9381649" cy="3985260"/>
          </a:xfrm>
          <a:prstGeom prst="roundRect">
            <a:avLst>
              <a:gd name="adj" fmla="val 2509"/>
            </a:avLst>
          </a:prstGeom>
          <a:noFill/>
          <a:ln w="7620">
            <a:solidFill>
              <a:srgbClr val="FFFFFF">
                <a:alpha val="24000"/>
              </a:srgbClr>
            </a:solidFill>
            <a:prstDash val="solid"/>
          </a:ln>
        </p:spPr>
      </p:sp>
      <p:sp>
        <p:nvSpPr>
          <p:cNvPr id="7" name="Shape 4"/>
          <p:cNvSpPr/>
          <p:nvPr/>
        </p:nvSpPr>
        <p:spPr>
          <a:xfrm>
            <a:off x="2631996" y="3357205"/>
            <a:ext cx="9366409" cy="992505"/>
          </a:xfrm>
          <a:prstGeom prst="rect">
            <a:avLst/>
          </a:prstGeom>
          <a:solidFill>
            <a:srgbClr val="FFFFFF">
              <a:alpha val="4000"/>
            </a:srgbClr>
          </a:solidFill>
        </p:spPr>
      </p:sp>
      <p:sp>
        <p:nvSpPr>
          <p:cNvPr id="8" name="Text 5"/>
          <p:cNvSpPr/>
          <p:nvPr/>
        </p:nvSpPr>
        <p:spPr>
          <a:xfrm>
            <a:off x="2854166" y="3498056"/>
            <a:ext cx="4235053" cy="355402"/>
          </a:xfrm>
          <a:prstGeom prst="rect">
            <a:avLst/>
          </a:prstGeom>
          <a:noFill/>
        </p:spPr>
        <p:txBody>
          <a:bodyPr wrap="non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Use Semantic Tags</a:t>
            </a:r>
            <a:endParaRPr lang="en-US" sz="1750" dirty="0"/>
          </a:p>
        </p:txBody>
      </p:sp>
      <p:sp>
        <p:nvSpPr>
          <p:cNvPr id="9" name="Text 6"/>
          <p:cNvSpPr/>
          <p:nvPr/>
        </p:nvSpPr>
        <p:spPr>
          <a:xfrm>
            <a:off x="7541181" y="3498056"/>
            <a:ext cx="4235053"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Choose tags that accurately reflect the meaning and structure of the content.</a:t>
            </a:r>
            <a:endParaRPr lang="en-US" sz="1750" dirty="0"/>
          </a:p>
        </p:txBody>
      </p:sp>
      <p:sp>
        <p:nvSpPr>
          <p:cNvPr id="10" name="Shape 7"/>
          <p:cNvSpPr/>
          <p:nvPr/>
        </p:nvSpPr>
        <p:spPr>
          <a:xfrm>
            <a:off x="2631996" y="4349710"/>
            <a:ext cx="9366409" cy="992505"/>
          </a:xfrm>
          <a:prstGeom prst="rect">
            <a:avLst/>
          </a:prstGeom>
          <a:solidFill>
            <a:srgbClr val="000000">
              <a:alpha val="4000"/>
            </a:srgbClr>
          </a:solidFill>
        </p:spPr>
      </p:sp>
      <p:sp>
        <p:nvSpPr>
          <p:cNvPr id="11" name="Text 8"/>
          <p:cNvSpPr/>
          <p:nvPr/>
        </p:nvSpPr>
        <p:spPr>
          <a:xfrm>
            <a:off x="2854166" y="4490561"/>
            <a:ext cx="4235053" cy="355402"/>
          </a:xfrm>
          <a:prstGeom prst="rect">
            <a:avLst/>
          </a:prstGeom>
          <a:noFill/>
        </p:spPr>
        <p:txBody>
          <a:bodyPr wrap="non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Maintain Accessibility</a:t>
            </a:r>
            <a:endParaRPr lang="en-US" sz="1750" dirty="0"/>
          </a:p>
        </p:txBody>
      </p:sp>
      <p:sp>
        <p:nvSpPr>
          <p:cNvPr id="12" name="Text 9"/>
          <p:cNvSpPr/>
          <p:nvPr/>
        </p:nvSpPr>
        <p:spPr>
          <a:xfrm>
            <a:off x="7541181" y="4490561"/>
            <a:ext cx="4235053"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Ensure your pages are accessible to users with disabilities.</a:t>
            </a:r>
            <a:endParaRPr lang="en-US" sz="1750" dirty="0"/>
          </a:p>
        </p:txBody>
      </p:sp>
      <p:sp>
        <p:nvSpPr>
          <p:cNvPr id="13" name="Shape 10"/>
          <p:cNvSpPr/>
          <p:nvPr/>
        </p:nvSpPr>
        <p:spPr>
          <a:xfrm>
            <a:off x="2631996" y="5342215"/>
            <a:ext cx="9366409" cy="992505"/>
          </a:xfrm>
          <a:prstGeom prst="rect">
            <a:avLst/>
          </a:prstGeom>
          <a:solidFill>
            <a:srgbClr val="FFFFFF">
              <a:alpha val="4000"/>
            </a:srgbClr>
          </a:solidFill>
        </p:spPr>
      </p:sp>
      <p:sp>
        <p:nvSpPr>
          <p:cNvPr id="14" name="Text 11"/>
          <p:cNvSpPr/>
          <p:nvPr/>
        </p:nvSpPr>
        <p:spPr>
          <a:xfrm>
            <a:off x="2854166" y="5483066"/>
            <a:ext cx="4235053" cy="355402"/>
          </a:xfrm>
          <a:prstGeom prst="rect">
            <a:avLst/>
          </a:prstGeom>
          <a:noFill/>
        </p:spPr>
        <p:txBody>
          <a:bodyPr wrap="non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Optimize for Search</a:t>
            </a:r>
            <a:endParaRPr lang="en-US" sz="1750" dirty="0"/>
          </a:p>
        </p:txBody>
      </p:sp>
      <p:sp>
        <p:nvSpPr>
          <p:cNvPr id="15" name="Text 12"/>
          <p:cNvSpPr/>
          <p:nvPr/>
        </p:nvSpPr>
        <p:spPr>
          <a:xfrm>
            <a:off x="7541181" y="5483066"/>
            <a:ext cx="4235053"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Use relevant keywords and structure your content for better SEO.</a:t>
            </a:r>
            <a:endParaRPr lang="en-US" sz="1750" dirty="0"/>
          </a:p>
        </p:txBody>
      </p:sp>
      <p:sp>
        <p:nvSpPr>
          <p:cNvPr id="16" name="Shape 13"/>
          <p:cNvSpPr/>
          <p:nvPr/>
        </p:nvSpPr>
        <p:spPr>
          <a:xfrm>
            <a:off x="2631996" y="6334720"/>
            <a:ext cx="9366409" cy="992505"/>
          </a:xfrm>
          <a:prstGeom prst="rect">
            <a:avLst/>
          </a:prstGeom>
          <a:solidFill>
            <a:srgbClr val="000000">
              <a:alpha val="4000"/>
            </a:srgbClr>
          </a:solidFill>
        </p:spPr>
      </p:sp>
      <p:sp>
        <p:nvSpPr>
          <p:cNvPr id="17" name="Text 14"/>
          <p:cNvSpPr/>
          <p:nvPr/>
        </p:nvSpPr>
        <p:spPr>
          <a:xfrm>
            <a:off x="2854166" y="6475571"/>
            <a:ext cx="4235053" cy="355402"/>
          </a:xfrm>
          <a:prstGeom prst="rect">
            <a:avLst/>
          </a:prstGeom>
          <a:noFill/>
        </p:spPr>
        <p:txBody>
          <a:bodyPr wrap="non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Keep it Clean</a:t>
            </a:r>
            <a:endParaRPr lang="en-US" sz="1750" dirty="0"/>
          </a:p>
        </p:txBody>
      </p:sp>
      <p:sp>
        <p:nvSpPr>
          <p:cNvPr id="18" name="Text 15"/>
          <p:cNvSpPr/>
          <p:nvPr/>
        </p:nvSpPr>
        <p:spPr>
          <a:xfrm>
            <a:off x="7541181" y="6475571"/>
            <a:ext cx="4235053" cy="710803"/>
          </a:xfrm>
          <a:prstGeom prst="rect">
            <a:avLst/>
          </a:prstGeom>
          <a:noFill/>
        </p:spPr>
        <p:txBody>
          <a:bodyPr wrap="square" rtlCol="0" anchor="t"/>
          <a:lstStyle/>
          <a:p>
            <a:pPr marL="0" indent="0">
              <a:lnSpc>
                <a:spcPts val="2800"/>
              </a:lnSpc>
              <a:buNone/>
            </a:pPr>
            <a:r>
              <a:rPr lang="en-US" sz="1750" dirty="0">
                <a:solidFill>
                  <a:srgbClr val="E5E0DF"/>
                </a:solidFill>
                <a:latin typeface="Barlow" pitchFamily="34" charset="0"/>
                <a:ea typeface="Barlow" pitchFamily="34" charset="-122"/>
                <a:cs typeface="Barlow" pitchFamily="34" charset="-120"/>
              </a:rPr>
              <a:t>Write clean, well-formatted code that is easy to read and maintain.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3767</Words>
  <Application>WPS Presentation</Application>
  <PresentationFormat>On-screen Show (16:9)</PresentationFormat>
  <Paragraphs>142</Paragraphs>
  <Slides>8</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Barlow, sans-serif</vt:lpstr>
      <vt:lpstr>Segoe Print</vt:lpstr>
      <vt:lpstr>Barlow, sans-serif</vt:lpstr>
      <vt:lpstr>Barlow, sans-serif</vt:lpstr>
      <vt:lpstr>Barlow</vt:lpstr>
      <vt:lpstr>Barlow</vt:lpstr>
      <vt:lpstr>Barlow</vt:lpstr>
      <vt:lpstr>Consolas</vt:lpstr>
      <vt:lpstr>Consolas</vt:lpstr>
      <vt:lpstr>Consolas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Pawan Maurya</cp:lastModifiedBy>
  <cp:revision>2</cp:revision>
  <dcterms:created xsi:type="dcterms:W3CDTF">2024-05-30T03:36:00Z</dcterms:created>
  <dcterms:modified xsi:type="dcterms:W3CDTF">2024-05-30T03:38:41Z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FE5DBC801C124DE18510406DF588B9B2_13</vt:lpwstr>
  </property>
  <property fmtid="{D5CDD505-2E9C-101B-9397-08002B2CF9AE}" pid="3" name="KSOProductBuildVer">
    <vt:lpwstr>1033-12.2.0.16909</vt:lpwstr>
  </property>
</Properties>
</file>