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959769"/>
            <a:ext cx="7477601" cy="191643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Introduction to HTML</a:t>
            </a:r>
            <a:endParaRPr lang="en-US" sz="6035" dirty="0"/>
          </a:p>
        </p:txBody>
      </p:sp>
      <p:sp>
        <p:nvSpPr>
          <p:cNvPr id="6" name="Text 3"/>
          <p:cNvSpPr/>
          <p:nvPr/>
        </p:nvSpPr>
        <p:spPr>
          <a:xfrm>
            <a:off x="6319599" y="4209455"/>
            <a:ext cx="7477601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HTML, or Hypertext Markup Language, is the standard language used to create and structure web pages. It provides a way to define the content, layout, and functionality of a web page through a series of tags and elements.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5897642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6786086" y="5880973"/>
            <a:ext cx="2471499" cy="38885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3060"/>
              </a:lnSpc>
              <a:buNone/>
            </a:pPr>
            <a:endParaRPr lang="en-US" sz="218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  <p:sp>
        <p:nvSpPr>
          <p:cNvPr id="4" name="Text 2"/>
          <p:cNvSpPr/>
          <p:nvPr/>
        </p:nvSpPr>
        <p:spPr>
          <a:xfrm>
            <a:off x="2037993" y="625793"/>
            <a:ext cx="555498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What is HTML?</a:t>
            </a:r>
            <a:endParaRPr lang="en-US" sz="4375" dirty="0"/>
          </a:p>
        </p:txBody>
      </p:sp>
      <p:sp>
        <p:nvSpPr>
          <p:cNvPr id="5" name="Text 3"/>
          <p:cNvSpPr/>
          <p:nvPr/>
        </p:nvSpPr>
        <p:spPr>
          <a:xfrm>
            <a:off x="2037993" y="1875592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Purpose</a:t>
            </a:r>
            <a:endParaRPr lang="en-US" sz="2185" dirty="0"/>
          </a:p>
        </p:txBody>
      </p:sp>
      <p:sp>
        <p:nvSpPr>
          <p:cNvPr id="6" name="Text 4"/>
          <p:cNvSpPr/>
          <p:nvPr/>
        </p:nvSpPr>
        <p:spPr>
          <a:xfrm>
            <a:off x="2037993" y="2444948"/>
            <a:ext cx="3156347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HTML is the building block of the World Wide Web, allowing web developers to create and publish content on the internet.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1875592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Structure</a:t>
            </a:r>
            <a:endParaRPr lang="en-US" sz="2185" dirty="0"/>
          </a:p>
        </p:txBody>
      </p:sp>
      <p:sp>
        <p:nvSpPr>
          <p:cNvPr id="8" name="Text 6"/>
          <p:cNvSpPr/>
          <p:nvPr/>
        </p:nvSpPr>
        <p:spPr>
          <a:xfrm>
            <a:off x="5743932" y="2444948"/>
            <a:ext cx="3156347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HTML uses tags and elements to define the different parts of a web page, such as headings, paragraphs, images, and links.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1875592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Flexibility</a:t>
            </a:r>
            <a:endParaRPr lang="en-US" sz="2185" dirty="0"/>
          </a:p>
        </p:txBody>
      </p:sp>
      <p:sp>
        <p:nvSpPr>
          <p:cNvPr id="10" name="Text 8"/>
          <p:cNvSpPr/>
          <p:nvPr/>
        </p:nvSpPr>
        <p:spPr>
          <a:xfrm>
            <a:off x="9449872" y="2444948"/>
            <a:ext cx="3156347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HTML can be combined with other web technologies, like CSS and JavaScript, to create more advanced and interactive web pages.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2393394" y="4671774"/>
            <a:ext cx="10199013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HTML stands for Hyper Text Markup Language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2393394" y="5115997"/>
            <a:ext cx="10199013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HTML is the standard markup language for creating Web pages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2393394" y="5560219"/>
            <a:ext cx="10199013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HTML describes the structure of a Web page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2393394" y="6004441"/>
            <a:ext cx="10199013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HTML consists of a series of elements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2393394" y="6448663"/>
            <a:ext cx="10199013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HTML elements tell the browser how to display the content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2393394" y="6892885"/>
            <a:ext cx="10199013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HTML elements label pieces of content such as "this is a heading", "this is a paragraph", "this is a link", etc.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389620"/>
          </a:xfrm>
          <a:prstGeom prst="rect">
            <a:avLst/>
          </a:prstGeom>
          <a:solidFill>
            <a:srgbClr val="FBFAFF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1167" y="427673"/>
            <a:ext cx="7388066" cy="3970377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621167" y="4631293"/>
            <a:ext cx="3888462" cy="48601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825"/>
              </a:lnSpc>
              <a:buNone/>
            </a:pPr>
            <a:endParaRPr lang="en-US" sz="3060" dirty="0"/>
          </a:p>
        </p:txBody>
      </p:sp>
      <p:sp>
        <p:nvSpPr>
          <p:cNvPr id="6" name="Text 3"/>
          <p:cNvSpPr/>
          <p:nvPr/>
        </p:nvSpPr>
        <p:spPr>
          <a:xfrm>
            <a:off x="3869888" y="5350550"/>
            <a:ext cx="7139345" cy="24872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1960"/>
              </a:lnSpc>
              <a:buSzPct val="100000"/>
              <a:buNone/>
            </a:pPr>
            <a:r>
              <a:rPr lang="en-US" sz="1225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</a:t>
            </a:r>
            <a:r>
              <a:rPr lang="en-US" sz="1225" dirty="0">
                <a:solidFill>
                  <a:srgbClr val="49495A"/>
                </a:solidFill>
                <a:highlight>
                  <a:srgbClr val="E9E8FC"/>
                </a:highlight>
                <a:latin typeface="Consolas" panose="020B0609020204030204" pitchFamily="34" charset="0"/>
                <a:ea typeface="Consolas" panose="020B0609020204030204" pitchFamily="34" charset="-122"/>
                <a:cs typeface="Consolas" panose="020B0609020204030204" pitchFamily="34" charset="-120"/>
              </a:rPr>
              <a:t>&lt;!DOCTYPE html&gt;</a:t>
            </a:r>
            <a:r>
              <a:rPr lang="en-US" sz="1225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declaration defines that this document is an HTML5 document</a:t>
            </a:r>
            <a:endParaRPr lang="en-US" sz="1225" dirty="0"/>
          </a:p>
        </p:txBody>
      </p:sp>
      <p:sp>
        <p:nvSpPr>
          <p:cNvPr id="7" name="Text 4"/>
          <p:cNvSpPr/>
          <p:nvPr/>
        </p:nvSpPr>
        <p:spPr>
          <a:xfrm>
            <a:off x="3869888" y="5661422"/>
            <a:ext cx="7139345" cy="24872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1960"/>
              </a:lnSpc>
              <a:buSzPct val="100000"/>
              <a:buNone/>
            </a:pPr>
            <a:r>
              <a:rPr lang="en-US" sz="1225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</a:t>
            </a:r>
            <a:r>
              <a:rPr lang="en-US" sz="1225" dirty="0">
                <a:solidFill>
                  <a:srgbClr val="49495A"/>
                </a:solidFill>
                <a:highlight>
                  <a:srgbClr val="E9E8FC"/>
                </a:highlight>
                <a:latin typeface="Consolas" panose="020B0609020204030204" pitchFamily="34" charset="0"/>
                <a:ea typeface="Consolas" panose="020B0609020204030204" pitchFamily="34" charset="-122"/>
                <a:cs typeface="Consolas" panose="020B0609020204030204" pitchFamily="34" charset="-120"/>
              </a:rPr>
              <a:t>&lt;html&gt;</a:t>
            </a:r>
            <a:r>
              <a:rPr lang="en-US" sz="1225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element is the root element of an HTML page</a:t>
            </a:r>
            <a:endParaRPr lang="en-US" sz="1225" dirty="0"/>
          </a:p>
        </p:txBody>
      </p:sp>
      <p:sp>
        <p:nvSpPr>
          <p:cNvPr id="8" name="Text 5"/>
          <p:cNvSpPr/>
          <p:nvPr/>
        </p:nvSpPr>
        <p:spPr>
          <a:xfrm>
            <a:off x="3869888" y="5972294"/>
            <a:ext cx="7139345" cy="24872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1960"/>
              </a:lnSpc>
              <a:buSzPct val="100000"/>
              <a:buNone/>
            </a:pPr>
            <a:r>
              <a:rPr lang="en-US" sz="1225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</a:t>
            </a:r>
            <a:r>
              <a:rPr lang="en-US" sz="1225" dirty="0">
                <a:solidFill>
                  <a:srgbClr val="49495A"/>
                </a:solidFill>
                <a:highlight>
                  <a:srgbClr val="E9E8FC"/>
                </a:highlight>
                <a:latin typeface="Consolas" panose="020B0609020204030204" pitchFamily="34" charset="0"/>
                <a:ea typeface="Consolas" panose="020B0609020204030204" pitchFamily="34" charset="-122"/>
                <a:cs typeface="Consolas" panose="020B0609020204030204" pitchFamily="34" charset="-120"/>
              </a:rPr>
              <a:t>&lt;head&gt;</a:t>
            </a:r>
            <a:r>
              <a:rPr lang="en-US" sz="1225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element contains meta information about the HTML page</a:t>
            </a:r>
            <a:endParaRPr lang="en-US" sz="1225" dirty="0"/>
          </a:p>
        </p:txBody>
      </p:sp>
      <p:sp>
        <p:nvSpPr>
          <p:cNvPr id="9" name="Text 6"/>
          <p:cNvSpPr/>
          <p:nvPr/>
        </p:nvSpPr>
        <p:spPr>
          <a:xfrm>
            <a:off x="3869888" y="6283166"/>
            <a:ext cx="7139345" cy="49744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SzPct val="100000"/>
              <a:buNone/>
            </a:pPr>
            <a:r>
              <a:rPr lang="en-US" sz="1225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</a:t>
            </a:r>
            <a:r>
              <a:rPr lang="en-US" sz="1225" dirty="0">
                <a:solidFill>
                  <a:srgbClr val="49495A"/>
                </a:solidFill>
                <a:highlight>
                  <a:srgbClr val="E9E8FC"/>
                </a:highlight>
                <a:latin typeface="Consolas" panose="020B0609020204030204" pitchFamily="34" charset="0"/>
                <a:ea typeface="Consolas" panose="020B0609020204030204" pitchFamily="34" charset="-122"/>
                <a:cs typeface="Consolas" panose="020B0609020204030204" pitchFamily="34" charset="-120"/>
              </a:rPr>
              <a:t>&lt;title&gt;</a:t>
            </a:r>
            <a:r>
              <a:rPr lang="en-US" sz="1225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element specifies a title for the HTML page (which is shown in the browser's title bar or in the page's tab)</a:t>
            </a:r>
            <a:endParaRPr lang="en-US" sz="1225" dirty="0"/>
          </a:p>
        </p:txBody>
      </p:sp>
      <p:sp>
        <p:nvSpPr>
          <p:cNvPr id="10" name="Text 7"/>
          <p:cNvSpPr/>
          <p:nvPr/>
        </p:nvSpPr>
        <p:spPr>
          <a:xfrm>
            <a:off x="3869888" y="6842760"/>
            <a:ext cx="7139345" cy="49744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SzPct val="100000"/>
              <a:buNone/>
            </a:pPr>
            <a:r>
              <a:rPr lang="en-US" sz="1225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</a:t>
            </a:r>
            <a:r>
              <a:rPr lang="en-US" sz="1225" dirty="0">
                <a:solidFill>
                  <a:srgbClr val="49495A"/>
                </a:solidFill>
                <a:highlight>
                  <a:srgbClr val="E9E8FC"/>
                </a:highlight>
                <a:latin typeface="Consolas" panose="020B0609020204030204" pitchFamily="34" charset="0"/>
                <a:ea typeface="Consolas" panose="020B0609020204030204" pitchFamily="34" charset="-122"/>
                <a:cs typeface="Consolas" panose="020B0609020204030204" pitchFamily="34" charset="-120"/>
              </a:rPr>
              <a:t>&lt;body&gt;</a:t>
            </a:r>
            <a:r>
              <a:rPr lang="en-US" sz="1225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element defines the document's body, and is a container for all the visible contents, such as headings, paragraphs, images, hyperlinks, tables, lists, etc.</a:t>
            </a:r>
            <a:endParaRPr lang="en-US" sz="1225" dirty="0"/>
          </a:p>
        </p:txBody>
      </p:sp>
      <p:sp>
        <p:nvSpPr>
          <p:cNvPr id="11" name="Text 8"/>
          <p:cNvSpPr/>
          <p:nvPr/>
        </p:nvSpPr>
        <p:spPr>
          <a:xfrm>
            <a:off x="3869888" y="7402354"/>
            <a:ext cx="7139345" cy="24872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1960"/>
              </a:lnSpc>
              <a:buSzPct val="100000"/>
              <a:buNone/>
            </a:pPr>
            <a:r>
              <a:rPr lang="en-US" sz="1225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</a:t>
            </a:r>
            <a:r>
              <a:rPr lang="en-US" sz="1225" dirty="0">
                <a:solidFill>
                  <a:srgbClr val="49495A"/>
                </a:solidFill>
                <a:highlight>
                  <a:srgbClr val="E9E8FC"/>
                </a:highlight>
                <a:latin typeface="Consolas" panose="020B0609020204030204" pitchFamily="34" charset="0"/>
                <a:ea typeface="Consolas" panose="020B0609020204030204" pitchFamily="34" charset="-122"/>
                <a:cs typeface="Consolas" panose="020B0609020204030204" pitchFamily="34" charset="-120"/>
              </a:rPr>
              <a:t>&lt;h1&gt;</a:t>
            </a:r>
            <a:r>
              <a:rPr lang="en-US" sz="1225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element defines a large heading</a:t>
            </a:r>
            <a:endParaRPr lang="en-US" sz="1225" dirty="0"/>
          </a:p>
        </p:txBody>
      </p:sp>
      <p:sp>
        <p:nvSpPr>
          <p:cNvPr id="12" name="Text 9"/>
          <p:cNvSpPr/>
          <p:nvPr/>
        </p:nvSpPr>
        <p:spPr>
          <a:xfrm>
            <a:off x="3869888" y="7713226"/>
            <a:ext cx="7139345" cy="24872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1960"/>
              </a:lnSpc>
              <a:buSzPct val="100000"/>
              <a:buNone/>
            </a:pPr>
            <a:r>
              <a:rPr lang="en-US" sz="1225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</a:t>
            </a:r>
            <a:r>
              <a:rPr lang="en-US" sz="1225" dirty="0">
                <a:solidFill>
                  <a:srgbClr val="49495A"/>
                </a:solidFill>
                <a:highlight>
                  <a:srgbClr val="E9E8FC"/>
                </a:highlight>
                <a:latin typeface="Consolas" panose="020B0609020204030204" pitchFamily="34" charset="0"/>
                <a:ea typeface="Consolas" panose="020B0609020204030204" pitchFamily="34" charset="-122"/>
                <a:cs typeface="Consolas" panose="020B0609020204030204" pitchFamily="34" charset="-120"/>
              </a:rPr>
              <a:t>&lt;p&gt;</a:t>
            </a:r>
            <a:r>
              <a:rPr lang="en-US" sz="1225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element defines a paragraph</a:t>
            </a:r>
            <a:endParaRPr lang="en-US" sz="12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576798"/>
          </a:xfrm>
          <a:prstGeom prst="rect">
            <a:avLst/>
          </a:prstGeom>
          <a:solidFill>
            <a:srgbClr val="FBFAFF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3657600" cy="10576798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449967" y="427673"/>
            <a:ext cx="3888462" cy="48601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825"/>
              </a:lnSpc>
              <a:buNone/>
            </a:pPr>
            <a:r>
              <a:rPr lang="en-US" sz="306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HTML Structure</a:t>
            </a:r>
            <a:endParaRPr lang="en-US" sz="3060" dirty="0"/>
          </a:p>
        </p:txBody>
      </p:sp>
      <p:sp>
        <p:nvSpPr>
          <p:cNvPr id="6" name="Shape 3"/>
          <p:cNvSpPr/>
          <p:nvPr/>
        </p:nvSpPr>
        <p:spPr>
          <a:xfrm>
            <a:off x="5667732" y="1146929"/>
            <a:ext cx="31075" cy="9002197"/>
          </a:xfrm>
          <a:prstGeom prst="rect">
            <a:avLst/>
          </a:prstGeom>
          <a:solidFill>
            <a:srgbClr val="B8B7E0"/>
          </a:solidFill>
        </p:spPr>
      </p:sp>
      <p:sp>
        <p:nvSpPr>
          <p:cNvPr id="7" name="Shape 4"/>
          <p:cNvSpPr/>
          <p:nvPr/>
        </p:nvSpPr>
        <p:spPr>
          <a:xfrm>
            <a:off x="5858173" y="1427738"/>
            <a:ext cx="544354" cy="31075"/>
          </a:xfrm>
          <a:prstGeom prst="rect">
            <a:avLst/>
          </a:prstGeom>
          <a:solidFill>
            <a:srgbClr val="B8B7E0"/>
          </a:solidFill>
        </p:spPr>
      </p:sp>
      <p:sp>
        <p:nvSpPr>
          <p:cNvPr id="8" name="Shape 5"/>
          <p:cNvSpPr/>
          <p:nvPr/>
        </p:nvSpPr>
        <p:spPr>
          <a:xfrm>
            <a:off x="5508248" y="1268373"/>
            <a:ext cx="349925" cy="349925"/>
          </a:xfrm>
          <a:prstGeom prst="roundRect">
            <a:avLst>
              <a:gd name="adj" fmla="val 26670"/>
            </a:avLst>
          </a:prstGeom>
          <a:solidFill>
            <a:srgbClr val="DED6FF"/>
          </a:solidFill>
        </p:spPr>
      </p:sp>
      <p:sp>
        <p:nvSpPr>
          <p:cNvPr id="9" name="Text 6"/>
          <p:cNvSpPr/>
          <p:nvPr/>
        </p:nvSpPr>
        <p:spPr>
          <a:xfrm>
            <a:off x="5631120" y="1297424"/>
            <a:ext cx="104061" cy="29170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295"/>
              </a:lnSpc>
              <a:buNone/>
            </a:pPr>
            <a:r>
              <a:rPr lang="en-US" sz="183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1835" dirty="0"/>
          </a:p>
        </p:txBody>
      </p:sp>
      <p:sp>
        <p:nvSpPr>
          <p:cNvPr id="10" name="Text 7"/>
          <p:cNvSpPr/>
          <p:nvPr/>
        </p:nvSpPr>
        <p:spPr>
          <a:xfrm>
            <a:off x="6538674" y="1302425"/>
            <a:ext cx="2114788" cy="24300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1915"/>
              </a:lnSpc>
              <a:buNone/>
            </a:pPr>
            <a:r>
              <a:rPr lang="en-US" sz="153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&lt;!DOCTYPE HTML&gt;</a:t>
            </a:r>
            <a:endParaRPr lang="en-US" sz="1530" dirty="0"/>
          </a:p>
        </p:txBody>
      </p:sp>
      <p:sp>
        <p:nvSpPr>
          <p:cNvPr id="11" name="Text 8"/>
          <p:cNvSpPr/>
          <p:nvPr/>
        </p:nvSpPr>
        <p:spPr>
          <a:xfrm>
            <a:off x="6538674" y="1638657"/>
            <a:ext cx="6299359" cy="24872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doctype declaration tells the web browser which version of HTML is being used.</a:t>
            </a:r>
            <a:endParaRPr lang="en-US" sz="1225" dirty="0"/>
          </a:p>
        </p:txBody>
      </p:sp>
      <p:sp>
        <p:nvSpPr>
          <p:cNvPr id="12" name="Shape 9"/>
          <p:cNvSpPr/>
          <p:nvPr/>
        </p:nvSpPr>
        <p:spPr>
          <a:xfrm>
            <a:off x="5858173" y="2479179"/>
            <a:ext cx="544354" cy="31075"/>
          </a:xfrm>
          <a:prstGeom prst="rect">
            <a:avLst/>
          </a:prstGeom>
          <a:solidFill>
            <a:srgbClr val="B8B7E0"/>
          </a:solidFill>
        </p:spPr>
      </p:sp>
      <p:sp>
        <p:nvSpPr>
          <p:cNvPr id="13" name="Shape 10"/>
          <p:cNvSpPr/>
          <p:nvPr/>
        </p:nvSpPr>
        <p:spPr>
          <a:xfrm>
            <a:off x="5508248" y="2319814"/>
            <a:ext cx="349925" cy="349925"/>
          </a:xfrm>
          <a:prstGeom prst="roundRect">
            <a:avLst>
              <a:gd name="adj" fmla="val 26670"/>
            </a:avLst>
          </a:prstGeom>
          <a:solidFill>
            <a:srgbClr val="DED6FF"/>
          </a:solidFill>
        </p:spPr>
      </p:sp>
      <p:sp>
        <p:nvSpPr>
          <p:cNvPr id="14" name="Text 11"/>
          <p:cNvSpPr/>
          <p:nvPr/>
        </p:nvSpPr>
        <p:spPr>
          <a:xfrm>
            <a:off x="5611356" y="2348865"/>
            <a:ext cx="143708" cy="29170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295"/>
              </a:lnSpc>
              <a:buNone/>
            </a:pPr>
            <a:r>
              <a:rPr lang="en-US" sz="183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1835" dirty="0"/>
          </a:p>
        </p:txBody>
      </p:sp>
      <p:sp>
        <p:nvSpPr>
          <p:cNvPr id="15" name="Text 12"/>
          <p:cNvSpPr/>
          <p:nvPr/>
        </p:nvSpPr>
        <p:spPr>
          <a:xfrm>
            <a:off x="6538674" y="2353866"/>
            <a:ext cx="1944172" cy="24300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1915"/>
              </a:lnSpc>
              <a:buNone/>
            </a:pPr>
            <a:r>
              <a:rPr lang="en-US" sz="153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&lt;HTML&gt;</a:t>
            </a:r>
            <a:endParaRPr lang="en-US" sz="1530" dirty="0"/>
          </a:p>
        </p:txBody>
      </p:sp>
      <p:sp>
        <p:nvSpPr>
          <p:cNvPr id="16" name="Text 13"/>
          <p:cNvSpPr/>
          <p:nvPr/>
        </p:nvSpPr>
        <p:spPr>
          <a:xfrm>
            <a:off x="6538674" y="2690098"/>
            <a:ext cx="6299359" cy="49744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HTML element is the root element of the HTML document. It wraps all the content on the webpage.</a:t>
            </a:r>
            <a:endParaRPr lang="en-US" sz="1225" dirty="0"/>
          </a:p>
        </p:txBody>
      </p:sp>
      <p:sp>
        <p:nvSpPr>
          <p:cNvPr id="17" name="Shape 14"/>
          <p:cNvSpPr/>
          <p:nvPr/>
        </p:nvSpPr>
        <p:spPr>
          <a:xfrm>
            <a:off x="5858173" y="3779341"/>
            <a:ext cx="544354" cy="31075"/>
          </a:xfrm>
          <a:prstGeom prst="rect">
            <a:avLst/>
          </a:prstGeom>
          <a:solidFill>
            <a:srgbClr val="B8B7E0"/>
          </a:solidFill>
        </p:spPr>
      </p:sp>
      <p:sp>
        <p:nvSpPr>
          <p:cNvPr id="18" name="Shape 15"/>
          <p:cNvSpPr/>
          <p:nvPr/>
        </p:nvSpPr>
        <p:spPr>
          <a:xfrm>
            <a:off x="5508248" y="3619976"/>
            <a:ext cx="349925" cy="349925"/>
          </a:xfrm>
          <a:prstGeom prst="roundRect">
            <a:avLst>
              <a:gd name="adj" fmla="val 26670"/>
            </a:avLst>
          </a:prstGeom>
          <a:solidFill>
            <a:srgbClr val="DED6FF"/>
          </a:solidFill>
        </p:spPr>
      </p:sp>
      <p:sp>
        <p:nvSpPr>
          <p:cNvPr id="19" name="Text 16"/>
          <p:cNvSpPr/>
          <p:nvPr/>
        </p:nvSpPr>
        <p:spPr>
          <a:xfrm>
            <a:off x="5611356" y="3649028"/>
            <a:ext cx="143708" cy="29170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295"/>
              </a:lnSpc>
              <a:buNone/>
            </a:pPr>
            <a:r>
              <a:rPr lang="en-US" sz="183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1835" dirty="0"/>
          </a:p>
        </p:txBody>
      </p:sp>
      <p:sp>
        <p:nvSpPr>
          <p:cNvPr id="20" name="Text 17"/>
          <p:cNvSpPr/>
          <p:nvPr/>
        </p:nvSpPr>
        <p:spPr>
          <a:xfrm>
            <a:off x="6538674" y="3654028"/>
            <a:ext cx="1944172" cy="24300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1915"/>
              </a:lnSpc>
              <a:buNone/>
            </a:pPr>
            <a:r>
              <a:rPr lang="en-US" sz="153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&lt;head&gt;</a:t>
            </a:r>
            <a:endParaRPr lang="en-US" sz="1530" dirty="0"/>
          </a:p>
        </p:txBody>
      </p:sp>
      <p:sp>
        <p:nvSpPr>
          <p:cNvPr id="21" name="Text 18"/>
          <p:cNvSpPr/>
          <p:nvPr/>
        </p:nvSpPr>
        <p:spPr>
          <a:xfrm>
            <a:off x="6538674" y="3990261"/>
            <a:ext cx="6299359" cy="49744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section contains meta-information about the document, such as its title, character encoding, and links to external resources like CSS stylesheets and JavaScript files.</a:t>
            </a:r>
            <a:endParaRPr lang="en-US" sz="1225" dirty="0"/>
          </a:p>
        </p:txBody>
      </p:sp>
      <p:sp>
        <p:nvSpPr>
          <p:cNvPr id="22" name="Shape 19"/>
          <p:cNvSpPr/>
          <p:nvPr/>
        </p:nvSpPr>
        <p:spPr>
          <a:xfrm>
            <a:off x="5858173" y="5079504"/>
            <a:ext cx="544354" cy="31075"/>
          </a:xfrm>
          <a:prstGeom prst="rect">
            <a:avLst/>
          </a:prstGeom>
          <a:solidFill>
            <a:srgbClr val="B8B7E0"/>
          </a:solidFill>
        </p:spPr>
      </p:sp>
      <p:sp>
        <p:nvSpPr>
          <p:cNvPr id="23" name="Shape 20"/>
          <p:cNvSpPr/>
          <p:nvPr/>
        </p:nvSpPr>
        <p:spPr>
          <a:xfrm>
            <a:off x="5508248" y="4920139"/>
            <a:ext cx="349925" cy="349925"/>
          </a:xfrm>
          <a:prstGeom prst="roundRect">
            <a:avLst>
              <a:gd name="adj" fmla="val 26670"/>
            </a:avLst>
          </a:prstGeom>
          <a:solidFill>
            <a:srgbClr val="DED6FF"/>
          </a:solidFill>
        </p:spPr>
      </p:sp>
      <p:sp>
        <p:nvSpPr>
          <p:cNvPr id="24" name="Text 21"/>
          <p:cNvSpPr/>
          <p:nvPr/>
        </p:nvSpPr>
        <p:spPr>
          <a:xfrm>
            <a:off x="5614928" y="4949190"/>
            <a:ext cx="136565" cy="29170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295"/>
              </a:lnSpc>
              <a:buNone/>
            </a:pPr>
            <a:r>
              <a:rPr lang="en-US" sz="183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4</a:t>
            </a:r>
            <a:endParaRPr lang="en-US" sz="1835" dirty="0"/>
          </a:p>
        </p:txBody>
      </p:sp>
      <p:sp>
        <p:nvSpPr>
          <p:cNvPr id="25" name="Text 22"/>
          <p:cNvSpPr/>
          <p:nvPr/>
        </p:nvSpPr>
        <p:spPr>
          <a:xfrm>
            <a:off x="6538674" y="4954191"/>
            <a:ext cx="2407325" cy="24300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1915"/>
              </a:lnSpc>
              <a:buNone/>
            </a:pPr>
            <a:r>
              <a:rPr lang="en-US" sz="153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&lt;title&gt; Page Title &lt;/title&gt;</a:t>
            </a:r>
            <a:endParaRPr lang="en-US" sz="1530" dirty="0"/>
          </a:p>
        </p:txBody>
      </p:sp>
      <p:sp>
        <p:nvSpPr>
          <p:cNvPr id="26" name="Text 23"/>
          <p:cNvSpPr/>
          <p:nvPr/>
        </p:nvSpPr>
        <p:spPr>
          <a:xfrm>
            <a:off x="6538674" y="5290423"/>
            <a:ext cx="6299359" cy="24872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Title of HTML Page</a:t>
            </a:r>
            <a:endParaRPr lang="en-US" sz="1225" dirty="0"/>
          </a:p>
        </p:txBody>
      </p:sp>
      <p:sp>
        <p:nvSpPr>
          <p:cNvPr id="27" name="Shape 24"/>
          <p:cNvSpPr/>
          <p:nvPr/>
        </p:nvSpPr>
        <p:spPr>
          <a:xfrm>
            <a:off x="5858173" y="6130945"/>
            <a:ext cx="544354" cy="31075"/>
          </a:xfrm>
          <a:prstGeom prst="rect">
            <a:avLst/>
          </a:prstGeom>
          <a:solidFill>
            <a:srgbClr val="B8B7E0"/>
          </a:solidFill>
        </p:spPr>
      </p:sp>
      <p:sp>
        <p:nvSpPr>
          <p:cNvPr id="28" name="Shape 25"/>
          <p:cNvSpPr/>
          <p:nvPr/>
        </p:nvSpPr>
        <p:spPr>
          <a:xfrm>
            <a:off x="5508248" y="5971580"/>
            <a:ext cx="349925" cy="349925"/>
          </a:xfrm>
          <a:prstGeom prst="roundRect">
            <a:avLst>
              <a:gd name="adj" fmla="val 26670"/>
            </a:avLst>
          </a:prstGeom>
          <a:solidFill>
            <a:srgbClr val="DED6FF"/>
          </a:solidFill>
        </p:spPr>
      </p:sp>
      <p:sp>
        <p:nvSpPr>
          <p:cNvPr id="29" name="Text 26"/>
          <p:cNvSpPr/>
          <p:nvPr/>
        </p:nvSpPr>
        <p:spPr>
          <a:xfrm>
            <a:off x="5616952" y="6000631"/>
            <a:ext cx="132517" cy="29170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295"/>
              </a:lnSpc>
              <a:buNone/>
            </a:pPr>
            <a:r>
              <a:rPr lang="en-US" sz="183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5</a:t>
            </a:r>
            <a:endParaRPr lang="en-US" sz="1835" dirty="0"/>
          </a:p>
        </p:txBody>
      </p:sp>
      <p:sp>
        <p:nvSpPr>
          <p:cNvPr id="30" name="Text 27"/>
          <p:cNvSpPr/>
          <p:nvPr/>
        </p:nvSpPr>
        <p:spPr>
          <a:xfrm>
            <a:off x="6538674" y="6005632"/>
            <a:ext cx="1944172" cy="24300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1915"/>
              </a:lnSpc>
              <a:buNone/>
            </a:pPr>
            <a:r>
              <a:rPr lang="en-US" sz="153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&lt;/head&gt;</a:t>
            </a:r>
            <a:endParaRPr lang="en-US" sz="1530" dirty="0"/>
          </a:p>
        </p:txBody>
      </p:sp>
      <p:sp>
        <p:nvSpPr>
          <p:cNvPr id="31" name="Text 28"/>
          <p:cNvSpPr/>
          <p:nvPr/>
        </p:nvSpPr>
        <p:spPr>
          <a:xfrm>
            <a:off x="6538674" y="6341864"/>
            <a:ext cx="6299359" cy="24872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1960"/>
              </a:lnSpc>
              <a:buNone/>
            </a:pPr>
            <a:endParaRPr lang="en-US" sz="1225" dirty="0"/>
          </a:p>
        </p:txBody>
      </p:sp>
      <p:sp>
        <p:nvSpPr>
          <p:cNvPr id="32" name="Shape 29"/>
          <p:cNvSpPr/>
          <p:nvPr/>
        </p:nvSpPr>
        <p:spPr>
          <a:xfrm>
            <a:off x="5858173" y="7182386"/>
            <a:ext cx="544354" cy="31075"/>
          </a:xfrm>
          <a:prstGeom prst="rect">
            <a:avLst/>
          </a:prstGeom>
          <a:solidFill>
            <a:srgbClr val="B8B7E0"/>
          </a:solidFill>
        </p:spPr>
      </p:sp>
      <p:sp>
        <p:nvSpPr>
          <p:cNvPr id="33" name="Shape 30"/>
          <p:cNvSpPr/>
          <p:nvPr/>
        </p:nvSpPr>
        <p:spPr>
          <a:xfrm>
            <a:off x="5508248" y="7023021"/>
            <a:ext cx="349925" cy="349925"/>
          </a:xfrm>
          <a:prstGeom prst="roundRect">
            <a:avLst>
              <a:gd name="adj" fmla="val 26670"/>
            </a:avLst>
          </a:prstGeom>
          <a:solidFill>
            <a:srgbClr val="DED6FF"/>
          </a:solidFill>
        </p:spPr>
      </p:sp>
      <p:sp>
        <p:nvSpPr>
          <p:cNvPr id="34" name="Text 31"/>
          <p:cNvSpPr/>
          <p:nvPr/>
        </p:nvSpPr>
        <p:spPr>
          <a:xfrm>
            <a:off x="5608141" y="7052072"/>
            <a:ext cx="150019" cy="29170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295"/>
              </a:lnSpc>
              <a:buNone/>
            </a:pPr>
            <a:r>
              <a:rPr lang="en-US" sz="183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6</a:t>
            </a:r>
            <a:endParaRPr lang="en-US" sz="1835" dirty="0"/>
          </a:p>
        </p:txBody>
      </p:sp>
      <p:sp>
        <p:nvSpPr>
          <p:cNvPr id="35" name="Text 32"/>
          <p:cNvSpPr/>
          <p:nvPr/>
        </p:nvSpPr>
        <p:spPr>
          <a:xfrm>
            <a:off x="6538674" y="7057073"/>
            <a:ext cx="1944172" cy="24300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1915"/>
              </a:lnSpc>
              <a:buNone/>
            </a:pPr>
            <a:r>
              <a:rPr lang="en-US" sz="153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&lt;body&gt;</a:t>
            </a:r>
            <a:endParaRPr lang="en-US" sz="1530" dirty="0"/>
          </a:p>
        </p:txBody>
      </p:sp>
      <p:sp>
        <p:nvSpPr>
          <p:cNvPr id="36" name="Text 33"/>
          <p:cNvSpPr/>
          <p:nvPr/>
        </p:nvSpPr>
        <p:spPr>
          <a:xfrm>
            <a:off x="6538674" y="7393305"/>
            <a:ext cx="6299359" cy="49744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is where the main content of the webpage is contained. Everything visible on the webpage, such as text, images, and links, is placed within the body section.</a:t>
            </a:r>
            <a:endParaRPr lang="en-US" sz="1225" dirty="0"/>
          </a:p>
        </p:txBody>
      </p:sp>
      <p:sp>
        <p:nvSpPr>
          <p:cNvPr id="37" name="Shape 34"/>
          <p:cNvSpPr/>
          <p:nvPr/>
        </p:nvSpPr>
        <p:spPr>
          <a:xfrm>
            <a:off x="5858173" y="8482548"/>
            <a:ext cx="544354" cy="31075"/>
          </a:xfrm>
          <a:prstGeom prst="rect">
            <a:avLst/>
          </a:prstGeom>
          <a:solidFill>
            <a:srgbClr val="B8B7E0"/>
          </a:solidFill>
        </p:spPr>
      </p:sp>
      <p:sp>
        <p:nvSpPr>
          <p:cNvPr id="38" name="Shape 35"/>
          <p:cNvSpPr/>
          <p:nvPr/>
        </p:nvSpPr>
        <p:spPr>
          <a:xfrm>
            <a:off x="5508248" y="8323183"/>
            <a:ext cx="349925" cy="349925"/>
          </a:xfrm>
          <a:prstGeom prst="roundRect">
            <a:avLst>
              <a:gd name="adj" fmla="val 26670"/>
            </a:avLst>
          </a:prstGeom>
          <a:solidFill>
            <a:srgbClr val="DED6FF"/>
          </a:solidFill>
        </p:spPr>
      </p:sp>
      <p:sp>
        <p:nvSpPr>
          <p:cNvPr id="39" name="Text 36"/>
          <p:cNvSpPr/>
          <p:nvPr/>
        </p:nvSpPr>
        <p:spPr>
          <a:xfrm>
            <a:off x="5624572" y="8352234"/>
            <a:ext cx="117157" cy="29170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295"/>
              </a:lnSpc>
              <a:buNone/>
            </a:pPr>
            <a:r>
              <a:rPr lang="en-US" sz="183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7</a:t>
            </a:r>
            <a:endParaRPr lang="en-US" sz="1835" dirty="0"/>
          </a:p>
        </p:txBody>
      </p:sp>
      <p:sp>
        <p:nvSpPr>
          <p:cNvPr id="40" name="Text 37"/>
          <p:cNvSpPr/>
          <p:nvPr/>
        </p:nvSpPr>
        <p:spPr>
          <a:xfrm>
            <a:off x="6538674" y="8357235"/>
            <a:ext cx="1944172" cy="24300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1915"/>
              </a:lnSpc>
              <a:buNone/>
            </a:pPr>
            <a:r>
              <a:rPr lang="en-US" sz="153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&lt;/body&gt;</a:t>
            </a:r>
            <a:endParaRPr lang="en-US" sz="1530" dirty="0"/>
          </a:p>
        </p:txBody>
      </p:sp>
      <p:sp>
        <p:nvSpPr>
          <p:cNvPr id="41" name="Text 38"/>
          <p:cNvSpPr/>
          <p:nvPr/>
        </p:nvSpPr>
        <p:spPr>
          <a:xfrm>
            <a:off x="6538674" y="8693468"/>
            <a:ext cx="6299359" cy="24872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1960"/>
              </a:lnSpc>
              <a:buNone/>
            </a:pPr>
            <a:endParaRPr lang="en-US" sz="1225" dirty="0"/>
          </a:p>
        </p:txBody>
      </p:sp>
      <p:sp>
        <p:nvSpPr>
          <p:cNvPr id="42" name="Shape 39"/>
          <p:cNvSpPr/>
          <p:nvPr/>
        </p:nvSpPr>
        <p:spPr>
          <a:xfrm>
            <a:off x="5858173" y="9533989"/>
            <a:ext cx="544354" cy="31075"/>
          </a:xfrm>
          <a:prstGeom prst="rect">
            <a:avLst/>
          </a:prstGeom>
          <a:solidFill>
            <a:srgbClr val="B8B7E0"/>
          </a:solidFill>
        </p:spPr>
      </p:sp>
      <p:sp>
        <p:nvSpPr>
          <p:cNvPr id="43" name="Shape 40"/>
          <p:cNvSpPr/>
          <p:nvPr/>
        </p:nvSpPr>
        <p:spPr>
          <a:xfrm>
            <a:off x="5508248" y="9374624"/>
            <a:ext cx="349925" cy="349925"/>
          </a:xfrm>
          <a:prstGeom prst="roundRect">
            <a:avLst>
              <a:gd name="adj" fmla="val 26670"/>
            </a:avLst>
          </a:prstGeom>
          <a:solidFill>
            <a:srgbClr val="DED6FF"/>
          </a:solidFill>
        </p:spPr>
      </p:sp>
      <p:sp>
        <p:nvSpPr>
          <p:cNvPr id="44" name="Text 41"/>
          <p:cNvSpPr/>
          <p:nvPr/>
        </p:nvSpPr>
        <p:spPr>
          <a:xfrm>
            <a:off x="5612428" y="9403675"/>
            <a:ext cx="141446" cy="29170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295"/>
              </a:lnSpc>
              <a:buNone/>
            </a:pPr>
            <a:r>
              <a:rPr lang="en-US" sz="183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8</a:t>
            </a:r>
            <a:endParaRPr lang="en-US" sz="1835" dirty="0"/>
          </a:p>
        </p:txBody>
      </p:sp>
      <p:sp>
        <p:nvSpPr>
          <p:cNvPr id="45" name="Text 42"/>
          <p:cNvSpPr/>
          <p:nvPr/>
        </p:nvSpPr>
        <p:spPr>
          <a:xfrm>
            <a:off x="6538674" y="9408676"/>
            <a:ext cx="1944172" cy="24300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1915"/>
              </a:lnSpc>
              <a:buNone/>
            </a:pPr>
            <a:r>
              <a:rPr lang="en-US" sz="153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&lt;/html&gt;</a:t>
            </a:r>
            <a:endParaRPr lang="en-US" sz="1530" dirty="0"/>
          </a:p>
        </p:txBody>
      </p:sp>
      <p:sp>
        <p:nvSpPr>
          <p:cNvPr id="46" name="Text 43"/>
          <p:cNvSpPr/>
          <p:nvPr/>
        </p:nvSpPr>
        <p:spPr>
          <a:xfrm>
            <a:off x="6538674" y="9744908"/>
            <a:ext cx="6299359" cy="24872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1960"/>
              </a:lnSpc>
              <a:buNone/>
            </a:pPr>
            <a:endParaRPr lang="en-US" sz="12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  <p:sp>
        <p:nvSpPr>
          <p:cNvPr id="4" name="Text 2"/>
          <p:cNvSpPr/>
          <p:nvPr/>
        </p:nvSpPr>
        <p:spPr>
          <a:xfrm>
            <a:off x="2037993" y="1748909"/>
            <a:ext cx="555498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Basic HTML Tags</a:t>
            </a:r>
            <a:endParaRPr lang="en-US" sz="4375" dirty="0"/>
          </a:p>
        </p:txBody>
      </p:sp>
      <p:sp>
        <p:nvSpPr>
          <p:cNvPr id="5" name="Shape 3"/>
          <p:cNvSpPr/>
          <p:nvPr/>
        </p:nvSpPr>
        <p:spPr>
          <a:xfrm>
            <a:off x="2037993" y="306121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</p:spPr>
      </p:sp>
      <p:sp>
        <p:nvSpPr>
          <p:cNvPr id="6" name="Text 4"/>
          <p:cNvSpPr/>
          <p:nvPr/>
        </p:nvSpPr>
        <p:spPr>
          <a:xfrm>
            <a:off x="2213610" y="3102888"/>
            <a:ext cx="148709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25" dirty="0"/>
          </a:p>
        </p:txBody>
      </p:sp>
      <p:sp>
        <p:nvSpPr>
          <p:cNvPr id="7" name="Text 5"/>
          <p:cNvSpPr/>
          <p:nvPr/>
        </p:nvSpPr>
        <p:spPr>
          <a:xfrm>
            <a:off x="2760107" y="3137535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Headings</a:t>
            </a:r>
            <a:endParaRPr lang="en-US" sz="2185" dirty="0"/>
          </a:p>
        </p:txBody>
      </p:sp>
      <p:sp>
        <p:nvSpPr>
          <p:cNvPr id="8" name="Text 6"/>
          <p:cNvSpPr/>
          <p:nvPr/>
        </p:nvSpPr>
        <p:spPr>
          <a:xfrm>
            <a:off x="2760107" y="3617952"/>
            <a:ext cx="4444008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HTML provides six levels of headings, from H1 (largest) to H6 (smallest).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06121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</p:spPr>
      </p:sp>
      <p:sp>
        <p:nvSpPr>
          <p:cNvPr id="10" name="Text 8"/>
          <p:cNvSpPr/>
          <p:nvPr/>
        </p:nvSpPr>
        <p:spPr>
          <a:xfrm>
            <a:off x="7573566" y="3102888"/>
            <a:ext cx="205383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25" dirty="0"/>
          </a:p>
        </p:txBody>
      </p:sp>
      <p:sp>
        <p:nvSpPr>
          <p:cNvPr id="11" name="Text 9"/>
          <p:cNvSpPr/>
          <p:nvPr/>
        </p:nvSpPr>
        <p:spPr>
          <a:xfrm>
            <a:off x="8148399" y="3137535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Paragraphs</a:t>
            </a:r>
            <a:endParaRPr lang="en-US" sz="2185" dirty="0"/>
          </a:p>
        </p:txBody>
      </p:sp>
      <p:sp>
        <p:nvSpPr>
          <p:cNvPr id="12" name="Text 10"/>
          <p:cNvSpPr/>
          <p:nvPr/>
        </p:nvSpPr>
        <p:spPr>
          <a:xfrm>
            <a:off x="8148399" y="3617952"/>
            <a:ext cx="4444008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8148399" y="4106585"/>
            <a:ext cx="4444008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tag is used to define paragraphs of text.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2037993" y="485775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</p:spPr>
      </p:sp>
      <p:sp>
        <p:nvSpPr>
          <p:cNvPr id="15" name="Text 13"/>
          <p:cNvSpPr/>
          <p:nvPr/>
        </p:nvSpPr>
        <p:spPr>
          <a:xfrm>
            <a:off x="2185273" y="4899422"/>
            <a:ext cx="205383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25" dirty="0"/>
          </a:p>
        </p:txBody>
      </p:sp>
      <p:sp>
        <p:nvSpPr>
          <p:cNvPr id="16" name="Text 14"/>
          <p:cNvSpPr/>
          <p:nvPr/>
        </p:nvSpPr>
        <p:spPr>
          <a:xfrm>
            <a:off x="2760107" y="4934069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Links</a:t>
            </a:r>
            <a:endParaRPr lang="en-US" sz="2185" dirty="0"/>
          </a:p>
        </p:txBody>
      </p:sp>
      <p:sp>
        <p:nvSpPr>
          <p:cNvPr id="17" name="Text 15"/>
          <p:cNvSpPr/>
          <p:nvPr/>
        </p:nvSpPr>
        <p:spPr>
          <a:xfrm>
            <a:off x="2760107" y="5414486"/>
            <a:ext cx="4444008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tag is used to create hyperlinks, allowing users to navigate between web pages.</a:t>
            </a:r>
            <a:endParaRPr lang="en-US" sz="1750" dirty="0"/>
          </a:p>
        </p:txBody>
      </p:sp>
      <p:sp>
        <p:nvSpPr>
          <p:cNvPr id="18" name="Shape 16"/>
          <p:cNvSpPr/>
          <p:nvPr/>
        </p:nvSpPr>
        <p:spPr>
          <a:xfrm>
            <a:off x="7426285" y="485775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</p:spPr>
      </p:sp>
      <p:sp>
        <p:nvSpPr>
          <p:cNvPr id="19" name="Text 17"/>
          <p:cNvSpPr/>
          <p:nvPr/>
        </p:nvSpPr>
        <p:spPr>
          <a:xfrm>
            <a:off x="7578685" y="4899422"/>
            <a:ext cx="195024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4</a:t>
            </a:r>
            <a:endParaRPr lang="en-US" sz="2625" dirty="0"/>
          </a:p>
        </p:txBody>
      </p:sp>
      <p:sp>
        <p:nvSpPr>
          <p:cNvPr id="20" name="Text 18"/>
          <p:cNvSpPr/>
          <p:nvPr/>
        </p:nvSpPr>
        <p:spPr>
          <a:xfrm>
            <a:off x="8148399" y="4934069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Images</a:t>
            </a:r>
            <a:endParaRPr lang="en-US" sz="2185" dirty="0"/>
          </a:p>
        </p:txBody>
      </p:sp>
      <p:sp>
        <p:nvSpPr>
          <p:cNvPr id="21" name="Text 19"/>
          <p:cNvSpPr/>
          <p:nvPr/>
        </p:nvSpPr>
        <p:spPr>
          <a:xfrm>
            <a:off x="8148399" y="5414486"/>
            <a:ext cx="4444008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tag is used to insert images into a web page.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  <p:sp>
        <p:nvSpPr>
          <p:cNvPr id="4" name="Text 2"/>
          <p:cNvSpPr/>
          <p:nvPr/>
        </p:nvSpPr>
        <p:spPr>
          <a:xfrm>
            <a:off x="2037993" y="1621036"/>
            <a:ext cx="555498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HTML Attributes</a:t>
            </a:r>
            <a:endParaRPr lang="en-US" sz="4375" dirty="0"/>
          </a:p>
        </p:txBody>
      </p:sp>
      <p:sp>
        <p:nvSpPr>
          <p:cNvPr id="5" name="Shape 3"/>
          <p:cNvSpPr/>
          <p:nvPr/>
        </p:nvSpPr>
        <p:spPr>
          <a:xfrm>
            <a:off x="2037993" y="2759750"/>
            <a:ext cx="5166122" cy="1635562"/>
          </a:xfrm>
          <a:prstGeom prst="roundRect">
            <a:avLst>
              <a:gd name="adj" fmla="val 8151"/>
            </a:avLst>
          </a:prstGeom>
          <a:solidFill>
            <a:srgbClr val="DED6FF"/>
          </a:solidFill>
        </p:spPr>
      </p:sp>
      <p:sp>
        <p:nvSpPr>
          <p:cNvPr id="6" name="Text 4"/>
          <p:cNvSpPr/>
          <p:nvPr/>
        </p:nvSpPr>
        <p:spPr>
          <a:xfrm>
            <a:off x="2260163" y="2981920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ID</a:t>
            </a:r>
            <a:endParaRPr lang="en-US" sz="2185" dirty="0"/>
          </a:p>
        </p:txBody>
      </p:sp>
      <p:sp>
        <p:nvSpPr>
          <p:cNvPr id="7" name="Text 5"/>
          <p:cNvSpPr/>
          <p:nvPr/>
        </p:nvSpPr>
        <p:spPr>
          <a:xfrm>
            <a:off x="2260163" y="3462338"/>
            <a:ext cx="4721781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id attribute uniquely identifies an HTML element on a web page.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759750"/>
            <a:ext cx="5166122" cy="1635562"/>
          </a:xfrm>
          <a:prstGeom prst="roundRect">
            <a:avLst>
              <a:gd name="adj" fmla="val 8151"/>
            </a:avLst>
          </a:prstGeom>
          <a:solidFill>
            <a:srgbClr val="DED6FF"/>
          </a:solidFill>
        </p:spPr>
      </p:sp>
      <p:sp>
        <p:nvSpPr>
          <p:cNvPr id="9" name="Text 7"/>
          <p:cNvSpPr/>
          <p:nvPr/>
        </p:nvSpPr>
        <p:spPr>
          <a:xfrm>
            <a:off x="7648456" y="2981920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Class</a:t>
            </a:r>
            <a:endParaRPr lang="en-US" sz="2185" dirty="0"/>
          </a:p>
        </p:txBody>
      </p:sp>
      <p:sp>
        <p:nvSpPr>
          <p:cNvPr id="10" name="Text 8"/>
          <p:cNvSpPr/>
          <p:nvPr/>
        </p:nvSpPr>
        <p:spPr>
          <a:xfrm>
            <a:off x="7648456" y="3462338"/>
            <a:ext cx="4721781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class attribute groups related HTML elements and allows for CSS styling.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617482"/>
            <a:ext cx="5166122" cy="1990963"/>
          </a:xfrm>
          <a:prstGeom prst="roundRect">
            <a:avLst>
              <a:gd name="adj" fmla="val 6696"/>
            </a:avLst>
          </a:prstGeom>
          <a:solidFill>
            <a:srgbClr val="DED6FF"/>
          </a:solidFill>
        </p:spPr>
      </p:sp>
      <p:sp>
        <p:nvSpPr>
          <p:cNvPr id="12" name="Text 10"/>
          <p:cNvSpPr/>
          <p:nvPr/>
        </p:nvSpPr>
        <p:spPr>
          <a:xfrm>
            <a:off x="2260163" y="4839653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Src</a:t>
            </a:r>
            <a:endParaRPr lang="en-US" sz="2185" dirty="0"/>
          </a:p>
        </p:txBody>
      </p:sp>
      <p:sp>
        <p:nvSpPr>
          <p:cNvPr id="13" name="Text 11"/>
          <p:cNvSpPr/>
          <p:nvPr/>
        </p:nvSpPr>
        <p:spPr>
          <a:xfrm>
            <a:off x="2260163" y="5320070"/>
            <a:ext cx="4721781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src attribute specifies the URL of an image, video, or other media file.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617482"/>
            <a:ext cx="5166122" cy="1990963"/>
          </a:xfrm>
          <a:prstGeom prst="roundRect">
            <a:avLst>
              <a:gd name="adj" fmla="val 6696"/>
            </a:avLst>
          </a:prstGeom>
          <a:solidFill>
            <a:srgbClr val="DED6FF"/>
          </a:solidFill>
        </p:spPr>
      </p:sp>
      <p:sp>
        <p:nvSpPr>
          <p:cNvPr id="15" name="Text 13"/>
          <p:cNvSpPr/>
          <p:nvPr/>
        </p:nvSpPr>
        <p:spPr>
          <a:xfrm>
            <a:off x="7648456" y="4839653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Href</a:t>
            </a:r>
            <a:endParaRPr lang="en-US" sz="2185" dirty="0"/>
          </a:p>
        </p:txBody>
      </p:sp>
      <p:sp>
        <p:nvSpPr>
          <p:cNvPr id="16" name="Text 14"/>
          <p:cNvSpPr/>
          <p:nvPr/>
        </p:nvSpPr>
        <p:spPr>
          <a:xfrm>
            <a:off x="7648456" y="5320070"/>
            <a:ext cx="4721781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href attribute defines the URL of a hyperlink, allowing users to navigate to other pages.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  <p:sp>
        <p:nvSpPr>
          <p:cNvPr id="4" name="Text 2"/>
          <p:cNvSpPr/>
          <p:nvPr/>
        </p:nvSpPr>
        <p:spPr>
          <a:xfrm>
            <a:off x="2037993" y="2316718"/>
            <a:ext cx="9325689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HTML Headings and Paragraphs</a:t>
            </a:r>
            <a:endParaRPr lang="en-US" sz="4375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3455432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233029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Headings</a:t>
            </a:r>
            <a:endParaRPr lang="en-US" sz="2185" dirty="0"/>
          </a:p>
        </p:txBody>
      </p:sp>
      <p:sp>
        <p:nvSpPr>
          <p:cNvPr id="7" name="Text 4"/>
          <p:cNvSpPr/>
          <p:nvPr/>
        </p:nvSpPr>
        <p:spPr>
          <a:xfrm>
            <a:off x="2037993" y="4713446"/>
            <a:ext cx="3295888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HTML headings, from H1 to H6, define the structure and hierarchy of a web page.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3455432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233029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Paragraphs</a:t>
            </a:r>
            <a:endParaRPr lang="en-US" sz="2185" dirty="0"/>
          </a:p>
        </p:txBody>
      </p:sp>
      <p:sp>
        <p:nvSpPr>
          <p:cNvPr id="10" name="Text 6"/>
          <p:cNvSpPr/>
          <p:nvPr/>
        </p:nvSpPr>
        <p:spPr>
          <a:xfrm>
            <a:off x="5667137" y="4713446"/>
            <a:ext cx="3296007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Paragraphs of text are enclosed within the</a:t>
            </a:r>
            <a:endParaRPr lang="en-US" sz="1750" dirty="0"/>
          </a:p>
        </p:txBody>
      </p:sp>
      <p:sp>
        <p:nvSpPr>
          <p:cNvPr id="11" name="Text 7"/>
          <p:cNvSpPr/>
          <p:nvPr/>
        </p:nvSpPr>
        <p:spPr>
          <a:xfrm>
            <a:off x="5667137" y="5557480"/>
            <a:ext cx="3296007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tag, creating readable content.</a:t>
            </a:r>
            <a:endParaRPr lang="en-US" sz="175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3455432"/>
            <a:ext cx="555427" cy="555427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9296400" y="4233029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Formatting</a:t>
            </a:r>
            <a:endParaRPr lang="en-US" sz="2185" dirty="0"/>
          </a:p>
        </p:txBody>
      </p:sp>
      <p:sp>
        <p:nvSpPr>
          <p:cNvPr id="14" name="Text 9"/>
          <p:cNvSpPr/>
          <p:nvPr/>
        </p:nvSpPr>
        <p:spPr>
          <a:xfrm>
            <a:off x="9296400" y="4713446"/>
            <a:ext cx="3296007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HTML provides tags like 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  <a:r>
              <a:rPr lang="en-US" sz="1750" b="1" i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and 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 apply basic formatting to text.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>
              <a:alpha val="85000"/>
            </a:srgbClr>
          </a:solidFill>
        </p:spPr>
      </p:sp>
      <p:sp>
        <p:nvSpPr>
          <p:cNvPr id="6" name="Text 3"/>
          <p:cNvSpPr/>
          <p:nvPr/>
        </p:nvSpPr>
        <p:spPr>
          <a:xfrm>
            <a:off x="2037993" y="1616988"/>
            <a:ext cx="555498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HTML Lists</a:t>
            </a:r>
            <a:endParaRPr lang="en-US" sz="4375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93" y="2644616"/>
            <a:ext cx="3518059" cy="88868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260163" y="3866555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Unordered Lists</a:t>
            </a:r>
            <a:endParaRPr lang="en-US" sz="2185" dirty="0"/>
          </a:p>
        </p:txBody>
      </p:sp>
      <p:sp>
        <p:nvSpPr>
          <p:cNvPr id="9" name="Text 5"/>
          <p:cNvSpPr/>
          <p:nvPr/>
        </p:nvSpPr>
        <p:spPr>
          <a:xfrm>
            <a:off x="2260163" y="4346972"/>
            <a:ext cx="3073718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Unordered lists, created with the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2260163" y="5191006"/>
            <a:ext cx="3073718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tag, display items as bullet points.</a:t>
            </a:r>
            <a:endParaRPr lang="en-US" sz="1750" dirty="0"/>
          </a:p>
        </p:txBody>
      </p:sp>
      <p:sp>
        <p:nvSpPr>
          <p:cNvPr id="11" name="Text 7"/>
          <p:cNvSpPr/>
          <p:nvPr/>
        </p:nvSpPr>
        <p:spPr>
          <a:xfrm>
            <a:off x="2260163" y="6035040"/>
            <a:ext cx="3073718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800"/>
              </a:lnSpc>
              <a:buNone/>
            </a:pPr>
            <a:endParaRPr lang="en-US" sz="175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052" y="2644616"/>
            <a:ext cx="3518178" cy="888682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5778222" y="3866555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Ordered Lists</a:t>
            </a:r>
            <a:endParaRPr lang="en-US" sz="2185" dirty="0"/>
          </a:p>
        </p:txBody>
      </p:sp>
      <p:sp>
        <p:nvSpPr>
          <p:cNvPr id="14" name="Text 9"/>
          <p:cNvSpPr/>
          <p:nvPr/>
        </p:nvSpPr>
        <p:spPr>
          <a:xfrm>
            <a:off x="5778222" y="4346972"/>
            <a:ext cx="3073837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Ordered lists, created with the</a:t>
            </a:r>
            <a:endParaRPr lang="en-US" sz="1750" dirty="0"/>
          </a:p>
        </p:txBody>
      </p:sp>
      <p:sp>
        <p:nvSpPr>
          <p:cNvPr id="15" name="Text 10"/>
          <p:cNvSpPr/>
          <p:nvPr/>
        </p:nvSpPr>
        <p:spPr>
          <a:xfrm>
            <a:off x="5778222" y="5191006"/>
            <a:ext cx="3073837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tag, display items as numbered or lettered lists.</a:t>
            </a:r>
            <a:endParaRPr lang="en-US" sz="1750" dirty="0"/>
          </a:p>
        </p:txBody>
      </p:sp>
      <p:sp>
        <p:nvSpPr>
          <p:cNvPr id="16" name="Text 11"/>
          <p:cNvSpPr/>
          <p:nvPr/>
        </p:nvSpPr>
        <p:spPr>
          <a:xfrm>
            <a:off x="5778222" y="6035040"/>
            <a:ext cx="3073837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800"/>
              </a:lnSpc>
              <a:buNone/>
            </a:pPr>
            <a:endParaRPr lang="en-US" sz="1750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4229" y="2644616"/>
            <a:ext cx="3518178" cy="888682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9296400" y="3866555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List Items</a:t>
            </a:r>
            <a:endParaRPr lang="en-US" sz="2185" dirty="0"/>
          </a:p>
        </p:txBody>
      </p:sp>
      <p:sp>
        <p:nvSpPr>
          <p:cNvPr id="19" name="Text 13"/>
          <p:cNvSpPr/>
          <p:nvPr/>
        </p:nvSpPr>
        <p:spPr>
          <a:xfrm>
            <a:off x="9296400" y="4346972"/>
            <a:ext cx="3073837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Each list item is enclosed within the</a:t>
            </a:r>
            <a:endParaRPr lang="en-US" sz="1750" dirty="0"/>
          </a:p>
        </p:txBody>
      </p:sp>
      <p:sp>
        <p:nvSpPr>
          <p:cNvPr id="20" name="Text 14"/>
          <p:cNvSpPr/>
          <p:nvPr/>
        </p:nvSpPr>
        <p:spPr>
          <a:xfrm>
            <a:off x="9651802" y="5191006"/>
            <a:ext cx="2718435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  <p:sp>
        <p:nvSpPr>
          <p:cNvPr id="4" name="Text 2"/>
          <p:cNvSpPr/>
          <p:nvPr/>
        </p:nvSpPr>
        <p:spPr>
          <a:xfrm>
            <a:off x="2037993" y="1738074"/>
            <a:ext cx="555498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HTML Links</a:t>
            </a:r>
            <a:endParaRPr lang="en-US" sz="4375" dirty="0"/>
          </a:p>
        </p:txBody>
      </p:sp>
      <p:sp>
        <p:nvSpPr>
          <p:cNvPr id="5" name="Shape 3"/>
          <p:cNvSpPr/>
          <p:nvPr/>
        </p:nvSpPr>
        <p:spPr>
          <a:xfrm>
            <a:off x="2037993" y="2876788"/>
            <a:ext cx="10554414" cy="637103"/>
          </a:xfrm>
          <a:prstGeom prst="rect">
            <a:avLst/>
          </a:prstGeom>
          <a:solidFill>
            <a:srgbClr val="DED6FF"/>
          </a:solidFill>
        </p:spPr>
      </p:sp>
      <p:sp>
        <p:nvSpPr>
          <p:cNvPr id="6" name="Text 4"/>
          <p:cNvSpPr/>
          <p:nvPr/>
        </p:nvSpPr>
        <p:spPr>
          <a:xfrm>
            <a:off x="2260163" y="3017639"/>
            <a:ext cx="4829056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Link Type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41181" y="3017639"/>
            <a:ext cx="4829056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Description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260163" y="3654743"/>
            <a:ext cx="4829056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Internal Link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181" y="3654743"/>
            <a:ext cx="4829056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Links to other pages within the same website, using a relative URL.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2037993" y="4506397"/>
            <a:ext cx="10554414" cy="992505"/>
          </a:xfrm>
          <a:prstGeom prst="rect">
            <a:avLst/>
          </a:prstGeom>
          <a:solidFill>
            <a:srgbClr val="DED6FF"/>
          </a:solidFill>
        </p:spPr>
      </p:sp>
      <p:sp>
        <p:nvSpPr>
          <p:cNvPr id="11" name="Text 9"/>
          <p:cNvSpPr/>
          <p:nvPr/>
        </p:nvSpPr>
        <p:spPr>
          <a:xfrm>
            <a:off x="2260163" y="4647248"/>
            <a:ext cx="4829056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External Link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41181" y="4647248"/>
            <a:ext cx="4829056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Links to pages on other websites, using an absolute URL.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2260163" y="5639753"/>
            <a:ext cx="4829056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Mailto Link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5639753"/>
            <a:ext cx="4829056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Opens the user's default email client and pre-fills the recipient's email address.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3611</Words>
  <Application>WPS Presentation</Application>
  <PresentationFormat>On-screen Show (16:9)</PresentationFormat>
  <Paragraphs>186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7" baseType="lpstr">
      <vt:lpstr>Arial</vt:lpstr>
      <vt:lpstr>SimSun</vt:lpstr>
      <vt:lpstr>Wingdings</vt:lpstr>
      <vt:lpstr>Libre Baskerville</vt:lpstr>
      <vt:lpstr>Segoe Print</vt:lpstr>
      <vt:lpstr>Libre Baskerville</vt:lpstr>
      <vt:lpstr>Libre Baskerville</vt:lpstr>
      <vt:lpstr>Open Sans</vt:lpstr>
      <vt:lpstr>Open Sans</vt:lpstr>
      <vt:lpstr>Open Sans</vt:lpstr>
      <vt:lpstr>Consolas</vt:lpstr>
      <vt:lpstr>Consolas</vt:lpstr>
      <vt:lpstr>Consolas</vt:lpstr>
      <vt:lpstr>Calibri</vt:lpstr>
      <vt:lpstr>Microsoft YaHei</vt:lpstr>
      <vt:lpstr>Arial Unicode MS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Pawan Maurya</cp:lastModifiedBy>
  <cp:revision>2</cp:revision>
  <dcterms:created xsi:type="dcterms:W3CDTF">2024-05-08T09:02:00Z</dcterms:created>
  <dcterms:modified xsi:type="dcterms:W3CDTF">2024-05-08T09:39:40Z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22F20B31139A4CD584617E06E4350B94_13</vt:lpwstr>
  </property>
  <property fmtid="{D5CDD505-2E9C-101B-9397-08002B2CF9AE}" pid="3" name="KSOProductBuildVer">
    <vt:lpwstr>1033-12.2.0.16731</vt:lpwstr>
  </property>
</Properties>
</file>