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Spectral"/>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ectral-bold.fntdata"/><Relationship Id="rId25" Type="http://schemas.openxmlformats.org/officeDocument/2006/relationships/font" Target="fonts/Spectral-regular.fntdata"/><Relationship Id="rId28" Type="http://schemas.openxmlformats.org/officeDocument/2006/relationships/font" Target="fonts/Spectral-boldItalic.fntdata"/><Relationship Id="rId27" Type="http://schemas.openxmlformats.org/officeDocument/2006/relationships/font" Target="fonts/Spectral-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3.jpg"/><Relationship Id="rId5"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7.jpg"/><Relationship Id="rId5"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g"/><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idx="1" type="subTitle"/>
          </p:nvPr>
        </p:nvSpPr>
        <p:spPr>
          <a:xfrm>
            <a:off x="1371600" y="2422150"/>
            <a:ext cx="6400800" cy="838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262626"/>
              </a:buClr>
              <a:buSzPts val="2400"/>
              <a:buNone/>
            </a:pPr>
            <a:r>
              <a:rPr b="1" lang="en-US" sz="2400">
                <a:solidFill>
                  <a:srgbClr val="262626"/>
                </a:solidFill>
              </a:rPr>
              <a:t>Technical Session: 7 Paper ID : 703</a:t>
            </a:r>
            <a:endParaRPr b="1" sz="2400">
              <a:solidFill>
                <a:srgbClr val="262626"/>
              </a:solidFill>
            </a:endParaRPr>
          </a:p>
          <a:p>
            <a:pPr indent="0" lvl="0" marL="0" rtl="0" algn="ctr">
              <a:lnSpc>
                <a:spcPct val="100000"/>
              </a:lnSpc>
              <a:spcBef>
                <a:spcPts val="480"/>
              </a:spcBef>
              <a:spcAft>
                <a:spcPts val="0"/>
              </a:spcAft>
              <a:buClr>
                <a:srgbClr val="888888"/>
              </a:buClr>
              <a:buSzPts val="2400"/>
              <a:buNone/>
            </a:pPr>
            <a:r>
              <a:t/>
            </a:r>
            <a:endParaRPr sz="2400">
              <a:solidFill>
                <a:srgbClr val="262626"/>
              </a:solidFill>
            </a:endParaRPr>
          </a:p>
        </p:txBody>
      </p:sp>
      <p:sp>
        <p:nvSpPr>
          <p:cNvPr id="89" name="Google Shape;89;p13"/>
          <p:cNvSpPr txBox="1"/>
          <p:nvPr>
            <p:ph type="ctrTitle"/>
          </p:nvPr>
        </p:nvSpPr>
        <p:spPr>
          <a:xfrm>
            <a:off x="571500" y="1120800"/>
            <a:ext cx="7772400" cy="147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BDD1F9"/>
              </a:buClr>
              <a:buSzPts val="2800"/>
              <a:buFont typeface="Calibri"/>
              <a:buNone/>
            </a:pPr>
            <a:r>
              <a:rPr b="1" lang="en-US" sz="2800">
                <a:solidFill>
                  <a:srgbClr val="BDD1F9"/>
                </a:solidFill>
              </a:rPr>
              <a:t>National Conference on Emerging Technologies on Computing and Communication (NETC</a:t>
            </a:r>
            <a:r>
              <a:rPr b="1" baseline="30000" lang="en-US" sz="2800">
                <a:solidFill>
                  <a:srgbClr val="BDD1F9"/>
                </a:solidFill>
              </a:rPr>
              <a:t>2</a:t>
            </a:r>
            <a:r>
              <a:rPr b="1" lang="en-US" sz="2800">
                <a:solidFill>
                  <a:srgbClr val="BDD1F9"/>
                </a:solidFill>
              </a:rPr>
              <a:t>) 2019</a:t>
            </a:r>
            <a:endParaRPr b="1" sz="2800">
              <a:solidFill>
                <a:srgbClr val="BDD1F9"/>
              </a:solidFill>
            </a:endParaRPr>
          </a:p>
        </p:txBody>
      </p:sp>
      <p:sp>
        <p:nvSpPr>
          <p:cNvPr id="90" name="Google Shape;90;p13"/>
          <p:cNvSpPr/>
          <p:nvPr/>
        </p:nvSpPr>
        <p:spPr>
          <a:xfrm>
            <a:off x="495300" y="2887684"/>
            <a:ext cx="7848600" cy="708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002060"/>
                </a:solidFill>
                <a:latin typeface="Verdana"/>
                <a:ea typeface="Verdana"/>
                <a:cs typeface="Verdana"/>
                <a:sym typeface="Verdana"/>
              </a:rPr>
              <a:t>Data transmission to a portable speaker using Li-Fi technology and solar charger for smart phones.</a:t>
            </a:r>
            <a:endParaRPr b="1" i="0" sz="3000" u="none" cap="none" strike="noStrike">
              <a:solidFill>
                <a:srgbClr val="002060"/>
              </a:solidFill>
              <a:latin typeface="Verdana"/>
              <a:ea typeface="Verdana"/>
              <a:cs typeface="Verdana"/>
              <a:sym typeface="Verdana"/>
            </a:endParaRPr>
          </a:p>
        </p:txBody>
      </p:sp>
      <p:sp>
        <p:nvSpPr>
          <p:cNvPr id="91" name="Google Shape;91;p13"/>
          <p:cNvSpPr txBox="1"/>
          <p:nvPr/>
        </p:nvSpPr>
        <p:spPr>
          <a:xfrm>
            <a:off x="533400" y="4578550"/>
            <a:ext cx="7848600" cy="19812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400"/>
              </a:spcBef>
              <a:spcAft>
                <a:spcPts val="0"/>
              </a:spcAft>
              <a:buClr>
                <a:srgbClr val="17365D"/>
              </a:buClr>
              <a:buSzPts val="2000"/>
              <a:buFont typeface="Arial"/>
              <a:buNone/>
            </a:pPr>
            <a:r>
              <a:rPr b="1" i="0" lang="en-US" sz="2000" u="none" cap="none" strike="noStrike">
                <a:solidFill>
                  <a:srgbClr val="17365D"/>
                </a:solidFill>
                <a:latin typeface="Times New Roman"/>
                <a:ea typeface="Times New Roman"/>
                <a:cs typeface="Times New Roman"/>
                <a:sym typeface="Times New Roman"/>
              </a:rPr>
              <a:t>Pavan Teja B Diwakar Babu</a:t>
            </a:r>
            <a:endParaRPr b="1" i="0" sz="2000" u="none" cap="none" strike="noStrike">
              <a:solidFill>
                <a:srgbClr val="17365D"/>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17365D"/>
              </a:buClr>
              <a:buSzPts val="2000"/>
              <a:buFont typeface="Arial"/>
              <a:buNone/>
            </a:pPr>
            <a:r>
              <a:rPr b="1" i="0" lang="en-US" sz="2000" u="none" cap="none" strike="noStrike">
                <a:solidFill>
                  <a:srgbClr val="17365D"/>
                </a:solidFill>
                <a:latin typeface="Times New Roman"/>
                <a:ea typeface="Times New Roman"/>
                <a:cs typeface="Times New Roman"/>
                <a:sym typeface="Times New Roman"/>
              </a:rPr>
              <a:t>Pawan V</a:t>
            </a:r>
            <a:endParaRPr b="1" i="0" sz="2000" u="none" cap="none" strike="noStrike">
              <a:solidFill>
                <a:srgbClr val="17365D"/>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17365D"/>
              </a:buClr>
              <a:buSzPts val="2000"/>
              <a:buFont typeface="Arial"/>
              <a:buNone/>
            </a:pPr>
            <a:r>
              <a:rPr b="1" i="0" lang="en-US" sz="2000" u="none" cap="none" strike="noStrike">
                <a:solidFill>
                  <a:srgbClr val="17365D"/>
                </a:solidFill>
                <a:latin typeface="Times New Roman"/>
                <a:ea typeface="Times New Roman"/>
                <a:cs typeface="Times New Roman"/>
                <a:sym typeface="Times New Roman"/>
              </a:rPr>
              <a:t>Suraj R Bellad</a:t>
            </a:r>
            <a:endParaRPr b="1" i="0" sz="2000" u="none" cap="none" strike="noStrike">
              <a:solidFill>
                <a:srgbClr val="17365D"/>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17365D"/>
              </a:buClr>
              <a:buSzPts val="2000"/>
              <a:buFont typeface="Arial"/>
              <a:buNone/>
            </a:pPr>
            <a:r>
              <a:rPr b="1" i="0" lang="en-US" sz="2000" u="none" cap="none" strike="noStrike">
                <a:solidFill>
                  <a:srgbClr val="17365D"/>
                </a:solidFill>
                <a:latin typeface="Times New Roman"/>
                <a:ea typeface="Times New Roman"/>
                <a:cs typeface="Times New Roman"/>
                <a:sym typeface="Times New Roman"/>
              </a:rPr>
              <a:t>Dept. of CSE</a:t>
            </a:r>
            <a:endParaRPr b="1" i="0" sz="2000" u="none" cap="none" strike="noStrike">
              <a:solidFill>
                <a:srgbClr val="17365D"/>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17365D"/>
              </a:buClr>
              <a:buSzPts val="2000"/>
              <a:buFont typeface="Arial"/>
              <a:buNone/>
            </a:pPr>
            <a:r>
              <a:rPr b="1" i="0" lang="en-US" sz="2000" u="none" cap="none" strike="noStrike">
                <a:solidFill>
                  <a:srgbClr val="17365D"/>
                </a:solidFill>
                <a:latin typeface="Times New Roman"/>
                <a:ea typeface="Times New Roman"/>
                <a:cs typeface="Times New Roman"/>
                <a:sym typeface="Times New Roman"/>
              </a:rPr>
              <a:t>patb16cs@cmrit.ac.in/pawv16cs@cmrit.ac.in/surb16cs@cmrit.ac.in</a:t>
            </a:r>
            <a:endParaRPr b="1" i="0" sz="2000" u="none" cap="none" strike="noStrike">
              <a:solidFill>
                <a:srgbClr val="17365D"/>
              </a:solidFill>
              <a:latin typeface="Times New Roman"/>
              <a:ea typeface="Times New Roman"/>
              <a:cs typeface="Times New Roman"/>
              <a:sym typeface="Times New Roman"/>
            </a:endParaRPr>
          </a:p>
        </p:txBody>
      </p:sp>
      <p:sp>
        <p:nvSpPr>
          <p:cNvPr id="92" name="Google Shape;92;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t/>
            </a:r>
            <a:endParaRPr/>
          </a:p>
        </p:txBody>
      </p:sp>
      <p:sp>
        <p:nvSpPr>
          <p:cNvPr id="167" name="Google Shape;167;p2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3000">
                <a:latin typeface="Times New Roman"/>
                <a:ea typeface="Times New Roman"/>
                <a:cs typeface="Times New Roman"/>
                <a:sym typeface="Times New Roman"/>
              </a:rPr>
              <a:t>iii) The transmission does not create interference in sensitive electronic devices thus making it better to use it in environments like hospitals and aircrafts.</a:t>
            </a:r>
            <a:endParaRPr sz="30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3000">
                <a:latin typeface="Times New Roman"/>
                <a:ea typeface="Times New Roman"/>
                <a:cs typeface="Times New Roman"/>
                <a:sym typeface="Times New Roman"/>
              </a:rPr>
              <a:t>iv)By including all the light-sources around the building we can enable larger area of coverage than a single WiFi router.</a:t>
            </a:r>
            <a:endParaRPr sz="30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3000">
                <a:latin typeface="Times New Roman"/>
                <a:ea typeface="Times New Roman"/>
                <a:cs typeface="Times New Roman"/>
                <a:sym typeface="Times New Roman"/>
              </a:rPr>
              <a:t>v) We need to have a clear line of sight to achieve the same.</a:t>
            </a:r>
            <a:endParaRPr sz="30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a:p>
        </p:txBody>
      </p:sp>
      <p:sp>
        <p:nvSpPr>
          <p:cNvPr id="168" name="Google Shape;168;p22"/>
          <p:cNvSpPr txBox="1"/>
          <p:nvPr>
            <p:ph idx="11" type="ftr"/>
          </p:nvPr>
        </p:nvSpPr>
        <p:spPr>
          <a:xfrm>
            <a:off x="0" y="6126175"/>
            <a:ext cx="8382000" cy="365100"/>
          </a:xfrm>
          <a:prstGeom prst="rect">
            <a:avLst/>
          </a:prstGeom>
          <a:gradFill>
            <a:gsLst>
              <a:gs pos="0">
                <a:srgbClr val="94B7FF"/>
              </a:gs>
              <a:gs pos="50000">
                <a:srgbClr val="BCD1FF"/>
              </a:gs>
              <a:gs pos="100000">
                <a:srgbClr val="DEE8FF"/>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1400">
                <a:solidFill>
                  <a:srgbClr val="17365D"/>
                </a:solidFill>
              </a:rPr>
              <a:t>National Conference on Emerging Technologies in Computing and Communication (NETC</a:t>
            </a:r>
            <a:r>
              <a:rPr b="1" baseline="30000" lang="en-US" sz="1400">
                <a:solidFill>
                  <a:srgbClr val="17365D"/>
                </a:solidFill>
              </a:rPr>
              <a:t>2</a:t>
            </a:r>
            <a:r>
              <a:rPr b="1" lang="en-US" sz="1400">
                <a:solidFill>
                  <a:srgbClr val="17365D"/>
                </a:solidFill>
              </a:rPr>
              <a:t>) May 17,18 2019</a:t>
            </a:r>
            <a:endParaRPr b="1" sz="1400">
              <a:solidFill>
                <a:srgbClr val="17365D"/>
              </a:solidFill>
            </a:endParaRPr>
          </a:p>
        </p:txBody>
      </p:sp>
      <p:sp>
        <p:nvSpPr>
          <p:cNvPr id="169" name="Google Shape;169;p22"/>
          <p:cNvSpPr txBox="1"/>
          <p:nvPr/>
        </p:nvSpPr>
        <p:spPr>
          <a:xfrm>
            <a:off x="8382000" y="6126300"/>
            <a:ext cx="762000" cy="365100"/>
          </a:xfrm>
          <a:prstGeom prst="rect">
            <a:avLst/>
          </a:prstGeom>
          <a:solidFill>
            <a:srgbClr val="6699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7365D"/>
              </a:buClr>
              <a:buSzPts val="2000"/>
              <a:buFont typeface="Calibri"/>
              <a:buNone/>
            </a:pPr>
            <a:fld id="{00000000-1234-1234-1234-123412341234}" type="slidenum">
              <a:rPr b="1" i="0" lang="en-US" sz="2000" u="none" cap="none" strike="noStrike">
                <a:solidFill>
                  <a:srgbClr val="17365D"/>
                </a:solidFill>
                <a:latin typeface="Calibri"/>
                <a:ea typeface="Calibri"/>
                <a:cs typeface="Calibri"/>
                <a:sym typeface="Calibri"/>
              </a:rPr>
              <a:t>‹#›</a:t>
            </a:fld>
            <a:endParaRPr b="1" i="0" sz="2000" u="none" cap="none" strike="noStrike">
              <a:solidFill>
                <a:srgbClr val="17365D"/>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Framework / Model </a:t>
            </a:r>
            <a:endParaRPr/>
          </a:p>
        </p:txBody>
      </p:sp>
      <p:sp>
        <p:nvSpPr>
          <p:cNvPr id="175" name="Google Shape;175;p23"/>
          <p:cNvSpPr txBox="1"/>
          <p:nvPr>
            <p:ph idx="1" type="body"/>
          </p:nvPr>
        </p:nvSpPr>
        <p:spPr>
          <a:xfrm>
            <a:off x="-491986" y="1600075"/>
            <a:ext cx="8229600" cy="4526100"/>
          </a:xfrm>
          <a:prstGeom prst="rect">
            <a:avLst/>
          </a:prstGeom>
          <a:noFill/>
          <a:ln>
            <a:noFill/>
          </a:ln>
        </p:spPr>
        <p:txBody>
          <a:bodyPr anchorCtr="0" anchor="t" bIns="45700" lIns="91425" spcFirstLastPara="1" rIns="91425" wrap="square" tIns="45700">
            <a:noAutofit/>
          </a:bodyPr>
          <a:lstStyle/>
          <a:p>
            <a:pPr indent="0" lvl="0" marL="342900" rtl="0" algn="l">
              <a:lnSpc>
                <a:spcPct val="100000"/>
              </a:lnSpc>
              <a:spcBef>
                <a:spcPts val="0"/>
              </a:spcBef>
              <a:spcAft>
                <a:spcPts val="0"/>
              </a:spcAft>
              <a:buSzPts val="1800"/>
              <a:buNone/>
            </a:pPr>
            <a:r>
              <a:rPr lang="en-US"/>
              <a:t>Dont disturb this part i’ll upload the circuitary used for implementation</a:t>
            </a:r>
            <a:endParaRPr/>
          </a:p>
        </p:txBody>
      </p:sp>
      <p:sp>
        <p:nvSpPr>
          <p:cNvPr id="176" name="Google Shape;176;p23"/>
          <p:cNvSpPr txBox="1"/>
          <p:nvPr>
            <p:ph idx="12" type="sldNum"/>
          </p:nvPr>
        </p:nvSpPr>
        <p:spPr>
          <a:xfrm>
            <a:off x="8382000" y="6126163"/>
            <a:ext cx="762000" cy="365100"/>
          </a:xfrm>
          <a:prstGeom prst="rect">
            <a:avLst/>
          </a:prstGeom>
          <a:solidFill>
            <a:srgbClr val="6699FF"/>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fld id="{00000000-1234-1234-1234-123412341234}" type="slidenum">
              <a:rPr b="1" lang="en-US" sz="2000">
                <a:solidFill>
                  <a:srgbClr val="17365D"/>
                </a:solidFill>
              </a:rPr>
              <a:t>‹#›</a:t>
            </a:fld>
            <a:endParaRPr b="1" sz="2000">
              <a:solidFill>
                <a:srgbClr val="17365D"/>
              </a:solidFill>
            </a:endParaRPr>
          </a:p>
        </p:txBody>
      </p:sp>
      <p:sp>
        <p:nvSpPr>
          <p:cNvPr id="177" name="Google Shape;177;p23"/>
          <p:cNvSpPr txBox="1"/>
          <p:nvPr>
            <p:ph idx="11" type="ftr"/>
          </p:nvPr>
        </p:nvSpPr>
        <p:spPr>
          <a:xfrm>
            <a:off x="0" y="6126175"/>
            <a:ext cx="8382000" cy="365100"/>
          </a:xfrm>
          <a:prstGeom prst="rect">
            <a:avLst/>
          </a:prstGeom>
          <a:gradFill>
            <a:gsLst>
              <a:gs pos="0">
                <a:srgbClr val="94B7FF"/>
              </a:gs>
              <a:gs pos="50000">
                <a:srgbClr val="BCD1FF"/>
              </a:gs>
              <a:gs pos="100000">
                <a:srgbClr val="DEE8FF"/>
              </a:gs>
            </a:gsLst>
            <a:lin ang="5400000"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1400">
                <a:solidFill>
                  <a:srgbClr val="17365D"/>
                </a:solidFill>
              </a:rPr>
              <a:t>National Conference on Emerging Technologies in Computing and Communication (NETC</a:t>
            </a:r>
            <a:r>
              <a:rPr b="1" baseline="30000" lang="en-US" sz="1400">
                <a:solidFill>
                  <a:srgbClr val="17365D"/>
                </a:solidFill>
              </a:rPr>
              <a:t>2</a:t>
            </a:r>
            <a:r>
              <a:rPr b="1" lang="en-US" sz="1400">
                <a:solidFill>
                  <a:srgbClr val="17365D"/>
                </a:solidFill>
              </a:rPr>
              <a:t>) May 17,18 2019</a:t>
            </a:r>
            <a:endParaRPr b="1" sz="1400">
              <a:solidFill>
                <a:srgbClr val="17365D"/>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Methodology</a:t>
            </a:r>
            <a:endParaRPr/>
          </a:p>
        </p:txBody>
      </p:sp>
      <p:sp>
        <p:nvSpPr>
          <p:cNvPr id="183" name="Google Shape;183;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342900" rtl="0" algn="l">
              <a:lnSpc>
                <a:spcPct val="100000"/>
              </a:lnSpc>
              <a:spcBef>
                <a:spcPts val="0"/>
              </a:spcBef>
              <a:spcAft>
                <a:spcPts val="0"/>
              </a:spcAft>
              <a:buSzPts val="1800"/>
              <a:buNone/>
            </a:pPr>
            <a:r>
              <a:rPr lang="en-US"/>
              <a:t>components used are:</a:t>
            </a:r>
            <a:endParaRPr/>
          </a:p>
          <a:p>
            <a:pPr indent="0" lvl="0" marL="342900" rtl="0" algn="l">
              <a:lnSpc>
                <a:spcPct val="100000"/>
              </a:lnSpc>
              <a:spcBef>
                <a:spcPts val="0"/>
              </a:spcBef>
              <a:spcAft>
                <a:spcPts val="0"/>
              </a:spcAft>
              <a:buSzPts val="1800"/>
              <a:buNone/>
            </a:pPr>
            <a:r>
              <a:t/>
            </a:r>
            <a:endParaRPr/>
          </a:p>
        </p:txBody>
      </p:sp>
      <p:sp>
        <p:nvSpPr>
          <p:cNvPr id="184" name="Google Shape;184;p24"/>
          <p:cNvSpPr txBox="1"/>
          <p:nvPr>
            <p:ph idx="12" type="sldNum"/>
          </p:nvPr>
        </p:nvSpPr>
        <p:spPr>
          <a:xfrm>
            <a:off x="8382000" y="6126163"/>
            <a:ext cx="762000" cy="365100"/>
          </a:xfrm>
          <a:prstGeom prst="rect">
            <a:avLst/>
          </a:prstGeom>
          <a:solidFill>
            <a:srgbClr val="6699FF"/>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fld id="{00000000-1234-1234-1234-123412341234}" type="slidenum">
              <a:rPr b="1" lang="en-US" sz="2000">
                <a:solidFill>
                  <a:srgbClr val="17365D"/>
                </a:solidFill>
              </a:rPr>
              <a:t>‹#›</a:t>
            </a:fld>
            <a:endParaRPr b="1" sz="2000">
              <a:solidFill>
                <a:srgbClr val="17365D"/>
              </a:solidFill>
            </a:endParaRPr>
          </a:p>
        </p:txBody>
      </p:sp>
      <p:sp>
        <p:nvSpPr>
          <p:cNvPr id="185" name="Google Shape;185;p24"/>
          <p:cNvSpPr txBox="1"/>
          <p:nvPr>
            <p:ph idx="11" type="ftr"/>
          </p:nvPr>
        </p:nvSpPr>
        <p:spPr>
          <a:xfrm>
            <a:off x="0" y="6126175"/>
            <a:ext cx="8382000" cy="365100"/>
          </a:xfrm>
          <a:prstGeom prst="rect">
            <a:avLst/>
          </a:prstGeom>
          <a:gradFill>
            <a:gsLst>
              <a:gs pos="0">
                <a:srgbClr val="94B7FF"/>
              </a:gs>
              <a:gs pos="50000">
                <a:srgbClr val="BCD1FF"/>
              </a:gs>
              <a:gs pos="100000">
                <a:srgbClr val="DEE8FF"/>
              </a:gs>
            </a:gsLst>
            <a:lin ang="5400000"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1400">
                <a:solidFill>
                  <a:srgbClr val="17365D"/>
                </a:solidFill>
              </a:rPr>
              <a:t>National Conference on Emerging Technologies in Computing and Communication (NETC</a:t>
            </a:r>
            <a:r>
              <a:rPr b="1" baseline="30000" lang="en-US" sz="1400">
                <a:solidFill>
                  <a:srgbClr val="17365D"/>
                </a:solidFill>
              </a:rPr>
              <a:t>2</a:t>
            </a:r>
            <a:r>
              <a:rPr b="1" lang="en-US" sz="1400">
                <a:solidFill>
                  <a:srgbClr val="17365D"/>
                </a:solidFill>
              </a:rPr>
              <a:t>) May 17,18 2019</a:t>
            </a:r>
            <a:endParaRPr b="1" sz="1400">
              <a:solidFill>
                <a:srgbClr val="17365D"/>
              </a:solidFill>
            </a:endParaRPr>
          </a:p>
        </p:txBody>
      </p:sp>
      <p:pic>
        <p:nvPicPr>
          <p:cNvPr id="186" name="Google Shape;186;p24"/>
          <p:cNvPicPr preferRelativeResize="0"/>
          <p:nvPr/>
        </p:nvPicPr>
        <p:blipFill rotWithShape="1">
          <a:blip r:embed="rId3">
            <a:alphaModFix/>
          </a:blip>
          <a:srcRect b="0" l="0" r="0" t="0"/>
          <a:stretch/>
        </p:blipFill>
        <p:spPr>
          <a:xfrm>
            <a:off x="6124750" y="2176999"/>
            <a:ext cx="1673650" cy="1673650"/>
          </a:xfrm>
          <a:prstGeom prst="rect">
            <a:avLst/>
          </a:prstGeom>
          <a:noFill/>
          <a:ln>
            <a:noFill/>
          </a:ln>
        </p:spPr>
      </p:pic>
      <p:pic>
        <p:nvPicPr>
          <p:cNvPr id="187" name="Google Shape;187;p24"/>
          <p:cNvPicPr preferRelativeResize="0"/>
          <p:nvPr/>
        </p:nvPicPr>
        <p:blipFill rotWithShape="1">
          <a:blip r:embed="rId4">
            <a:alphaModFix/>
          </a:blip>
          <a:srcRect b="0" l="0" r="0" t="0"/>
          <a:stretch/>
        </p:blipFill>
        <p:spPr>
          <a:xfrm>
            <a:off x="334800" y="2287897"/>
            <a:ext cx="1673650" cy="1673650"/>
          </a:xfrm>
          <a:prstGeom prst="rect">
            <a:avLst/>
          </a:prstGeom>
          <a:noFill/>
          <a:ln>
            <a:noFill/>
          </a:ln>
        </p:spPr>
      </p:pic>
      <p:pic>
        <p:nvPicPr>
          <p:cNvPr id="188" name="Google Shape;188;p24"/>
          <p:cNvPicPr preferRelativeResize="0"/>
          <p:nvPr/>
        </p:nvPicPr>
        <p:blipFill rotWithShape="1">
          <a:blip r:embed="rId5">
            <a:alphaModFix/>
          </a:blip>
          <a:srcRect b="0" l="0" r="0" t="0"/>
          <a:stretch/>
        </p:blipFill>
        <p:spPr>
          <a:xfrm>
            <a:off x="2705200" y="2287900"/>
            <a:ext cx="2009775" cy="1673650"/>
          </a:xfrm>
          <a:prstGeom prst="rect">
            <a:avLst/>
          </a:prstGeom>
          <a:noFill/>
          <a:ln>
            <a:noFill/>
          </a:ln>
        </p:spPr>
      </p:pic>
      <p:sp>
        <p:nvSpPr>
          <p:cNvPr id="189" name="Google Shape;189;p24"/>
          <p:cNvSpPr txBox="1"/>
          <p:nvPr/>
        </p:nvSpPr>
        <p:spPr>
          <a:xfrm>
            <a:off x="674550" y="4253450"/>
            <a:ext cx="8012100" cy="1673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Calibri"/>
              <a:buAutoNum type="arabicPeriod"/>
            </a:pPr>
            <a:r>
              <a:rPr b="1" i="0" lang="en-US" sz="2000" u="none" cap="none" strike="noStrike">
                <a:solidFill>
                  <a:srgbClr val="000000"/>
                </a:solidFill>
                <a:latin typeface="Calibri"/>
                <a:ea typeface="Calibri"/>
                <a:cs typeface="Calibri"/>
                <a:sym typeface="Calibri"/>
              </a:rPr>
              <a:t>Portable speaker</a:t>
            </a:r>
            <a:r>
              <a:rPr b="0" i="0" lang="en-US" sz="2000" u="none" cap="none" strike="noStrike">
                <a:solidFill>
                  <a:srgbClr val="000000"/>
                </a:solidFill>
                <a:latin typeface="Calibri"/>
                <a:ea typeface="Calibri"/>
                <a:cs typeface="Calibri"/>
                <a:sym typeface="Calibri"/>
              </a:rPr>
              <a:t>: used for audio output which is powered using usb.</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AutoNum type="arabicPeriod"/>
            </a:pPr>
            <a:r>
              <a:rPr b="1" i="0" lang="en-US" sz="2000" u="none" cap="none" strike="noStrike">
                <a:solidFill>
                  <a:srgbClr val="000000"/>
                </a:solidFill>
                <a:latin typeface="Calibri"/>
                <a:ea typeface="Calibri"/>
                <a:cs typeface="Calibri"/>
                <a:sym typeface="Calibri"/>
              </a:rPr>
              <a:t>Audio jack: </a:t>
            </a:r>
            <a:r>
              <a:rPr b="0" i="0" lang="en-US" sz="2000" u="none" cap="none" strike="noStrike">
                <a:solidFill>
                  <a:srgbClr val="000000"/>
                </a:solidFill>
                <a:latin typeface="Calibri"/>
                <a:ea typeface="Calibri"/>
                <a:cs typeface="Calibri"/>
                <a:sym typeface="Calibri"/>
              </a:rPr>
              <a:t>3.5mm-used for connecting and transmitting audio from source.</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AutoNum type="arabicPeriod"/>
            </a:pPr>
            <a:r>
              <a:rPr b="1" i="0" lang="en-US" sz="2000" u="none" cap="none" strike="noStrike">
                <a:solidFill>
                  <a:srgbClr val="000000"/>
                </a:solidFill>
                <a:latin typeface="Calibri"/>
                <a:ea typeface="Calibri"/>
                <a:cs typeface="Calibri"/>
                <a:sym typeface="Calibri"/>
              </a:rPr>
              <a:t>Solar Panel</a:t>
            </a:r>
            <a:r>
              <a:rPr b="0" i="0" lang="en-US" sz="2000" u="none" cap="none" strike="noStrike">
                <a:solidFill>
                  <a:srgbClr val="000000"/>
                </a:solidFill>
                <a:latin typeface="Calibri"/>
                <a:ea typeface="Calibri"/>
                <a:cs typeface="Calibri"/>
                <a:sym typeface="Calibri"/>
              </a:rPr>
              <a:t>: an array of solar cell with a voltage throughput of 5.5v and 300mA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t/>
            </a:r>
            <a:endParaRPr/>
          </a:p>
        </p:txBody>
      </p:sp>
      <p:sp>
        <p:nvSpPr>
          <p:cNvPr id="196" name="Google Shape;196;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t/>
            </a:r>
            <a:endParaRPr>
              <a:latin typeface="Arial"/>
              <a:ea typeface="Arial"/>
              <a:cs typeface="Arial"/>
              <a:sym typeface="Arial"/>
            </a:endParaRPr>
          </a:p>
        </p:txBody>
      </p:sp>
      <p:sp>
        <p:nvSpPr>
          <p:cNvPr id="197" name="Google Shape;197;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98" name="Google Shape;198;p25"/>
          <p:cNvPicPr preferRelativeResize="0"/>
          <p:nvPr/>
        </p:nvPicPr>
        <p:blipFill rotWithShape="1">
          <a:blip r:embed="rId3">
            <a:alphaModFix/>
          </a:blip>
          <a:srcRect b="0" l="0" r="0" t="0"/>
          <a:stretch/>
        </p:blipFill>
        <p:spPr>
          <a:xfrm>
            <a:off x="5905500" y="1595425"/>
            <a:ext cx="2781300" cy="1857375"/>
          </a:xfrm>
          <a:prstGeom prst="rect">
            <a:avLst/>
          </a:prstGeom>
          <a:noFill/>
          <a:ln>
            <a:noFill/>
          </a:ln>
        </p:spPr>
      </p:pic>
      <p:pic>
        <p:nvPicPr>
          <p:cNvPr id="199" name="Google Shape;199;p25"/>
          <p:cNvPicPr preferRelativeResize="0"/>
          <p:nvPr/>
        </p:nvPicPr>
        <p:blipFill rotWithShape="1">
          <a:blip r:embed="rId4">
            <a:alphaModFix/>
          </a:blip>
          <a:srcRect b="0" l="0" r="0" t="0"/>
          <a:stretch/>
        </p:blipFill>
        <p:spPr>
          <a:xfrm>
            <a:off x="457188" y="1600200"/>
            <a:ext cx="2466975" cy="1847850"/>
          </a:xfrm>
          <a:prstGeom prst="rect">
            <a:avLst/>
          </a:prstGeom>
          <a:noFill/>
          <a:ln>
            <a:noFill/>
          </a:ln>
        </p:spPr>
      </p:pic>
      <p:pic>
        <p:nvPicPr>
          <p:cNvPr id="200" name="Google Shape;200;p25"/>
          <p:cNvPicPr preferRelativeResize="0"/>
          <p:nvPr/>
        </p:nvPicPr>
        <p:blipFill rotWithShape="1">
          <a:blip r:embed="rId5">
            <a:alphaModFix/>
          </a:blip>
          <a:srcRect b="0" l="0" r="0" t="0"/>
          <a:stretch/>
        </p:blipFill>
        <p:spPr>
          <a:xfrm>
            <a:off x="3125688" y="1600188"/>
            <a:ext cx="2143125" cy="2143125"/>
          </a:xfrm>
          <a:prstGeom prst="rect">
            <a:avLst/>
          </a:prstGeom>
          <a:noFill/>
          <a:ln>
            <a:noFill/>
          </a:ln>
        </p:spPr>
      </p:pic>
      <p:sp>
        <p:nvSpPr>
          <p:cNvPr id="201" name="Google Shape;201;p25"/>
          <p:cNvSpPr txBox="1"/>
          <p:nvPr/>
        </p:nvSpPr>
        <p:spPr>
          <a:xfrm>
            <a:off x="450166" y="3516923"/>
            <a:ext cx="8243700" cy="255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3.Laser module: </a:t>
            </a:r>
            <a:r>
              <a:rPr b="0" i="0" lang="en-US" sz="2000" u="none" cap="none" strike="noStrike">
                <a:solidFill>
                  <a:srgbClr val="000000"/>
                </a:solidFill>
                <a:latin typeface="Arial"/>
                <a:ea typeface="Arial"/>
                <a:cs typeface="Arial"/>
                <a:sym typeface="Arial"/>
              </a:rPr>
              <a:t>it consumes 5v and produces a light of wavelength 650nm.</a:t>
            </a:r>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4. Female Aux socket: </a:t>
            </a:r>
            <a:r>
              <a:rPr b="0" i="0" lang="en-US" sz="2000" u="none" cap="none" strike="noStrike">
                <a:solidFill>
                  <a:srgbClr val="000000"/>
                </a:solidFill>
                <a:latin typeface="Arial"/>
                <a:ea typeface="Arial"/>
                <a:cs typeface="Arial"/>
                <a:sym typeface="Arial"/>
              </a:rPr>
              <a:t>3.5mm socket used to connect audio jack.</a:t>
            </a:r>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5. Resistor: </a:t>
            </a:r>
            <a:r>
              <a:rPr b="0" i="0" lang="en-US" sz="2000" u="none" cap="none" strike="noStrike">
                <a:solidFill>
                  <a:srgbClr val="000000"/>
                </a:solidFill>
                <a:latin typeface="Arial"/>
                <a:ea typeface="Arial"/>
                <a:cs typeface="Arial"/>
                <a:sym typeface="Arial"/>
              </a:rPr>
              <a:t>100ohm resistor is used for controlling the flow of current passing through the circuit.</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t/>
            </a:r>
            <a:endParaRPr/>
          </a:p>
        </p:txBody>
      </p:sp>
      <p:sp>
        <p:nvSpPr>
          <p:cNvPr id="208" name="Google Shape;208;p2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800"/>
              <a:buNone/>
            </a:pPr>
            <a:r>
              <a:t/>
            </a:r>
            <a:endParaRPr/>
          </a:p>
        </p:txBody>
      </p:sp>
      <p:sp>
        <p:nvSpPr>
          <p:cNvPr id="209" name="Google Shape;209;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10" name="Google Shape;210;p26"/>
          <p:cNvPicPr preferRelativeResize="0"/>
          <p:nvPr/>
        </p:nvPicPr>
        <p:blipFill rotWithShape="1">
          <a:blip r:embed="rId3">
            <a:alphaModFix/>
          </a:blip>
          <a:srcRect b="0" l="0" r="0" t="0"/>
          <a:stretch/>
        </p:blipFill>
        <p:spPr>
          <a:xfrm>
            <a:off x="4117071" y="1567304"/>
            <a:ext cx="1838325" cy="1838325"/>
          </a:xfrm>
          <a:prstGeom prst="rect">
            <a:avLst/>
          </a:prstGeom>
          <a:noFill/>
          <a:ln>
            <a:noFill/>
          </a:ln>
        </p:spPr>
      </p:pic>
      <p:pic>
        <p:nvPicPr>
          <p:cNvPr id="211" name="Google Shape;211;p26"/>
          <p:cNvPicPr preferRelativeResize="0"/>
          <p:nvPr/>
        </p:nvPicPr>
        <p:blipFill rotWithShape="1">
          <a:blip r:embed="rId4">
            <a:alphaModFix/>
          </a:blip>
          <a:srcRect b="0" l="0" r="0" t="0"/>
          <a:stretch/>
        </p:blipFill>
        <p:spPr>
          <a:xfrm>
            <a:off x="506437" y="1609507"/>
            <a:ext cx="2381839" cy="1963688"/>
          </a:xfrm>
          <a:prstGeom prst="rect">
            <a:avLst/>
          </a:prstGeom>
          <a:noFill/>
          <a:ln>
            <a:noFill/>
          </a:ln>
        </p:spPr>
      </p:pic>
      <p:sp>
        <p:nvSpPr>
          <p:cNvPr id="212" name="Google Shape;212;p26"/>
          <p:cNvSpPr txBox="1"/>
          <p:nvPr/>
        </p:nvSpPr>
        <p:spPr>
          <a:xfrm>
            <a:off x="520505" y="3348111"/>
            <a:ext cx="8159261" cy="163121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7. Battery: </a:t>
            </a:r>
            <a:r>
              <a:rPr b="0" i="0" lang="en-US" sz="2000" u="none" cap="none" strike="noStrike">
                <a:solidFill>
                  <a:srgbClr val="000000"/>
                </a:solidFill>
                <a:latin typeface="Arial"/>
                <a:ea typeface="Arial"/>
                <a:cs typeface="Arial"/>
                <a:sym typeface="Arial"/>
              </a:rPr>
              <a:t>A 9v dc power source is used to power the laser module so as to emit the light on the solar panel.</a:t>
            </a:r>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8.Connector: </a:t>
            </a:r>
            <a:r>
              <a:rPr b="0" i="0" lang="en-US" sz="2000" u="none" cap="none" strike="noStrike">
                <a:solidFill>
                  <a:srgbClr val="000000"/>
                </a:solidFill>
                <a:latin typeface="Arial"/>
                <a:ea typeface="Arial"/>
                <a:cs typeface="Arial"/>
                <a:sym typeface="Arial"/>
              </a:rPr>
              <a:t>It is used to connect to the battery to have terminals for connections </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Implementation</a:t>
            </a:r>
            <a:endParaRPr/>
          </a:p>
        </p:txBody>
      </p:sp>
      <p:sp>
        <p:nvSpPr>
          <p:cNvPr id="218" name="Google Shape;218;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14300" lvl="0" marL="342900" rtl="0" algn="l">
              <a:lnSpc>
                <a:spcPct val="100000"/>
              </a:lnSpc>
              <a:spcBef>
                <a:spcPts val="640"/>
              </a:spcBef>
              <a:spcAft>
                <a:spcPts val="0"/>
              </a:spcAft>
              <a:buSzPts val="1800"/>
              <a:buChar char="•"/>
            </a:pPr>
            <a:r>
              <a:rPr lang="en-US" sz="2400">
                <a:latin typeface="Arial"/>
                <a:ea typeface="Arial"/>
                <a:cs typeface="Arial"/>
                <a:sym typeface="Arial"/>
              </a:rPr>
              <a:t> The solar panel is connected to audio socket.</a:t>
            </a:r>
            <a:endParaRPr/>
          </a:p>
          <a:p>
            <a:pPr indent="-114300" lvl="0" marL="342900" rtl="0" algn="l">
              <a:lnSpc>
                <a:spcPct val="100000"/>
              </a:lnSpc>
              <a:spcBef>
                <a:spcPts val="640"/>
              </a:spcBef>
              <a:spcAft>
                <a:spcPts val="0"/>
              </a:spcAft>
              <a:buSzPts val="1800"/>
              <a:buChar char="•"/>
            </a:pPr>
            <a:r>
              <a:rPr lang="en-US" sz="2400">
                <a:latin typeface="Arial"/>
                <a:ea typeface="Arial"/>
                <a:cs typeface="Arial"/>
                <a:sym typeface="Arial"/>
              </a:rPr>
              <a:t> The input audio signal is sent through audio jack connected to the source.(audio player from smart phone)</a:t>
            </a:r>
            <a:endParaRPr/>
          </a:p>
          <a:p>
            <a:pPr indent="-114300" lvl="0" marL="342900" rtl="0" algn="l">
              <a:lnSpc>
                <a:spcPct val="100000"/>
              </a:lnSpc>
              <a:spcBef>
                <a:spcPts val="640"/>
              </a:spcBef>
              <a:spcAft>
                <a:spcPts val="0"/>
              </a:spcAft>
              <a:buSzPts val="1800"/>
              <a:buChar char="•"/>
            </a:pPr>
            <a:r>
              <a:rPr lang="en-US" sz="2400">
                <a:latin typeface="Arial"/>
                <a:ea typeface="Arial"/>
                <a:cs typeface="Arial"/>
                <a:sym typeface="Arial"/>
              </a:rPr>
              <a:t> Negative end of battery is connected to one terminal of the aux cable.</a:t>
            </a:r>
            <a:endParaRPr/>
          </a:p>
          <a:p>
            <a:pPr indent="-114300" lvl="0" marL="342900" rtl="0" algn="l">
              <a:lnSpc>
                <a:spcPct val="100000"/>
              </a:lnSpc>
              <a:spcBef>
                <a:spcPts val="640"/>
              </a:spcBef>
              <a:spcAft>
                <a:spcPts val="0"/>
              </a:spcAft>
              <a:buSzPts val="1800"/>
              <a:buChar char="•"/>
            </a:pPr>
            <a:r>
              <a:rPr lang="en-US" sz="2400">
                <a:latin typeface="Arial"/>
                <a:ea typeface="Arial"/>
                <a:cs typeface="Arial"/>
                <a:sym typeface="Arial"/>
              </a:rPr>
              <a:t>The positive terminal is connected to a 100ohm resistor in series so as to control the current flow and resistor is connected to positive of laser module.</a:t>
            </a:r>
            <a:endParaRPr/>
          </a:p>
          <a:p>
            <a:pPr indent="-114300" lvl="0" marL="342900" rtl="0" algn="l">
              <a:lnSpc>
                <a:spcPct val="100000"/>
              </a:lnSpc>
              <a:spcBef>
                <a:spcPts val="640"/>
              </a:spcBef>
              <a:spcAft>
                <a:spcPts val="0"/>
              </a:spcAft>
              <a:buSzPts val="1800"/>
              <a:buChar char="•"/>
            </a:pPr>
            <a:r>
              <a:rPr lang="en-US" sz="2400">
                <a:latin typeface="Arial"/>
                <a:ea typeface="Arial"/>
                <a:cs typeface="Arial"/>
                <a:sym typeface="Arial"/>
              </a:rPr>
              <a:t>Negative end of laser module is connected to another terminal of aux cable.</a:t>
            </a:r>
            <a:endParaRPr sz="2400">
              <a:latin typeface="Arial"/>
              <a:ea typeface="Arial"/>
              <a:cs typeface="Arial"/>
              <a:sym typeface="Arial"/>
            </a:endParaRPr>
          </a:p>
        </p:txBody>
      </p:sp>
      <p:sp>
        <p:nvSpPr>
          <p:cNvPr id="219" name="Google Shape;219;p27"/>
          <p:cNvSpPr txBox="1"/>
          <p:nvPr>
            <p:ph idx="12" type="sldNum"/>
          </p:nvPr>
        </p:nvSpPr>
        <p:spPr>
          <a:xfrm>
            <a:off x="8382000" y="6126163"/>
            <a:ext cx="762000" cy="365100"/>
          </a:xfrm>
          <a:prstGeom prst="rect">
            <a:avLst/>
          </a:prstGeom>
          <a:solidFill>
            <a:srgbClr val="6699FF"/>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fld id="{00000000-1234-1234-1234-123412341234}" type="slidenum">
              <a:rPr b="1" lang="en-US" sz="2000">
                <a:solidFill>
                  <a:srgbClr val="17365D"/>
                </a:solidFill>
              </a:rPr>
              <a:t>‹#›</a:t>
            </a:fld>
            <a:endParaRPr b="1" sz="2000">
              <a:solidFill>
                <a:srgbClr val="17365D"/>
              </a:solidFill>
            </a:endParaRPr>
          </a:p>
        </p:txBody>
      </p:sp>
      <p:sp>
        <p:nvSpPr>
          <p:cNvPr id="220" name="Google Shape;220;p27"/>
          <p:cNvSpPr txBox="1"/>
          <p:nvPr>
            <p:ph idx="11" type="ftr"/>
          </p:nvPr>
        </p:nvSpPr>
        <p:spPr>
          <a:xfrm>
            <a:off x="0" y="6126175"/>
            <a:ext cx="8382000" cy="365100"/>
          </a:xfrm>
          <a:prstGeom prst="rect">
            <a:avLst/>
          </a:prstGeom>
          <a:gradFill>
            <a:gsLst>
              <a:gs pos="0">
                <a:srgbClr val="94B7FF"/>
              </a:gs>
              <a:gs pos="50000">
                <a:srgbClr val="BCD1FF"/>
              </a:gs>
              <a:gs pos="100000">
                <a:srgbClr val="DEE8FF"/>
              </a:gs>
            </a:gsLst>
            <a:lin ang="5400000"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1400">
                <a:solidFill>
                  <a:srgbClr val="17365D"/>
                </a:solidFill>
              </a:rPr>
              <a:t>National Conference on Emerging Technologies in Computing and Communication (NETC</a:t>
            </a:r>
            <a:r>
              <a:rPr b="1" baseline="30000" lang="en-US" sz="1400">
                <a:solidFill>
                  <a:srgbClr val="17365D"/>
                </a:solidFill>
              </a:rPr>
              <a:t>2</a:t>
            </a:r>
            <a:r>
              <a:rPr b="1" lang="en-US" sz="1400">
                <a:solidFill>
                  <a:srgbClr val="17365D"/>
                </a:solidFill>
              </a:rPr>
              <a:t>) May 17,18 2019</a:t>
            </a:r>
            <a:endParaRPr b="1" sz="1400">
              <a:solidFill>
                <a:srgbClr val="17365D"/>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Results and Discussion</a:t>
            </a:r>
            <a:endParaRPr/>
          </a:p>
        </p:txBody>
      </p:sp>
      <p:sp>
        <p:nvSpPr>
          <p:cNvPr id="226" name="Google Shape;226;p28"/>
          <p:cNvSpPr txBox="1"/>
          <p:nvPr>
            <p:ph idx="1" type="body"/>
          </p:nvPr>
        </p:nvSpPr>
        <p:spPr>
          <a:xfrm>
            <a:off x="326025" y="1508925"/>
            <a:ext cx="8229600" cy="45261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640"/>
              </a:spcBef>
              <a:spcAft>
                <a:spcPts val="0"/>
              </a:spcAft>
              <a:buSzPts val="3000"/>
              <a:buFont typeface="Times New Roman"/>
              <a:buChar char="•"/>
            </a:pPr>
            <a:r>
              <a:rPr lang="en-US" sz="3000">
                <a:latin typeface="Times New Roman"/>
                <a:ea typeface="Times New Roman"/>
                <a:cs typeface="Times New Roman"/>
                <a:sym typeface="Times New Roman"/>
              </a:rPr>
              <a:t>Li-Fi has wide range of applications in the field of wireless communication providing reliable data transfer and high rate of transmission up to gigabytes.</a:t>
            </a:r>
            <a:endParaRPr sz="3000">
              <a:latin typeface="Times New Roman"/>
              <a:ea typeface="Times New Roman"/>
              <a:cs typeface="Times New Roman"/>
              <a:sym typeface="Times New Roman"/>
            </a:endParaRPr>
          </a:p>
          <a:p>
            <a:pPr indent="-419100" lvl="0" marL="4572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Data is transferred with the visible light and is transmitted across the visible light spectrum. </a:t>
            </a:r>
            <a:endParaRPr sz="3000">
              <a:latin typeface="Times New Roman"/>
              <a:ea typeface="Times New Roman"/>
              <a:cs typeface="Times New Roman"/>
              <a:sym typeface="Times New Roman"/>
            </a:endParaRPr>
          </a:p>
          <a:p>
            <a:pPr indent="-419100" lvl="0" marL="4572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In field of data electronics, it provides ample ways to transfer signals and its relative data to the greatest accuracy and in the most precise way.</a:t>
            </a:r>
            <a:endParaRPr sz="3000"/>
          </a:p>
        </p:txBody>
      </p:sp>
      <p:sp>
        <p:nvSpPr>
          <p:cNvPr id="227" name="Google Shape;227;p28"/>
          <p:cNvSpPr txBox="1"/>
          <p:nvPr>
            <p:ph idx="12" type="sldNum"/>
          </p:nvPr>
        </p:nvSpPr>
        <p:spPr>
          <a:xfrm>
            <a:off x="8382000" y="6126163"/>
            <a:ext cx="762000" cy="365100"/>
          </a:xfrm>
          <a:prstGeom prst="rect">
            <a:avLst/>
          </a:prstGeom>
          <a:solidFill>
            <a:srgbClr val="6699FF"/>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fld id="{00000000-1234-1234-1234-123412341234}" type="slidenum">
              <a:rPr b="1" lang="en-US" sz="2000">
                <a:solidFill>
                  <a:srgbClr val="17365D"/>
                </a:solidFill>
              </a:rPr>
              <a:t>‹#›</a:t>
            </a:fld>
            <a:endParaRPr b="1" sz="2000">
              <a:solidFill>
                <a:srgbClr val="17365D"/>
              </a:solidFill>
            </a:endParaRPr>
          </a:p>
        </p:txBody>
      </p:sp>
      <p:sp>
        <p:nvSpPr>
          <p:cNvPr id="228" name="Google Shape;228;p28"/>
          <p:cNvSpPr txBox="1"/>
          <p:nvPr>
            <p:ph idx="11" type="ftr"/>
          </p:nvPr>
        </p:nvSpPr>
        <p:spPr>
          <a:xfrm>
            <a:off x="0" y="6126175"/>
            <a:ext cx="8382000" cy="365100"/>
          </a:xfrm>
          <a:prstGeom prst="rect">
            <a:avLst/>
          </a:prstGeom>
          <a:gradFill>
            <a:gsLst>
              <a:gs pos="0">
                <a:srgbClr val="94B7FF"/>
              </a:gs>
              <a:gs pos="50000">
                <a:srgbClr val="BCD1FF"/>
              </a:gs>
              <a:gs pos="100000">
                <a:srgbClr val="DEE8FF"/>
              </a:gs>
            </a:gsLst>
            <a:lin ang="5400000"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1400">
                <a:solidFill>
                  <a:srgbClr val="17365D"/>
                </a:solidFill>
              </a:rPr>
              <a:t>National Conference on Emerging Technologies in Computing and Communication (NETC</a:t>
            </a:r>
            <a:r>
              <a:rPr b="1" baseline="30000" lang="en-US" sz="1400">
                <a:solidFill>
                  <a:srgbClr val="17365D"/>
                </a:solidFill>
              </a:rPr>
              <a:t>2</a:t>
            </a:r>
            <a:r>
              <a:rPr b="1" lang="en-US" sz="1400">
                <a:solidFill>
                  <a:srgbClr val="17365D"/>
                </a:solidFill>
              </a:rPr>
              <a:t>) May 17,18 2019</a:t>
            </a:r>
            <a:endParaRPr b="1" sz="1400">
              <a:solidFill>
                <a:srgbClr val="17365D"/>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t/>
            </a:r>
            <a:endParaRPr/>
          </a:p>
        </p:txBody>
      </p:sp>
      <p:sp>
        <p:nvSpPr>
          <p:cNvPr id="235" name="Google Shape;235;p2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640"/>
              </a:spcBef>
              <a:spcAft>
                <a:spcPts val="0"/>
              </a:spcAft>
              <a:buSzPts val="3000"/>
              <a:buFont typeface="Times New Roman"/>
              <a:buChar char="•"/>
            </a:pPr>
            <a:r>
              <a:rPr lang="en-US" sz="3000">
                <a:latin typeface="Times New Roman"/>
                <a:ea typeface="Times New Roman"/>
                <a:cs typeface="Times New Roman"/>
                <a:sym typeface="Times New Roman"/>
              </a:rPr>
              <a:t> Communicating and obtaining data from satellite will be easier than ever before. It will be beneficial for defense services as their data is very confidential and private and LIFI cannot be hacked so data is protected. </a:t>
            </a:r>
            <a:endParaRPr sz="3000">
              <a:latin typeface="Times New Roman"/>
              <a:ea typeface="Times New Roman"/>
              <a:cs typeface="Times New Roman"/>
              <a:sym typeface="Times New Roman"/>
            </a:endParaRPr>
          </a:p>
          <a:p>
            <a:pPr indent="-419100" lvl="0" marL="4572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Thus Li-Fi is the new renovation in the field of wireless communication.</a:t>
            </a:r>
            <a:endParaRPr/>
          </a:p>
        </p:txBody>
      </p:sp>
      <p:sp>
        <p:nvSpPr>
          <p:cNvPr id="236" name="Google Shape;236;p29"/>
          <p:cNvSpPr txBox="1"/>
          <p:nvPr>
            <p:ph idx="11" type="ftr"/>
          </p:nvPr>
        </p:nvSpPr>
        <p:spPr>
          <a:xfrm>
            <a:off x="0" y="6126175"/>
            <a:ext cx="8382000" cy="365100"/>
          </a:xfrm>
          <a:prstGeom prst="rect">
            <a:avLst/>
          </a:prstGeom>
          <a:gradFill>
            <a:gsLst>
              <a:gs pos="0">
                <a:srgbClr val="94B7FF"/>
              </a:gs>
              <a:gs pos="50000">
                <a:srgbClr val="BCD1FF"/>
              </a:gs>
              <a:gs pos="100000">
                <a:srgbClr val="DEE8FF"/>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1400">
                <a:solidFill>
                  <a:srgbClr val="17365D"/>
                </a:solidFill>
              </a:rPr>
              <a:t>National Conference on Emerging Technologies in Computing and Communication (NETC</a:t>
            </a:r>
            <a:r>
              <a:rPr b="1" baseline="30000" lang="en-US" sz="1400">
                <a:solidFill>
                  <a:srgbClr val="17365D"/>
                </a:solidFill>
              </a:rPr>
              <a:t>2</a:t>
            </a:r>
            <a:r>
              <a:rPr b="1" lang="en-US" sz="1400">
                <a:solidFill>
                  <a:srgbClr val="17365D"/>
                </a:solidFill>
              </a:rPr>
              <a:t>) May 17,18 2019</a:t>
            </a:r>
            <a:endParaRPr b="1" sz="1400">
              <a:solidFill>
                <a:srgbClr val="17365D"/>
              </a:solidFill>
            </a:endParaRPr>
          </a:p>
        </p:txBody>
      </p:sp>
      <p:sp>
        <p:nvSpPr>
          <p:cNvPr id="237" name="Google Shape;237;p29"/>
          <p:cNvSpPr txBox="1"/>
          <p:nvPr/>
        </p:nvSpPr>
        <p:spPr>
          <a:xfrm>
            <a:off x="8382000" y="6126300"/>
            <a:ext cx="762000" cy="365100"/>
          </a:xfrm>
          <a:prstGeom prst="rect">
            <a:avLst/>
          </a:prstGeom>
          <a:solidFill>
            <a:srgbClr val="6699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7365D"/>
              </a:buClr>
              <a:buSzPts val="2000"/>
              <a:buFont typeface="Calibri"/>
              <a:buNone/>
            </a:pPr>
            <a:fld id="{00000000-1234-1234-1234-123412341234}" type="slidenum">
              <a:rPr b="1" i="0" lang="en-US" sz="2000" u="none" cap="none" strike="noStrike">
                <a:solidFill>
                  <a:srgbClr val="17365D"/>
                </a:solidFill>
                <a:latin typeface="Calibri"/>
                <a:ea typeface="Calibri"/>
                <a:cs typeface="Calibri"/>
                <a:sym typeface="Calibri"/>
              </a:rPr>
              <a:t>‹#›</a:t>
            </a:fld>
            <a:endParaRPr b="1" i="0" sz="2000" u="none" cap="none" strike="noStrike">
              <a:solidFill>
                <a:srgbClr val="17365D"/>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Conclusion and Future Scope</a:t>
            </a:r>
            <a:endParaRPr/>
          </a:p>
        </p:txBody>
      </p:sp>
      <p:sp>
        <p:nvSpPr>
          <p:cNvPr id="243" name="Google Shape;243;p30"/>
          <p:cNvSpPr txBox="1"/>
          <p:nvPr>
            <p:ph idx="1" type="body"/>
          </p:nvPr>
        </p:nvSpPr>
        <p:spPr>
          <a:xfrm>
            <a:off x="457200" y="1508925"/>
            <a:ext cx="8229600" cy="45261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Li-Fi applications can be varied as a results of its key options like directional lighting, energy potency, intrinsic security, high rate capability, signal block by walls and integrated networking capability. </a:t>
            </a:r>
            <a:endParaRPr sz="3000">
              <a:latin typeface="Times New Roman"/>
              <a:ea typeface="Times New Roman"/>
              <a:cs typeface="Times New Roman"/>
              <a:sym typeface="Times New Roman"/>
            </a:endParaRPr>
          </a:p>
          <a:p>
            <a:pPr indent="-419100" lvl="0" marL="4572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In future applications like VLC (Visible Light Communication) capable small LEDs may be integrated into good device displays and indicator lights, turning them into powerful knowledge transmission ports.</a:t>
            </a:r>
            <a:endParaRPr sz="3000"/>
          </a:p>
        </p:txBody>
      </p:sp>
      <p:sp>
        <p:nvSpPr>
          <p:cNvPr id="244" name="Google Shape;244;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245" name="Google Shape;245;p30"/>
          <p:cNvSpPr txBox="1"/>
          <p:nvPr/>
        </p:nvSpPr>
        <p:spPr>
          <a:xfrm>
            <a:off x="0" y="6126175"/>
            <a:ext cx="8382000" cy="365100"/>
          </a:xfrm>
          <a:prstGeom prst="rect">
            <a:avLst/>
          </a:prstGeom>
          <a:gradFill>
            <a:gsLst>
              <a:gs pos="0">
                <a:srgbClr val="94B7FF"/>
              </a:gs>
              <a:gs pos="50000">
                <a:srgbClr val="BCD1FF"/>
              </a:gs>
              <a:gs pos="100000">
                <a:srgbClr val="DEE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7365D"/>
              </a:buClr>
              <a:buSzPts val="1400"/>
              <a:buFont typeface="Calibri"/>
              <a:buNone/>
            </a:pPr>
            <a:r>
              <a:rPr b="1" i="0" lang="en-US" sz="1400" u="none" cap="none" strike="noStrike">
                <a:solidFill>
                  <a:srgbClr val="17365D"/>
                </a:solidFill>
                <a:latin typeface="Calibri"/>
                <a:ea typeface="Calibri"/>
                <a:cs typeface="Calibri"/>
                <a:sym typeface="Calibri"/>
              </a:rPr>
              <a:t>National Conference on Emerging Technologies in Computing and Communication (NETC</a:t>
            </a:r>
            <a:r>
              <a:rPr b="1" baseline="30000" i="0" lang="en-US" sz="1400" u="none" cap="none" strike="noStrike">
                <a:solidFill>
                  <a:srgbClr val="17365D"/>
                </a:solidFill>
                <a:latin typeface="Calibri"/>
                <a:ea typeface="Calibri"/>
                <a:cs typeface="Calibri"/>
                <a:sym typeface="Calibri"/>
              </a:rPr>
              <a:t>2</a:t>
            </a:r>
            <a:r>
              <a:rPr b="1" i="0" lang="en-US" sz="1400" u="none" cap="none" strike="noStrike">
                <a:solidFill>
                  <a:srgbClr val="17365D"/>
                </a:solidFill>
                <a:latin typeface="Calibri"/>
                <a:ea typeface="Calibri"/>
                <a:cs typeface="Calibri"/>
                <a:sym typeface="Calibri"/>
              </a:rPr>
              <a:t>) May 17,18 2019</a:t>
            </a:r>
            <a:endParaRPr b="1" i="0" sz="1400" u="none" cap="none" strike="noStrike">
              <a:solidFill>
                <a:srgbClr val="17365D"/>
              </a:solidFill>
              <a:latin typeface="Calibri"/>
              <a:ea typeface="Calibri"/>
              <a:cs typeface="Calibri"/>
              <a:sym typeface="Calibri"/>
            </a:endParaRPr>
          </a:p>
        </p:txBody>
      </p:sp>
      <p:sp>
        <p:nvSpPr>
          <p:cNvPr id="246" name="Google Shape;246;p30"/>
          <p:cNvSpPr txBox="1"/>
          <p:nvPr/>
        </p:nvSpPr>
        <p:spPr>
          <a:xfrm>
            <a:off x="8382000" y="6126300"/>
            <a:ext cx="762000" cy="365100"/>
          </a:xfrm>
          <a:prstGeom prst="rect">
            <a:avLst/>
          </a:prstGeom>
          <a:solidFill>
            <a:srgbClr val="6699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7365D"/>
              </a:buClr>
              <a:buSzPts val="2000"/>
              <a:buFont typeface="Calibri"/>
              <a:buNone/>
            </a:pPr>
            <a:fld id="{00000000-1234-1234-1234-123412341234}" type="slidenum">
              <a:rPr b="1" i="0" lang="en-US" sz="2000" u="none" cap="none" strike="noStrike">
                <a:solidFill>
                  <a:srgbClr val="17365D"/>
                </a:solidFill>
                <a:latin typeface="Calibri"/>
                <a:ea typeface="Calibri"/>
                <a:cs typeface="Calibri"/>
                <a:sym typeface="Calibri"/>
              </a:rPr>
              <a:t>‹#›</a:t>
            </a:fld>
            <a:endParaRPr b="1" i="0" sz="2000" u="none" cap="none" strike="noStrike">
              <a:solidFill>
                <a:srgbClr val="17365D"/>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References</a:t>
            </a:r>
            <a:endParaRPr/>
          </a:p>
        </p:txBody>
      </p:sp>
      <p:sp>
        <p:nvSpPr>
          <p:cNvPr id="252" name="Google Shape;252;p3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81000" lvl="0" marL="457200" rtl="0" algn="just">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 https://www.ijert.org/future-of-wireless-technology-lifi</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AutoNum type="arabicPeriod"/>
            </a:pPr>
            <a:r>
              <a:rPr lang="en-US" sz="2400">
                <a:latin typeface="Arial"/>
                <a:ea typeface="Arial"/>
                <a:cs typeface="Arial"/>
                <a:sym typeface="Arial"/>
              </a:rPr>
              <a:t> </a:t>
            </a:r>
            <a:r>
              <a:rPr lang="en-US" sz="2400">
                <a:latin typeface="Times New Roman"/>
                <a:ea typeface="Times New Roman"/>
                <a:cs typeface="Times New Roman"/>
                <a:sym typeface="Times New Roman"/>
              </a:rPr>
              <a:t>http://www.lifi-centre.com/about-li-fi/applications/</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AutoNum type="arabicPeriod"/>
            </a:pPr>
            <a:r>
              <a:rPr lang="en-US" sz="2400">
                <a:latin typeface="Times New Roman"/>
                <a:ea typeface="Times New Roman"/>
                <a:cs typeface="Times New Roman"/>
                <a:sym typeface="Times New Roman"/>
              </a:rPr>
              <a:t>Ijarcsms_june_2015_li_fi_anurag_shalabh_asoke_30_06_2015</a:t>
            </a:r>
            <a:endParaRPr sz="2400">
              <a:latin typeface="Times New Roman"/>
              <a:ea typeface="Times New Roman"/>
              <a:cs typeface="Times New Roman"/>
              <a:sym typeface="Times New Roman"/>
            </a:endParaRPr>
          </a:p>
          <a:p>
            <a:pPr indent="-381000" lvl="0" marL="457200" rtl="0" algn="just">
              <a:lnSpc>
                <a:spcPct val="115000"/>
              </a:lnSpc>
              <a:spcBef>
                <a:spcPts val="0"/>
              </a:spcBef>
              <a:spcAft>
                <a:spcPts val="0"/>
              </a:spcAft>
              <a:buSzPts val="2400"/>
              <a:buFont typeface="Times New Roman"/>
              <a:buAutoNum type="arabicPeriod"/>
            </a:pPr>
            <a:r>
              <a:rPr lang="en-US" sz="2400">
                <a:latin typeface="Times New Roman"/>
                <a:ea typeface="Times New Roman"/>
                <a:cs typeface="Times New Roman"/>
                <a:sym typeface="Times New Roman"/>
              </a:rPr>
              <a:t>International Advanced Research Journal in Science, Engineering &amp; Technology (IARJSET) National Conference on Renewable Energy &amp; Environment (NCREE-2015) IMS Engineering College, GhaziabadVol. 2, Issue 1, April 2015 by,Satyendra Kumar Gupta, </a:t>
            </a:r>
            <a:r>
              <a:rPr lang="en-US" sz="2400">
                <a:latin typeface="Times New Roman"/>
                <a:ea typeface="Times New Roman"/>
                <a:cs typeface="Times New Roman"/>
                <a:sym typeface="Times New Roman"/>
              </a:rPr>
              <a:t>Anurag Agrawal</a:t>
            </a:r>
            <a:r>
              <a:rPr lang="en-US" sz="2400">
                <a:latin typeface="Times New Roman"/>
                <a:ea typeface="Times New Roman"/>
                <a:cs typeface="Times New Roman"/>
                <a:sym typeface="Times New Roman"/>
              </a:rPr>
              <a:t>.</a:t>
            </a:r>
            <a:endParaRPr sz="2400"/>
          </a:p>
        </p:txBody>
      </p:sp>
      <p:sp>
        <p:nvSpPr>
          <p:cNvPr id="253" name="Google Shape;253;p3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254" name="Google Shape;254;p31"/>
          <p:cNvSpPr txBox="1"/>
          <p:nvPr/>
        </p:nvSpPr>
        <p:spPr>
          <a:xfrm>
            <a:off x="0" y="6126300"/>
            <a:ext cx="8382000" cy="365100"/>
          </a:xfrm>
          <a:prstGeom prst="rect">
            <a:avLst/>
          </a:prstGeom>
          <a:gradFill>
            <a:gsLst>
              <a:gs pos="0">
                <a:srgbClr val="94B7FF"/>
              </a:gs>
              <a:gs pos="50000">
                <a:srgbClr val="BCD1FF"/>
              </a:gs>
              <a:gs pos="100000">
                <a:srgbClr val="DEE8FF"/>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7365D"/>
              </a:buClr>
              <a:buSzPts val="1400"/>
              <a:buFont typeface="Calibri"/>
              <a:buNone/>
            </a:pPr>
            <a:r>
              <a:rPr b="1" i="0" lang="en-US" sz="1400" u="none" cap="none" strike="noStrike">
                <a:solidFill>
                  <a:srgbClr val="17365D"/>
                </a:solidFill>
                <a:latin typeface="Calibri"/>
                <a:ea typeface="Calibri"/>
                <a:cs typeface="Calibri"/>
                <a:sym typeface="Calibri"/>
              </a:rPr>
              <a:t>National Conference on Emerging Technologies in Computing and Communication (NETC</a:t>
            </a:r>
            <a:r>
              <a:rPr b="1" baseline="30000" i="0" lang="en-US" sz="1400" u="none" cap="none" strike="noStrike">
                <a:solidFill>
                  <a:srgbClr val="17365D"/>
                </a:solidFill>
                <a:latin typeface="Calibri"/>
                <a:ea typeface="Calibri"/>
                <a:cs typeface="Calibri"/>
                <a:sym typeface="Calibri"/>
              </a:rPr>
              <a:t>2</a:t>
            </a:r>
            <a:r>
              <a:rPr b="1" i="0" lang="en-US" sz="1400" u="none" cap="none" strike="noStrike">
                <a:solidFill>
                  <a:srgbClr val="17365D"/>
                </a:solidFill>
                <a:latin typeface="Calibri"/>
                <a:ea typeface="Calibri"/>
                <a:cs typeface="Calibri"/>
                <a:sym typeface="Calibri"/>
              </a:rPr>
              <a:t>) May 17,18 2019</a:t>
            </a:r>
            <a:endParaRPr b="1" i="0" sz="1400" u="none" cap="none" strike="noStrike">
              <a:solidFill>
                <a:srgbClr val="17365D"/>
              </a:solidFill>
              <a:latin typeface="Calibri"/>
              <a:ea typeface="Calibri"/>
              <a:cs typeface="Calibri"/>
              <a:sym typeface="Calibri"/>
            </a:endParaRPr>
          </a:p>
        </p:txBody>
      </p:sp>
      <p:sp>
        <p:nvSpPr>
          <p:cNvPr id="255" name="Google Shape;255;p31"/>
          <p:cNvSpPr txBox="1"/>
          <p:nvPr/>
        </p:nvSpPr>
        <p:spPr>
          <a:xfrm>
            <a:off x="8382000" y="6126300"/>
            <a:ext cx="762000" cy="365100"/>
          </a:xfrm>
          <a:prstGeom prst="rect">
            <a:avLst/>
          </a:prstGeom>
          <a:solidFill>
            <a:srgbClr val="6699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7365D"/>
              </a:buClr>
              <a:buSzPts val="2000"/>
              <a:buFont typeface="Calibri"/>
              <a:buNone/>
            </a:pPr>
            <a:fld id="{00000000-1234-1234-1234-123412341234}" type="slidenum">
              <a:rPr b="1" i="0" lang="en-US" sz="2000" u="none" cap="none" strike="noStrike">
                <a:solidFill>
                  <a:srgbClr val="17365D"/>
                </a:solidFill>
                <a:latin typeface="Calibri"/>
                <a:ea typeface="Calibri"/>
                <a:cs typeface="Calibri"/>
                <a:sym typeface="Calibri"/>
              </a:rPr>
              <a:t>‹#›</a:t>
            </a:fld>
            <a:endParaRPr b="1" i="0" sz="2000" u="none" cap="none" strike="noStrike">
              <a:solidFill>
                <a:srgbClr val="17365D"/>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Abstract</a:t>
            </a:r>
            <a:endParaRPr/>
          </a:p>
        </p:txBody>
      </p:sp>
      <p:sp>
        <p:nvSpPr>
          <p:cNvPr id="98" name="Google Shape;98;p14"/>
          <p:cNvSpPr txBox="1"/>
          <p:nvPr>
            <p:ph idx="1" type="body"/>
          </p:nvPr>
        </p:nvSpPr>
        <p:spPr>
          <a:xfrm>
            <a:off x="533400" y="1600200"/>
            <a:ext cx="8229600" cy="45261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640"/>
              </a:spcBef>
              <a:spcAft>
                <a:spcPts val="0"/>
              </a:spcAft>
              <a:buSzPts val="3000"/>
              <a:buFont typeface="Times New Roman"/>
              <a:buChar char="•"/>
            </a:pPr>
            <a:r>
              <a:rPr lang="en-US" sz="3000">
                <a:latin typeface="Times New Roman"/>
                <a:ea typeface="Times New Roman"/>
                <a:cs typeface="Times New Roman"/>
                <a:sym typeface="Times New Roman"/>
              </a:rPr>
              <a:t>The main aim of the paper is to demonstrate the application of Li-Fi (Light Fidelity) by operating a speaker.  </a:t>
            </a:r>
            <a:endParaRPr sz="3000">
              <a:latin typeface="Times New Roman"/>
              <a:ea typeface="Times New Roman"/>
              <a:cs typeface="Times New Roman"/>
              <a:sym typeface="Times New Roman"/>
            </a:endParaRPr>
          </a:p>
          <a:p>
            <a:pPr indent="-419100" lvl="0" marL="4572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We narrow this paper down to find a substitute to WiFi .We use Li-Fi to pass data to a portable speaker instead of other conventional methods i.e. (Bluetooth, WiFi).</a:t>
            </a:r>
            <a:endParaRPr sz="3000">
              <a:latin typeface="Times New Roman"/>
              <a:ea typeface="Times New Roman"/>
              <a:cs typeface="Times New Roman"/>
              <a:sym typeface="Times New Roman"/>
            </a:endParaRPr>
          </a:p>
          <a:p>
            <a:pPr indent="-419100" lvl="0" marL="4572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 The high data transfer, throughput, data security makes Li-Fi more advantageous over WiFi. </a:t>
            </a:r>
            <a:endParaRPr sz="3000"/>
          </a:p>
        </p:txBody>
      </p:sp>
      <p:sp>
        <p:nvSpPr>
          <p:cNvPr id="99" name="Google Shape;99;p14"/>
          <p:cNvSpPr txBox="1"/>
          <p:nvPr>
            <p:ph idx="12" type="sldNum"/>
          </p:nvPr>
        </p:nvSpPr>
        <p:spPr>
          <a:xfrm>
            <a:off x="8382000" y="6126163"/>
            <a:ext cx="762000" cy="365100"/>
          </a:xfrm>
          <a:prstGeom prst="rect">
            <a:avLst/>
          </a:prstGeom>
          <a:solidFill>
            <a:srgbClr val="6699FF"/>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fld id="{00000000-1234-1234-1234-123412341234}" type="slidenum">
              <a:rPr b="1" lang="en-US" sz="2000">
                <a:solidFill>
                  <a:srgbClr val="17365D"/>
                </a:solidFill>
              </a:rPr>
              <a:t>‹#›</a:t>
            </a:fld>
            <a:endParaRPr b="1" sz="2000">
              <a:solidFill>
                <a:srgbClr val="17365D"/>
              </a:solidFill>
            </a:endParaRPr>
          </a:p>
        </p:txBody>
      </p:sp>
      <p:sp>
        <p:nvSpPr>
          <p:cNvPr id="100" name="Google Shape;100;p14"/>
          <p:cNvSpPr txBox="1"/>
          <p:nvPr>
            <p:ph idx="11" type="ftr"/>
          </p:nvPr>
        </p:nvSpPr>
        <p:spPr>
          <a:xfrm>
            <a:off x="0" y="6126175"/>
            <a:ext cx="8382000" cy="365100"/>
          </a:xfrm>
          <a:prstGeom prst="rect">
            <a:avLst/>
          </a:prstGeom>
          <a:gradFill>
            <a:gsLst>
              <a:gs pos="0">
                <a:srgbClr val="94B7FF"/>
              </a:gs>
              <a:gs pos="50000">
                <a:srgbClr val="BCD1FF"/>
              </a:gs>
              <a:gs pos="100000">
                <a:srgbClr val="DEE8FF"/>
              </a:gs>
            </a:gsLst>
            <a:lin ang="5400000"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1400">
                <a:solidFill>
                  <a:srgbClr val="17365D"/>
                </a:solidFill>
              </a:rPr>
              <a:t>National Conference on Emerging Technologies in Computing and Communication (NETC</a:t>
            </a:r>
            <a:r>
              <a:rPr b="1" baseline="30000" lang="en-US" sz="1400">
                <a:solidFill>
                  <a:srgbClr val="17365D"/>
                </a:solidFill>
              </a:rPr>
              <a:t>2</a:t>
            </a:r>
            <a:r>
              <a:rPr b="1" lang="en-US" sz="1400">
                <a:solidFill>
                  <a:srgbClr val="17365D"/>
                </a:solidFill>
              </a:rPr>
              <a:t>) May 17,18 2019</a:t>
            </a:r>
            <a:endParaRPr b="1" sz="1400">
              <a:solidFill>
                <a:srgbClr val="17365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t/>
            </a:r>
            <a:endParaRPr/>
          </a:p>
        </p:txBody>
      </p:sp>
      <p:sp>
        <p:nvSpPr>
          <p:cNvPr id="107" name="Google Shape;107;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360"/>
              </a:spcBef>
              <a:spcAft>
                <a:spcPts val="0"/>
              </a:spcAft>
              <a:buSzPts val="3000"/>
              <a:buFont typeface="Times New Roman"/>
              <a:buChar char="•"/>
            </a:pPr>
            <a:r>
              <a:rPr lang="en-US" sz="3000">
                <a:latin typeface="Times New Roman"/>
                <a:ea typeface="Times New Roman"/>
                <a:cs typeface="Times New Roman"/>
                <a:sym typeface="Times New Roman"/>
              </a:rPr>
              <a:t>Since mobile is a daily driver for almost everyone we take this research one step further by providing a portable charger for  mobile phones using solar panel . </a:t>
            </a:r>
            <a:endParaRPr sz="3000">
              <a:latin typeface="Times New Roman"/>
              <a:ea typeface="Times New Roman"/>
              <a:cs typeface="Times New Roman"/>
              <a:sym typeface="Times New Roman"/>
            </a:endParaRPr>
          </a:p>
          <a:p>
            <a:pPr indent="-419100" lvl="0" marL="4572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The mobile is charged simultaneously when the speaker is switched on.</a:t>
            </a:r>
            <a:endParaRPr sz="3000"/>
          </a:p>
        </p:txBody>
      </p:sp>
      <p:sp>
        <p:nvSpPr>
          <p:cNvPr id="108" name="Google Shape;108;p15"/>
          <p:cNvSpPr txBox="1"/>
          <p:nvPr>
            <p:ph idx="11" type="ftr"/>
          </p:nvPr>
        </p:nvSpPr>
        <p:spPr>
          <a:xfrm>
            <a:off x="0" y="6126300"/>
            <a:ext cx="8382000" cy="365100"/>
          </a:xfrm>
          <a:prstGeom prst="rect">
            <a:avLst/>
          </a:prstGeom>
          <a:gradFill>
            <a:gsLst>
              <a:gs pos="0">
                <a:srgbClr val="94B7FF"/>
              </a:gs>
              <a:gs pos="50000">
                <a:srgbClr val="BCD1FF"/>
              </a:gs>
              <a:gs pos="100000">
                <a:srgbClr val="DEE8FF"/>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1400">
                <a:solidFill>
                  <a:srgbClr val="17365D"/>
                </a:solidFill>
              </a:rPr>
              <a:t>National Conference on Emerging Technologies in Computing and Communication (NETC</a:t>
            </a:r>
            <a:r>
              <a:rPr b="1" baseline="30000" lang="en-US" sz="1400">
                <a:solidFill>
                  <a:srgbClr val="17365D"/>
                </a:solidFill>
              </a:rPr>
              <a:t>2</a:t>
            </a:r>
            <a:r>
              <a:rPr b="1" lang="en-US" sz="1400">
                <a:solidFill>
                  <a:srgbClr val="17365D"/>
                </a:solidFill>
              </a:rPr>
              <a:t>) May 17,18 2019</a:t>
            </a:r>
            <a:endParaRPr b="1" sz="1400">
              <a:solidFill>
                <a:srgbClr val="17365D"/>
              </a:solidFill>
            </a:endParaRPr>
          </a:p>
        </p:txBody>
      </p:sp>
      <p:sp>
        <p:nvSpPr>
          <p:cNvPr id="109" name="Google Shape;109;p15"/>
          <p:cNvSpPr txBox="1"/>
          <p:nvPr>
            <p:ph idx="12" type="sldNum"/>
          </p:nvPr>
        </p:nvSpPr>
        <p:spPr>
          <a:xfrm>
            <a:off x="8382000" y="6126300"/>
            <a:ext cx="762000" cy="365100"/>
          </a:xfrm>
          <a:prstGeom prst="rect">
            <a:avLst/>
          </a:prstGeom>
          <a:solidFill>
            <a:srgbClr val="6699FF"/>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fld id="{00000000-1234-1234-1234-123412341234}" type="slidenum">
              <a:rPr b="1" lang="en-US" sz="2000">
                <a:solidFill>
                  <a:srgbClr val="17365D"/>
                </a:solidFill>
              </a:rPr>
              <a:t>‹#›</a:t>
            </a:fld>
            <a:endParaRPr b="1" sz="2000">
              <a:solidFill>
                <a:srgbClr val="17365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Paper Outline</a:t>
            </a:r>
            <a:endParaRPr/>
          </a:p>
        </p:txBody>
      </p:sp>
      <p:sp>
        <p:nvSpPr>
          <p:cNvPr id="115" name="Google Shape;115;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Char char="•"/>
            </a:pPr>
            <a:r>
              <a:rPr lang="en-US"/>
              <a:t>Introduction</a:t>
            </a:r>
            <a:endParaRPr/>
          </a:p>
          <a:p>
            <a:pPr indent="-342900" lvl="0" marL="342900" rtl="0" algn="l">
              <a:lnSpc>
                <a:spcPct val="100000"/>
              </a:lnSpc>
              <a:spcBef>
                <a:spcPts val="640"/>
              </a:spcBef>
              <a:spcAft>
                <a:spcPts val="0"/>
              </a:spcAft>
              <a:buClr>
                <a:schemeClr val="dk1"/>
              </a:buClr>
              <a:buSzPts val="3200"/>
              <a:buChar char="•"/>
            </a:pPr>
            <a:r>
              <a:rPr lang="en-US"/>
              <a:t>Related Work</a:t>
            </a:r>
            <a:endParaRPr/>
          </a:p>
          <a:p>
            <a:pPr indent="-342900" lvl="0" marL="342900" rtl="0" algn="l">
              <a:lnSpc>
                <a:spcPct val="100000"/>
              </a:lnSpc>
              <a:spcBef>
                <a:spcPts val="640"/>
              </a:spcBef>
              <a:spcAft>
                <a:spcPts val="0"/>
              </a:spcAft>
              <a:buClr>
                <a:schemeClr val="dk1"/>
              </a:buClr>
              <a:buSzPts val="3200"/>
              <a:buChar char="•"/>
            </a:pPr>
            <a:r>
              <a:rPr lang="en-US"/>
              <a:t>Design/Framework</a:t>
            </a:r>
            <a:endParaRPr/>
          </a:p>
          <a:p>
            <a:pPr indent="-342900" lvl="0" marL="342900" rtl="0" algn="l">
              <a:lnSpc>
                <a:spcPct val="100000"/>
              </a:lnSpc>
              <a:spcBef>
                <a:spcPts val="640"/>
              </a:spcBef>
              <a:spcAft>
                <a:spcPts val="0"/>
              </a:spcAft>
              <a:buClr>
                <a:schemeClr val="dk1"/>
              </a:buClr>
              <a:buSzPts val="3200"/>
              <a:buChar char="•"/>
            </a:pPr>
            <a:r>
              <a:rPr lang="en-US"/>
              <a:t>Implementation</a:t>
            </a:r>
            <a:endParaRPr/>
          </a:p>
          <a:p>
            <a:pPr indent="-342900" lvl="0" marL="342900" rtl="0" algn="l">
              <a:lnSpc>
                <a:spcPct val="100000"/>
              </a:lnSpc>
              <a:spcBef>
                <a:spcPts val="640"/>
              </a:spcBef>
              <a:spcAft>
                <a:spcPts val="0"/>
              </a:spcAft>
              <a:buClr>
                <a:schemeClr val="dk1"/>
              </a:buClr>
              <a:buSzPts val="3200"/>
              <a:buChar char="•"/>
            </a:pPr>
            <a:r>
              <a:rPr lang="en-US"/>
              <a:t>Results/Testing</a:t>
            </a:r>
            <a:endParaRPr/>
          </a:p>
          <a:p>
            <a:pPr indent="-342900" lvl="0" marL="342900" rtl="0" algn="l">
              <a:lnSpc>
                <a:spcPct val="100000"/>
              </a:lnSpc>
              <a:spcBef>
                <a:spcPts val="640"/>
              </a:spcBef>
              <a:spcAft>
                <a:spcPts val="0"/>
              </a:spcAft>
              <a:buClr>
                <a:schemeClr val="dk1"/>
              </a:buClr>
              <a:buSzPts val="3200"/>
              <a:buChar char="•"/>
            </a:pPr>
            <a:r>
              <a:rPr lang="en-US"/>
              <a:t>Conclusion</a:t>
            </a:r>
            <a:endParaRPr/>
          </a:p>
          <a:p>
            <a:pPr indent="-342900" lvl="0" marL="342900" rtl="0" algn="l">
              <a:lnSpc>
                <a:spcPct val="100000"/>
              </a:lnSpc>
              <a:spcBef>
                <a:spcPts val="640"/>
              </a:spcBef>
              <a:spcAft>
                <a:spcPts val="0"/>
              </a:spcAft>
              <a:buClr>
                <a:schemeClr val="dk1"/>
              </a:buClr>
              <a:buSzPts val="3200"/>
              <a:buChar char="•"/>
            </a:pPr>
            <a:r>
              <a:rPr lang="en-US"/>
              <a:t>References</a:t>
            </a:r>
            <a:endParaRPr/>
          </a:p>
        </p:txBody>
      </p:sp>
      <p:sp>
        <p:nvSpPr>
          <p:cNvPr id="116" name="Google Shape;116;p16"/>
          <p:cNvSpPr txBox="1"/>
          <p:nvPr>
            <p:ph idx="12" type="sldNum"/>
          </p:nvPr>
        </p:nvSpPr>
        <p:spPr>
          <a:xfrm>
            <a:off x="8382000" y="6126163"/>
            <a:ext cx="762000" cy="365100"/>
          </a:xfrm>
          <a:prstGeom prst="rect">
            <a:avLst/>
          </a:prstGeom>
          <a:solidFill>
            <a:srgbClr val="6699FF"/>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fld id="{00000000-1234-1234-1234-123412341234}" type="slidenum">
              <a:rPr b="1" lang="en-US" sz="2000">
                <a:solidFill>
                  <a:srgbClr val="17365D"/>
                </a:solidFill>
              </a:rPr>
              <a:t>‹#›</a:t>
            </a:fld>
            <a:endParaRPr b="1" sz="2000">
              <a:solidFill>
                <a:srgbClr val="17365D"/>
              </a:solidFill>
            </a:endParaRPr>
          </a:p>
        </p:txBody>
      </p:sp>
      <p:sp>
        <p:nvSpPr>
          <p:cNvPr id="117" name="Google Shape;117;p16"/>
          <p:cNvSpPr txBox="1"/>
          <p:nvPr>
            <p:ph idx="11" type="ftr"/>
          </p:nvPr>
        </p:nvSpPr>
        <p:spPr>
          <a:xfrm>
            <a:off x="0" y="6126175"/>
            <a:ext cx="8382000" cy="365100"/>
          </a:xfrm>
          <a:prstGeom prst="rect">
            <a:avLst/>
          </a:prstGeom>
          <a:gradFill>
            <a:gsLst>
              <a:gs pos="0">
                <a:srgbClr val="94B7FF"/>
              </a:gs>
              <a:gs pos="50000">
                <a:srgbClr val="BCD1FF"/>
              </a:gs>
              <a:gs pos="100000">
                <a:srgbClr val="DEE8FF"/>
              </a:gs>
            </a:gsLst>
            <a:lin ang="5400000"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1400">
                <a:solidFill>
                  <a:srgbClr val="17365D"/>
                </a:solidFill>
              </a:rPr>
              <a:t>National Conference on Emerging Technologies in Computing and Communication (NETC</a:t>
            </a:r>
            <a:r>
              <a:rPr b="1" baseline="30000" lang="en-US" sz="1400">
                <a:solidFill>
                  <a:srgbClr val="17365D"/>
                </a:solidFill>
              </a:rPr>
              <a:t>2</a:t>
            </a:r>
            <a:r>
              <a:rPr b="1" lang="en-US" sz="1400">
                <a:solidFill>
                  <a:srgbClr val="17365D"/>
                </a:solidFill>
              </a:rPr>
              <a:t>) May 17,18 2019</a:t>
            </a:r>
            <a:endParaRPr b="1" sz="1400">
              <a:solidFill>
                <a:srgbClr val="17365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Introduction</a:t>
            </a:r>
            <a:endParaRPr/>
          </a:p>
        </p:txBody>
      </p:sp>
      <p:sp>
        <p:nvSpPr>
          <p:cNvPr id="123" name="Google Shape;12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640"/>
              </a:spcBef>
              <a:spcAft>
                <a:spcPts val="0"/>
              </a:spcAft>
              <a:buSzPts val="3000"/>
              <a:buChar char="•"/>
            </a:pPr>
            <a:r>
              <a:rPr lang="en-US" sz="3000">
                <a:latin typeface="Arial"/>
                <a:ea typeface="Arial"/>
                <a:cs typeface="Arial"/>
                <a:sym typeface="Arial"/>
              </a:rPr>
              <a:t>The main concern of this paper is to communicate with a speaker via LiFi using a LED light.</a:t>
            </a:r>
            <a:endParaRPr sz="3000">
              <a:latin typeface="Arial"/>
              <a:ea typeface="Arial"/>
              <a:cs typeface="Arial"/>
              <a:sym typeface="Arial"/>
            </a:endParaRPr>
          </a:p>
          <a:p>
            <a:pPr indent="-342900" lvl="0" marL="342900" rtl="0" algn="l">
              <a:lnSpc>
                <a:spcPct val="100000"/>
              </a:lnSpc>
              <a:spcBef>
                <a:spcPts val="0"/>
              </a:spcBef>
              <a:spcAft>
                <a:spcPts val="0"/>
              </a:spcAft>
              <a:buSzPts val="3000"/>
              <a:buFont typeface="Spectral"/>
              <a:buChar char="•"/>
            </a:pPr>
            <a:r>
              <a:rPr lang="en-US" sz="3000">
                <a:latin typeface="Times New Roman"/>
                <a:ea typeface="Times New Roman"/>
                <a:cs typeface="Times New Roman"/>
                <a:sym typeface="Times New Roman"/>
              </a:rPr>
              <a:t>Li-Fi provides highly reliable and secure data transfer as light cannot penetrate walls.</a:t>
            </a:r>
            <a:endParaRPr sz="3000">
              <a:latin typeface="Times New Roman"/>
              <a:ea typeface="Times New Roman"/>
              <a:cs typeface="Times New Roman"/>
              <a:sym typeface="Times New Roman"/>
            </a:endParaRPr>
          </a:p>
          <a:p>
            <a:pPr indent="-342900" lvl="0" marL="342900" rtl="0" algn="l">
              <a:lnSpc>
                <a:spcPct val="100000"/>
              </a:lnSpc>
              <a:spcBef>
                <a:spcPts val="0"/>
              </a:spcBef>
              <a:spcAft>
                <a:spcPts val="0"/>
              </a:spcAft>
              <a:buSzPts val="3000"/>
              <a:buFont typeface="Spectral"/>
              <a:buChar char="•"/>
            </a:pPr>
            <a:r>
              <a:rPr lang="en-US" sz="3000">
                <a:latin typeface="Times New Roman"/>
                <a:ea typeface="Times New Roman"/>
                <a:cs typeface="Times New Roman"/>
                <a:sym typeface="Times New Roman"/>
              </a:rPr>
              <a:t>Therefore not accessible to those who are not in the range and thus the speaker can be controlled only by people in the range.</a:t>
            </a:r>
            <a:endParaRPr sz="3000">
              <a:latin typeface="Times New Roman"/>
              <a:ea typeface="Times New Roman"/>
              <a:cs typeface="Times New Roman"/>
              <a:sym typeface="Times New Roman"/>
            </a:endParaRPr>
          </a:p>
          <a:p>
            <a:pPr indent="0" lvl="0" marL="342900" rtl="0" algn="l">
              <a:lnSpc>
                <a:spcPct val="100000"/>
              </a:lnSpc>
              <a:spcBef>
                <a:spcPts val="640"/>
              </a:spcBef>
              <a:spcAft>
                <a:spcPts val="0"/>
              </a:spcAft>
              <a:buSzPts val="1800"/>
              <a:buNone/>
            </a:pPr>
            <a:r>
              <a:t/>
            </a:r>
            <a:endParaRPr sz="3000">
              <a:latin typeface="Spectral"/>
              <a:ea typeface="Spectral"/>
              <a:cs typeface="Spectral"/>
              <a:sym typeface="Spectral"/>
            </a:endParaRPr>
          </a:p>
        </p:txBody>
      </p:sp>
      <p:sp>
        <p:nvSpPr>
          <p:cNvPr id="124" name="Google Shape;124;p17"/>
          <p:cNvSpPr txBox="1"/>
          <p:nvPr>
            <p:ph idx="12" type="sldNum"/>
          </p:nvPr>
        </p:nvSpPr>
        <p:spPr>
          <a:xfrm>
            <a:off x="8382000" y="6126163"/>
            <a:ext cx="762000" cy="365100"/>
          </a:xfrm>
          <a:prstGeom prst="rect">
            <a:avLst/>
          </a:prstGeom>
          <a:solidFill>
            <a:srgbClr val="6699FF"/>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fld id="{00000000-1234-1234-1234-123412341234}" type="slidenum">
              <a:rPr b="1" lang="en-US" sz="2000">
                <a:solidFill>
                  <a:srgbClr val="17365D"/>
                </a:solidFill>
              </a:rPr>
              <a:t>‹#›</a:t>
            </a:fld>
            <a:endParaRPr b="1" sz="2000">
              <a:solidFill>
                <a:srgbClr val="17365D"/>
              </a:solidFill>
            </a:endParaRPr>
          </a:p>
        </p:txBody>
      </p:sp>
      <p:sp>
        <p:nvSpPr>
          <p:cNvPr id="125" name="Google Shape;125;p17"/>
          <p:cNvSpPr txBox="1"/>
          <p:nvPr>
            <p:ph idx="11" type="ftr"/>
          </p:nvPr>
        </p:nvSpPr>
        <p:spPr>
          <a:xfrm>
            <a:off x="0" y="6126175"/>
            <a:ext cx="8382000" cy="365100"/>
          </a:xfrm>
          <a:prstGeom prst="rect">
            <a:avLst/>
          </a:prstGeom>
          <a:gradFill>
            <a:gsLst>
              <a:gs pos="0">
                <a:srgbClr val="94B7FF"/>
              </a:gs>
              <a:gs pos="50000">
                <a:srgbClr val="BCD1FF"/>
              </a:gs>
              <a:gs pos="100000">
                <a:srgbClr val="DEE8FF"/>
              </a:gs>
            </a:gsLst>
            <a:lin ang="5400000"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1400">
                <a:solidFill>
                  <a:srgbClr val="17365D"/>
                </a:solidFill>
              </a:rPr>
              <a:t>National Conference on Emerging Technologies in Computing and Communication (NETC</a:t>
            </a:r>
            <a:r>
              <a:rPr b="1" baseline="30000" lang="en-US" sz="1400">
                <a:solidFill>
                  <a:srgbClr val="17365D"/>
                </a:solidFill>
              </a:rPr>
              <a:t>2</a:t>
            </a:r>
            <a:r>
              <a:rPr b="1" lang="en-US" sz="1400">
                <a:solidFill>
                  <a:srgbClr val="17365D"/>
                </a:solidFill>
              </a:rPr>
              <a:t>) May 17,18 2019</a:t>
            </a:r>
            <a:endParaRPr b="1" sz="1400">
              <a:solidFill>
                <a:srgbClr val="17365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t/>
            </a:r>
            <a:endParaRPr/>
          </a:p>
        </p:txBody>
      </p:sp>
      <p:sp>
        <p:nvSpPr>
          <p:cNvPr id="132" name="Google Shape;132;p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640"/>
              </a:spcBef>
              <a:spcAft>
                <a:spcPts val="0"/>
              </a:spcAft>
              <a:buSzPts val="3000"/>
              <a:buFont typeface="Spectral"/>
              <a:buChar char="•"/>
            </a:pPr>
            <a:r>
              <a:rPr lang="en-US" sz="3000">
                <a:latin typeface="Times New Roman"/>
                <a:ea typeface="Times New Roman"/>
                <a:cs typeface="Times New Roman"/>
                <a:sym typeface="Times New Roman"/>
              </a:rPr>
              <a:t> When compared to Wi-Fi the data throughput and data security is relatively high for Li-Fi. We use energy sources like electricity to power or charge devices which are non-renewable resources and expensive. Thus using solar energy to charge the smart phones will minimize the usage of electricity.</a:t>
            </a:r>
            <a:endParaRPr sz="3000">
              <a:latin typeface="Spectral"/>
              <a:ea typeface="Spectral"/>
              <a:cs typeface="Spectral"/>
              <a:sym typeface="Spectral"/>
            </a:endParaRPr>
          </a:p>
          <a:p>
            <a:pPr indent="0" lvl="0" marL="0" rtl="0" algn="l">
              <a:lnSpc>
                <a:spcPct val="100000"/>
              </a:lnSpc>
              <a:spcBef>
                <a:spcPts val="360"/>
              </a:spcBef>
              <a:spcAft>
                <a:spcPts val="0"/>
              </a:spcAft>
              <a:buSzPts val="1800"/>
              <a:buNone/>
            </a:pPr>
            <a:r>
              <a:t/>
            </a:r>
            <a:endParaRPr/>
          </a:p>
        </p:txBody>
      </p:sp>
      <p:sp>
        <p:nvSpPr>
          <p:cNvPr id="133" name="Google Shape;133;p18"/>
          <p:cNvSpPr txBox="1"/>
          <p:nvPr>
            <p:ph idx="11" type="ftr"/>
          </p:nvPr>
        </p:nvSpPr>
        <p:spPr>
          <a:xfrm>
            <a:off x="0" y="6126300"/>
            <a:ext cx="8382000" cy="365100"/>
          </a:xfrm>
          <a:prstGeom prst="rect">
            <a:avLst/>
          </a:prstGeom>
          <a:gradFill>
            <a:gsLst>
              <a:gs pos="0">
                <a:srgbClr val="94B7FF"/>
              </a:gs>
              <a:gs pos="50000">
                <a:srgbClr val="BCD1FF"/>
              </a:gs>
              <a:gs pos="100000">
                <a:srgbClr val="DEE8FF"/>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1400">
                <a:solidFill>
                  <a:srgbClr val="17365D"/>
                </a:solidFill>
              </a:rPr>
              <a:t>National Conference on Emerging Technologies in Computing and Communication (NETC</a:t>
            </a:r>
            <a:r>
              <a:rPr b="1" baseline="30000" lang="en-US" sz="1400">
                <a:solidFill>
                  <a:srgbClr val="17365D"/>
                </a:solidFill>
              </a:rPr>
              <a:t>2</a:t>
            </a:r>
            <a:r>
              <a:rPr b="1" lang="en-US" sz="1400">
                <a:solidFill>
                  <a:srgbClr val="17365D"/>
                </a:solidFill>
              </a:rPr>
              <a:t>) May 17,18 2019</a:t>
            </a:r>
            <a:endParaRPr b="1" sz="1400">
              <a:solidFill>
                <a:srgbClr val="17365D"/>
              </a:solidFill>
            </a:endParaRPr>
          </a:p>
        </p:txBody>
      </p:sp>
      <p:sp>
        <p:nvSpPr>
          <p:cNvPr id="134" name="Google Shape;134;p18"/>
          <p:cNvSpPr txBox="1"/>
          <p:nvPr>
            <p:ph idx="12" type="sldNum"/>
          </p:nvPr>
        </p:nvSpPr>
        <p:spPr>
          <a:xfrm>
            <a:off x="8382000" y="6126300"/>
            <a:ext cx="762000" cy="365100"/>
          </a:xfrm>
          <a:prstGeom prst="rect">
            <a:avLst/>
          </a:prstGeom>
          <a:solidFill>
            <a:srgbClr val="6699FF"/>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fld id="{00000000-1234-1234-1234-123412341234}" type="slidenum">
              <a:rPr b="1" lang="en-US" sz="2000">
                <a:solidFill>
                  <a:srgbClr val="17365D"/>
                </a:solidFill>
              </a:rPr>
              <a:t>‹#›</a:t>
            </a:fld>
            <a:endParaRPr b="1" sz="2000">
              <a:solidFill>
                <a:srgbClr val="17365D"/>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Related Work</a:t>
            </a:r>
            <a:endParaRPr/>
          </a:p>
        </p:txBody>
      </p:sp>
      <p:sp>
        <p:nvSpPr>
          <p:cNvPr id="140" name="Google Shape;140;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30200" lvl="0" marL="342900" rtl="0" algn="l">
              <a:lnSpc>
                <a:spcPct val="100000"/>
              </a:lnSpc>
              <a:spcBef>
                <a:spcPts val="640"/>
              </a:spcBef>
              <a:spcAft>
                <a:spcPts val="0"/>
              </a:spcAft>
              <a:buClr>
                <a:schemeClr val="dk1"/>
              </a:buClr>
              <a:buSzPts val="3000"/>
              <a:buChar char="•"/>
            </a:pPr>
            <a:r>
              <a:rPr lang="en-US" sz="3000">
                <a:solidFill>
                  <a:srgbClr val="222222"/>
                </a:solidFill>
                <a:highlight>
                  <a:srgbClr val="FFFFFF"/>
                </a:highlight>
                <a:latin typeface="Arial"/>
                <a:ea typeface="Arial"/>
                <a:cs typeface="Arial"/>
                <a:sym typeface="Arial"/>
              </a:rPr>
              <a:t>Li-Fi is wireless communication technology, which utilizes light to transmit data and the data transmission depends on the position of devices. The term was first introduced by Harald Haas during a 2011 TEDGlobal talk in Edinburgh.</a:t>
            </a:r>
            <a:endParaRPr sz="3000">
              <a:solidFill>
                <a:srgbClr val="222222"/>
              </a:solidFill>
              <a:highlight>
                <a:srgbClr val="FFFFFF"/>
              </a:highlight>
              <a:latin typeface="Arial"/>
              <a:ea typeface="Arial"/>
              <a:cs typeface="Arial"/>
              <a:sym typeface="Arial"/>
            </a:endParaRPr>
          </a:p>
          <a:p>
            <a:pPr indent="-330200" lvl="0" marL="342900" rtl="0" algn="l">
              <a:lnSpc>
                <a:spcPct val="100000"/>
              </a:lnSpc>
              <a:spcBef>
                <a:spcPts val="640"/>
              </a:spcBef>
              <a:spcAft>
                <a:spcPts val="0"/>
              </a:spcAft>
              <a:buClr>
                <a:srgbClr val="222222"/>
              </a:buClr>
              <a:buSzPts val="3000"/>
              <a:buFont typeface="Arial"/>
              <a:buChar char="•"/>
            </a:pPr>
            <a:r>
              <a:rPr lang="en-US" sz="1050">
                <a:solidFill>
                  <a:srgbClr val="222222"/>
                </a:solidFill>
                <a:highlight>
                  <a:srgbClr val="FFFFFF"/>
                </a:highlight>
                <a:latin typeface="Arial"/>
                <a:ea typeface="Arial"/>
                <a:cs typeface="Arial"/>
                <a:sym typeface="Arial"/>
              </a:rPr>
              <a:t> </a:t>
            </a:r>
            <a:r>
              <a:rPr lang="en-US" sz="3000">
                <a:solidFill>
                  <a:srgbClr val="222222"/>
                </a:solidFill>
                <a:highlight>
                  <a:srgbClr val="FFFFFF"/>
                </a:highlight>
                <a:latin typeface="Arial"/>
                <a:ea typeface="Arial"/>
                <a:cs typeface="Arial"/>
                <a:sym typeface="Arial"/>
              </a:rPr>
              <a:t>Li-Fi is a visible light communications system that is capable of transmitting data at high speeds over the visible light, ultraviolet, and infrared spectrums.</a:t>
            </a:r>
            <a:endParaRPr sz="3000">
              <a:solidFill>
                <a:srgbClr val="222222"/>
              </a:solidFill>
              <a:highlight>
                <a:srgbClr val="FFFFFF"/>
              </a:highlight>
              <a:latin typeface="Arial"/>
              <a:ea typeface="Arial"/>
              <a:cs typeface="Arial"/>
              <a:sym typeface="Arial"/>
            </a:endParaRPr>
          </a:p>
        </p:txBody>
      </p:sp>
      <p:sp>
        <p:nvSpPr>
          <p:cNvPr id="141" name="Google Shape;141;p19"/>
          <p:cNvSpPr txBox="1"/>
          <p:nvPr>
            <p:ph idx="12" type="sldNum"/>
          </p:nvPr>
        </p:nvSpPr>
        <p:spPr>
          <a:xfrm>
            <a:off x="8382000" y="6126163"/>
            <a:ext cx="762000" cy="365100"/>
          </a:xfrm>
          <a:prstGeom prst="rect">
            <a:avLst/>
          </a:prstGeom>
          <a:solidFill>
            <a:srgbClr val="6699FF"/>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000"/>
              <a:buNone/>
            </a:pPr>
            <a:fld id="{00000000-1234-1234-1234-123412341234}" type="slidenum">
              <a:rPr b="1" lang="en-US" sz="2000">
                <a:solidFill>
                  <a:srgbClr val="17365D"/>
                </a:solidFill>
              </a:rPr>
              <a:t>‹#›</a:t>
            </a:fld>
            <a:endParaRPr b="1" sz="2000">
              <a:solidFill>
                <a:srgbClr val="17365D"/>
              </a:solidFill>
            </a:endParaRPr>
          </a:p>
        </p:txBody>
      </p:sp>
      <p:sp>
        <p:nvSpPr>
          <p:cNvPr id="142" name="Google Shape;142;p19"/>
          <p:cNvSpPr txBox="1"/>
          <p:nvPr>
            <p:ph idx="11" type="ftr"/>
          </p:nvPr>
        </p:nvSpPr>
        <p:spPr>
          <a:xfrm>
            <a:off x="0" y="6126175"/>
            <a:ext cx="8382000" cy="365100"/>
          </a:xfrm>
          <a:prstGeom prst="rect">
            <a:avLst/>
          </a:prstGeom>
          <a:gradFill>
            <a:gsLst>
              <a:gs pos="0">
                <a:srgbClr val="94B7FF"/>
              </a:gs>
              <a:gs pos="50000">
                <a:srgbClr val="BCD1FF"/>
              </a:gs>
              <a:gs pos="100000">
                <a:srgbClr val="DEE8FF"/>
              </a:gs>
            </a:gsLst>
            <a:lin ang="5400000"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1400">
                <a:solidFill>
                  <a:srgbClr val="17365D"/>
                </a:solidFill>
              </a:rPr>
              <a:t>National Conference on Emerging Technologies in Computing and Communication (NETC</a:t>
            </a:r>
            <a:r>
              <a:rPr b="1" baseline="30000" lang="en-US" sz="1400">
                <a:solidFill>
                  <a:srgbClr val="17365D"/>
                </a:solidFill>
              </a:rPr>
              <a:t>2</a:t>
            </a:r>
            <a:r>
              <a:rPr b="1" lang="en-US" sz="1400">
                <a:solidFill>
                  <a:srgbClr val="17365D"/>
                </a:solidFill>
              </a:rPr>
              <a:t>) May 17,18 2019</a:t>
            </a:r>
            <a:endParaRPr b="1" sz="1400">
              <a:solidFill>
                <a:srgbClr val="17365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t/>
            </a:r>
            <a:endParaRPr/>
          </a:p>
        </p:txBody>
      </p:sp>
      <p:sp>
        <p:nvSpPr>
          <p:cNvPr id="149" name="Google Shape;149;p20"/>
          <p:cNvSpPr txBox="1"/>
          <p:nvPr>
            <p:ph idx="1" type="body"/>
          </p:nvPr>
        </p:nvSpPr>
        <p:spPr>
          <a:xfrm>
            <a:off x="457200" y="1417650"/>
            <a:ext cx="8229600" cy="45261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360"/>
              </a:spcBef>
              <a:spcAft>
                <a:spcPts val="0"/>
              </a:spcAft>
              <a:buSzPts val="3000"/>
              <a:buFont typeface="Arial"/>
              <a:buChar char="•"/>
            </a:pPr>
            <a:r>
              <a:rPr lang="en-US" sz="3000">
                <a:solidFill>
                  <a:srgbClr val="222222"/>
                </a:solidFill>
                <a:highlight>
                  <a:srgbClr val="FFFFFF"/>
                </a:highlight>
                <a:latin typeface="Arial"/>
                <a:ea typeface="Arial"/>
                <a:cs typeface="Arial"/>
                <a:sym typeface="Arial"/>
              </a:rPr>
              <a:t>In terms of its end use, the technology is similar to Wi-Fi - the key technical difference being that Wifi uses radio frequency to transmit data. </a:t>
            </a:r>
            <a:endParaRPr sz="3000">
              <a:solidFill>
                <a:srgbClr val="222222"/>
              </a:solidFill>
              <a:highlight>
                <a:srgbClr val="FFFFFF"/>
              </a:highlight>
              <a:latin typeface="Arial"/>
              <a:ea typeface="Arial"/>
              <a:cs typeface="Arial"/>
              <a:sym typeface="Arial"/>
            </a:endParaRPr>
          </a:p>
          <a:p>
            <a:pPr indent="-419100" lvl="0" marL="457200" rtl="0" algn="l">
              <a:lnSpc>
                <a:spcPct val="100000"/>
              </a:lnSpc>
              <a:spcBef>
                <a:spcPts val="0"/>
              </a:spcBef>
              <a:spcAft>
                <a:spcPts val="0"/>
              </a:spcAft>
              <a:buSzPts val="3000"/>
              <a:buFont typeface="Arial"/>
              <a:buChar char="•"/>
            </a:pPr>
            <a:r>
              <a:rPr lang="en-US" sz="3000">
                <a:solidFill>
                  <a:srgbClr val="222222"/>
                </a:solidFill>
                <a:highlight>
                  <a:srgbClr val="FFFFFF"/>
                </a:highlight>
                <a:latin typeface="Arial"/>
                <a:ea typeface="Arial"/>
                <a:cs typeface="Arial"/>
                <a:sym typeface="Arial"/>
              </a:rPr>
              <a:t>Using light to transmit data allows Li-Fi to offer several advantages, most notably a wider bandwidth</a:t>
            </a:r>
            <a:r>
              <a:rPr baseline="30000" lang="en-US" sz="3000">
                <a:solidFill>
                  <a:srgbClr val="222222"/>
                </a:solidFill>
                <a:highlight>
                  <a:srgbClr val="FFFFFF"/>
                </a:highlight>
                <a:latin typeface="Arial"/>
                <a:ea typeface="Arial"/>
                <a:cs typeface="Arial"/>
                <a:sym typeface="Arial"/>
              </a:rPr>
              <a:t> </a:t>
            </a:r>
            <a:r>
              <a:rPr lang="en-US" sz="3000">
                <a:solidFill>
                  <a:srgbClr val="222222"/>
                </a:solidFill>
                <a:highlight>
                  <a:srgbClr val="FFFFFF"/>
                </a:highlight>
                <a:latin typeface="Arial"/>
                <a:ea typeface="Arial"/>
                <a:cs typeface="Arial"/>
                <a:sym typeface="Arial"/>
              </a:rPr>
              <a:t>channel, the ability to safely function in areas otherwise susceptible to electromagnetic interference and offering higher transmission speeds. </a:t>
            </a:r>
            <a:endParaRPr sz="3000"/>
          </a:p>
        </p:txBody>
      </p:sp>
      <p:sp>
        <p:nvSpPr>
          <p:cNvPr id="150" name="Google Shape;150;p20"/>
          <p:cNvSpPr txBox="1"/>
          <p:nvPr>
            <p:ph idx="11" type="ftr"/>
          </p:nvPr>
        </p:nvSpPr>
        <p:spPr>
          <a:xfrm>
            <a:off x="0" y="6126175"/>
            <a:ext cx="8382000" cy="365100"/>
          </a:xfrm>
          <a:prstGeom prst="rect">
            <a:avLst/>
          </a:prstGeom>
          <a:gradFill>
            <a:gsLst>
              <a:gs pos="0">
                <a:srgbClr val="94B7FF"/>
              </a:gs>
              <a:gs pos="50000">
                <a:srgbClr val="BCD1FF"/>
              </a:gs>
              <a:gs pos="100000">
                <a:srgbClr val="DEE8FF"/>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1400">
                <a:solidFill>
                  <a:srgbClr val="17365D"/>
                </a:solidFill>
              </a:rPr>
              <a:t>National Conference on Emerging Technologies in Computing and Communication (NETC</a:t>
            </a:r>
            <a:r>
              <a:rPr b="1" baseline="30000" lang="en-US" sz="1400">
                <a:solidFill>
                  <a:srgbClr val="17365D"/>
                </a:solidFill>
              </a:rPr>
              <a:t>2</a:t>
            </a:r>
            <a:r>
              <a:rPr b="1" lang="en-US" sz="1400">
                <a:solidFill>
                  <a:srgbClr val="17365D"/>
                </a:solidFill>
              </a:rPr>
              <a:t>) May 17,18 2019</a:t>
            </a:r>
            <a:endParaRPr b="1" sz="1400">
              <a:solidFill>
                <a:srgbClr val="17365D"/>
              </a:solidFill>
            </a:endParaRPr>
          </a:p>
        </p:txBody>
      </p:sp>
      <p:sp>
        <p:nvSpPr>
          <p:cNvPr id="151" name="Google Shape;151;p20"/>
          <p:cNvSpPr txBox="1"/>
          <p:nvPr/>
        </p:nvSpPr>
        <p:spPr>
          <a:xfrm>
            <a:off x="8382000" y="6126300"/>
            <a:ext cx="762000" cy="365100"/>
          </a:xfrm>
          <a:prstGeom prst="rect">
            <a:avLst/>
          </a:prstGeom>
          <a:solidFill>
            <a:srgbClr val="6699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7365D"/>
              </a:buClr>
              <a:buSzPts val="2000"/>
              <a:buFont typeface="Calibri"/>
              <a:buNone/>
            </a:pPr>
            <a:fld id="{00000000-1234-1234-1234-123412341234}" type="slidenum">
              <a:rPr b="1" i="0" lang="en-US" sz="2000" u="none" cap="none" strike="noStrike">
                <a:solidFill>
                  <a:srgbClr val="17365D"/>
                </a:solidFill>
                <a:latin typeface="Calibri"/>
                <a:ea typeface="Calibri"/>
                <a:cs typeface="Calibri"/>
                <a:sym typeface="Calibri"/>
              </a:rPr>
              <a:t>‹#›</a:t>
            </a:fld>
            <a:endParaRPr b="1" i="0" sz="2000" u="none" cap="none" strike="noStrike">
              <a:solidFill>
                <a:srgbClr val="17365D"/>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r>
              <a:t/>
            </a:r>
            <a:endParaRPr/>
          </a:p>
        </p:txBody>
      </p:sp>
      <p:sp>
        <p:nvSpPr>
          <p:cNvPr id="158" name="Google Shape;158;p21"/>
          <p:cNvSpPr txBox="1"/>
          <p:nvPr>
            <p:ph idx="1" type="body"/>
          </p:nvPr>
        </p:nvSpPr>
        <p:spPr>
          <a:xfrm>
            <a:off x="457200" y="1830250"/>
            <a:ext cx="8229600" cy="4526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SzPts val="1800"/>
              <a:buNone/>
            </a:pPr>
            <a:r>
              <a:rPr lang="en-US" sz="3000">
                <a:latin typeface="Times New Roman"/>
                <a:ea typeface="Times New Roman"/>
                <a:cs typeface="Times New Roman"/>
                <a:sym typeface="Times New Roman"/>
              </a:rPr>
              <a:t>We see a potential in Li-Fi because of its benefits stated below:</a:t>
            </a:r>
            <a:endParaRPr sz="3000">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rPr lang="en-US" sz="3000">
                <a:latin typeface="Times New Roman"/>
                <a:ea typeface="Times New Roman"/>
                <a:cs typeface="Times New Roman"/>
                <a:sym typeface="Times New Roman"/>
              </a:rPr>
              <a:t>i)  It prevents Piggybacking -Piggybacking is the intent of getting access of unrestricted WiFi. Li-Fi prevents it     as the light cannot penetrate walls and hence restricting the access.</a:t>
            </a:r>
            <a:endParaRPr sz="3000">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rPr lang="en-US" sz="3000">
                <a:latin typeface="Times New Roman"/>
                <a:ea typeface="Times New Roman"/>
                <a:cs typeface="Times New Roman"/>
                <a:sym typeface="Times New Roman"/>
              </a:rPr>
              <a:t>ii) The data being transmitted is not hindered by any radio frequencies thus making it very reliable.</a:t>
            </a:r>
            <a:endParaRPr sz="3000">
              <a:latin typeface="Times New Roman"/>
              <a:ea typeface="Times New Roman"/>
              <a:cs typeface="Times New Roman"/>
              <a:sym typeface="Times New Roman"/>
            </a:endParaRPr>
          </a:p>
          <a:p>
            <a:pPr indent="0" lvl="0" marL="0" rtl="0" algn="l">
              <a:lnSpc>
                <a:spcPct val="100000"/>
              </a:lnSpc>
              <a:spcBef>
                <a:spcPts val="360"/>
              </a:spcBef>
              <a:spcAft>
                <a:spcPts val="0"/>
              </a:spcAft>
              <a:buSzPts val="1800"/>
              <a:buNone/>
            </a:pPr>
            <a:r>
              <a:t/>
            </a:r>
            <a:endParaRPr/>
          </a:p>
        </p:txBody>
      </p:sp>
      <p:sp>
        <p:nvSpPr>
          <p:cNvPr id="159" name="Google Shape;159;p21"/>
          <p:cNvSpPr txBox="1"/>
          <p:nvPr>
            <p:ph idx="11" type="ftr"/>
          </p:nvPr>
        </p:nvSpPr>
        <p:spPr>
          <a:xfrm>
            <a:off x="0" y="6126175"/>
            <a:ext cx="8382000" cy="365100"/>
          </a:xfrm>
          <a:prstGeom prst="rect">
            <a:avLst/>
          </a:prstGeom>
          <a:gradFill>
            <a:gsLst>
              <a:gs pos="0">
                <a:srgbClr val="94B7FF"/>
              </a:gs>
              <a:gs pos="50000">
                <a:srgbClr val="BCD1FF"/>
              </a:gs>
              <a:gs pos="100000">
                <a:srgbClr val="DEE8FF"/>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1400">
                <a:solidFill>
                  <a:srgbClr val="17365D"/>
                </a:solidFill>
              </a:rPr>
              <a:t>National Conference on Emerging Technologies in Computing and Communication (NETC</a:t>
            </a:r>
            <a:r>
              <a:rPr b="1" baseline="30000" lang="en-US" sz="1400">
                <a:solidFill>
                  <a:srgbClr val="17365D"/>
                </a:solidFill>
              </a:rPr>
              <a:t>2</a:t>
            </a:r>
            <a:r>
              <a:rPr b="1" lang="en-US" sz="1400">
                <a:solidFill>
                  <a:srgbClr val="17365D"/>
                </a:solidFill>
              </a:rPr>
              <a:t>) May 17,18 2019</a:t>
            </a:r>
            <a:endParaRPr b="1" sz="1400">
              <a:solidFill>
                <a:srgbClr val="17365D"/>
              </a:solidFill>
            </a:endParaRPr>
          </a:p>
        </p:txBody>
      </p:sp>
      <p:sp>
        <p:nvSpPr>
          <p:cNvPr id="160" name="Google Shape;160;p21"/>
          <p:cNvSpPr txBox="1"/>
          <p:nvPr/>
        </p:nvSpPr>
        <p:spPr>
          <a:xfrm>
            <a:off x="8382000" y="6126300"/>
            <a:ext cx="762000" cy="365100"/>
          </a:xfrm>
          <a:prstGeom prst="rect">
            <a:avLst/>
          </a:prstGeom>
          <a:solidFill>
            <a:srgbClr val="6699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17365D"/>
              </a:buClr>
              <a:buSzPts val="2000"/>
              <a:buFont typeface="Calibri"/>
              <a:buNone/>
            </a:pPr>
            <a:fld id="{00000000-1234-1234-1234-123412341234}" type="slidenum">
              <a:rPr b="1" i="0" lang="en-US" sz="2000" u="none" cap="none" strike="noStrike">
                <a:solidFill>
                  <a:srgbClr val="17365D"/>
                </a:solidFill>
                <a:latin typeface="Calibri"/>
                <a:ea typeface="Calibri"/>
                <a:cs typeface="Calibri"/>
                <a:sym typeface="Calibri"/>
              </a:rPr>
              <a:t>‹#›</a:t>
            </a:fld>
            <a:endParaRPr b="1" i="0" sz="2000" u="none" cap="none" strike="noStrike">
              <a:solidFill>
                <a:srgbClr val="17365D"/>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