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1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20.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78684861e_2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78684861e_2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578684861e_2_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a26945945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a26945945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5a26945945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a26945945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a26945945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5a26945945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78684861e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78684861e_2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578684861e_2_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a7a226c08862af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7a7a226c08862af4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7a7a226c08862af4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78684861e_2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78684861e_2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578684861e_2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8684861e_2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8684861e_2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578684861e_2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78684861e_2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78684861e_2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578684861e_2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78684861e_2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78684861e_2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578684861e_2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1371600" y="2422150"/>
            <a:ext cx="6400800"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262626"/>
              </a:buClr>
              <a:buSzPts val="2400"/>
              <a:buNone/>
            </a:pPr>
            <a:r>
              <a:rPr lang="en-US" sz="2400" b="1">
                <a:solidFill>
                  <a:srgbClr val="262626"/>
                </a:solidFill>
              </a:rPr>
              <a:t>Technical Session: 7 Paper ID : 703</a:t>
            </a:r>
            <a:endParaRPr sz="2400" b="1">
              <a:solidFill>
                <a:srgbClr val="262626"/>
              </a:solidFill>
            </a:endParaRPr>
          </a:p>
          <a:p>
            <a:pPr marL="0" lvl="0" indent="0" algn="ctr" rtl="0">
              <a:spcBef>
                <a:spcPts val="480"/>
              </a:spcBef>
              <a:spcAft>
                <a:spcPts val="0"/>
              </a:spcAft>
              <a:buClr>
                <a:srgbClr val="888888"/>
              </a:buClr>
              <a:buSzPts val="2400"/>
              <a:buNone/>
            </a:pPr>
            <a:endParaRPr sz="2400">
              <a:solidFill>
                <a:srgbClr val="262626"/>
              </a:solidFill>
            </a:endParaRPr>
          </a:p>
        </p:txBody>
      </p:sp>
      <p:sp>
        <p:nvSpPr>
          <p:cNvPr id="89" name="Google Shape;89;p13"/>
          <p:cNvSpPr txBox="1">
            <a:spLocks noGrp="1"/>
          </p:cNvSpPr>
          <p:nvPr>
            <p:ph type="ctrTitle"/>
          </p:nvPr>
        </p:nvSpPr>
        <p:spPr>
          <a:xfrm>
            <a:off x="571500" y="1120800"/>
            <a:ext cx="77724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BDD1F9"/>
              </a:buClr>
              <a:buSzPts val="2800"/>
              <a:buFont typeface="Calibri"/>
              <a:buNone/>
            </a:pPr>
            <a:r>
              <a:rPr lang="en-US" sz="2800" b="1">
                <a:solidFill>
                  <a:srgbClr val="BDD1F9"/>
                </a:solidFill>
              </a:rPr>
              <a:t>National Conference on Emerging Technologies on Computing and Communication (NETC</a:t>
            </a:r>
            <a:r>
              <a:rPr lang="en-US" sz="2800" b="1" baseline="30000">
                <a:solidFill>
                  <a:srgbClr val="BDD1F9"/>
                </a:solidFill>
              </a:rPr>
              <a:t>2</a:t>
            </a:r>
            <a:r>
              <a:rPr lang="en-US" sz="2800" b="1">
                <a:solidFill>
                  <a:srgbClr val="BDD1F9"/>
                </a:solidFill>
              </a:rPr>
              <a:t>) 2019</a:t>
            </a:r>
            <a:endParaRPr sz="2800" b="1">
              <a:solidFill>
                <a:srgbClr val="BDD1F9"/>
              </a:solidFill>
            </a:endParaRPr>
          </a:p>
        </p:txBody>
      </p:sp>
      <p:sp>
        <p:nvSpPr>
          <p:cNvPr id="90" name="Google Shape;90;p13"/>
          <p:cNvSpPr/>
          <p:nvPr/>
        </p:nvSpPr>
        <p:spPr>
          <a:xfrm>
            <a:off x="495300" y="2887684"/>
            <a:ext cx="7848600" cy="70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000" b="1">
                <a:solidFill>
                  <a:srgbClr val="002060"/>
                </a:solidFill>
                <a:latin typeface="Verdana"/>
                <a:ea typeface="Verdana"/>
                <a:cs typeface="Verdana"/>
                <a:sym typeface="Verdana"/>
              </a:rPr>
              <a:t>Data transmission to a portable speaker using Li-Fi technology and solar charger for smart phones.</a:t>
            </a:r>
            <a:endParaRPr sz="3000" b="1" i="0" u="none" strike="noStrike" cap="none">
              <a:solidFill>
                <a:srgbClr val="002060"/>
              </a:solidFill>
              <a:latin typeface="Verdana"/>
              <a:ea typeface="Verdana"/>
              <a:cs typeface="Verdana"/>
              <a:sym typeface="Verdana"/>
            </a:endParaRPr>
          </a:p>
        </p:txBody>
      </p:sp>
      <p:sp>
        <p:nvSpPr>
          <p:cNvPr id="91" name="Google Shape;91;p13"/>
          <p:cNvSpPr txBox="1"/>
          <p:nvPr/>
        </p:nvSpPr>
        <p:spPr>
          <a:xfrm>
            <a:off x="533400" y="4578550"/>
            <a:ext cx="7848600" cy="19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Clr>
                <a:srgbClr val="17365D"/>
              </a:buClr>
              <a:buSzPts val="2000"/>
              <a:buFont typeface="Arial"/>
              <a:buNone/>
            </a:pPr>
            <a:r>
              <a:rPr lang="en-US" sz="2000" b="1">
                <a:solidFill>
                  <a:srgbClr val="17365D"/>
                </a:solidFill>
                <a:latin typeface="Times New Roman"/>
                <a:ea typeface="Times New Roman"/>
                <a:cs typeface="Times New Roman"/>
                <a:sym typeface="Times New Roman"/>
              </a:rPr>
              <a:t>Pavan Teja B Diwakar Babu</a:t>
            </a:r>
            <a:endParaRPr sz="2000" b="1">
              <a:solidFill>
                <a:srgbClr val="17365D"/>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17365D"/>
              </a:buClr>
              <a:buSzPts val="2000"/>
              <a:buFont typeface="Arial"/>
              <a:buNone/>
            </a:pPr>
            <a:r>
              <a:rPr lang="en-US" sz="2000" b="1">
                <a:solidFill>
                  <a:srgbClr val="17365D"/>
                </a:solidFill>
                <a:latin typeface="Times New Roman"/>
                <a:ea typeface="Times New Roman"/>
                <a:cs typeface="Times New Roman"/>
                <a:sym typeface="Times New Roman"/>
              </a:rPr>
              <a:t>Pawan V</a:t>
            </a:r>
            <a:endParaRPr sz="2000" b="1">
              <a:solidFill>
                <a:srgbClr val="17365D"/>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17365D"/>
              </a:buClr>
              <a:buSzPts val="2000"/>
              <a:buFont typeface="Arial"/>
              <a:buNone/>
            </a:pPr>
            <a:r>
              <a:rPr lang="en-US" sz="2000" b="1">
                <a:solidFill>
                  <a:srgbClr val="17365D"/>
                </a:solidFill>
                <a:latin typeface="Times New Roman"/>
                <a:ea typeface="Times New Roman"/>
                <a:cs typeface="Times New Roman"/>
                <a:sym typeface="Times New Roman"/>
              </a:rPr>
              <a:t>Suraj R Bellad</a:t>
            </a:r>
            <a:endParaRPr sz="2000" b="1">
              <a:solidFill>
                <a:srgbClr val="17365D"/>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17365D"/>
              </a:buClr>
              <a:buSzPts val="2000"/>
              <a:buFont typeface="Arial"/>
              <a:buNone/>
            </a:pPr>
            <a:r>
              <a:rPr lang="en-US" sz="2000" b="1">
                <a:solidFill>
                  <a:srgbClr val="17365D"/>
                </a:solidFill>
                <a:latin typeface="Times New Roman"/>
                <a:ea typeface="Times New Roman"/>
                <a:cs typeface="Times New Roman"/>
                <a:sym typeface="Times New Roman"/>
              </a:rPr>
              <a:t>Dept. of CSE</a:t>
            </a:r>
            <a:endParaRPr sz="2000" b="1">
              <a:solidFill>
                <a:srgbClr val="17365D"/>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17365D"/>
              </a:buClr>
              <a:buSzPts val="2000"/>
              <a:buFont typeface="Arial"/>
              <a:buNone/>
            </a:pPr>
            <a:r>
              <a:rPr lang="en-US" sz="2000" b="1">
                <a:solidFill>
                  <a:srgbClr val="17365D"/>
                </a:solidFill>
                <a:latin typeface="Times New Roman"/>
                <a:ea typeface="Times New Roman"/>
                <a:cs typeface="Times New Roman"/>
                <a:sym typeface="Times New Roman"/>
              </a:rPr>
              <a:t>patb16cs@cmrit.ac.in/pawv16cs@cmrit.ac.in/surb16cs@cmrit.ac.in</a:t>
            </a:r>
            <a:endParaRPr sz="2000" b="1">
              <a:solidFill>
                <a:srgbClr val="17365D"/>
              </a:solidFill>
              <a:latin typeface="Times New Roman"/>
              <a:ea typeface="Times New Roman"/>
              <a:cs typeface="Times New Roman"/>
              <a:sym typeface="Times New Roman"/>
            </a:endParaRPr>
          </a:p>
        </p:txBody>
      </p:sp>
      <p:sp>
        <p:nvSpPr>
          <p:cNvPr id="92" name="Google Shape;92;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iii) The transmission does not create interference in sensitive electronic devices thus making it better to use it in environments like hospitals and aircrafts.</a:t>
            </a:r>
            <a:endParaRPr sz="30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iv)By including all the light-sources around the building we can enable larger area of coverage than a single WiFi router.</a:t>
            </a:r>
            <a:endParaRPr sz="30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v) We need to have a clear line of sight to achieve the same.</a:t>
            </a:r>
            <a:endParaRPr sz="3000">
              <a:latin typeface="Times New Roman"/>
              <a:ea typeface="Times New Roman"/>
              <a:cs typeface="Times New Roman"/>
              <a:sym typeface="Times New Roman"/>
            </a:endParaRPr>
          </a:p>
          <a:p>
            <a:pPr marL="0" lvl="0" indent="0" algn="l" rtl="0">
              <a:spcBef>
                <a:spcPts val="360"/>
              </a:spcBef>
              <a:spcAft>
                <a:spcPts val="0"/>
              </a:spcAft>
              <a:buNone/>
            </a:pPr>
            <a:endParaRPr/>
          </a:p>
        </p:txBody>
      </p:sp>
      <p:sp>
        <p:nvSpPr>
          <p:cNvPr id="168" name="Google Shape;168;p22"/>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12"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
        <p:nvSpPr>
          <p:cNvPr id="169" name="Google Shape;169;p22"/>
          <p:cNvSpPr txBox="1"/>
          <p:nvPr/>
        </p:nvSpPr>
        <p:spPr>
          <a:xfrm>
            <a:off x="8382000" y="6126300"/>
            <a:ext cx="762000" cy="365100"/>
          </a:xfrm>
          <a:prstGeom prst="rect">
            <a:avLst/>
          </a:prstGeom>
          <a:solidFill>
            <a:srgbClr val="6699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7365D"/>
              </a:buClr>
              <a:buSzPts val="2000"/>
              <a:buFont typeface="Calibri"/>
              <a:buNone/>
            </a:pPr>
            <a:fld id="{00000000-1234-1234-1234-123412341234}" type="slidenum">
              <a:rPr lang="en-US" sz="2000" b="1" i="0" u="none" strike="noStrike" cap="none">
                <a:solidFill>
                  <a:srgbClr val="17365D"/>
                </a:solidFill>
                <a:latin typeface="Calibri"/>
                <a:ea typeface="Calibri"/>
                <a:cs typeface="Calibri"/>
                <a:sym typeface="Calibri"/>
              </a:rPr>
              <a:pPr marL="0" marR="0" lvl="0" indent="0" algn="ctr" rtl="0">
                <a:lnSpc>
                  <a:spcPct val="100000"/>
                </a:lnSpc>
                <a:spcBef>
                  <a:spcPts val="0"/>
                </a:spcBef>
                <a:spcAft>
                  <a:spcPts val="0"/>
                </a:spcAft>
                <a:buClr>
                  <a:srgbClr val="17365D"/>
                </a:buClr>
                <a:buSzPts val="2000"/>
                <a:buFont typeface="Calibri"/>
                <a:buNone/>
              </a:pPr>
              <a:t>10</a:t>
            </a:fld>
            <a:endParaRPr sz="2000" b="1" i="0" u="none" strike="noStrike" cap="none">
              <a:solidFill>
                <a:srgbClr val="17365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Framework / Model </a:t>
            </a:r>
            <a:endParaRPr/>
          </a:p>
        </p:txBody>
      </p:sp>
      <p:sp>
        <p:nvSpPr>
          <p:cNvPr id="175" name="Google Shape;17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0" algn="l" rtl="0">
              <a:spcBef>
                <a:spcPts val="0"/>
              </a:spcBef>
              <a:spcAft>
                <a:spcPts val="0"/>
              </a:spcAft>
              <a:buNone/>
            </a:pPr>
            <a:r>
              <a:rPr lang="en-US"/>
              <a:t>Dont disturb this part i’ll upload the circuitary used for implementation</a:t>
            </a:r>
            <a:endParaRPr/>
          </a:p>
        </p:txBody>
      </p:sp>
      <p:sp>
        <p:nvSpPr>
          <p:cNvPr id="176" name="Google Shape;176;p23"/>
          <p:cNvSpPr txBox="1">
            <a:spLocks noGrp="1"/>
          </p:cNvSpPr>
          <p:nvPr>
            <p:ph type="sldNum" idx="12"/>
          </p:nvPr>
        </p:nvSpPr>
        <p:spPr>
          <a:xfrm>
            <a:off x="8382000" y="6126163"/>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11</a:t>
            </a:fld>
            <a:endParaRPr sz="2000" b="1">
              <a:solidFill>
                <a:srgbClr val="17365D"/>
              </a:solidFill>
            </a:endParaRPr>
          </a:p>
        </p:txBody>
      </p:sp>
      <p:sp>
        <p:nvSpPr>
          <p:cNvPr id="177" name="Google Shape;177;p23"/>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Methodology</a:t>
            </a:r>
            <a:endParaRPr/>
          </a:p>
        </p:txBody>
      </p:sp>
      <p:sp>
        <p:nvSpPr>
          <p:cNvPr id="183" name="Google Shape;18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0" algn="l" rtl="0">
              <a:spcBef>
                <a:spcPts val="0"/>
              </a:spcBef>
              <a:spcAft>
                <a:spcPts val="0"/>
              </a:spcAft>
              <a:buNone/>
            </a:pPr>
            <a:r>
              <a:rPr lang="en-US"/>
              <a:t>components used are:</a:t>
            </a:r>
            <a:endParaRPr/>
          </a:p>
          <a:p>
            <a:pPr marL="342900" lvl="0" indent="0" algn="l" rtl="0">
              <a:spcBef>
                <a:spcPts val="0"/>
              </a:spcBef>
              <a:spcAft>
                <a:spcPts val="0"/>
              </a:spcAft>
              <a:buNone/>
            </a:pPr>
            <a:endParaRPr/>
          </a:p>
        </p:txBody>
      </p:sp>
      <p:sp>
        <p:nvSpPr>
          <p:cNvPr id="184" name="Google Shape;184;p24"/>
          <p:cNvSpPr txBox="1">
            <a:spLocks noGrp="1"/>
          </p:cNvSpPr>
          <p:nvPr>
            <p:ph type="sldNum" idx="12"/>
          </p:nvPr>
        </p:nvSpPr>
        <p:spPr>
          <a:xfrm>
            <a:off x="8382000" y="6126163"/>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12</a:t>
            </a:fld>
            <a:endParaRPr sz="2000" b="1">
              <a:solidFill>
                <a:srgbClr val="17365D"/>
              </a:solidFill>
            </a:endParaRPr>
          </a:p>
        </p:txBody>
      </p:sp>
      <p:sp>
        <p:nvSpPr>
          <p:cNvPr id="185" name="Google Shape;185;p24"/>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pic>
        <p:nvPicPr>
          <p:cNvPr id="186" name="Google Shape;186;p24"/>
          <p:cNvPicPr preferRelativeResize="0"/>
          <p:nvPr/>
        </p:nvPicPr>
        <p:blipFill>
          <a:blip r:embed="rId3">
            <a:alphaModFix/>
          </a:blip>
          <a:stretch>
            <a:fillRect/>
          </a:stretch>
        </p:blipFill>
        <p:spPr>
          <a:xfrm>
            <a:off x="6124750" y="2176999"/>
            <a:ext cx="1673650" cy="1673650"/>
          </a:xfrm>
          <a:prstGeom prst="rect">
            <a:avLst/>
          </a:prstGeom>
          <a:noFill/>
          <a:ln>
            <a:noFill/>
          </a:ln>
        </p:spPr>
      </p:pic>
      <p:pic>
        <p:nvPicPr>
          <p:cNvPr id="187" name="Google Shape;187;p24"/>
          <p:cNvPicPr preferRelativeResize="0"/>
          <p:nvPr/>
        </p:nvPicPr>
        <p:blipFill>
          <a:blip r:embed="rId4">
            <a:alphaModFix/>
          </a:blip>
          <a:stretch>
            <a:fillRect/>
          </a:stretch>
        </p:blipFill>
        <p:spPr>
          <a:xfrm>
            <a:off x="334800" y="2287897"/>
            <a:ext cx="1673650" cy="1673650"/>
          </a:xfrm>
          <a:prstGeom prst="rect">
            <a:avLst/>
          </a:prstGeom>
          <a:noFill/>
          <a:ln>
            <a:noFill/>
          </a:ln>
        </p:spPr>
      </p:pic>
      <p:pic>
        <p:nvPicPr>
          <p:cNvPr id="188" name="Google Shape;188;p24"/>
          <p:cNvPicPr preferRelativeResize="0"/>
          <p:nvPr/>
        </p:nvPicPr>
        <p:blipFill>
          <a:blip r:embed="rId5">
            <a:alphaModFix/>
          </a:blip>
          <a:stretch>
            <a:fillRect/>
          </a:stretch>
        </p:blipFill>
        <p:spPr>
          <a:xfrm>
            <a:off x="2705200" y="2287900"/>
            <a:ext cx="2009775" cy="1673650"/>
          </a:xfrm>
          <a:prstGeom prst="rect">
            <a:avLst/>
          </a:prstGeom>
          <a:noFill/>
          <a:ln>
            <a:noFill/>
          </a:ln>
        </p:spPr>
      </p:pic>
      <p:sp>
        <p:nvSpPr>
          <p:cNvPr id="189" name="Google Shape;189;p24"/>
          <p:cNvSpPr txBox="1"/>
          <p:nvPr/>
        </p:nvSpPr>
        <p:spPr>
          <a:xfrm>
            <a:off x="674550" y="4253450"/>
            <a:ext cx="8012100" cy="16737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alibri"/>
              <a:buAutoNum type="arabicPeriod"/>
            </a:pPr>
            <a:r>
              <a:rPr lang="en-US" sz="2000" b="1">
                <a:latin typeface="Calibri"/>
                <a:ea typeface="Calibri"/>
                <a:cs typeface="Calibri"/>
                <a:sym typeface="Calibri"/>
              </a:rPr>
              <a:t>Portable speaker</a:t>
            </a:r>
            <a:r>
              <a:rPr lang="en-US" sz="2000">
                <a:latin typeface="Calibri"/>
                <a:ea typeface="Calibri"/>
                <a:cs typeface="Calibri"/>
                <a:sym typeface="Calibri"/>
              </a:rPr>
              <a:t>: used for audio output which is powered using usb.</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US" sz="2000" b="1">
                <a:latin typeface="Calibri"/>
                <a:ea typeface="Calibri"/>
                <a:cs typeface="Calibri"/>
                <a:sym typeface="Calibri"/>
              </a:rPr>
              <a:t>Audio jack: </a:t>
            </a:r>
            <a:r>
              <a:rPr lang="en-US" sz="2000">
                <a:latin typeface="Calibri"/>
                <a:ea typeface="Calibri"/>
                <a:cs typeface="Calibri"/>
                <a:sym typeface="Calibri"/>
              </a:rPr>
              <a:t>3.5mm-used for connecting and transmitting audio from source.</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US" sz="2000" b="1">
                <a:latin typeface="Calibri"/>
                <a:ea typeface="Calibri"/>
                <a:cs typeface="Calibri"/>
                <a:sym typeface="Calibri"/>
              </a:rPr>
              <a:t>Solar Panel</a:t>
            </a:r>
            <a:r>
              <a:rPr lang="en-US" sz="2000">
                <a:latin typeface="Calibri"/>
                <a:ea typeface="Calibri"/>
                <a:cs typeface="Calibri"/>
                <a:sym typeface="Calibri"/>
              </a:rPr>
              <a:t>: an array of solar cell with a voltage throughput of 5.5v and 300mA  </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96" name="Google Shape;196;p2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latin typeface="+mn-lt"/>
            </a:endParaRPr>
          </a:p>
        </p:txBody>
      </p:sp>
      <p:sp>
        <p:nvSpPr>
          <p:cNvPr id="197" name="Google Shape;197;p2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pic>
        <p:nvPicPr>
          <p:cNvPr id="198" name="Google Shape;198;p25"/>
          <p:cNvPicPr preferRelativeResize="0"/>
          <p:nvPr/>
        </p:nvPicPr>
        <p:blipFill>
          <a:blip r:embed="rId3">
            <a:alphaModFix/>
          </a:blip>
          <a:stretch>
            <a:fillRect/>
          </a:stretch>
        </p:blipFill>
        <p:spPr>
          <a:xfrm>
            <a:off x="5905500" y="1595425"/>
            <a:ext cx="2781300" cy="1857375"/>
          </a:xfrm>
          <a:prstGeom prst="rect">
            <a:avLst/>
          </a:prstGeom>
          <a:noFill/>
          <a:ln>
            <a:noFill/>
          </a:ln>
        </p:spPr>
      </p:pic>
      <p:pic>
        <p:nvPicPr>
          <p:cNvPr id="199" name="Google Shape;199;p25"/>
          <p:cNvPicPr preferRelativeResize="0"/>
          <p:nvPr/>
        </p:nvPicPr>
        <p:blipFill>
          <a:blip r:embed="rId4">
            <a:alphaModFix/>
          </a:blip>
          <a:stretch>
            <a:fillRect/>
          </a:stretch>
        </p:blipFill>
        <p:spPr>
          <a:xfrm>
            <a:off x="457188" y="1600200"/>
            <a:ext cx="2466975" cy="1847850"/>
          </a:xfrm>
          <a:prstGeom prst="rect">
            <a:avLst/>
          </a:prstGeom>
          <a:noFill/>
          <a:ln>
            <a:noFill/>
          </a:ln>
        </p:spPr>
      </p:pic>
      <p:pic>
        <p:nvPicPr>
          <p:cNvPr id="200" name="Google Shape;200;p25"/>
          <p:cNvPicPr preferRelativeResize="0"/>
          <p:nvPr/>
        </p:nvPicPr>
        <p:blipFill>
          <a:blip r:embed="rId5">
            <a:alphaModFix/>
          </a:blip>
          <a:stretch>
            <a:fillRect/>
          </a:stretch>
        </p:blipFill>
        <p:spPr>
          <a:xfrm>
            <a:off x="3125688" y="1600188"/>
            <a:ext cx="2143125" cy="2143125"/>
          </a:xfrm>
          <a:prstGeom prst="rect">
            <a:avLst/>
          </a:prstGeom>
          <a:noFill/>
          <a:ln>
            <a:noFill/>
          </a:ln>
        </p:spPr>
      </p:pic>
      <p:sp>
        <p:nvSpPr>
          <p:cNvPr id="9" name="TextBox 8"/>
          <p:cNvSpPr txBox="1"/>
          <p:nvPr/>
        </p:nvSpPr>
        <p:spPr>
          <a:xfrm>
            <a:off x="450166" y="3516923"/>
            <a:ext cx="8243668" cy="2554545"/>
          </a:xfrm>
          <a:prstGeom prst="rect">
            <a:avLst/>
          </a:prstGeom>
          <a:noFill/>
        </p:spPr>
        <p:txBody>
          <a:bodyPr wrap="square" rtlCol="0">
            <a:spAutoFit/>
          </a:bodyPr>
          <a:lstStyle/>
          <a:p>
            <a:r>
              <a:rPr lang="en-US" sz="2000" b="1" dirty="0" smtClean="0"/>
              <a:t>3.Laser module: </a:t>
            </a:r>
            <a:r>
              <a:rPr lang="en-US" sz="2000" dirty="0" smtClean="0"/>
              <a:t>it consumes 5v and produces a light of wavelength 650nm.</a:t>
            </a:r>
          </a:p>
          <a:p>
            <a:endParaRPr lang="en-US" sz="2000" b="1" dirty="0" smtClean="0"/>
          </a:p>
          <a:p>
            <a:r>
              <a:rPr lang="en-US" sz="2000" b="1" dirty="0" smtClean="0"/>
              <a:t>4. Female Aux socket: </a:t>
            </a:r>
            <a:r>
              <a:rPr lang="en-US" sz="2000" dirty="0" smtClean="0"/>
              <a:t>3.5mm socket used to connect audio jack.</a:t>
            </a:r>
          </a:p>
          <a:p>
            <a:endParaRPr lang="en-US" sz="2000" b="1" dirty="0" smtClean="0"/>
          </a:p>
          <a:p>
            <a:r>
              <a:rPr lang="en-US" sz="2000" b="1" dirty="0" smtClean="0"/>
              <a:t>5. Resistor: </a:t>
            </a:r>
            <a:r>
              <a:rPr lang="en-US" sz="2000" dirty="0" smtClean="0"/>
              <a:t>100ohm resistor is used for controlling the flow of current passing through the circuit.</a:t>
            </a:r>
            <a:endParaRPr lang="en-US" sz="2000" b="1" dirty="0" smtClean="0"/>
          </a:p>
          <a:p>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07" name="Google Shape;207;p2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8" name="Google Shape;208;p2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14</a:t>
            </a:fld>
            <a:endParaRPr/>
          </a:p>
        </p:txBody>
      </p:sp>
      <p:pic>
        <p:nvPicPr>
          <p:cNvPr id="209" name="Google Shape;209;p26"/>
          <p:cNvPicPr preferRelativeResize="0"/>
          <p:nvPr/>
        </p:nvPicPr>
        <p:blipFill>
          <a:blip r:embed="rId3">
            <a:alphaModFix/>
          </a:blip>
          <a:stretch>
            <a:fillRect/>
          </a:stretch>
        </p:blipFill>
        <p:spPr>
          <a:xfrm>
            <a:off x="4117071" y="1567304"/>
            <a:ext cx="1838325" cy="1838325"/>
          </a:xfrm>
          <a:prstGeom prst="rect">
            <a:avLst/>
          </a:prstGeom>
          <a:noFill/>
          <a:ln>
            <a:noFill/>
          </a:ln>
        </p:spPr>
      </p:pic>
      <p:pic>
        <p:nvPicPr>
          <p:cNvPr id="210" name="Google Shape;210;p26"/>
          <p:cNvPicPr preferRelativeResize="0"/>
          <p:nvPr/>
        </p:nvPicPr>
        <p:blipFill>
          <a:blip r:embed="rId4">
            <a:alphaModFix/>
          </a:blip>
          <a:stretch>
            <a:fillRect/>
          </a:stretch>
        </p:blipFill>
        <p:spPr>
          <a:xfrm>
            <a:off x="506437" y="1609507"/>
            <a:ext cx="2381839" cy="1963688"/>
          </a:xfrm>
          <a:prstGeom prst="rect">
            <a:avLst/>
          </a:prstGeom>
          <a:noFill/>
          <a:ln>
            <a:noFill/>
          </a:ln>
        </p:spPr>
      </p:pic>
      <p:sp>
        <p:nvSpPr>
          <p:cNvPr id="7" name="TextBox 6"/>
          <p:cNvSpPr txBox="1"/>
          <p:nvPr/>
        </p:nvSpPr>
        <p:spPr>
          <a:xfrm>
            <a:off x="520505" y="3348111"/>
            <a:ext cx="8159261" cy="1631216"/>
          </a:xfrm>
          <a:prstGeom prst="rect">
            <a:avLst/>
          </a:prstGeom>
          <a:noFill/>
        </p:spPr>
        <p:txBody>
          <a:bodyPr wrap="square" rtlCol="0">
            <a:spAutoFit/>
          </a:bodyPr>
          <a:lstStyle/>
          <a:p>
            <a:r>
              <a:rPr lang="en-US" sz="2000" b="1" dirty="0" smtClean="0"/>
              <a:t>7. Battery: </a:t>
            </a:r>
            <a:r>
              <a:rPr lang="en-US" sz="2000" dirty="0" smtClean="0"/>
              <a:t>A 9v dc power source is used to power the laser module so as to emit the light on the solar panel.</a:t>
            </a:r>
          </a:p>
          <a:p>
            <a:endParaRPr lang="en-US" sz="2000" b="1" dirty="0" smtClean="0"/>
          </a:p>
          <a:p>
            <a:r>
              <a:rPr lang="en-US" sz="2000" b="1" dirty="0" smtClean="0"/>
              <a:t>8.Connector: </a:t>
            </a:r>
            <a:r>
              <a:rPr lang="en-US" sz="2000" dirty="0" smtClean="0"/>
              <a:t>It is used to connect to the battery to have terminals for connections </a:t>
            </a:r>
            <a:endParaRPr 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a:t>Implementation</a:t>
            </a:r>
            <a:endParaRPr/>
          </a:p>
        </p:txBody>
      </p:sp>
      <p:sp>
        <p:nvSpPr>
          <p:cNvPr id="216" name="Google Shape;216;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indent="0">
              <a:spcBef>
                <a:spcPts val="640"/>
              </a:spcBef>
            </a:pPr>
            <a:r>
              <a:rPr lang="en-US" sz="2400" dirty="0" smtClean="0">
                <a:latin typeface="+mn-lt"/>
              </a:rPr>
              <a:t> </a:t>
            </a:r>
            <a:r>
              <a:rPr lang="en-US" sz="2400" dirty="0" smtClean="0">
                <a:latin typeface="+mn-lt"/>
              </a:rPr>
              <a:t>The solar panel is connected to audio socket.</a:t>
            </a:r>
          </a:p>
          <a:p>
            <a:pPr marL="342900" indent="0">
              <a:spcBef>
                <a:spcPts val="640"/>
              </a:spcBef>
            </a:pPr>
            <a:r>
              <a:rPr lang="en-US" sz="2400" dirty="0" smtClean="0">
                <a:latin typeface="+mn-lt"/>
              </a:rPr>
              <a:t> The input audio signal is sent through audio jack connected to the source.(audio player from smart phone)</a:t>
            </a:r>
          </a:p>
          <a:p>
            <a:pPr marL="342900" indent="0">
              <a:spcBef>
                <a:spcPts val="640"/>
              </a:spcBef>
            </a:pPr>
            <a:r>
              <a:rPr lang="en-US" sz="2400" dirty="0" smtClean="0">
                <a:latin typeface="+mn-lt"/>
              </a:rPr>
              <a:t> </a:t>
            </a:r>
            <a:r>
              <a:rPr lang="en-US" sz="2400" dirty="0" smtClean="0">
                <a:latin typeface="+mn-lt"/>
              </a:rPr>
              <a:t>Negative end of </a:t>
            </a:r>
            <a:r>
              <a:rPr lang="en-US" sz="2400" dirty="0" smtClean="0">
                <a:latin typeface="+mn-lt"/>
              </a:rPr>
              <a:t>battery is connecte</a:t>
            </a:r>
            <a:r>
              <a:rPr lang="en-US" sz="2400" dirty="0" smtClean="0">
                <a:latin typeface="+mn-lt"/>
              </a:rPr>
              <a:t>d to one terminal of the aux cable.</a:t>
            </a:r>
          </a:p>
          <a:p>
            <a:pPr marL="342900" indent="0">
              <a:spcBef>
                <a:spcPts val="640"/>
              </a:spcBef>
            </a:pPr>
            <a:r>
              <a:rPr lang="en-US" sz="2400" dirty="0" smtClean="0">
                <a:latin typeface="+mn-lt"/>
              </a:rPr>
              <a:t>The positive terminal is connected to a 100ohm resistor in series so as to control the current flow and resistor is connected to positive of laser module.</a:t>
            </a:r>
          </a:p>
          <a:p>
            <a:pPr marL="342900" indent="0">
              <a:spcBef>
                <a:spcPts val="640"/>
              </a:spcBef>
            </a:pPr>
            <a:r>
              <a:rPr lang="en-US" sz="2400" dirty="0" smtClean="0">
                <a:latin typeface="+mn-lt"/>
              </a:rPr>
              <a:t>Negative end of laser module is connected to another terminal of aux cable.</a:t>
            </a:r>
            <a:endParaRPr sz="2400">
              <a:latin typeface="+mn-lt"/>
            </a:endParaRPr>
          </a:p>
        </p:txBody>
      </p:sp>
      <p:sp>
        <p:nvSpPr>
          <p:cNvPr id="217" name="Google Shape;217;p27"/>
          <p:cNvSpPr txBox="1">
            <a:spLocks noGrp="1"/>
          </p:cNvSpPr>
          <p:nvPr>
            <p:ph type="sldNum" idx="12"/>
          </p:nvPr>
        </p:nvSpPr>
        <p:spPr>
          <a:xfrm>
            <a:off x="8382000" y="6126163"/>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15</a:t>
            </a:fld>
            <a:endParaRPr sz="2000" b="1">
              <a:solidFill>
                <a:srgbClr val="17365D"/>
              </a:solidFill>
            </a:endParaRPr>
          </a:p>
        </p:txBody>
      </p:sp>
      <p:sp>
        <p:nvSpPr>
          <p:cNvPr id="218" name="Google Shape;218;p27"/>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Results and Discussion</a:t>
            </a:r>
            <a:endParaRPr/>
          </a:p>
        </p:txBody>
      </p:sp>
      <p:sp>
        <p:nvSpPr>
          <p:cNvPr id="224" name="Google Shape;224;p28"/>
          <p:cNvSpPr txBox="1">
            <a:spLocks noGrp="1"/>
          </p:cNvSpPr>
          <p:nvPr>
            <p:ph type="body" idx="1"/>
          </p:nvPr>
        </p:nvSpPr>
        <p:spPr>
          <a:xfrm>
            <a:off x="326025" y="1508925"/>
            <a:ext cx="8229600" cy="4526100"/>
          </a:xfrm>
          <a:prstGeom prst="rect">
            <a:avLst/>
          </a:prstGeom>
          <a:noFill/>
          <a:ln>
            <a:noFill/>
          </a:ln>
        </p:spPr>
        <p:txBody>
          <a:bodyPr spcFirstLastPara="1" wrap="square" lIns="91425" tIns="45700" rIns="91425" bIns="45700" anchor="t" anchorCtr="0">
            <a:noAutofit/>
          </a:bodyPr>
          <a:lstStyle/>
          <a:p>
            <a:pPr marL="457200" lvl="0" indent="-419100" algn="l" rtl="0">
              <a:spcBef>
                <a:spcPts val="640"/>
              </a:spcBef>
              <a:spcAft>
                <a:spcPts val="0"/>
              </a:spcAft>
              <a:buSzPts val="3000"/>
              <a:buFont typeface="Times New Roman"/>
              <a:buChar char="•"/>
            </a:pPr>
            <a:r>
              <a:rPr lang="en-US" sz="3000">
                <a:latin typeface="Times New Roman"/>
                <a:ea typeface="Times New Roman"/>
                <a:cs typeface="Times New Roman"/>
                <a:sym typeface="Times New Roman"/>
              </a:rPr>
              <a:t>Li-Fi has wide range of applications in the field of wireless communication providing reliable data transfer and high rate of transmission up to gigabytes.</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Data is transferred with the visible light and is transmitted across the visible light spectrum. </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In field of data electronics, it provides ample ways to transfer signals and its relative data to the greatest accuracy and in the most precise way.</a:t>
            </a:r>
            <a:endParaRPr sz="3000"/>
          </a:p>
        </p:txBody>
      </p:sp>
      <p:sp>
        <p:nvSpPr>
          <p:cNvPr id="225" name="Google Shape;225;p28"/>
          <p:cNvSpPr txBox="1">
            <a:spLocks noGrp="1"/>
          </p:cNvSpPr>
          <p:nvPr>
            <p:ph type="sldNum" idx="12"/>
          </p:nvPr>
        </p:nvSpPr>
        <p:spPr>
          <a:xfrm>
            <a:off x="8382000" y="6126163"/>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16</a:t>
            </a:fld>
            <a:endParaRPr sz="2000" b="1">
              <a:solidFill>
                <a:srgbClr val="17365D"/>
              </a:solidFill>
            </a:endParaRPr>
          </a:p>
        </p:txBody>
      </p:sp>
      <p:sp>
        <p:nvSpPr>
          <p:cNvPr id="226" name="Google Shape;226;p28"/>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33" name="Google Shape;233;p29"/>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419100" algn="l" rtl="0">
              <a:spcBef>
                <a:spcPts val="640"/>
              </a:spcBef>
              <a:spcAft>
                <a:spcPts val="0"/>
              </a:spcAft>
              <a:buSzPts val="3000"/>
              <a:buFont typeface="Times New Roman"/>
              <a:buChar char="•"/>
            </a:pPr>
            <a:r>
              <a:rPr lang="en-US" sz="3000">
                <a:latin typeface="Times New Roman"/>
                <a:ea typeface="Times New Roman"/>
                <a:cs typeface="Times New Roman"/>
                <a:sym typeface="Times New Roman"/>
              </a:rPr>
              <a:t> Communicating and obtaining data from satellite will be easier than ever before. It will be beneficial for defense services as their data is very confidential and private and LIFI cannot be hacked so data is protected. </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Thus Li-Fi is the new renovation in the field of wireless communication.</a:t>
            </a:r>
            <a:endParaRPr/>
          </a:p>
        </p:txBody>
      </p:sp>
      <p:sp>
        <p:nvSpPr>
          <p:cNvPr id="234" name="Google Shape;234;p29"/>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12"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
        <p:nvSpPr>
          <p:cNvPr id="235" name="Google Shape;235;p29"/>
          <p:cNvSpPr txBox="1"/>
          <p:nvPr/>
        </p:nvSpPr>
        <p:spPr>
          <a:xfrm>
            <a:off x="8382000" y="6126300"/>
            <a:ext cx="762000" cy="365100"/>
          </a:xfrm>
          <a:prstGeom prst="rect">
            <a:avLst/>
          </a:prstGeom>
          <a:solidFill>
            <a:srgbClr val="6699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7365D"/>
              </a:buClr>
              <a:buSzPts val="2000"/>
              <a:buFont typeface="Calibri"/>
              <a:buNone/>
            </a:pPr>
            <a:fld id="{00000000-1234-1234-1234-123412341234}" type="slidenum">
              <a:rPr lang="en-US" sz="2000" b="1" i="0" u="none" strike="noStrike" cap="none">
                <a:solidFill>
                  <a:srgbClr val="17365D"/>
                </a:solidFill>
                <a:latin typeface="Calibri"/>
                <a:ea typeface="Calibri"/>
                <a:cs typeface="Calibri"/>
                <a:sym typeface="Calibri"/>
              </a:rPr>
              <a:pPr marL="0" marR="0" lvl="0" indent="0" algn="ctr" rtl="0">
                <a:lnSpc>
                  <a:spcPct val="100000"/>
                </a:lnSpc>
                <a:spcBef>
                  <a:spcPts val="0"/>
                </a:spcBef>
                <a:spcAft>
                  <a:spcPts val="0"/>
                </a:spcAft>
                <a:buClr>
                  <a:srgbClr val="17365D"/>
                </a:buClr>
                <a:buSzPts val="2000"/>
                <a:buFont typeface="Calibri"/>
                <a:buNone/>
              </a:pPr>
              <a:t>17</a:t>
            </a:fld>
            <a:endParaRPr sz="2000" b="1" i="0" u="none" strike="noStrike" cap="none">
              <a:solidFill>
                <a:srgbClr val="17365D"/>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Conclusion and Future Scope</a:t>
            </a:r>
            <a:endParaRPr/>
          </a:p>
        </p:txBody>
      </p:sp>
      <p:sp>
        <p:nvSpPr>
          <p:cNvPr id="241" name="Google Shape;241;p30"/>
          <p:cNvSpPr txBox="1">
            <a:spLocks noGrp="1"/>
          </p:cNvSpPr>
          <p:nvPr>
            <p:ph type="body" idx="1"/>
          </p:nvPr>
        </p:nvSpPr>
        <p:spPr>
          <a:xfrm>
            <a:off x="457200" y="1508925"/>
            <a:ext cx="8229600" cy="45261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Li-Fi applications can be varied as a results of its key options like directional lighting, energy potency, intrinsic security, high rate capability, signal block by walls and integrated networking capability. </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In future applications like VLC (Visible Light Communication) capable small LEDs may be integrated into good device displays and indicator lights, turning them into powerful knowledge transmission ports.</a:t>
            </a:r>
            <a:endParaRPr sz="3000"/>
          </a:p>
        </p:txBody>
      </p:sp>
      <p:sp>
        <p:nvSpPr>
          <p:cNvPr id="242" name="Google Shape;24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43" name="Google Shape;243;p30"/>
          <p:cNvSpPr txBox="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7365D"/>
              </a:buClr>
              <a:buSzPts val="1400"/>
              <a:buFont typeface="Calibri"/>
              <a:buNone/>
            </a:pPr>
            <a:r>
              <a:rPr lang="en-US" sz="1400" b="1" i="0" u="none" strike="noStrike" cap="none">
                <a:solidFill>
                  <a:srgbClr val="17365D"/>
                </a:solidFill>
                <a:latin typeface="Calibri"/>
                <a:ea typeface="Calibri"/>
                <a:cs typeface="Calibri"/>
                <a:sym typeface="Calibri"/>
              </a:rPr>
              <a:t>National Conference on Emerging Technologies in Computing and Communication (NETC</a:t>
            </a:r>
            <a:r>
              <a:rPr lang="en-US" sz="1400" b="1" i="0" u="none" strike="noStrike" cap="none" baseline="30000">
                <a:solidFill>
                  <a:srgbClr val="17365D"/>
                </a:solidFill>
                <a:latin typeface="Calibri"/>
                <a:ea typeface="Calibri"/>
                <a:cs typeface="Calibri"/>
                <a:sym typeface="Calibri"/>
              </a:rPr>
              <a:t>2</a:t>
            </a:r>
            <a:r>
              <a:rPr lang="en-US" sz="1400" b="1" i="0" u="none" strike="noStrike" cap="none">
                <a:solidFill>
                  <a:srgbClr val="17365D"/>
                </a:solidFill>
                <a:latin typeface="Calibri"/>
                <a:ea typeface="Calibri"/>
                <a:cs typeface="Calibri"/>
                <a:sym typeface="Calibri"/>
              </a:rPr>
              <a:t>) May 17,18 2019</a:t>
            </a:r>
            <a:endParaRPr sz="1400" b="1" i="0" u="none" strike="noStrike" cap="none">
              <a:solidFill>
                <a:srgbClr val="17365D"/>
              </a:solidFill>
              <a:latin typeface="Calibri"/>
              <a:ea typeface="Calibri"/>
              <a:cs typeface="Calibri"/>
              <a:sym typeface="Calibri"/>
            </a:endParaRPr>
          </a:p>
        </p:txBody>
      </p:sp>
      <p:sp>
        <p:nvSpPr>
          <p:cNvPr id="244" name="Google Shape;244;p30"/>
          <p:cNvSpPr txBox="1"/>
          <p:nvPr/>
        </p:nvSpPr>
        <p:spPr>
          <a:xfrm>
            <a:off x="8382000" y="6126300"/>
            <a:ext cx="762000" cy="365100"/>
          </a:xfrm>
          <a:prstGeom prst="rect">
            <a:avLst/>
          </a:prstGeom>
          <a:solidFill>
            <a:srgbClr val="6699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7365D"/>
              </a:buClr>
              <a:buSzPts val="2000"/>
              <a:buFont typeface="Calibri"/>
              <a:buNone/>
            </a:pPr>
            <a:fld id="{00000000-1234-1234-1234-123412341234}" type="slidenum">
              <a:rPr lang="en-US" sz="2000" b="1" i="0" u="none" strike="noStrike" cap="none">
                <a:solidFill>
                  <a:srgbClr val="17365D"/>
                </a:solidFill>
                <a:latin typeface="Calibri"/>
                <a:ea typeface="Calibri"/>
                <a:cs typeface="Calibri"/>
                <a:sym typeface="Calibri"/>
              </a:rPr>
              <a:pPr marL="0" marR="0" lvl="0" indent="0" algn="ctr" rtl="0">
                <a:lnSpc>
                  <a:spcPct val="100000"/>
                </a:lnSpc>
                <a:spcBef>
                  <a:spcPts val="0"/>
                </a:spcBef>
                <a:spcAft>
                  <a:spcPts val="0"/>
                </a:spcAft>
                <a:buClr>
                  <a:srgbClr val="17365D"/>
                </a:buClr>
                <a:buSzPts val="2000"/>
                <a:buFont typeface="Calibri"/>
                <a:buNone/>
              </a:pPr>
              <a:t>18</a:t>
            </a:fld>
            <a:endParaRPr sz="2000" b="1" i="0" u="none" strike="noStrike" cap="none">
              <a:solidFill>
                <a:srgbClr val="17365D"/>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References</a:t>
            </a:r>
            <a:endParaRPr/>
          </a:p>
        </p:txBody>
      </p:sp>
      <p:sp>
        <p:nvSpPr>
          <p:cNvPr id="250" name="Google Shape;250;p3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 https://www.ijert.org/future-of-wireless-technology-lifi</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AutoNum type="arabicPeriod"/>
            </a:pPr>
            <a:r>
              <a:rPr lang="en-US" sz="2400">
                <a:latin typeface="Arial"/>
                <a:ea typeface="Arial"/>
                <a:cs typeface="Arial"/>
                <a:sym typeface="Arial"/>
              </a:rPr>
              <a:t> </a:t>
            </a:r>
            <a:r>
              <a:rPr lang="en-US" sz="2400">
                <a:latin typeface="Times New Roman"/>
                <a:ea typeface="Times New Roman"/>
                <a:cs typeface="Times New Roman"/>
                <a:sym typeface="Times New Roman"/>
              </a:rPr>
              <a:t>http://www.lifi-centre.com/about-li-fi/applications/</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AutoNum type="arabicPeriod"/>
            </a:pPr>
            <a:r>
              <a:rPr lang="en-US" sz="2400">
                <a:latin typeface="Times New Roman"/>
                <a:ea typeface="Times New Roman"/>
                <a:cs typeface="Times New Roman"/>
                <a:sym typeface="Times New Roman"/>
              </a:rPr>
              <a:t>Ijarcsms_june_2015_li_fi_anurag_shalabh_asoke_30_06_2015</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International Advanced Research Journal in Science, Engineering &amp; Technology (IARJSET) National Conference onRenewable Energy &amp; Environment (NCREE-2015) IMS Engineering College, GhaziabadVol. 2, Issue 1, April 2015 by,Satyendra Kumar Gupta, AnuragAgrawal.</a:t>
            </a:r>
            <a:endParaRPr sz="2400"/>
          </a:p>
        </p:txBody>
      </p:sp>
      <p:sp>
        <p:nvSpPr>
          <p:cNvPr id="251" name="Google Shape;251;p3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52" name="Google Shape;252;p31"/>
          <p:cNvSpPr txBox="1"/>
          <p:nvPr/>
        </p:nvSpPr>
        <p:spPr>
          <a:xfrm>
            <a:off x="0" y="6126300"/>
            <a:ext cx="8382000" cy="365100"/>
          </a:xfrm>
          <a:prstGeom prst="rect">
            <a:avLst/>
          </a:prstGeom>
          <a:gradFill>
            <a:gsLst>
              <a:gs pos="0">
                <a:srgbClr val="94B7FF"/>
              </a:gs>
              <a:gs pos="50000">
                <a:srgbClr val="BCD1FF"/>
              </a:gs>
              <a:gs pos="100000">
                <a:srgbClr val="DEE8FF"/>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7365D"/>
              </a:buClr>
              <a:buSzPts val="1400"/>
              <a:buFont typeface="Calibri"/>
              <a:buNone/>
            </a:pPr>
            <a:r>
              <a:rPr lang="en-US" sz="1400" b="1" i="0" u="none" strike="noStrike" cap="none">
                <a:solidFill>
                  <a:srgbClr val="17365D"/>
                </a:solidFill>
                <a:latin typeface="Calibri"/>
                <a:ea typeface="Calibri"/>
                <a:cs typeface="Calibri"/>
                <a:sym typeface="Calibri"/>
              </a:rPr>
              <a:t>National Conference on Emerging Technologies in Computing and Communication (NETC</a:t>
            </a:r>
            <a:r>
              <a:rPr lang="en-US" sz="1400" b="1" i="0" u="none" strike="noStrike" cap="none" baseline="30000">
                <a:solidFill>
                  <a:srgbClr val="17365D"/>
                </a:solidFill>
                <a:latin typeface="Calibri"/>
                <a:ea typeface="Calibri"/>
                <a:cs typeface="Calibri"/>
                <a:sym typeface="Calibri"/>
              </a:rPr>
              <a:t>2</a:t>
            </a:r>
            <a:r>
              <a:rPr lang="en-US" sz="1400" b="1" i="0" u="none" strike="noStrike" cap="none">
                <a:solidFill>
                  <a:srgbClr val="17365D"/>
                </a:solidFill>
                <a:latin typeface="Calibri"/>
                <a:ea typeface="Calibri"/>
                <a:cs typeface="Calibri"/>
                <a:sym typeface="Calibri"/>
              </a:rPr>
              <a:t>) May 17,18 2019</a:t>
            </a:r>
            <a:endParaRPr sz="1400" b="1" i="0" u="none" strike="noStrike" cap="none">
              <a:solidFill>
                <a:srgbClr val="17365D"/>
              </a:solidFill>
              <a:latin typeface="Calibri"/>
              <a:ea typeface="Calibri"/>
              <a:cs typeface="Calibri"/>
              <a:sym typeface="Calibri"/>
            </a:endParaRPr>
          </a:p>
        </p:txBody>
      </p:sp>
      <p:sp>
        <p:nvSpPr>
          <p:cNvPr id="253" name="Google Shape;253;p31"/>
          <p:cNvSpPr txBox="1"/>
          <p:nvPr/>
        </p:nvSpPr>
        <p:spPr>
          <a:xfrm>
            <a:off x="8382000" y="6126300"/>
            <a:ext cx="762000" cy="365100"/>
          </a:xfrm>
          <a:prstGeom prst="rect">
            <a:avLst/>
          </a:prstGeom>
          <a:solidFill>
            <a:srgbClr val="6699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7365D"/>
              </a:buClr>
              <a:buSzPts val="2000"/>
              <a:buFont typeface="Calibri"/>
              <a:buNone/>
            </a:pPr>
            <a:fld id="{00000000-1234-1234-1234-123412341234}" type="slidenum">
              <a:rPr lang="en-US" sz="2000" b="1" i="0" u="none" strike="noStrike" cap="none">
                <a:solidFill>
                  <a:srgbClr val="17365D"/>
                </a:solidFill>
                <a:latin typeface="Calibri"/>
                <a:ea typeface="Calibri"/>
                <a:cs typeface="Calibri"/>
                <a:sym typeface="Calibri"/>
              </a:rPr>
              <a:pPr marL="0" marR="0" lvl="0" indent="0" algn="ctr" rtl="0">
                <a:lnSpc>
                  <a:spcPct val="100000"/>
                </a:lnSpc>
                <a:spcBef>
                  <a:spcPts val="0"/>
                </a:spcBef>
                <a:spcAft>
                  <a:spcPts val="0"/>
                </a:spcAft>
                <a:buClr>
                  <a:srgbClr val="17365D"/>
                </a:buClr>
                <a:buSzPts val="2000"/>
                <a:buFont typeface="Calibri"/>
                <a:buNone/>
              </a:pPr>
              <a:t>19</a:t>
            </a:fld>
            <a:endParaRPr sz="2000" b="1" i="0" u="none" strike="noStrike" cap="none">
              <a:solidFill>
                <a:srgbClr val="17365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Abstract</a:t>
            </a:r>
            <a:endParaRPr/>
          </a:p>
        </p:txBody>
      </p:sp>
      <p:sp>
        <p:nvSpPr>
          <p:cNvPr id="98" name="Google Shape;9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419100" algn="l" rtl="0">
              <a:spcBef>
                <a:spcPts val="640"/>
              </a:spcBef>
              <a:spcAft>
                <a:spcPts val="0"/>
              </a:spcAft>
              <a:buSzPts val="3000"/>
              <a:buFont typeface="Times New Roman"/>
              <a:buChar char="•"/>
            </a:pPr>
            <a:r>
              <a:rPr lang="en-US" sz="3000">
                <a:latin typeface="Times New Roman"/>
                <a:ea typeface="Times New Roman"/>
                <a:cs typeface="Times New Roman"/>
                <a:sym typeface="Times New Roman"/>
              </a:rPr>
              <a:t>The main aim of the paper is to demonstrate the application of Li-Fi (Light Fidelity) by operating a speaker.  </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We narrow this paper down to find a substitute to WiFi which we use pass data to a portable speaker instead of other conventional methods i.e. (Bluetooth, WiFi).</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 The high data transfer, throughput, data security makes Li-Fi more advantageous over WiFi. </a:t>
            </a:r>
            <a:endParaRPr sz="3000"/>
          </a:p>
        </p:txBody>
      </p:sp>
      <p:sp>
        <p:nvSpPr>
          <p:cNvPr id="99" name="Google Shape;99;p14"/>
          <p:cNvSpPr txBox="1">
            <a:spLocks noGrp="1"/>
          </p:cNvSpPr>
          <p:nvPr>
            <p:ph type="sldNum" idx="12"/>
          </p:nvPr>
        </p:nvSpPr>
        <p:spPr>
          <a:xfrm>
            <a:off x="8382000" y="6126163"/>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2</a:t>
            </a:fld>
            <a:endParaRPr sz="2000" b="1">
              <a:solidFill>
                <a:srgbClr val="17365D"/>
              </a:solidFill>
            </a:endParaRPr>
          </a:p>
        </p:txBody>
      </p:sp>
      <p:sp>
        <p:nvSpPr>
          <p:cNvPr id="100" name="Google Shape;100;p14"/>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66" name="Google Shape;266;p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p>
            <a:pPr indent="0" lvl="0" marL="0" rtl="0" algn="l">
              <a:spcBef>
                <a:spcPts val="480"/>
              </a:spcBef>
              <a:spcAft>
                <a:spcPts val="0"/>
              </a:spcAft>
              <a:buNone/>
            </a:pPr>
            <a:r>
              <a:t/>
            </a:r>
            <a:endParaRPr/>
          </a:p>
        </p:txBody>
      </p:sp>
      <p:sp>
        <p:nvSpPr>
          <p:cNvPr id="267" name="Google Shape;267;p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68" name="Google Shape;268;p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p>
            <a:pPr indent="0" lvl="0" marL="0" rtl="0" algn="l">
              <a:spcBef>
                <a:spcPts val="480"/>
              </a:spcBef>
              <a:spcAft>
                <a:spcPts val="0"/>
              </a:spcAft>
              <a:buNone/>
            </a:pPr>
            <a:r>
              <a:t/>
            </a:r>
            <a:endParaRPr/>
          </a:p>
        </p:txBody>
      </p:sp>
      <p:sp>
        <p:nvSpPr>
          <p:cNvPr id="269" name="Google Shape;269;p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70" name="Google Shape;270;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7" name="Google Shape;107;p1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419100" algn="l" rtl="0">
              <a:spcBef>
                <a:spcPts val="360"/>
              </a:spcBef>
              <a:spcAft>
                <a:spcPts val="0"/>
              </a:spcAft>
              <a:buSzPts val="3000"/>
              <a:buFont typeface="Times New Roman"/>
              <a:buChar char="•"/>
            </a:pPr>
            <a:r>
              <a:rPr lang="en-US" sz="3000">
                <a:latin typeface="Times New Roman"/>
                <a:ea typeface="Times New Roman"/>
                <a:cs typeface="Times New Roman"/>
                <a:sym typeface="Times New Roman"/>
              </a:rPr>
              <a:t>Since mobile is a daily driver for almost everyone we take this research one step further by providing a portable charger for  mobile phones using solar panel . </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The mobile is charged simultaneously when the speaker is switched on.</a:t>
            </a:r>
            <a:endParaRPr sz="3000"/>
          </a:p>
        </p:txBody>
      </p:sp>
      <p:sp>
        <p:nvSpPr>
          <p:cNvPr id="108" name="Google Shape;108;p15"/>
          <p:cNvSpPr txBox="1">
            <a:spLocks noGrp="1"/>
          </p:cNvSpPr>
          <p:nvPr>
            <p:ph type="ftr" idx="11"/>
          </p:nvPr>
        </p:nvSpPr>
        <p:spPr>
          <a:xfrm>
            <a:off x="0" y="6126300"/>
            <a:ext cx="8382000" cy="365100"/>
          </a:xfrm>
          <a:prstGeom prst="rect">
            <a:avLst/>
          </a:prstGeom>
          <a:gradFill>
            <a:gsLst>
              <a:gs pos="0">
                <a:srgbClr val="94B7FF"/>
              </a:gs>
              <a:gs pos="50000">
                <a:srgbClr val="BCD1FF"/>
              </a:gs>
              <a:gs pos="100000">
                <a:srgbClr val="DEE8FF"/>
              </a:gs>
            </a:gsLst>
            <a:lin ang="5400012"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
        <p:nvSpPr>
          <p:cNvPr id="109" name="Google Shape;109;p15"/>
          <p:cNvSpPr txBox="1">
            <a:spLocks noGrp="1"/>
          </p:cNvSpPr>
          <p:nvPr>
            <p:ph type="sldNum" idx="12"/>
          </p:nvPr>
        </p:nvSpPr>
        <p:spPr>
          <a:xfrm>
            <a:off x="8382000" y="6126300"/>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3</a:t>
            </a:fld>
            <a:endParaRPr sz="2000" b="1">
              <a:solidFill>
                <a:srgbClr val="17365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Paper Outline</a:t>
            </a:r>
            <a:endParaRPr/>
          </a:p>
        </p:txBody>
      </p:sp>
      <p:sp>
        <p:nvSpPr>
          <p:cNvPr id="115" name="Google Shape;115;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Introduction</a:t>
            </a:r>
            <a:endParaRPr/>
          </a:p>
          <a:p>
            <a:pPr marL="342900" lvl="0" indent="-342900" algn="l" rtl="0">
              <a:spcBef>
                <a:spcPts val="640"/>
              </a:spcBef>
              <a:spcAft>
                <a:spcPts val="0"/>
              </a:spcAft>
              <a:buClr>
                <a:schemeClr val="dk1"/>
              </a:buClr>
              <a:buSzPts val="3200"/>
              <a:buChar char="•"/>
            </a:pPr>
            <a:r>
              <a:rPr lang="en-US"/>
              <a:t>Related Work</a:t>
            </a:r>
            <a:endParaRPr/>
          </a:p>
          <a:p>
            <a:pPr marL="342900" lvl="0" indent="-342900" algn="l" rtl="0">
              <a:spcBef>
                <a:spcPts val="640"/>
              </a:spcBef>
              <a:spcAft>
                <a:spcPts val="0"/>
              </a:spcAft>
              <a:buClr>
                <a:schemeClr val="dk1"/>
              </a:buClr>
              <a:buSzPts val="3200"/>
              <a:buChar char="•"/>
            </a:pPr>
            <a:r>
              <a:rPr lang="en-US"/>
              <a:t>Design/Framework</a:t>
            </a:r>
            <a:endParaRPr/>
          </a:p>
          <a:p>
            <a:pPr marL="342900" lvl="0" indent="-342900" algn="l" rtl="0">
              <a:spcBef>
                <a:spcPts val="640"/>
              </a:spcBef>
              <a:spcAft>
                <a:spcPts val="0"/>
              </a:spcAft>
              <a:buClr>
                <a:schemeClr val="dk1"/>
              </a:buClr>
              <a:buSzPts val="3200"/>
              <a:buChar char="•"/>
            </a:pPr>
            <a:r>
              <a:rPr lang="en-US"/>
              <a:t>Implementation</a:t>
            </a:r>
            <a:endParaRPr/>
          </a:p>
          <a:p>
            <a:pPr marL="342900" lvl="0" indent="-342900" algn="l" rtl="0">
              <a:spcBef>
                <a:spcPts val="640"/>
              </a:spcBef>
              <a:spcAft>
                <a:spcPts val="0"/>
              </a:spcAft>
              <a:buClr>
                <a:schemeClr val="dk1"/>
              </a:buClr>
              <a:buSzPts val="3200"/>
              <a:buChar char="•"/>
            </a:pPr>
            <a:r>
              <a:rPr lang="en-US"/>
              <a:t>Results/Testing</a:t>
            </a:r>
            <a:endParaRPr/>
          </a:p>
          <a:p>
            <a:pPr marL="342900" lvl="0" indent="-342900" algn="l" rtl="0">
              <a:spcBef>
                <a:spcPts val="640"/>
              </a:spcBef>
              <a:spcAft>
                <a:spcPts val="0"/>
              </a:spcAft>
              <a:buClr>
                <a:schemeClr val="dk1"/>
              </a:buClr>
              <a:buSzPts val="3200"/>
              <a:buChar char="•"/>
            </a:pPr>
            <a:r>
              <a:rPr lang="en-US"/>
              <a:t>Conclusion</a:t>
            </a:r>
            <a:endParaRPr/>
          </a:p>
          <a:p>
            <a:pPr marL="342900" lvl="0" indent="-342900" algn="l" rtl="0">
              <a:spcBef>
                <a:spcPts val="640"/>
              </a:spcBef>
              <a:spcAft>
                <a:spcPts val="0"/>
              </a:spcAft>
              <a:buClr>
                <a:schemeClr val="dk1"/>
              </a:buClr>
              <a:buSzPts val="3200"/>
              <a:buChar char="•"/>
            </a:pPr>
            <a:r>
              <a:rPr lang="en-US"/>
              <a:t>References</a:t>
            </a:r>
            <a:endParaRPr/>
          </a:p>
        </p:txBody>
      </p:sp>
      <p:sp>
        <p:nvSpPr>
          <p:cNvPr id="116" name="Google Shape;116;p16"/>
          <p:cNvSpPr txBox="1">
            <a:spLocks noGrp="1"/>
          </p:cNvSpPr>
          <p:nvPr>
            <p:ph type="sldNum" idx="12"/>
          </p:nvPr>
        </p:nvSpPr>
        <p:spPr>
          <a:xfrm>
            <a:off x="8382000" y="6126163"/>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4</a:t>
            </a:fld>
            <a:endParaRPr sz="2000" b="1">
              <a:solidFill>
                <a:srgbClr val="17365D"/>
              </a:solidFill>
            </a:endParaRPr>
          </a:p>
        </p:txBody>
      </p:sp>
      <p:sp>
        <p:nvSpPr>
          <p:cNvPr id="117" name="Google Shape;117;p16"/>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Introduction</a:t>
            </a:r>
            <a:endParaRPr/>
          </a:p>
        </p:txBody>
      </p:sp>
      <p:sp>
        <p:nvSpPr>
          <p:cNvPr id="123" name="Google Shape;12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419100" algn="l" rtl="0">
              <a:spcBef>
                <a:spcPts val="640"/>
              </a:spcBef>
              <a:spcAft>
                <a:spcPts val="0"/>
              </a:spcAft>
              <a:buSzPts val="3000"/>
              <a:buFont typeface="Spectral"/>
              <a:buChar char="•"/>
            </a:pPr>
            <a:r>
              <a:rPr lang="en-US" sz="3000">
                <a:latin typeface="Spectral"/>
                <a:ea typeface="Spectral"/>
                <a:cs typeface="Spectral"/>
                <a:sym typeface="Spectral"/>
              </a:rPr>
              <a:t>The main concern of this paper is to communicate with a speaker via LiFi using a LED light.</a:t>
            </a:r>
            <a:endParaRPr sz="3000">
              <a:latin typeface="Spectral"/>
              <a:ea typeface="Spectral"/>
              <a:cs typeface="Spectral"/>
              <a:sym typeface="Spectral"/>
            </a:endParaRPr>
          </a:p>
          <a:p>
            <a:pPr marL="342900" lvl="0" indent="-419100" algn="l" rtl="0">
              <a:spcBef>
                <a:spcPts val="0"/>
              </a:spcBef>
              <a:spcAft>
                <a:spcPts val="0"/>
              </a:spcAft>
              <a:buSzPts val="3000"/>
              <a:buFont typeface="Spectral"/>
              <a:buChar char="•"/>
            </a:pPr>
            <a:r>
              <a:rPr lang="en-US" sz="3000">
                <a:latin typeface="Times New Roman"/>
                <a:ea typeface="Times New Roman"/>
                <a:cs typeface="Times New Roman"/>
                <a:sym typeface="Times New Roman"/>
              </a:rPr>
              <a:t>Li-Fi provides highly reliable and secure data transfer as light cannot penetrate walls.</a:t>
            </a:r>
            <a:endParaRPr sz="3000">
              <a:latin typeface="Times New Roman"/>
              <a:ea typeface="Times New Roman"/>
              <a:cs typeface="Times New Roman"/>
              <a:sym typeface="Times New Roman"/>
            </a:endParaRPr>
          </a:p>
          <a:p>
            <a:pPr marL="342900" lvl="0" indent="-419100" algn="l" rtl="0">
              <a:spcBef>
                <a:spcPts val="0"/>
              </a:spcBef>
              <a:spcAft>
                <a:spcPts val="0"/>
              </a:spcAft>
              <a:buSzPts val="3000"/>
              <a:buFont typeface="Spectral"/>
              <a:buChar char="•"/>
            </a:pPr>
            <a:r>
              <a:rPr lang="en-US" sz="3000">
                <a:latin typeface="Times New Roman"/>
                <a:ea typeface="Times New Roman"/>
                <a:cs typeface="Times New Roman"/>
                <a:sym typeface="Times New Roman"/>
              </a:rPr>
              <a:t>Therefore not accessible to those who are not in the range and thus the speaker can be controlled only by people in the range.</a:t>
            </a:r>
            <a:endParaRPr sz="3000">
              <a:latin typeface="Times New Roman"/>
              <a:ea typeface="Times New Roman"/>
              <a:cs typeface="Times New Roman"/>
              <a:sym typeface="Times New Roman"/>
            </a:endParaRPr>
          </a:p>
          <a:p>
            <a:pPr marL="342900" lvl="0" indent="0" algn="l" rtl="0">
              <a:spcBef>
                <a:spcPts val="640"/>
              </a:spcBef>
              <a:spcAft>
                <a:spcPts val="0"/>
              </a:spcAft>
              <a:buNone/>
            </a:pPr>
            <a:endParaRPr sz="3000">
              <a:latin typeface="Spectral"/>
              <a:ea typeface="Spectral"/>
              <a:cs typeface="Spectral"/>
              <a:sym typeface="Spectral"/>
            </a:endParaRPr>
          </a:p>
        </p:txBody>
      </p:sp>
      <p:sp>
        <p:nvSpPr>
          <p:cNvPr id="124" name="Google Shape;124;p17"/>
          <p:cNvSpPr txBox="1">
            <a:spLocks noGrp="1"/>
          </p:cNvSpPr>
          <p:nvPr>
            <p:ph type="sldNum" idx="12"/>
          </p:nvPr>
        </p:nvSpPr>
        <p:spPr>
          <a:xfrm>
            <a:off x="8382000" y="6126163"/>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5</a:t>
            </a:fld>
            <a:endParaRPr sz="2000" b="1">
              <a:solidFill>
                <a:srgbClr val="17365D"/>
              </a:solidFill>
            </a:endParaRPr>
          </a:p>
        </p:txBody>
      </p:sp>
      <p:sp>
        <p:nvSpPr>
          <p:cNvPr id="125" name="Google Shape;125;p17"/>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32" name="Google Shape;132;p1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lvl="0" indent="-419100" algn="l" rtl="0">
              <a:spcBef>
                <a:spcPts val="640"/>
              </a:spcBef>
              <a:spcAft>
                <a:spcPts val="0"/>
              </a:spcAft>
              <a:buSzPts val="3000"/>
              <a:buFont typeface="Spectral"/>
              <a:buChar char="•"/>
            </a:pPr>
            <a:r>
              <a:rPr lang="en-US" sz="3000">
                <a:latin typeface="Times New Roman"/>
                <a:ea typeface="Times New Roman"/>
                <a:cs typeface="Times New Roman"/>
                <a:sym typeface="Times New Roman"/>
              </a:rPr>
              <a:t> When compared to Wi-Fi the data throughput and data security is relatively high for Li-Fi. We use energy sources like electricity to power or charge devices which are non-renewable resources and expensive. Thus using solar energy to charge the smart phones will minimize the usage of electricity.</a:t>
            </a:r>
            <a:endParaRPr sz="3000">
              <a:latin typeface="Spectral"/>
              <a:ea typeface="Spectral"/>
              <a:cs typeface="Spectral"/>
              <a:sym typeface="Spectral"/>
            </a:endParaRPr>
          </a:p>
          <a:p>
            <a:pPr marL="0" lvl="0" indent="0" algn="l" rtl="0">
              <a:spcBef>
                <a:spcPts val="360"/>
              </a:spcBef>
              <a:spcAft>
                <a:spcPts val="0"/>
              </a:spcAft>
              <a:buNone/>
            </a:pPr>
            <a:endParaRPr/>
          </a:p>
        </p:txBody>
      </p:sp>
      <p:sp>
        <p:nvSpPr>
          <p:cNvPr id="133" name="Google Shape;133;p18"/>
          <p:cNvSpPr txBox="1">
            <a:spLocks noGrp="1"/>
          </p:cNvSpPr>
          <p:nvPr>
            <p:ph type="ftr" idx="11"/>
          </p:nvPr>
        </p:nvSpPr>
        <p:spPr>
          <a:xfrm>
            <a:off x="0" y="6126300"/>
            <a:ext cx="8382000" cy="365100"/>
          </a:xfrm>
          <a:prstGeom prst="rect">
            <a:avLst/>
          </a:prstGeom>
          <a:gradFill>
            <a:gsLst>
              <a:gs pos="0">
                <a:srgbClr val="94B7FF"/>
              </a:gs>
              <a:gs pos="50000">
                <a:srgbClr val="BCD1FF"/>
              </a:gs>
              <a:gs pos="100000">
                <a:srgbClr val="DEE8FF"/>
              </a:gs>
            </a:gsLst>
            <a:lin ang="5400012"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
        <p:nvSpPr>
          <p:cNvPr id="134" name="Google Shape;134;p18"/>
          <p:cNvSpPr txBox="1">
            <a:spLocks noGrp="1"/>
          </p:cNvSpPr>
          <p:nvPr>
            <p:ph type="sldNum" idx="12"/>
          </p:nvPr>
        </p:nvSpPr>
        <p:spPr>
          <a:xfrm>
            <a:off x="8382000" y="6126300"/>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6</a:t>
            </a:fld>
            <a:endParaRPr sz="2000" b="1">
              <a:solidFill>
                <a:srgbClr val="17365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Related Work</a:t>
            </a:r>
            <a:endParaRPr/>
          </a:p>
        </p:txBody>
      </p:sp>
      <p:sp>
        <p:nvSpPr>
          <p:cNvPr id="140" name="Google Shape;140;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30200" algn="l" rtl="0">
              <a:spcBef>
                <a:spcPts val="640"/>
              </a:spcBef>
              <a:spcAft>
                <a:spcPts val="0"/>
              </a:spcAft>
              <a:buClr>
                <a:schemeClr val="dk1"/>
              </a:buClr>
              <a:buSzPts val="3000"/>
              <a:buChar char="•"/>
            </a:pPr>
            <a:r>
              <a:rPr lang="en-US" sz="3000">
                <a:solidFill>
                  <a:srgbClr val="222222"/>
                </a:solidFill>
                <a:highlight>
                  <a:srgbClr val="FFFFFF"/>
                </a:highlight>
                <a:latin typeface="Arial"/>
                <a:ea typeface="Arial"/>
                <a:cs typeface="Arial"/>
                <a:sym typeface="Arial"/>
              </a:rPr>
              <a:t>Li-Fi is wireless communication technology, which utilizes light to transmit data and position between devices. The term was first introduced by Harald Haas during a 2011 TEDGlobal talk in Edinburgh.</a:t>
            </a:r>
            <a:endParaRPr sz="3000">
              <a:solidFill>
                <a:srgbClr val="222222"/>
              </a:solidFill>
              <a:highlight>
                <a:srgbClr val="FFFFFF"/>
              </a:highlight>
              <a:latin typeface="Arial"/>
              <a:ea typeface="Arial"/>
              <a:cs typeface="Arial"/>
              <a:sym typeface="Arial"/>
            </a:endParaRPr>
          </a:p>
          <a:p>
            <a:pPr marL="342900" lvl="0" indent="-330200" algn="l" rtl="0">
              <a:spcBef>
                <a:spcPts val="640"/>
              </a:spcBef>
              <a:spcAft>
                <a:spcPts val="0"/>
              </a:spcAft>
              <a:buClr>
                <a:srgbClr val="222222"/>
              </a:buClr>
              <a:buSzPts val="3000"/>
              <a:buFont typeface="Arial"/>
              <a:buChar char="•"/>
            </a:pPr>
            <a:r>
              <a:rPr lang="en-US" sz="1050">
                <a:solidFill>
                  <a:srgbClr val="222222"/>
                </a:solidFill>
                <a:highlight>
                  <a:srgbClr val="FFFFFF"/>
                </a:highlight>
                <a:latin typeface="Arial"/>
                <a:ea typeface="Arial"/>
                <a:cs typeface="Arial"/>
                <a:sym typeface="Arial"/>
              </a:rPr>
              <a:t> </a:t>
            </a:r>
            <a:r>
              <a:rPr lang="en-US" sz="3000">
                <a:solidFill>
                  <a:srgbClr val="222222"/>
                </a:solidFill>
                <a:highlight>
                  <a:srgbClr val="FFFFFF"/>
                </a:highlight>
                <a:latin typeface="Arial"/>
                <a:ea typeface="Arial"/>
                <a:cs typeface="Arial"/>
                <a:sym typeface="Arial"/>
              </a:rPr>
              <a:t>Li-Fi is a visible light communications system that is capable of transmitting data at high speeds over the visible light, ultraviolet, and infrared spectrums.</a:t>
            </a:r>
            <a:endParaRPr sz="3000">
              <a:solidFill>
                <a:srgbClr val="222222"/>
              </a:solidFill>
              <a:highlight>
                <a:srgbClr val="FFFFFF"/>
              </a:highlight>
              <a:latin typeface="Arial"/>
              <a:ea typeface="Arial"/>
              <a:cs typeface="Arial"/>
              <a:sym typeface="Arial"/>
            </a:endParaRPr>
          </a:p>
        </p:txBody>
      </p:sp>
      <p:sp>
        <p:nvSpPr>
          <p:cNvPr id="141" name="Google Shape;141;p19"/>
          <p:cNvSpPr txBox="1">
            <a:spLocks noGrp="1"/>
          </p:cNvSpPr>
          <p:nvPr>
            <p:ph type="sldNum" idx="12"/>
          </p:nvPr>
        </p:nvSpPr>
        <p:spPr>
          <a:xfrm>
            <a:off x="8382000" y="6126163"/>
            <a:ext cx="762000" cy="365100"/>
          </a:xfrm>
          <a:prstGeom prst="rect">
            <a:avLst/>
          </a:prstGeom>
          <a:solidFill>
            <a:srgbClr val="6699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2000" b="1">
                <a:solidFill>
                  <a:srgbClr val="17365D"/>
                </a:solidFill>
              </a:rPr>
              <a:pPr marL="0" lvl="0" indent="0" algn="ctr" rtl="0">
                <a:spcBef>
                  <a:spcPts val="0"/>
                </a:spcBef>
                <a:spcAft>
                  <a:spcPts val="0"/>
                </a:spcAft>
                <a:buNone/>
              </a:pPr>
              <a:t>7</a:t>
            </a:fld>
            <a:endParaRPr sz="2000" b="1">
              <a:solidFill>
                <a:srgbClr val="17365D"/>
              </a:solidFill>
            </a:endParaRPr>
          </a:p>
        </p:txBody>
      </p:sp>
      <p:sp>
        <p:nvSpPr>
          <p:cNvPr id="142" name="Google Shape;142;p19"/>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49" name="Google Shape;149;p20"/>
          <p:cNvSpPr txBox="1">
            <a:spLocks noGrp="1"/>
          </p:cNvSpPr>
          <p:nvPr>
            <p:ph type="body" idx="1"/>
          </p:nvPr>
        </p:nvSpPr>
        <p:spPr>
          <a:xfrm>
            <a:off x="457200" y="1417650"/>
            <a:ext cx="8229600" cy="4526100"/>
          </a:xfrm>
          <a:prstGeom prst="rect">
            <a:avLst/>
          </a:prstGeom>
        </p:spPr>
        <p:txBody>
          <a:bodyPr spcFirstLastPara="1" wrap="square" lIns="91425" tIns="45700" rIns="91425" bIns="45700" anchor="t" anchorCtr="0">
            <a:noAutofit/>
          </a:bodyPr>
          <a:lstStyle/>
          <a:p>
            <a:pPr marL="457200" lvl="0" indent="-419100" algn="l" rtl="0">
              <a:spcBef>
                <a:spcPts val="360"/>
              </a:spcBef>
              <a:spcAft>
                <a:spcPts val="0"/>
              </a:spcAft>
              <a:buSzPts val="3000"/>
              <a:buFont typeface="Arial"/>
              <a:buChar char="•"/>
            </a:pPr>
            <a:r>
              <a:rPr lang="en-US" sz="3000">
                <a:solidFill>
                  <a:srgbClr val="222222"/>
                </a:solidFill>
                <a:highlight>
                  <a:srgbClr val="FFFFFF"/>
                </a:highlight>
                <a:latin typeface="Arial"/>
                <a:ea typeface="Arial"/>
                <a:cs typeface="Arial"/>
                <a:sym typeface="Arial"/>
              </a:rPr>
              <a:t>In terms of its end use, the technology is similar to Wi-Fi - the key technical difference being that Wifi uses radio frequency to transmit data. </a:t>
            </a:r>
            <a:endParaRPr sz="3000">
              <a:solidFill>
                <a:srgbClr val="222222"/>
              </a:solidFill>
              <a:highlight>
                <a:srgbClr val="FFFFFF"/>
              </a:highlight>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solidFill>
                  <a:srgbClr val="222222"/>
                </a:solidFill>
                <a:highlight>
                  <a:srgbClr val="FFFFFF"/>
                </a:highlight>
                <a:latin typeface="Arial"/>
                <a:ea typeface="Arial"/>
                <a:cs typeface="Arial"/>
                <a:sym typeface="Arial"/>
              </a:rPr>
              <a:t>Using light to transmit data allows Li-Fi to offer several advantages, most notably a wider bandwidth</a:t>
            </a:r>
            <a:r>
              <a:rPr lang="en-US" sz="3000" baseline="30000">
                <a:solidFill>
                  <a:srgbClr val="222222"/>
                </a:solidFill>
                <a:highlight>
                  <a:srgbClr val="FFFFFF"/>
                </a:highlight>
                <a:latin typeface="Arial"/>
                <a:ea typeface="Arial"/>
                <a:cs typeface="Arial"/>
                <a:sym typeface="Arial"/>
              </a:rPr>
              <a:t> </a:t>
            </a:r>
            <a:r>
              <a:rPr lang="en-US" sz="3000">
                <a:solidFill>
                  <a:srgbClr val="222222"/>
                </a:solidFill>
                <a:highlight>
                  <a:srgbClr val="FFFFFF"/>
                </a:highlight>
                <a:latin typeface="Arial"/>
                <a:ea typeface="Arial"/>
                <a:cs typeface="Arial"/>
                <a:sym typeface="Arial"/>
              </a:rPr>
              <a:t>channel, the ability to safely function in areas otherwise susceptible to electromagnetic interference and offering higher transmission speeds. </a:t>
            </a:r>
            <a:endParaRPr sz="3000"/>
          </a:p>
        </p:txBody>
      </p:sp>
      <p:sp>
        <p:nvSpPr>
          <p:cNvPr id="150" name="Google Shape;150;p20"/>
          <p:cNvSpPr txBox="1">
            <a:spLocks noGrp="1"/>
          </p:cNvSpPr>
          <p:nvPr>
            <p:ph type="ftr" idx="11"/>
          </p:nvPr>
        </p:nvSpPr>
        <p:spPr>
          <a:xfrm>
            <a:off x="0" y="6126175"/>
            <a:ext cx="8382000" cy="365100"/>
          </a:xfrm>
          <a:prstGeom prst="rect">
            <a:avLst/>
          </a:prstGeom>
          <a:gradFill>
            <a:gsLst>
              <a:gs pos="0">
                <a:srgbClr val="94B7FF"/>
              </a:gs>
              <a:gs pos="50000">
                <a:srgbClr val="BCD1FF"/>
              </a:gs>
              <a:gs pos="100000">
                <a:srgbClr val="DEE8FF"/>
              </a:gs>
            </a:gsLst>
            <a:lin ang="5400012"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rgbClr val="17365D"/>
                </a:solidFill>
              </a:rPr>
              <a:t>National Conference on Emerging Technologies in Computing and Communication (NETC</a:t>
            </a:r>
            <a:r>
              <a:rPr lang="en-US" sz="1400" b="1" baseline="30000">
                <a:solidFill>
                  <a:srgbClr val="17365D"/>
                </a:solidFill>
              </a:rPr>
              <a:t>2</a:t>
            </a:r>
            <a:r>
              <a:rPr lang="en-US" sz="1400" b="1">
                <a:solidFill>
                  <a:srgbClr val="17365D"/>
                </a:solidFill>
              </a:rPr>
              <a:t>) May 17,18 2019</a:t>
            </a:r>
            <a:endParaRPr sz="1400" b="1">
              <a:solidFill>
                <a:srgbClr val="17365D"/>
              </a:solidFill>
            </a:endParaRPr>
          </a:p>
        </p:txBody>
      </p:sp>
      <p:sp>
        <p:nvSpPr>
          <p:cNvPr id="151" name="Google Shape;151;p20"/>
          <p:cNvSpPr txBox="1"/>
          <p:nvPr/>
        </p:nvSpPr>
        <p:spPr>
          <a:xfrm>
            <a:off x="8382000" y="6126300"/>
            <a:ext cx="762000" cy="365100"/>
          </a:xfrm>
          <a:prstGeom prst="rect">
            <a:avLst/>
          </a:prstGeom>
          <a:solidFill>
            <a:srgbClr val="6699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7365D"/>
              </a:buClr>
              <a:buSzPts val="2000"/>
              <a:buFont typeface="Calibri"/>
              <a:buNone/>
            </a:pPr>
            <a:fld id="{00000000-1234-1234-1234-123412341234}" type="slidenum">
              <a:rPr lang="en-US" sz="2000" b="1" i="0" u="none" strike="noStrike" cap="none">
                <a:solidFill>
                  <a:srgbClr val="17365D"/>
                </a:solidFill>
                <a:latin typeface="Calibri"/>
                <a:ea typeface="Calibri"/>
                <a:cs typeface="Calibri"/>
                <a:sym typeface="Calibri"/>
              </a:rPr>
              <a:pPr marL="0" marR="0" lvl="0" indent="0" algn="ctr" rtl="0">
                <a:lnSpc>
                  <a:spcPct val="100000"/>
                </a:lnSpc>
                <a:spcBef>
                  <a:spcPts val="0"/>
                </a:spcBef>
                <a:spcAft>
                  <a:spcPts val="0"/>
                </a:spcAft>
                <a:buClr>
                  <a:srgbClr val="17365D"/>
                </a:buClr>
                <a:buSzPts val="2000"/>
                <a:buFont typeface="Calibri"/>
                <a:buNone/>
              </a:pPr>
              <a:t>8</a:t>
            </a:fld>
            <a:endParaRPr sz="2000" b="1" i="0" u="none" strike="noStrike" cap="none">
              <a:solidFill>
                <a:srgbClr val="17365D"/>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257" name="Google Shape;257;p1"/>
          <p:cNvSpPr txBox="1"/>
          <p:nvPr>
            <p:ph idx="1" type="body"/>
          </p:nvPr>
        </p:nvSpPr>
        <p:spPr>
          <a:xfrm>
            <a:off x="457207" y="1417640"/>
            <a:ext cx="8229600" cy="5443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lang="en-US" sz="3000">
                <a:latin typeface="Times New Roman"/>
                <a:ea typeface="Times New Roman"/>
                <a:cs typeface="Times New Roman"/>
                <a:sym typeface="Times New Roman"/>
              </a:rPr>
              <a:t>We see a potential in Li-Fi because of its benefits stated below:</a:t>
            </a:r>
            <a:endParaRPr sz="3000">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US" sz="3000">
                <a:latin typeface="Times New Roman"/>
                <a:ea typeface="Times New Roman"/>
                <a:cs typeface="Times New Roman"/>
                <a:sym typeface="Times New Roman"/>
              </a:rPr>
              <a:t>i)  It prevents Piggybacking -Piggybacking is the intent of getting access of unrestricted WiFi. Li-Fi prevents it     as the light cannot penetrate walls and hence restricting the access.</a:t>
            </a:r>
            <a:endParaRPr sz="3000">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US" sz="3000">
                <a:latin typeface="Times New Roman"/>
                <a:ea typeface="Times New Roman"/>
                <a:cs typeface="Times New Roman"/>
                <a:sym typeface="Times New Roman"/>
              </a:rPr>
              <a:t>ii) The data being transmitted is not hindered by any radio frequencies thus making it very reliable.</a:t>
            </a:r>
            <a:endParaRPr sz="30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sp>
        <p:nvSpPr>
          <p:cNvPr id="258" name="Google Shape;258;p1"/>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
        <p:nvSpPr>
          <p:cNvPr id="259" name="Google Shape;259;p1"/>
          <p:cNvSpPr txBox="1"/>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2000"/>
              <a:buFont typeface="Calibri"/>
              <a:buNone/>
            </a:pPr>
            <a:fld id="{00000000-1234-1234-1234-123412341234}" type="slidenum">
              <a:rPr b="1" i="0" lang="en-US" sz="2000" u="none" cap="none" strike="noStrike">
                <a:solidFill>
                  <a:srgbClr val="17365D"/>
                </a:solidFill>
                <a:latin typeface="Calibri"/>
                <a:ea typeface="Calibri"/>
                <a:cs typeface="Calibri"/>
                <a:sym typeface="Calibri"/>
              </a:rPr>
              <a:t>‹#›</a:t>
            </a:fld>
            <a:endParaRPr b="1" i="0" sz="2000" u="none" cap="none" strike="noStrike">
              <a:solidFill>
                <a:srgbClr val="17365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