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6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base_tutorials.htm" TargetMode="External"/><Relationship Id="rId2" Type="http://schemas.openxmlformats.org/officeDocument/2006/relationships/hyperlink" Target="https://www.pearson.com/us/higher-education/program/Elmasri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TiPH9GQ30&amp;list=PLmXKhU9FNesR1rSES7oLdJaNFgmuj0SYV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398" y="4031087"/>
            <a:ext cx="10135672" cy="801064"/>
          </a:xfrm>
        </p:spPr>
        <p:txBody>
          <a:bodyPr/>
          <a:lstStyle/>
          <a:p>
            <a:pPr algn="ctr"/>
            <a:r>
              <a:rPr lang="en-US" sz="4000" dirty="0" smtClean="0"/>
              <a:t>BLOOD BANK MANAGEMENT SYSTEM 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4136" y="5371660"/>
            <a:ext cx="3709114" cy="18721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Submitted by </a:t>
            </a: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: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Pawan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bisht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2018MSBDA006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28" y="129058"/>
            <a:ext cx="2292707" cy="2324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1312" y="5371660"/>
            <a:ext cx="2664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Algerian" panose="04020705040A02060702" pitchFamily="82" charset="0"/>
              </a:rPr>
              <a:t>Submitted </a:t>
            </a:r>
            <a:r>
              <a:rPr lang="en-US" sz="2400" dirty="0" smtClean="0">
                <a:latin typeface="Algerian" panose="04020705040A02060702" pitchFamily="82" charset="0"/>
              </a:rPr>
              <a:t>to :</a:t>
            </a:r>
            <a:endParaRPr lang="en-US" sz="2400" dirty="0">
              <a:latin typeface="Algerian" panose="04020705040A02060702" pitchFamily="82" charset="0"/>
            </a:endParaRPr>
          </a:p>
          <a:p>
            <a:pPr algn="r"/>
            <a:r>
              <a:rPr lang="en-US" dirty="0" smtClean="0">
                <a:latin typeface="Arial Black" panose="020B0A04020102020204" pitchFamily="34" charset="0"/>
              </a:rPr>
              <a:t>Mr. Suresh Kumar Choudhary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664" y="2703513"/>
            <a:ext cx="69288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Department of Big data analytics 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1" y="103031"/>
            <a:ext cx="11062952" cy="6593983"/>
          </a:xfrm>
        </p:spPr>
      </p:pic>
    </p:spTree>
    <p:extLst>
      <p:ext uri="{BB962C8B-B14F-4D97-AF65-F5344CB8AC3E}">
        <p14:creationId xmlns:p14="http://schemas.microsoft.com/office/powerpoint/2010/main" val="31171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NORMALIZATION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2"/>
            <a:ext cx="8596668" cy="5389807"/>
          </a:xfrm>
        </p:spPr>
        <p:txBody>
          <a:bodyPr/>
          <a:lstStyle/>
          <a:p>
            <a:r>
              <a:rPr lang="en-US" b="1" dirty="0" smtClean="0"/>
              <a:t>Blood Bank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i="1" dirty="0" smtClean="0"/>
              <a:t>Functional Dependency :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Branch_id       (Branch_name ,Branch_address ,Contact_no)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</a:t>
            </a:r>
            <a:r>
              <a:rPr lang="en-US" i="1" dirty="0" smtClean="0"/>
              <a:t>Blood Bank is in 3NF and BCNF.</a:t>
            </a:r>
            <a:endParaRPr lang="en-US" b="1" dirty="0"/>
          </a:p>
          <a:p>
            <a:r>
              <a:rPr lang="en-US" b="1" dirty="0" smtClean="0"/>
              <a:t>Employee :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      </a:t>
            </a:r>
            <a:r>
              <a:rPr lang="en-US" i="1" dirty="0" smtClean="0"/>
              <a:t>Functional Dependency :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   </a:t>
            </a:r>
            <a:r>
              <a:rPr lang="en-US" i="1" dirty="0" smtClean="0"/>
              <a:t>E_id      (Ename ,Age ,Address ,Designation ,Contact_no ,Salary)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</a:t>
            </a:r>
            <a:r>
              <a:rPr lang="en-US" i="1" dirty="0" smtClean="0"/>
              <a:t>Employee is in 3NF and BCNF.</a:t>
            </a:r>
          </a:p>
          <a:p>
            <a:r>
              <a:rPr lang="en-US" b="1" dirty="0" smtClean="0"/>
              <a:t>Donor :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      </a:t>
            </a:r>
            <a:r>
              <a:rPr lang="en-US" i="1" dirty="0"/>
              <a:t> Functional Dependency 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i="1" dirty="0" smtClean="0"/>
              <a:t>          D_id       (D_name ,Age ,Address ,Contact_no. ,Email ,Date)</a:t>
            </a:r>
          </a:p>
          <a:p>
            <a:pPr marL="0" indent="0">
              <a:buNone/>
            </a:pPr>
            <a:r>
              <a:rPr lang="en-US" i="1" dirty="0" smtClean="0"/>
              <a:t>       Donor is in 3NF and BCNF.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82591" y="2487590"/>
            <a:ext cx="34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80851" y="4070082"/>
            <a:ext cx="34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34861" y="5677616"/>
            <a:ext cx="34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276"/>
            <a:ext cx="8596668" cy="1428124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NORMALIZATION </a:t>
            </a:r>
            <a:r>
              <a:rPr lang="en-US" dirty="0"/>
              <a:t>(Contd.) </a:t>
            </a:r>
            <a:r>
              <a:rPr lang="en-US" dirty="0" smtClean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372"/>
            <a:ext cx="8596668" cy="474248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Blood </a:t>
            </a:r>
            <a:r>
              <a:rPr lang="en-US" b="1" dirty="0" smtClean="0"/>
              <a:t>Request 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i="1" dirty="0"/>
              <a:t>Functional Dependency :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 smtClean="0"/>
              <a:t>Request_id       (Quantity ,Blood_group ,Contact_no ,Email ,Confirmation ,</a:t>
            </a:r>
          </a:p>
          <a:p>
            <a:pPr marL="0" indent="0">
              <a:buNone/>
            </a:pPr>
            <a:r>
              <a:rPr lang="en-US" i="1" dirty="0" smtClean="0"/>
              <a:t>        Amount)</a:t>
            </a:r>
          </a:p>
          <a:p>
            <a:pPr marL="0" indent="0">
              <a:buNone/>
            </a:pPr>
            <a:r>
              <a:rPr lang="en-US" b="1" i="1" dirty="0" smtClean="0"/>
              <a:t>    </a:t>
            </a:r>
            <a:r>
              <a:rPr lang="en-US" b="1" i="1" dirty="0"/>
              <a:t> </a:t>
            </a:r>
            <a:r>
              <a:rPr lang="en-US" i="1" dirty="0" smtClean="0"/>
              <a:t>Blood Request </a:t>
            </a:r>
            <a:r>
              <a:rPr lang="en-US" i="1" dirty="0"/>
              <a:t>is in 3NF and BCNF.</a:t>
            </a:r>
            <a:endParaRPr lang="en-US" b="1" dirty="0"/>
          </a:p>
          <a:p>
            <a:r>
              <a:rPr lang="en-US" b="1" dirty="0" smtClean="0"/>
              <a:t>Patient </a:t>
            </a:r>
            <a:r>
              <a:rPr lang="en-US" b="1" dirty="0"/>
              <a:t>: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      </a:t>
            </a:r>
            <a:r>
              <a:rPr lang="en-US" i="1" dirty="0"/>
              <a:t>Functional Dependency :</a:t>
            </a:r>
          </a:p>
          <a:p>
            <a:pPr marL="0" indent="0">
              <a:buNone/>
            </a:pPr>
            <a:r>
              <a:rPr lang="en-US" b="1" i="1" dirty="0"/>
              <a:t>         </a:t>
            </a:r>
            <a:r>
              <a:rPr lang="en-US" i="1" dirty="0" err="1" smtClean="0"/>
              <a:t>P_id</a:t>
            </a:r>
            <a:r>
              <a:rPr lang="en-US" i="1" dirty="0" smtClean="0"/>
              <a:t>        (</a:t>
            </a:r>
            <a:r>
              <a:rPr lang="en-US" i="1" dirty="0" err="1" smtClean="0"/>
              <a:t>P_name</a:t>
            </a:r>
            <a:r>
              <a:rPr lang="en-US" i="1" dirty="0" smtClean="0"/>
              <a:t> ,Hospital ,Blood_group ,</a:t>
            </a:r>
            <a:r>
              <a:rPr lang="en-US" i="1" dirty="0" err="1" smtClean="0"/>
              <a:t>Patient_Disease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      Patient is </a:t>
            </a:r>
            <a:r>
              <a:rPr lang="en-US" i="1" dirty="0"/>
              <a:t>in 3NF and BCNF.</a:t>
            </a:r>
          </a:p>
          <a:p>
            <a:r>
              <a:rPr lang="en-US" b="1" dirty="0" smtClean="0"/>
              <a:t>Stock </a:t>
            </a:r>
            <a:r>
              <a:rPr lang="en-US" b="1" dirty="0"/>
              <a:t>: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    Functional Dependency :</a:t>
            </a:r>
          </a:p>
          <a:p>
            <a:pPr marL="0" indent="0">
              <a:buNone/>
            </a:pPr>
            <a:r>
              <a:rPr lang="en-US" i="1" dirty="0"/>
              <a:t>          </a:t>
            </a:r>
            <a:r>
              <a:rPr lang="en-US" i="1" dirty="0" err="1" smtClean="0"/>
              <a:t>Stock_id</a:t>
            </a:r>
            <a:r>
              <a:rPr lang="en-US" i="1" dirty="0" smtClean="0"/>
              <a:t>        (</a:t>
            </a:r>
            <a:r>
              <a:rPr lang="en-US" i="1" dirty="0" err="1"/>
              <a:t>S</a:t>
            </a:r>
            <a:r>
              <a:rPr lang="en-US" i="1" dirty="0" err="1" smtClean="0"/>
              <a:t>tock_name</a:t>
            </a:r>
            <a:r>
              <a:rPr lang="en-US" i="1" dirty="0" smtClean="0"/>
              <a:t> ,</a:t>
            </a:r>
            <a:r>
              <a:rPr lang="en-US" i="1" dirty="0" err="1" smtClean="0"/>
              <a:t>Blood_group,Quantity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 smtClean="0"/>
              <a:t>Stock </a:t>
            </a:r>
            <a:r>
              <a:rPr lang="en-US" i="1" dirty="0"/>
              <a:t>is in 3NF and BCNF.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95470" y="2343955"/>
            <a:ext cx="425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73120" y="5561527"/>
            <a:ext cx="425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8117" y="4116947"/>
            <a:ext cx="425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NORMALIZATION </a:t>
            </a:r>
            <a:r>
              <a:rPr lang="en-US" dirty="0"/>
              <a:t>(Contd.) 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5338293"/>
          </a:xfrm>
        </p:spPr>
        <p:txBody>
          <a:bodyPr>
            <a:normAutofit/>
          </a:bodyPr>
          <a:lstStyle/>
          <a:p>
            <a:r>
              <a:rPr lang="en-US" b="1" dirty="0" smtClean="0"/>
              <a:t>Donates :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i="1" dirty="0"/>
              <a:t>Functional Dependency :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 smtClean="0"/>
              <a:t>(Donor_id ,Bloodbank_id )       (Blood_group ,Quantity)</a:t>
            </a:r>
            <a:endParaRPr lang="en-US" i="1" dirty="0"/>
          </a:p>
          <a:p>
            <a:pPr marL="0" indent="0">
              <a:buNone/>
            </a:pPr>
            <a:r>
              <a:rPr lang="en-US" b="1" i="1" dirty="0"/>
              <a:t>     </a:t>
            </a:r>
            <a:r>
              <a:rPr lang="en-US" i="1" dirty="0" smtClean="0"/>
              <a:t>Donates is </a:t>
            </a:r>
            <a:r>
              <a:rPr lang="en-US" i="1" dirty="0"/>
              <a:t>in 3NF and BCNF.</a:t>
            </a:r>
            <a:endParaRPr lang="en-US" b="1" dirty="0"/>
          </a:p>
          <a:p>
            <a:r>
              <a:rPr lang="en-US" b="1" dirty="0" smtClean="0"/>
              <a:t>Medical Report </a:t>
            </a:r>
            <a:r>
              <a:rPr lang="en-US" b="1" dirty="0"/>
              <a:t>: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      </a:t>
            </a:r>
            <a:r>
              <a:rPr lang="en-US" i="1" dirty="0"/>
              <a:t>Functional Dependency :</a:t>
            </a:r>
          </a:p>
          <a:p>
            <a:pPr marL="0" indent="0">
              <a:buNone/>
            </a:pPr>
            <a:r>
              <a:rPr lang="en-US" b="1" i="1" dirty="0"/>
              <a:t>         </a:t>
            </a:r>
            <a:r>
              <a:rPr lang="en-US" i="1" dirty="0" err="1" smtClean="0"/>
              <a:t>Report_id</a:t>
            </a:r>
            <a:r>
              <a:rPr lang="en-US" i="1" dirty="0" smtClean="0"/>
              <a:t>        (</a:t>
            </a:r>
            <a:r>
              <a:rPr lang="en-US" i="1" dirty="0" err="1" smtClean="0"/>
              <a:t>D_bloodgroup</a:t>
            </a:r>
            <a:r>
              <a:rPr lang="en-US" i="1" dirty="0" smtClean="0"/>
              <a:t> ,Disease)</a:t>
            </a:r>
            <a:endParaRPr lang="en-US" i="1" dirty="0"/>
          </a:p>
          <a:p>
            <a:pPr marL="0" indent="0">
              <a:buNone/>
            </a:pPr>
            <a:r>
              <a:rPr lang="en-US" b="1" i="1" dirty="0"/>
              <a:t>      </a:t>
            </a:r>
            <a:r>
              <a:rPr lang="en-US" i="1" dirty="0" smtClean="0"/>
              <a:t>Medical Report </a:t>
            </a:r>
            <a:r>
              <a:rPr lang="en-US" i="1" dirty="0"/>
              <a:t>is in 3NF and BCNF</a:t>
            </a:r>
            <a:r>
              <a:rPr lang="en-US" i="1" dirty="0" smtClean="0"/>
              <a:t>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18208" y="2550017"/>
            <a:ext cx="4121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64067" y="4138051"/>
            <a:ext cx="4121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02" y="279400"/>
            <a:ext cx="8596668" cy="6858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SQL QUERY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02" y="825501"/>
            <a:ext cx="8596668" cy="60325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&gt; </a:t>
            </a:r>
            <a:r>
              <a:rPr lang="en-US" dirty="0"/>
              <a:t>CREATE TABLE </a:t>
            </a:r>
            <a:r>
              <a:rPr lang="en-US" dirty="0" err="1" smtClean="0"/>
              <a:t>Blood_Bank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 smtClean="0"/>
              <a:t>         -&gt; Branch_id                 varchar(100)           NOT NULL,</a:t>
            </a:r>
          </a:p>
          <a:p>
            <a:pPr marL="0" indent="0">
              <a:buNone/>
            </a:pPr>
            <a:r>
              <a:rPr lang="en-US" dirty="0" smtClean="0"/>
              <a:t>         -&gt; Branch_name            varchar(100),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Branch_address </a:t>
            </a:r>
            <a:r>
              <a:rPr lang="en-US" dirty="0" smtClean="0"/>
              <a:t>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</a:t>
            </a:r>
            <a:r>
              <a:rPr lang="en-US" dirty="0" smtClean="0"/>
              <a:t>Contact_no     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PRIMARY KEY</a:t>
            </a:r>
            <a:r>
              <a:rPr lang="en-US" dirty="0" smtClean="0"/>
              <a:t>( Branch_id));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CREATE TABLE Employee(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</a:t>
            </a:r>
            <a:r>
              <a:rPr lang="en-US" dirty="0" smtClean="0"/>
              <a:t>E_id                     </a:t>
            </a:r>
            <a:r>
              <a:rPr lang="en-US" dirty="0"/>
              <a:t>varchar(100) </a:t>
            </a:r>
            <a:r>
              <a:rPr lang="en-US" dirty="0" smtClean="0"/>
              <a:t>          NOT </a:t>
            </a:r>
            <a:r>
              <a:rPr lang="en-US" dirty="0"/>
              <a:t>NULL,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Ename </a:t>
            </a:r>
            <a:r>
              <a:rPr lang="en-US" dirty="0" smtClean="0"/>
              <a:t>   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Age </a:t>
            </a:r>
            <a:r>
              <a:rPr lang="en-US" dirty="0" smtClean="0"/>
              <a:t>                     integer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</a:t>
            </a:r>
            <a:r>
              <a:rPr lang="en-US" dirty="0" smtClean="0"/>
              <a:t>Address      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Salary </a:t>
            </a:r>
            <a:r>
              <a:rPr lang="en-US" dirty="0" smtClean="0"/>
              <a:t>       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Contact_no </a:t>
            </a:r>
            <a:r>
              <a:rPr lang="en-US" dirty="0" smtClean="0"/>
              <a:t>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Designation </a:t>
            </a:r>
            <a:r>
              <a:rPr lang="en-US" dirty="0" smtClean="0"/>
              <a:t>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</a:t>
            </a:r>
            <a:r>
              <a:rPr lang="en-US" dirty="0" err="1"/>
              <a:t>Bank_id</a:t>
            </a:r>
            <a:r>
              <a:rPr lang="en-US" dirty="0"/>
              <a:t> </a:t>
            </a:r>
            <a:r>
              <a:rPr lang="en-US" dirty="0" smtClean="0"/>
              <a:t> 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PRIMARY KEY</a:t>
            </a:r>
            <a:r>
              <a:rPr lang="en-US" dirty="0" smtClean="0"/>
              <a:t>( E_id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    FOREIGN KEY</a:t>
            </a:r>
            <a:r>
              <a:rPr lang="en-US" dirty="0" smtClean="0"/>
              <a:t>( </a:t>
            </a:r>
            <a:r>
              <a:rPr lang="en-US" dirty="0" err="1" smtClean="0"/>
              <a:t>Bank_id</a:t>
            </a:r>
            <a:r>
              <a:rPr lang="en-US" dirty="0"/>
              <a:t>) REFERENCES </a:t>
            </a:r>
            <a:r>
              <a:rPr lang="en-US" dirty="0" err="1" smtClean="0"/>
              <a:t>Blood_Bank</a:t>
            </a:r>
            <a:r>
              <a:rPr lang="en-US" dirty="0" smtClean="0"/>
              <a:t> ( Branch_id));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0500"/>
            <a:ext cx="8596668" cy="13208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SQL QUERY </a:t>
            </a:r>
            <a:r>
              <a:rPr lang="en-US" dirty="0"/>
              <a:t>(Contd.) </a:t>
            </a:r>
            <a:r>
              <a:rPr lang="en-US" dirty="0" smtClean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8200"/>
            <a:ext cx="8596668" cy="5702299"/>
          </a:xfrm>
        </p:spPr>
        <p:txBody>
          <a:bodyPr>
            <a:norm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Stock(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</a:t>
            </a:r>
            <a:r>
              <a:rPr lang="en-US" dirty="0" err="1"/>
              <a:t>Stock_id</a:t>
            </a:r>
            <a:r>
              <a:rPr lang="en-US" dirty="0"/>
              <a:t> </a:t>
            </a:r>
            <a:r>
              <a:rPr lang="en-US" dirty="0" smtClean="0"/>
              <a:t>               varchar(100</a:t>
            </a:r>
            <a:r>
              <a:rPr lang="en-US" dirty="0"/>
              <a:t>) </a:t>
            </a:r>
            <a:r>
              <a:rPr lang="en-US" dirty="0" smtClean="0"/>
              <a:t>      NOT </a:t>
            </a:r>
            <a:r>
              <a:rPr lang="en-US" dirty="0"/>
              <a:t>NULL,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</a:t>
            </a:r>
            <a:r>
              <a:rPr lang="en-US" dirty="0" err="1" smtClean="0"/>
              <a:t>Stock_name</a:t>
            </a:r>
            <a:r>
              <a:rPr lang="en-US" dirty="0" smtClean="0"/>
              <a:t>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</a:t>
            </a:r>
            <a:r>
              <a:rPr lang="en-US" dirty="0" err="1" smtClean="0"/>
              <a:t>Bloodgroup</a:t>
            </a:r>
            <a:r>
              <a:rPr lang="en-US" dirty="0" smtClean="0"/>
              <a:t>           </a:t>
            </a:r>
            <a:r>
              <a:rPr lang="en-US" dirty="0"/>
              <a:t>varchar(5),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Quantity </a:t>
            </a:r>
            <a:r>
              <a:rPr lang="en-US" dirty="0" smtClean="0"/>
              <a:t>              </a:t>
            </a:r>
            <a:r>
              <a:rPr lang="en-US" dirty="0"/>
              <a:t>varchar(20),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</a:t>
            </a:r>
            <a:r>
              <a:rPr lang="en-US" dirty="0" err="1"/>
              <a:t>B_id</a:t>
            </a:r>
            <a:r>
              <a:rPr lang="en-US" dirty="0"/>
              <a:t> </a:t>
            </a:r>
            <a:r>
              <a:rPr lang="en-US" dirty="0" smtClean="0"/>
              <a:t>       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PRIMARY KEY</a:t>
            </a:r>
            <a:r>
              <a:rPr lang="en-US" dirty="0" smtClean="0"/>
              <a:t>( </a:t>
            </a:r>
            <a:r>
              <a:rPr lang="en-US" dirty="0" err="1" smtClean="0"/>
              <a:t>Stock_id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FOREIGN KEY</a:t>
            </a:r>
            <a:r>
              <a:rPr lang="en-US" dirty="0" smtClean="0"/>
              <a:t>( </a:t>
            </a:r>
            <a:r>
              <a:rPr lang="en-US" dirty="0" err="1" smtClean="0"/>
              <a:t>B_id</a:t>
            </a:r>
            <a:r>
              <a:rPr lang="en-US" dirty="0"/>
              <a:t>) REFERENCES </a:t>
            </a:r>
            <a:r>
              <a:rPr lang="en-US" dirty="0" err="1" smtClean="0"/>
              <a:t>Blood_Bank</a:t>
            </a:r>
            <a:r>
              <a:rPr lang="en-US" dirty="0" smtClean="0"/>
              <a:t> ( Branch_id));</a:t>
            </a:r>
            <a:endParaRPr lang="en-US" dirty="0"/>
          </a:p>
          <a:p>
            <a:r>
              <a:rPr lang="en-US" dirty="0" err="1" smtClean="0"/>
              <a:t>mysql</a:t>
            </a:r>
            <a:r>
              <a:rPr lang="en-US" dirty="0"/>
              <a:t>&gt; CREATE TABLE  </a:t>
            </a:r>
            <a:r>
              <a:rPr lang="en-US" dirty="0" err="1" smtClean="0"/>
              <a:t>Medical_Report</a:t>
            </a:r>
            <a:r>
              <a:rPr lang="en-US" dirty="0" smtClean="0"/>
              <a:t> (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</a:t>
            </a:r>
            <a:r>
              <a:rPr lang="en-US" dirty="0" err="1"/>
              <a:t>Report_id</a:t>
            </a:r>
            <a:r>
              <a:rPr lang="en-US" dirty="0"/>
              <a:t> </a:t>
            </a:r>
            <a:r>
              <a:rPr lang="en-US" dirty="0" smtClean="0"/>
              <a:t>            varchar(100</a:t>
            </a:r>
            <a:r>
              <a:rPr lang="en-US" dirty="0"/>
              <a:t>) </a:t>
            </a:r>
            <a:r>
              <a:rPr lang="en-US" dirty="0" smtClean="0"/>
              <a:t>         NOT </a:t>
            </a:r>
            <a:r>
              <a:rPr lang="en-US" dirty="0"/>
              <a:t>NULL,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</a:t>
            </a:r>
            <a:r>
              <a:rPr lang="en-US" dirty="0" err="1" smtClean="0"/>
              <a:t>D_bloodgroup</a:t>
            </a:r>
            <a:r>
              <a:rPr lang="en-US" dirty="0" smtClean="0"/>
              <a:t>       </a:t>
            </a:r>
            <a:r>
              <a:rPr lang="en-US" dirty="0"/>
              <a:t>varchar(5),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Disease   </a:t>
            </a:r>
            <a:r>
              <a:rPr lang="en-US" dirty="0" smtClean="0"/>
              <a:t>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-&gt; PRIMARY KEY</a:t>
            </a:r>
            <a:r>
              <a:rPr lang="en-US" dirty="0" smtClean="0"/>
              <a:t>( </a:t>
            </a:r>
            <a:r>
              <a:rPr lang="en-US" dirty="0" err="1" smtClean="0"/>
              <a:t>Report_id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9779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SQL QUERY </a:t>
            </a:r>
            <a:r>
              <a:rPr lang="en-US" dirty="0"/>
              <a:t>(Contd.) 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0100"/>
            <a:ext cx="8596668" cy="60579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 Donor(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D_id </a:t>
            </a:r>
            <a:r>
              <a:rPr lang="en-US" dirty="0" smtClean="0"/>
              <a:t>                       varchar(100</a:t>
            </a:r>
            <a:r>
              <a:rPr lang="en-US" dirty="0"/>
              <a:t>) </a:t>
            </a:r>
            <a:r>
              <a:rPr lang="en-US" dirty="0" smtClean="0"/>
              <a:t>            NOT </a:t>
            </a:r>
            <a:r>
              <a:rPr lang="en-US" dirty="0"/>
              <a:t>NULL,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D_name </a:t>
            </a:r>
            <a:r>
              <a:rPr lang="en-US" dirty="0" smtClean="0"/>
              <a:t>     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smtClean="0"/>
              <a:t>Date              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smtClean="0"/>
              <a:t>Age                          </a:t>
            </a:r>
            <a:r>
              <a:rPr lang="en-US" dirty="0"/>
              <a:t>integer,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smtClean="0"/>
              <a:t>Contact_no    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-&gt; </a:t>
            </a:r>
            <a:r>
              <a:rPr lang="en-US" dirty="0" smtClean="0"/>
              <a:t>Address         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Email </a:t>
            </a:r>
            <a:r>
              <a:rPr lang="en-US" dirty="0" smtClean="0"/>
              <a:t>        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err="1" smtClean="0"/>
              <a:t>Rpt_id</a:t>
            </a:r>
            <a:r>
              <a:rPr lang="en-US" dirty="0" smtClean="0"/>
              <a:t>          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PRIMARY KEY</a:t>
            </a:r>
            <a:r>
              <a:rPr lang="en-US" dirty="0" smtClean="0"/>
              <a:t>( D_id),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FOREIGN KEY</a:t>
            </a:r>
            <a:r>
              <a:rPr lang="en-US" dirty="0" smtClean="0"/>
              <a:t>( </a:t>
            </a:r>
            <a:r>
              <a:rPr lang="en-US" dirty="0" err="1" smtClean="0"/>
              <a:t>Rpt_id</a:t>
            </a:r>
            <a:r>
              <a:rPr lang="en-US" dirty="0"/>
              <a:t>) REFERENCES </a:t>
            </a:r>
            <a:r>
              <a:rPr lang="en-US" dirty="0" err="1" smtClean="0"/>
              <a:t>Medical_Report</a:t>
            </a:r>
            <a:r>
              <a:rPr lang="en-US" dirty="0" smtClean="0"/>
              <a:t> ( </a:t>
            </a:r>
            <a:r>
              <a:rPr lang="en-US" dirty="0" err="1" smtClean="0"/>
              <a:t>Report_id</a:t>
            </a:r>
            <a:r>
              <a:rPr lang="en-US" dirty="0" smtClean="0"/>
              <a:t>));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CREATE TABLE Donates(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smtClean="0"/>
              <a:t>Donor_id      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smtClean="0"/>
              <a:t>Bloodbank_id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smtClean="0"/>
              <a:t>Quantity                </a:t>
            </a:r>
            <a:r>
              <a:rPr lang="en-US" dirty="0"/>
              <a:t>integer,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-&gt; Blood_group </a:t>
            </a:r>
            <a:r>
              <a:rPr lang="en-US" dirty="0" smtClean="0"/>
              <a:t>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-&gt; PRIMARY KEY</a:t>
            </a:r>
            <a:r>
              <a:rPr lang="en-US" dirty="0" smtClean="0"/>
              <a:t>( Donor_id ,Bloodbank_id 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FOREIGN KEY</a:t>
            </a:r>
            <a:r>
              <a:rPr lang="en-US" dirty="0" smtClean="0"/>
              <a:t>( Donor_id</a:t>
            </a:r>
            <a:r>
              <a:rPr lang="en-US" dirty="0"/>
              <a:t>) REFERENCES Donor</a:t>
            </a:r>
            <a:r>
              <a:rPr lang="en-US" dirty="0" smtClean="0"/>
              <a:t>( D_id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FOREIGN KEY</a:t>
            </a:r>
            <a:r>
              <a:rPr lang="en-US" dirty="0" smtClean="0"/>
              <a:t>( Bloodbank_id</a:t>
            </a:r>
            <a:r>
              <a:rPr lang="en-US" dirty="0"/>
              <a:t>) REFERENCES </a:t>
            </a:r>
            <a:r>
              <a:rPr lang="en-US" dirty="0" err="1" smtClean="0"/>
              <a:t>Blood_Bank</a:t>
            </a:r>
            <a:r>
              <a:rPr lang="en-US" dirty="0" smtClean="0"/>
              <a:t> ( Branch_id));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900"/>
            <a:ext cx="8596668" cy="584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SQL QUERY </a:t>
            </a:r>
            <a:r>
              <a:rPr lang="en-US" dirty="0"/>
              <a:t>(Contd.) 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3100"/>
            <a:ext cx="8596668" cy="61849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Patient(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err="1"/>
              <a:t>P_id</a:t>
            </a:r>
            <a:r>
              <a:rPr lang="en-US" dirty="0"/>
              <a:t> </a:t>
            </a:r>
            <a:r>
              <a:rPr lang="en-US" dirty="0" smtClean="0"/>
              <a:t>                        varchar(100</a:t>
            </a:r>
            <a:r>
              <a:rPr lang="en-US" dirty="0"/>
              <a:t>) </a:t>
            </a:r>
            <a:r>
              <a:rPr lang="en-US" dirty="0" smtClean="0"/>
              <a:t>     NOT </a:t>
            </a:r>
            <a:r>
              <a:rPr lang="en-US" dirty="0"/>
              <a:t>NULL,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err="1"/>
              <a:t>P_name</a:t>
            </a:r>
            <a:r>
              <a:rPr lang="en-US" dirty="0"/>
              <a:t> </a:t>
            </a:r>
            <a:r>
              <a:rPr lang="en-US" dirty="0" smtClean="0"/>
              <a:t>      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err="1"/>
              <a:t>Patient_Disease</a:t>
            </a:r>
            <a:r>
              <a:rPr lang="en-US" dirty="0"/>
              <a:t> </a:t>
            </a:r>
            <a:r>
              <a:rPr lang="en-US" dirty="0" smtClean="0"/>
              <a:t>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Hospital </a:t>
            </a:r>
            <a:r>
              <a:rPr lang="en-US" dirty="0" smtClean="0"/>
              <a:t>     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err="1"/>
              <a:t>Blood_Group</a:t>
            </a:r>
            <a:r>
              <a:rPr lang="en-US" dirty="0"/>
              <a:t> </a:t>
            </a:r>
            <a:r>
              <a:rPr lang="en-US" dirty="0" smtClean="0"/>
              <a:t>           varchar(5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PRIMARY KEY</a:t>
            </a:r>
            <a:r>
              <a:rPr lang="en-US" dirty="0" smtClean="0"/>
              <a:t>( </a:t>
            </a:r>
            <a:r>
              <a:rPr lang="en-US" dirty="0" err="1" smtClean="0"/>
              <a:t>P_id</a:t>
            </a:r>
            <a:r>
              <a:rPr lang="en-US" dirty="0" smtClean="0"/>
              <a:t> ));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/>
              <a:t>&gt; CREATE TABLE </a:t>
            </a:r>
            <a:r>
              <a:rPr lang="en-US" dirty="0" err="1" smtClean="0"/>
              <a:t>Blood_request</a:t>
            </a:r>
            <a:r>
              <a:rPr lang="en-US" dirty="0" smtClean="0"/>
              <a:t> (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Request_id </a:t>
            </a:r>
            <a:r>
              <a:rPr lang="en-US" dirty="0" smtClean="0"/>
              <a:t>              varchar(100</a:t>
            </a:r>
            <a:r>
              <a:rPr lang="en-US" dirty="0"/>
              <a:t>) </a:t>
            </a:r>
            <a:r>
              <a:rPr lang="en-US" dirty="0" smtClean="0"/>
              <a:t>      NOT </a:t>
            </a:r>
            <a:r>
              <a:rPr lang="en-US" dirty="0"/>
              <a:t>NULL,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err="1"/>
              <a:t>Bbank_id</a:t>
            </a:r>
            <a:r>
              <a:rPr lang="en-US" dirty="0"/>
              <a:t> </a:t>
            </a:r>
            <a:r>
              <a:rPr lang="en-US" dirty="0" smtClean="0"/>
              <a:t>                 varchar(100),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err="1"/>
              <a:t>Patient_id</a:t>
            </a:r>
            <a:r>
              <a:rPr lang="en-US" dirty="0"/>
              <a:t> </a:t>
            </a:r>
            <a:r>
              <a:rPr lang="en-US" dirty="0" smtClean="0"/>
              <a:t>  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Quantity </a:t>
            </a:r>
            <a:r>
              <a:rPr lang="en-US" dirty="0" smtClean="0"/>
              <a:t>                 integer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-&gt; </a:t>
            </a:r>
            <a:r>
              <a:rPr lang="en-US" dirty="0" smtClean="0"/>
              <a:t>Contact_no              </a:t>
            </a:r>
            <a:r>
              <a:rPr lang="en-US" dirty="0"/>
              <a:t>varchar(100),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Email </a:t>
            </a:r>
            <a:r>
              <a:rPr lang="en-US" dirty="0" smtClean="0"/>
              <a:t>                      varchar(100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err="1" smtClean="0"/>
              <a:t>Bloodgroup</a:t>
            </a:r>
            <a:r>
              <a:rPr lang="en-US" dirty="0" smtClean="0"/>
              <a:t>              </a:t>
            </a:r>
            <a:r>
              <a:rPr lang="en-US" dirty="0"/>
              <a:t>varchar(5),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</a:t>
            </a:r>
            <a:r>
              <a:rPr lang="en-US" dirty="0" smtClean="0"/>
              <a:t>Confirmation           </a:t>
            </a:r>
            <a:r>
              <a:rPr lang="en-US" dirty="0"/>
              <a:t>varchar(5),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Amount integer,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PRIMARY KEY</a:t>
            </a:r>
            <a:r>
              <a:rPr lang="en-US" dirty="0" smtClean="0"/>
              <a:t>( Request_id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FOREIGN KEY</a:t>
            </a:r>
            <a:r>
              <a:rPr lang="en-US" dirty="0" smtClean="0"/>
              <a:t>( </a:t>
            </a:r>
            <a:r>
              <a:rPr lang="en-US" dirty="0" err="1" smtClean="0"/>
              <a:t>Bbank_id</a:t>
            </a:r>
            <a:r>
              <a:rPr lang="en-US" dirty="0" smtClean="0"/>
              <a:t> </a:t>
            </a:r>
            <a:r>
              <a:rPr lang="en-US" dirty="0"/>
              <a:t>) REFERENCES </a:t>
            </a:r>
            <a:r>
              <a:rPr lang="en-US" dirty="0" err="1" smtClean="0"/>
              <a:t>Blood_Bank</a:t>
            </a:r>
            <a:r>
              <a:rPr lang="en-US" dirty="0" smtClean="0"/>
              <a:t> (</a:t>
            </a:r>
            <a:r>
              <a:rPr lang="en-US" dirty="0"/>
              <a:t>Branch_id),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-&gt; FOREIGN KEY</a:t>
            </a:r>
            <a:r>
              <a:rPr lang="en-US" dirty="0" smtClean="0"/>
              <a:t>( </a:t>
            </a:r>
            <a:r>
              <a:rPr lang="en-US" dirty="0" err="1" smtClean="0"/>
              <a:t>Patient_id</a:t>
            </a:r>
            <a:r>
              <a:rPr lang="en-US" dirty="0"/>
              <a:t>) REFERENCES </a:t>
            </a:r>
            <a:r>
              <a:rPr lang="en-US" dirty="0" smtClean="0"/>
              <a:t>Patient( </a:t>
            </a:r>
            <a:r>
              <a:rPr lang="en-US" dirty="0" err="1" smtClean="0"/>
              <a:t>P_id</a:t>
            </a:r>
            <a:r>
              <a:rPr lang="en-US" dirty="0" smtClean="0"/>
              <a:t> 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558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SQL QUERY </a:t>
            </a:r>
            <a:r>
              <a:rPr lang="en-US" dirty="0"/>
              <a:t>(Contd.) 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4599"/>
            <a:ext cx="8596668" cy="4796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INSERT INTO   </a:t>
            </a:r>
            <a:r>
              <a:rPr lang="en-US" sz="2000" dirty="0" err="1"/>
              <a:t>blood_bank</a:t>
            </a:r>
            <a:r>
              <a:rPr lang="en-US" sz="2000" dirty="0"/>
              <a:t> </a:t>
            </a:r>
            <a:r>
              <a:rPr lang="en-US" sz="2000" dirty="0" smtClean="0"/>
              <a:t> VALUES ( ‘B1</a:t>
            </a:r>
            <a:r>
              <a:rPr lang="en-US" sz="2000" dirty="0"/>
              <a:t>','Samarpan blood </a:t>
            </a:r>
            <a:r>
              <a:rPr lang="en-US" sz="2000" dirty="0" smtClean="0"/>
              <a:t>bank‘ ,'Jaipur‘ , '282552‘ ),( 'B2‘ ,</a:t>
            </a:r>
            <a:r>
              <a:rPr lang="en-US" sz="2000" dirty="0"/>
              <a:t>'Jan </a:t>
            </a:r>
            <a:r>
              <a:rPr lang="en-US" sz="2000" dirty="0" err="1"/>
              <a:t>Suvidha</a:t>
            </a:r>
            <a:r>
              <a:rPr lang="en-US" sz="2000" dirty="0"/>
              <a:t> blood </a:t>
            </a:r>
            <a:r>
              <a:rPr lang="en-US" sz="2000" dirty="0" smtClean="0"/>
              <a:t>bank‘ ,'Ajmer‘ ,'284423‘ ),( 'B3‘ ,</a:t>
            </a:r>
            <a:r>
              <a:rPr lang="en-US" sz="2000" dirty="0"/>
              <a:t>'Burari blood </a:t>
            </a:r>
            <a:r>
              <a:rPr lang="en-US" sz="2000" dirty="0" smtClean="0"/>
              <a:t>bank‘ ,'</a:t>
            </a:r>
            <a:r>
              <a:rPr lang="en-US" sz="2000" dirty="0" err="1" smtClean="0"/>
              <a:t>Amer</a:t>
            </a:r>
            <a:r>
              <a:rPr lang="en-US" sz="2000" dirty="0" smtClean="0"/>
              <a:t>‘ ,'223912');</a:t>
            </a:r>
          </a:p>
          <a:p>
            <a:r>
              <a:rPr lang="en-US" sz="2000" dirty="0"/>
              <a:t>INSERT INTO </a:t>
            </a:r>
            <a:r>
              <a:rPr lang="en-US" sz="2000" dirty="0" smtClean="0"/>
              <a:t> Employee VALUES ( 'E1’ ,' </a:t>
            </a:r>
            <a:r>
              <a:rPr lang="en-US" sz="2000" dirty="0"/>
              <a:t>Abhishek </a:t>
            </a:r>
            <a:r>
              <a:rPr lang="en-US" sz="2000" dirty="0" err="1" smtClean="0"/>
              <a:t>kumar</a:t>
            </a:r>
            <a:r>
              <a:rPr lang="en-US" sz="2000" dirty="0" smtClean="0"/>
              <a:t>‘ ,23 ,'</a:t>
            </a:r>
            <a:r>
              <a:rPr lang="en-US" sz="2000" dirty="0" err="1" smtClean="0"/>
              <a:t>Kekri,Rajasthan</a:t>
            </a:r>
            <a:r>
              <a:rPr lang="en-US" sz="2000" dirty="0" smtClean="0"/>
              <a:t>‘ ,'50000‘ ,'7210282911‘ ,'Manager‘ ,'B1‘ ),( 'E2‘ ,</a:t>
            </a:r>
            <a:r>
              <a:rPr lang="en-US" sz="2000" dirty="0"/>
              <a:t>'</a:t>
            </a:r>
            <a:r>
              <a:rPr lang="en-US" sz="2000" dirty="0" err="1"/>
              <a:t>Atul</a:t>
            </a:r>
            <a:r>
              <a:rPr lang="en-US" sz="2000" dirty="0"/>
              <a:t> </a:t>
            </a:r>
            <a:r>
              <a:rPr lang="en-US" sz="2000" dirty="0" err="1" smtClean="0"/>
              <a:t>joshi</a:t>
            </a:r>
            <a:r>
              <a:rPr lang="en-US" sz="2000" dirty="0" smtClean="0"/>
              <a:t>‘ ,22 ,'</a:t>
            </a:r>
            <a:r>
              <a:rPr lang="en-US" sz="2000" dirty="0" err="1" smtClean="0"/>
              <a:t>Sunderkhal</a:t>
            </a:r>
            <a:r>
              <a:rPr lang="en-US" sz="2000" dirty="0" smtClean="0"/>
              <a:t> ,</a:t>
            </a:r>
            <a:r>
              <a:rPr lang="en-US" sz="2000" dirty="0" err="1" smtClean="0"/>
              <a:t>Uttarakhand</a:t>
            </a:r>
            <a:r>
              <a:rPr lang="en-US" sz="2000" dirty="0" smtClean="0"/>
              <a:t>‘ ,'50000‘ ,'8476282911‘ ,'Manager‘ ,'B2‘ ),( 'E3‘ ,</a:t>
            </a:r>
            <a:r>
              <a:rPr lang="en-US" sz="2000" dirty="0"/>
              <a:t>'Anurag Sharma </a:t>
            </a:r>
            <a:r>
              <a:rPr lang="en-US" sz="2000" dirty="0" smtClean="0"/>
              <a:t>‘ ,24 ,</a:t>
            </a:r>
            <a:r>
              <a:rPr lang="en-US" sz="2000" dirty="0"/>
              <a:t>'Sultana </a:t>
            </a:r>
            <a:r>
              <a:rPr lang="en-US" sz="2000" dirty="0" err="1" smtClean="0"/>
              <a:t>Ahiran,Rajasthan</a:t>
            </a:r>
            <a:r>
              <a:rPr lang="en-US" sz="2000" dirty="0" smtClean="0"/>
              <a:t>‘ ,'50000‘ ,'9876245323‘ ,'Manager‘ ,'B3‘ );</a:t>
            </a:r>
          </a:p>
          <a:p>
            <a:r>
              <a:rPr lang="en-US" sz="2000" dirty="0"/>
              <a:t>INSERT INTO </a:t>
            </a:r>
            <a:r>
              <a:rPr lang="en-US" sz="2000" dirty="0" smtClean="0"/>
              <a:t> Stock  VALUES ( '1‘ ,'S1‘ ,</a:t>
            </a:r>
            <a:r>
              <a:rPr lang="en-US" sz="2000" dirty="0"/>
              <a:t>'A</a:t>
            </a:r>
            <a:r>
              <a:rPr lang="en-US" sz="2000" dirty="0" smtClean="0"/>
              <a:t>+‘ ,'Available‘ ,'B1‘ ),( '2‘ ,'S1‘ ,'A-‘ ,'Available‘ ,'B1‘ ),( '3‘ ,'S1‘ ,</a:t>
            </a:r>
            <a:r>
              <a:rPr lang="en-US" sz="2000" dirty="0"/>
              <a:t>'B</a:t>
            </a:r>
            <a:r>
              <a:rPr lang="en-US" sz="2000" dirty="0" smtClean="0"/>
              <a:t>+‘ ,'Available‘ ,'B1‘ ),( '4‘ ,'S1‘ ,'B-‘ ,'Available‘ ,'B1‘ ),( '5‘ ,'S1‘ ,'AB-,'Available‘ ,'B1‘ ),( '6‘ ,'S1‘ ,'O‘ ,'Available‘ ,'B1‘ ),( '7‘ ,'S2‘ ,</a:t>
            </a:r>
            <a:r>
              <a:rPr lang="en-US" sz="2000" dirty="0"/>
              <a:t>'B</a:t>
            </a:r>
            <a:r>
              <a:rPr lang="en-US" sz="2000" dirty="0" smtClean="0"/>
              <a:t>+‘ ,'Available‘ ,'B2‘ ),('8‘ ,'S2‘ ,</a:t>
            </a:r>
            <a:r>
              <a:rPr lang="en-US" sz="2000" dirty="0"/>
              <a:t>'A</a:t>
            </a:r>
            <a:r>
              <a:rPr lang="en-US" sz="2000" dirty="0" smtClean="0"/>
              <a:t>+‘ ,'Available‘ ,'B2‘ ),('9‘ ,'S2‘ ,'O-‘ ,'Available‘ ,'B2‘ ),( '10‘ ,'S2‘ ,'AB-‘ ,'Available‘ ,'B2‘ 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43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4" y="469900"/>
            <a:ext cx="8596668" cy="13208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SQL QUERY </a:t>
            </a:r>
            <a:r>
              <a:rPr lang="en-US" dirty="0"/>
              <a:t>(Contd.) 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34" y="1041400"/>
            <a:ext cx="8596668" cy="53848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smtClean="0"/>
              <a:t>INSERT INTO  </a:t>
            </a:r>
            <a:r>
              <a:rPr lang="en-US" sz="2000" dirty="0" err="1" smtClean="0"/>
              <a:t>medical_report</a:t>
            </a:r>
            <a:r>
              <a:rPr lang="en-US" sz="2000" dirty="0" smtClean="0"/>
              <a:t>  VALUES ( 'R1‘ ,</a:t>
            </a:r>
            <a:r>
              <a:rPr lang="en-US" sz="2000" dirty="0"/>
              <a:t>'A</a:t>
            </a:r>
            <a:r>
              <a:rPr lang="en-US" sz="2000" dirty="0" smtClean="0"/>
              <a:t>+‘ ,'NULL‘ ),( 'R2‘ ,</a:t>
            </a:r>
            <a:r>
              <a:rPr lang="en-US" sz="2000" dirty="0"/>
              <a:t>'B</a:t>
            </a:r>
            <a:r>
              <a:rPr lang="en-US" sz="2000" dirty="0" smtClean="0"/>
              <a:t>+‘ ,'Anemia‘ ),( 'R3‘ ,'AB-‘ ,'Asthma‘ ),( 'R4‘ ,</a:t>
            </a:r>
            <a:r>
              <a:rPr lang="en-US" sz="2000" dirty="0"/>
              <a:t>'AB</a:t>
            </a:r>
            <a:r>
              <a:rPr lang="en-US" sz="2000" dirty="0" smtClean="0"/>
              <a:t>+‘ ,'NULL‘ ),( 'R5‘ ,</a:t>
            </a:r>
            <a:r>
              <a:rPr lang="en-US" sz="2000" dirty="0"/>
              <a:t>'O</a:t>
            </a:r>
            <a:r>
              <a:rPr lang="en-US" sz="2000" dirty="0" smtClean="0"/>
              <a:t>+‘ ,'NULL‘ );</a:t>
            </a:r>
          </a:p>
          <a:p>
            <a:r>
              <a:rPr lang="en-US" sz="2000" dirty="0"/>
              <a:t>INSERT INTO </a:t>
            </a:r>
            <a:r>
              <a:rPr lang="en-US" sz="2000" dirty="0" smtClean="0"/>
              <a:t>  donor   VALUES( 'D1‘ ,</a:t>
            </a:r>
            <a:r>
              <a:rPr lang="en-US" sz="2000" dirty="0"/>
              <a:t>'Pawan </a:t>
            </a:r>
            <a:r>
              <a:rPr lang="en-US" sz="2000" dirty="0" smtClean="0"/>
              <a:t>bisht‘ ,'21/04/2018‘ ,'21‘ ,'8700008414‘ ,'</a:t>
            </a:r>
            <a:r>
              <a:rPr lang="en-US" sz="2000" dirty="0" err="1" smtClean="0"/>
              <a:t>Ramnagar</a:t>
            </a:r>
            <a:r>
              <a:rPr lang="en-US" sz="2000" dirty="0" smtClean="0"/>
              <a:t> ,</a:t>
            </a:r>
            <a:r>
              <a:rPr lang="en-US" sz="2000" dirty="0" err="1" smtClean="0"/>
              <a:t>Uttarakhand</a:t>
            </a:r>
            <a:r>
              <a:rPr lang="en-US" sz="2000" dirty="0" smtClean="0"/>
              <a:t>‘ ,'pawanbisht300@gmail.com‘ ,'R1‘ ),( 'D2‘ ,</a:t>
            </a:r>
            <a:r>
              <a:rPr lang="en-US" sz="2000" dirty="0"/>
              <a:t>'</a:t>
            </a:r>
            <a:r>
              <a:rPr lang="en-US" sz="2000" dirty="0" err="1"/>
              <a:t>Anamika</a:t>
            </a:r>
            <a:r>
              <a:rPr lang="en-US" sz="2000" dirty="0"/>
              <a:t> </a:t>
            </a:r>
            <a:r>
              <a:rPr lang="en-US" sz="2000" dirty="0" smtClean="0"/>
              <a:t>Anurag‘ ,'12/01/2018‘ ,'23‘ ,'7784382719‘ ,'Patna ,Bihar‘ ,'anamikakiemailid@gmail.com‘ ,'R2‘ ),( 'D3‘ ,</a:t>
            </a:r>
            <a:r>
              <a:rPr lang="en-US" sz="2000" dirty="0"/>
              <a:t>'</a:t>
            </a:r>
            <a:r>
              <a:rPr lang="en-US" sz="2000" dirty="0" err="1"/>
              <a:t>Shivankit</a:t>
            </a:r>
            <a:r>
              <a:rPr lang="en-US" sz="2000" dirty="0"/>
              <a:t> </a:t>
            </a:r>
            <a:r>
              <a:rPr lang="en-US" sz="2000" dirty="0" smtClean="0"/>
              <a:t>raj‘ ,'17/07/2018‘ ,'23‘ ,'7473728373‘ ,'</a:t>
            </a:r>
            <a:r>
              <a:rPr lang="en-US" sz="2000" dirty="0" err="1" smtClean="0"/>
              <a:t>Peeragarhi</a:t>
            </a:r>
            <a:r>
              <a:rPr lang="en-US" sz="2000" dirty="0" smtClean="0"/>
              <a:t> ,</a:t>
            </a:r>
            <a:r>
              <a:rPr lang="en-US" sz="2000" dirty="0"/>
              <a:t>New </a:t>
            </a:r>
            <a:r>
              <a:rPr lang="en-US" sz="2000" dirty="0" smtClean="0"/>
              <a:t>Delhi‘ ,</a:t>
            </a:r>
            <a:r>
              <a:rPr lang="en-US" sz="2000" dirty="0"/>
              <a:t>'shivankitkiemailid@gmail.com</a:t>
            </a:r>
            <a:r>
              <a:rPr lang="en-US" sz="2000" dirty="0" smtClean="0"/>
              <a:t>', 'R3‘ ),( 'D4‘ ,</a:t>
            </a:r>
            <a:r>
              <a:rPr lang="en-US" sz="2000" dirty="0"/>
              <a:t>'</a:t>
            </a:r>
            <a:r>
              <a:rPr lang="en-US" sz="2000" dirty="0" err="1"/>
              <a:t>Suraj</a:t>
            </a:r>
            <a:r>
              <a:rPr lang="en-US" sz="2000" dirty="0"/>
              <a:t> </a:t>
            </a:r>
            <a:r>
              <a:rPr lang="en-US" sz="2000" dirty="0" err="1" smtClean="0"/>
              <a:t>maurya</a:t>
            </a:r>
            <a:r>
              <a:rPr lang="en-US" sz="2000" dirty="0" smtClean="0"/>
              <a:t>‘ ,'1/12/2017‘ ,'22‘ ,'9838389322‘ ,'Gorakhpur ,Bihar‘ ,'surajkiemailid@gmail.com‘ ,'R4‘ ),( 'D5‘ ,</a:t>
            </a:r>
            <a:r>
              <a:rPr lang="en-US" sz="2000" dirty="0"/>
              <a:t>'</a:t>
            </a:r>
            <a:r>
              <a:rPr lang="en-US" sz="2000" dirty="0" err="1"/>
              <a:t>Hemraj</a:t>
            </a:r>
            <a:r>
              <a:rPr lang="en-US" sz="2000" dirty="0"/>
              <a:t> </a:t>
            </a:r>
            <a:r>
              <a:rPr lang="en-US" sz="2000" dirty="0" err="1" smtClean="0"/>
              <a:t>kumawat</a:t>
            </a:r>
            <a:r>
              <a:rPr lang="en-US" sz="2000" dirty="0" smtClean="0"/>
              <a:t>‘ ,'24/11/2017‘ ,'25‘ ,'9533229322‘ ,'</a:t>
            </a:r>
            <a:r>
              <a:rPr lang="en-US" sz="2000" dirty="0" err="1" smtClean="0"/>
              <a:t>Kekri</a:t>
            </a:r>
            <a:r>
              <a:rPr lang="en-US" sz="2000" dirty="0" smtClean="0"/>
              <a:t> ,Rajasthan‘ ,'hemrajkumawat392@gmail.com‘ ,'R5‘ 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000"/>
            <a:ext cx="8596668" cy="755561"/>
          </a:xfrm>
        </p:spPr>
        <p:txBody>
          <a:bodyPr/>
          <a:lstStyle/>
          <a:p>
            <a:r>
              <a:rPr lang="en-US" dirty="0" smtClean="0"/>
              <a:t>Table of Content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98615"/>
              </p:ext>
            </p:extLst>
          </p:nvPr>
        </p:nvGraphicFramePr>
        <p:xfrm>
          <a:off x="677334" y="1009561"/>
          <a:ext cx="8596312" cy="606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Page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r>
                        <a:rPr lang="en-US" baseline="0" dirty="0" smtClean="0"/>
                        <a:t>-Relationship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</a:t>
                      </a:r>
                      <a:r>
                        <a:rPr lang="en-US" baseline="0" dirty="0" smtClean="0"/>
                        <a:t> of database using MY SQL.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505138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0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SQL QUERY </a:t>
            </a:r>
            <a:r>
              <a:rPr lang="en-US" dirty="0"/>
              <a:t>(Contd.) 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9400"/>
            <a:ext cx="8596668" cy="4491962"/>
          </a:xfrm>
        </p:spPr>
        <p:txBody>
          <a:bodyPr>
            <a:normAutofit/>
          </a:bodyPr>
          <a:lstStyle/>
          <a:p>
            <a:r>
              <a:rPr lang="en-US" sz="2000" dirty="0"/>
              <a:t>INSERT INTO </a:t>
            </a:r>
            <a:r>
              <a:rPr lang="en-US" sz="2000" dirty="0" smtClean="0"/>
              <a:t> donates  VALUES ( 'D1‘ ,'B1‘ ,2 ,</a:t>
            </a:r>
            <a:r>
              <a:rPr lang="en-US" sz="2000" dirty="0"/>
              <a:t>'A</a:t>
            </a:r>
            <a:r>
              <a:rPr lang="en-US" sz="2000" dirty="0" smtClean="0"/>
              <a:t>+‘ ),( 'D2‘ ,'B1‘ ,3 ,'A-‘ ),( 'D3‘ ,'B2‘ ,2 ,'AB-‘ ),( 'D4‘ ,'B2‘ ,3 ,'O‘ ),( 'D5‘ ,'B3‘ ,2 ,'O-‘ ),( 'D2‘ ,'B3‘ ,3 ,'B-‘ );</a:t>
            </a:r>
          </a:p>
          <a:p>
            <a:r>
              <a:rPr lang="en-US" sz="2000" dirty="0"/>
              <a:t>INSERT INTO </a:t>
            </a:r>
            <a:r>
              <a:rPr lang="en-US" sz="2000" dirty="0" smtClean="0"/>
              <a:t> patient  VALUES ( 'P1‘ ,</a:t>
            </a:r>
            <a:r>
              <a:rPr lang="en-US" sz="2000" dirty="0"/>
              <a:t>'Ajay </a:t>
            </a:r>
            <a:r>
              <a:rPr lang="en-US" sz="2000" dirty="0" err="1" smtClean="0"/>
              <a:t>kumar</a:t>
            </a:r>
            <a:r>
              <a:rPr lang="en-US" sz="2000" dirty="0" smtClean="0"/>
              <a:t>‘ ,</a:t>
            </a:r>
            <a:r>
              <a:rPr lang="en-US" sz="2000" dirty="0"/>
              <a:t>'Kidney </a:t>
            </a:r>
            <a:r>
              <a:rPr lang="en-US" sz="2000" dirty="0" smtClean="0"/>
              <a:t>Failure‘ ,'A.I.I.M.S‘ ,</a:t>
            </a:r>
            <a:r>
              <a:rPr lang="en-US" sz="2000" dirty="0"/>
              <a:t>'A</a:t>
            </a:r>
            <a:r>
              <a:rPr lang="en-US" sz="2000" dirty="0" smtClean="0"/>
              <a:t>+‘ ),( 'P2‘ ,</a:t>
            </a:r>
            <a:r>
              <a:rPr lang="en-US" sz="2000" dirty="0"/>
              <a:t>'Ankit </a:t>
            </a:r>
            <a:r>
              <a:rPr lang="en-US" sz="2000" dirty="0" err="1" smtClean="0"/>
              <a:t>Gahlon</a:t>
            </a:r>
            <a:r>
              <a:rPr lang="en-US" sz="2000" dirty="0" smtClean="0"/>
              <a:t>‘ ,</a:t>
            </a:r>
            <a:r>
              <a:rPr lang="en-US" sz="2000" dirty="0"/>
              <a:t>'Heart </a:t>
            </a:r>
            <a:r>
              <a:rPr lang="en-US" sz="2000" dirty="0" smtClean="0"/>
              <a:t>Problem‘ ,'A.I.I.M.S‘ ,'B-‘ ),( 'P3‘ ,</a:t>
            </a:r>
            <a:r>
              <a:rPr lang="en-US" sz="2000" dirty="0"/>
              <a:t>'Amit </a:t>
            </a:r>
            <a:r>
              <a:rPr lang="en-US" sz="2000" dirty="0" err="1" smtClean="0"/>
              <a:t>kumar</a:t>
            </a:r>
            <a:r>
              <a:rPr lang="en-US" sz="2000" dirty="0" smtClean="0"/>
              <a:t>‘ ,'Liver Failure‘ ,</a:t>
            </a:r>
            <a:r>
              <a:rPr lang="en-US" sz="2000" dirty="0"/>
              <a:t>'</a:t>
            </a:r>
            <a:r>
              <a:rPr lang="en-US" sz="2000" dirty="0" err="1"/>
              <a:t>Safdarjung</a:t>
            </a:r>
            <a:r>
              <a:rPr lang="en-US" sz="2000" dirty="0"/>
              <a:t> </a:t>
            </a:r>
            <a:r>
              <a:rPr lang="en-US" sz="2000" dirty="0" smtClean="0"/>
              <a:t>Hospital‘ ,</a:t>
            </a:r>
            <a:r>
              <a:rPr lang="en-US" sz="2000" dirty="0"/>
              <a:t>'O</a:t>
            </a:r>
            <a:r>
              <a:rPr lang="en-US" sz="2000" dirty="0" smtClean="0"/>
              <a:t>+‘ ),( 'P4‘ ,</a:t>
            </a:r>
            <a:r>
              <a:rPr lang="en-US" sz="2000" dirty="0"/>
              <a:t>'Abhishek </a:t>
            </a:r>
            <a:r>
              <a:rPr lang="en-US" sz="2000" dirty="0" smtClean="0"/>
              <a:t>Chand‘ ,'Jaundice‘ ,</a:t>
            </a:r>
            <a:r>
              <a:rPr lang="en-US" sz="2000" dirty="0"/>
              <a:t>'Hera-Moti </a:t>
            </a:r>
            <a:r>
              <a:rPr lang="en-US" sz="2000" dirty="0" smtClean="0"/>
              <a:t>Hospital‘ ,'AB-‘ );</a:t>
            </a:r>
          </a:p>
          <a:p>
            <a:r>
              <a:rPr lang="en-US" sz="2000" dirty="0"/>
              <a:t>INSERT INTO </a:t>
            </a:r>
            <a:r>
              <a:rPr lang="en-US" sz="2000" dirty="0" smtClean="0"/>
              <a:t> </a:t>
            </a:r>
            <a:r>
              <a:rPr lang="en-US" sz="2000" dirty="0" err="1" smtClean="0"/>
              <a:t>blood_request</a:t>
            </a:r>
            <a:r>
              <a:rPr lang="en-US" sz="2000" dirty="0" smtClean="0"/>
              <a:t> VALUES ('R1‘ ,'B1‘ ,'P1‘ ,3 ,'8932123442‘ ,'demo1@gmail.com‘ ,</a:t>
            </a:r>
            <a:r>
              <a:rPr lang="en-US" sz="2000" dirty="0"/>
              <a:t>'A</a:t>
            </a:r>
            <a:r>
              <a:rPr lang="en-US" sz="2000" dirty="0" smtClean="0"/>
              <a:t>+‘ ,'NO‘ ,250 ),( 'R2‘ ,'B1‘ ,'P2‘ ,2 ,'9233321345‘ ,'demo2@gmail.com‘ ,</a:t>
            </a:r>
            <a:r>
              <a:rPr lang="en-US" sz="2000" dirty="0"/>
              <a:t>'O</a:t>
            </a:r>
            <a:r>
              <a:rPr lang="en-US" sz="2000" dirty="0" smtClean="0"/>
              <a:t>+‘ ,'YES‘ ,220 ),( 'R3‘ ,'B2‘ ,'P3‘ ,3 ,'98080463723‘ ,'demo3@gmail.com‘ ,</a:t>
            </a:r>
            <a:r>
              <a:rPr lang="en-US" sz="2000" dirty="0"/>
              <a:t>'AB</a:t>
            </a:r>
            <a:r>
              <a:rPr lang="en-US" sz="2000" dirty="0" smtClean="0"/>
              <a:t>+‘ ,'NO‘ ,320 ),( 'R4‘ ,'B2‘ ,'P4‘ ,2 ,'9342345644‘ ,'demo4@gmail.com‘ ,'B-‘ ,'NO‘ ,210 );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95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34" y="3937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TABLES :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981" y="1797566"/>
            <a:ext cx="7884319" cy="203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800" y="1428234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BLOOD BANK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81" y="4697412"/>
            <a:ext cx="9687719" cy="1754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981" y="4292600"/>
            <a:ext cx="335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114300"/>
            <a:ext cx="8596668" cy="736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TABLES </a:t>
            </a:r>
            <a:r>
              <a:rPr lang="en-US" dirty="0"/>
              <a:t>(Contd.)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2001"/>
            <a:ext cx="8596668" cy="52793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STOCK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15682"/>
            <a:ext cx="7349066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67241"/>
            <a:ext cx="4504266" cy="1821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4419600"/>
            <a:ext cx="23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MEDICAL REPORT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114300"/>
            <a:ext cx="8596668" cy="13208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TABLES </a:t>
            </a:r>
            <a:r>
              <a:rPr lang="en-US" dirty="0"/>
              <a:t>(Contd.)</a:t>
            </a:r>
            <a:r>
              <a:rPr lang="en-US" dirty="0">
                <a:latin typeface="Arial Black" panose="020B0A04020102020204" pitchFamily="34" charset="0"/>
              </a:rPr>
              <a:t>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435101"/>
            <a:ext cx="8596312" cy="215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550334" y="1065768"/>
            <a:ext cx="194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2" y="4683124"/>
            <a:ext cx="5227637" cy="189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862" y="4313792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34" y="177800"/>
            <a:ext cx="8596668" cy="7366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TABLES </a:t>
            </a:r>
            <a:r>
              <a:rPr lang="en-US" dirty="0"/>
              <a:t>(Contd.)</a:t>
            </a:r>
            <a:r>
              <a:rPr lang="en-US" dirty="0">
                <a:latin typeface="Arial Black" panose="020B0A04020102020204" pitchFamily="34" charset="0"/>
              </a:rPr>
              <a:t>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34" y="1654175"/>
            <a:ext cx="7717366" cy="1800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900" y="1193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229100"/>
            <a:ext cx="9182100" cy="189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600" y="3822700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BLOOD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601"/>
            <a:ext cx="8596668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TEST CASES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1200"/>
            <a:ext cx="8596668" cy="5939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Display the detail of the donor who has their age in range 21-25.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i="1" dirty="0" smtClean="0"/>
              <a:t>SELECT  * FROM donor WHERE   D_id  BETWEEN 21 AND 25 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Display the stock in S1 of blood bank B1.</a:t>
            </a:r>
          </a:p>
          <a:p>
            <a:pPr marL="0" indent="0">
              <a:buNone/>
            </a:pPr>
            <a:r>
              <a:rPr lang="en-US" sz="2000" dirty="0" smtClean="0"/>
              <a:t>      SELECT </a:t>
            </a:r>
            <a:r>
              <a:rPr lang="en-US" sz="2000" dirty="0" err="1" smtClean="0"/>
              <a:t>Stock_name</a:t>
            </a:r>
            <a:r>
              <a:rPr lang="en-US" sz="2000" dirty="0" smtClean="0"/>
              <a:t> ,</a:t>
            </a:r>
            <a:r>
              <a:rPr lang="en-US" sz="2000" dirty="0" err="1" smtClean="0"/>
              <a:t>Bloodgroup</a:t>
            </a:r>
            <a:r>
              <a:rPr lang="en-US" sz="2000" dirty="0" smtClean="0"/>
              <a:t> ,Quantity FROM Stock WHERE                                      	</a:t>
            </a:r>
            <a:r>
              <a:rPr lang="en-US" sz="2000" dirty="0" err="1" smtClean="0"/>
              <a:t>Stock_name</a:t>
            </a:r>
            <a:r>
              <a:rPr lang="en-US" sz="2000" dirty="0" smtClean="0"/>
              <a:t> = ‘S1’ AND </a:t>
            </a:r>
            <a:r>
              <a:rPr lang="en-US" sz="2000" dirty="0" err="1" smtClean="0"/>
              <a:t>B_id</a:t>
            </a:r>
            <a:r>
              <a:rPr lang="en-US" sz="2000" dirty="0" smtClean="0"/>
              <a:t> = ‘B1’;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3" y="1549401"/>
            <a:ext cx="8138939" cy="2159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63" y="4955512"/>
            <a:ext cx="4821237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300"/>
            <a:ext cx="8596668" cy="482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TEST CASES </a:t>
            </a:r>
            <a:r>
              <a:rPr lang="en-US" dirty="0"/>
              <a:t>(Contd.)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88050"/>
            <a:ext cx="8596668" cy="6169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Display the id ,name ,contact number for  the donor who don’t have any disease.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i="1" dirty="0" smtClean="0"/>
              <a:t>SELECT </a:t>
            </a:r>
            <a:r>
              <a:rPr lang="en-US" i="1" dirty="0"/>
              <a:t>D_id ,D_name ,Contact_no  FROM donor WHERE  </a:t>
            </a:r>
            <a:r>
              <a:rPr lang="en-US" i="1" dirty="0" err="1"/>
              <a:t>Rpt_id</a:t>
            </a:r>
            <a:r>
              <a:rPr lang="en-US" i="1" dirty="0"/>
              <a:t> IN (SELECT   </a:t>
            </a:r>
            <a:r>
              <a:rPr lang="en-US" i="1" dirty="0" smtClean="0"/>
              <a:t> 	</a:t>
            </a:r>
            <a:r>
              <a:rPr lang="en-US" i="1" dirty="0" err="1" smtClean="0"/>
              <a:t>Report_id</a:t>
            </a:r>
            <a:r>
              <a:rPr lang="en-US" i="1" dirty="0" smtClean="0"/>
              <a:t> </a:t>
            </a:r>
            <a:r>
              <a:rPr lang="en-US" i="1" dirty="0"/>
              <a:t>FROM </a:t>
            </a:r>
            <a:r>
              <a:rPr lang="en-US" i="1" dirty="0" err="1"/>
              <a:t>medical_report</a:t>
            </a:r>
            <a:r>
              <a:rPr lang="en-US" i="1" dirty="0"/>
              <a:t> WHERE Disease = 'NULL');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 smtClean="0"/>
              <a:t>  </a:t>
            </a:r>
            <a:endParaRPr lang="en-US" i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Display the name , contact number of the patient who are not payed their amount yet.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i="1" dirty="0" smtClean="0"/>
              <a:t>SELECT </a:t>
            </a:r>
            <a:r>
              <a:rPr lang="en-US" i="1" dirty="0" err="1" smtClean="0"/>
              <a:t>patient.P_name</a:t>
            </a:r>
            <a:r>
              <a:rPr lang="en-US" i="1" dirty="0" smtClean="0"/>
              <a:t> ,</a:t>
            </a:r>
            <a:r>
              <a:rPr lang="en-US" i="1" dirty="0" err="1" smtClean="0"/>
              <a:t>blood_request.Contact_no</a:t>
            </a:r>
            <a:r>
              <a:rPr lang="en-US" i="1" dirty="0" smtClean="0"/>
              <a:t>  FROM </a:t>
            </a:r>
            <a:r>
              <a:rPr lang="en-US" i="1" dirty="0"/>
              <a:t>patient </a:t>
            </a:r>
            <a:r>
              <a:rPr lang="en-US" i="1" dirty="0" smtClean="0"/>
              <a:t>INNER 	JOIN </a:t>
            </a:r>
            <a:r>
              <a:rPr lang="en-US" i="1" dirty="0" err="1"/>
              <a:t>blood_request</a:t>
            </a:r>
            <a:r>
              <a:rPr lang="en-US" i="1" dirty="0"/>
              <a:t> </a:t>
            </a:r>
            <a:r>
              <a:rPr lang="en-US" i="1" dirty="0" smtClean="0"/>
              <a:t>ON </a:t>
            </a:r>
            <a:r>
              <a:rPr lang="en-US" i="1" dirty="0" err="1" smtClean="0"/>
              <a:t>patient.P_id</a:t>
            </a:r>
            <a:r>
              <a:rPr lang="en-US" i="1" dirty="0" smtClean="0"/>
              <a:t> = </a:t>
            </a:r>
            <a:r>
              <a:rPr lang="en-US" i="1" dirty="0" err="1" smtClean="0"/>
              <a:t>blood_request.patient_id</a:t>
            </a:r>
            <a:r>
              <a:rPr lang="en-US" i="1" dirty="0" smtClean="0"/>
              <a:t> WHERE 	</a:t>
            </a:r>
            <a:r>
              <a:rPr lang="en-US" i="1" dirty="0" err="1" smtClean="0"/>
              <a:t>blood_request.Confirmation</a:t>
            </a:r>
            <a:r>
              <a:rPr lang="en-US" i="1" dirty="0" smtClean="0"/>
              <a:t> = 'No</a:t>
            </a:r>
            <a:r>
              <a:rPr lang="en-US" i="1" dirty="0"/>
              <a:t>' 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166276"/>
            <a:ext cx="4171950" cy="1284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5294312"/>
            <a:ext cx="4171950" cy="14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CONCLUSION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301"/>
            <a:ext cx="8596668" cy="4657062"/>
          </a:xfrm>
        </p:spPr>
        <p:txBody>
          <a:bodyPr/>
          <a:lstStyle/>
          <a:p>
            <a:r>
              <a:rPr lang="en-US" dirty="0"/>
              <a:t>The aim of </a:t>
            </a:r>
            <a:r>
              <a:rPr lang="en-US" dirty="0" smtClean="0"/>
              <a:t>BLOOD BANK MANAGEMENT SYSTEM  </a:t>
            </a:r>
            <a:r>
              <a:rPr lang="en-US" dirty="0"/>
              <a:t>is to create a bridge between the demand and supply of blood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main purpose of this </a:t>
            </a:r>
            <a:r>
              <a:rPr lang="en-US" dirty="0" smtClean="0"/>
              <a:t>system  </a:t>
            </a:r>
            <a:r>
              <a:rPr lang="en-US" dirty="0"/>
              <a:t>is to bring the donor and the patient in a common platform.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important view point of </a:t>
            </a:r>
            <a:r>
              <a:rPr lang="en-US" dirty="0" smtClean="0"/>
              <a:t>this syste</a:t>
            </a:r>
            <a:r>
              <a:rPr lang="en-US" dirty="0"/>
              <a:t>m</a:t>
            </a:r>
            <a:r>
              <a:rPr lang="en-US" dirty="0" smtClean="0"/>
              <a:t> </a:t>
            </a:r>
            <a:r>
              <a:rPr lang="en-US" dirty="0"/>
              <a:t>is for men and women who are willing to donate blood to the patients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smtClean="0"/>
              <a:t>will </a:t>
            </a:r>
            <a:r>
              <a:rPr lang="en-US" dirty="0"/>
              <a:t>encourage new donors and retain old donors to donate blood. </a:t>
            </a:r>
            <a:endParaRPr lang="en-US" dirty="0" smtClean="0"/>
          </a:p>
          <a:p>
            <a:r>
              <a:rPr lang="en-US" dirty="0" smtClean="0"/>
              <a:t>This system is </a:t>
            </a:r>
            <a:r>
              <a:rPr lang="en-US" dirty="0"/>
              <a:t>designed to overcome the problems of the existing system. For every blood demand request it will improve the efficiency of data communication within the supply chain</a:t>
            </a:r>
          </a:p>
        </p:txBody>
      </p:sp>
    </p:spTree>
    <p:extLst>
      <p:ext uri="{BB962C8B-B14F-4D97-AF65-F5344CB8AC3E}">
        <p14:creationId xmlns:p14="http://schemas.microsoft.com/office/powerpoint/2010/main" val="25821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 of Database </a:t>
            </a:r>
            <a:r>
              <a:rPr lang="en-US" dirty="0" smtClean="0"/>
              <a:t>Systems , Ramez Elmasri , </a:t>
            </a:r>
            <a:r>
              <a:rPr lang="en-US" dirty="0"/>
              <a:t>University of Texas at </a:t>
            </a:r>
            <a:r>
              <a:rPr lang="en-US" dirty="0" smtClean="0"/>
              <a:t>Arlington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www.pearson.com/us/higher-education/program/Elmasri-     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     Fundamentals-of-Database-Systems-7th-Edition</a:t>
            </a:r>
            <a:endParaRPr lang="en-US" dirty="0" smtClean="0"/>
          </a:p>
          <a:p>
            <a:r>
              <a:rPr lang="en-US" dirty="0" smtClean="0"/>
              <a:t>Tutorial Points : </a:t>
            </a:r>
            <a:r>
              <a:rPr lang="en-US" dirty="0" smtClean="0">
                <a:hlinkClick r:id="rId3"/>
              </a:rPr>
              <a:t>https://www.tutorialspoint.com/database_tutorials.htm</a:t>
            </a:r>
            <a:endParaRPr lang="en-US" dirty="0" smtClean="0"/>
          </a:p>
          <a:p>
            <a:r>
              <a:rPr lang="en-US" dirty="0" smtClean="0"/>
              <a:t>You tube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Sanchit</a:t>
            </a:r>
            <a:r>
              <a:rPr lang="en-US" dirty="0"/>
              <a:t> </a:t>
            </a:r>
            <a:r>
              <a:rPr lang="en-US" dirty="0" smtClean="0"/>
              <a:t>Jain   </a:t>
            </a:r>
            <a:r>
              <a:rPr lang="en-US" dirty="0" smtClean="0">
                <a:hlinkClick r:id="rId4"/>
              </a:rPr>
              <a:t>https://www.youtube.com/watch?v=eTiPH9GQ30&amp;list=PLmXKhU9FNesR1rSES7oLdJaNFgmuj0SYV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900" y="1468734"/>
            <a:ext cx="8216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 THANK YOU 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5" y="2658764"/>
            <a:ext cx="4222750" cy="32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INTRODUCTION: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002" y="1712890"/>
            <a:ext cx="8596668" cy="40217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The project blood bank management system is known to be a pilot project that is designed for the blood bank to gather blood from various sources and distribute it to the needy people who have high requirements for it.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 This system is </a:t>
            </a:r>
            <a:r>
              <a:rPr lang="en-US" sz="2000" dirty="0"/>
              <a:t>designed to handle the daily transactions of the blood bank and search the details when required.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also helps to register the details of donors, blood </a:t>
            </a:r>
            <a:r>
              <a:rPr lang="en-US" sz="2000" dirty="0" smtClean="0"/>
              <a:t>collection , blood bank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This system is </a:t>
            </a:r>
            <a:r>
              <a:rPr lang="en-US" sz="2000" dirty="0"/>
              <a:t>designed in such a manner that it can suit the needs of all the blood bank requirements in the course of future</a:t>
            </a:r>
            <a:r>
              <a:rPr lang="en-US" sz="2000" dirty="0" smtClean="0"/>
              <a:t>.</a:t>
            </a:r>
            <a:r>
              <a:rPr lang="en-US" dirty="0" smtClean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30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OBJECTIVE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 goal of blood management is to ensure the safe and efficient use of the many resources involved in the complex process of blood component therapy.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This blood transfusion service is to provide effective blood and blood components which are as safe as possible and adequate to meet the patient’s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35" y="4172755"/>
            <a:ext cx="2270170" cy="18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FEATURES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 dirty="0"/>
              <a:t>Registration of Donors</a:t>
            </a:r>
          </a:p>
          <a:p>
            <a:r>
              <a:rPr lang="en-US" dirty="0"/>
              <a:t>Blood Donation</a:t>
            </a:r>
          </a:p>
          <a:p>
            <a:r>
              <a:rPr lang="en-US" dirty="0"/>
              <a:t>Need based request processing ( Fresh Blood and Stored Blood ) cancellation</a:t>
            </a:r>
          </a:p>
          <a:p>
            <a:r>
              <a:rPr lang="en-US" dirty="0"/>
              <a:t>Returning of issued blood bags</a:t>
            </a:r>
          </a:p>
          <a:p>
            <a:r>
              <a:rPr lang="en-US" dirty="0"/>
              <a:t>Transfusion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Inter </a:t>
            </a:r>
            <a:r>
              <a:rPr lang="en-US" dirty="0"/>
              <a:t>Bank </a:t>
            </a:r>
            <a:r>
              <a:rPr lang="en-US" dirty="0" smtClean="0"/>
              <a:t>Transactions</a:t>
            </a:r>
          </a:p>
          <a:p>
            <a:r>
              <a:rPr lang="en-US" dirty="0" smtClean="0"/>
              <a:t>Checking availability of blood bank nearest to your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ENTITY DESCRIPTION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313"/>
            <a:ext cx="8596668" cy="4871276"/>
          </a:xfrm>
        </p:spPr>
        <p:txBody>
          <a:bodyPr numCol="1" anchor="ctr">
            <a:noAutofit/>
          </a:bodyPr>
          <a:lstStyle/>
          <a:p>
            <a:r>
              <a:rPr lang="en-US" b="1" u="sng" dirty="0" smtClean="0"/>
              <a:t>Blood Bank </a:t>
            </a:r>
            <a:r>
              <a:rPr lang="en-US" b="1" dirty="0" smtClean="0"/>
              <a:t>:This entity represents the details of blood bank.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i="1" dirty="0"/>
              <a:t>Attributes (Branch_id ,</a:t>
            </a:r>
            <a:r>
              <a:rPr lang="en-US" i="1" dirty="0" smtClean="0"/>
              <a:t>Branch_name ,Branch_address ,Contact</a:t>
            </a:r>
            <a:r>
              <a:rPr lang="en-US" i="1" dirty="0"/>
              <a:t>_</a:t>
            </a:r>
            <a:r>
              <a:rPr lang="en-US" i="1" dirty="0" smtClean="0"/>
              <a:t>no</a:t>
            </a:r>
            <a:r>
              <a:rPr lang="en-US" i="1" dirty="0"/>
              <a:t>.)</a:t>
            </a:r>
            <a:r>
              <a:rPr lang="en-US" b="1" i="1" dirty="0" smtClean="0"/>
              <a:t> </a:t>
            </a:r>
          </a:p>
          <a:p>
            <a:r>
              <a:rPr lang="en-US" b="1" u="sng" dirty="0" smtClean="0"/>
              <a:t>Employee</a:t>
            </a:r>
            <a:r>
              <a:rPr lang="en-US" b="1" dirty="0" smtClean="0"/>
              <a:t> :This entity represents the detail about the employees who are going to manage the blood bank services.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i="1" dirty="0"/>
              <a:t>Attributes (E_id </a:t>
            </a:r>
            <a:r>
              <a:rPr lang="en-US" i="1" dirty="0" smtClean="0"/>
              <a:t>, Ename </a:t>
            </a:r>
            <a:r>
              <a:rPr lang="en-US" i="1" dirty="0"/>
              <a:t>,Age ,Address ,Salary ,Contact_no. ,Designation</a:t>
            </a:r>
            <a:r>
              <a:rPr lang="en-US" i="1" dirty="0" smtClean="0"/>
              <a:t>)</a:t>
            </a:r>
            <a:endParaRPr lang="en-US" b="1" dirty="0" smtClean="0"/>
          </a:p>
          <a:p>
            <a:r>
              <a:rPr lang="en-US" b="1" u="sng" dirty="0" smtClean="0"/>
              <a:t>Donor</a:t>
            </a:r>
            <a:r>
              <a:rPr lang="en-US" b="1" dirty="0" smtClean="0"/>
              <a:t> :This entity represent the detail of person who donates their blood.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i="1" dirty="0" smtClean="0"/>
              <a:t>Attributes(</a:t>
            </a:r>
            <a:r>
              <a:rPr lang="en-US" i="1" dirty="0" err="1" smtClean="0"/>
              <a:t>D_id</a:t>
            </a:r>
            <a:r>
              <a:rPr lang="en-US" i="1" dirty="0"/>
              <a:t> </a:t>
            </a:r>
            <a:r>
              <a:rPr lang="en-US" i="1" dirty="0" smtClean="0"/>
              <a:t>,D_name ,Date ,Age ,Contact_no</a:t>
            </a:r>
            <a:r>
              <a:rPr lang="en-US" i="1" dirty="0"/>
              <a:t> </a:t>
            </a:r>
            <a:r>
              <a:rPr lang="en-US" i="1" dirty="0" smtClean="0"/>
              <a:t>,Address ,Email)	</a:t>
            </a:r>
            <a:endParaRPr lang="en-US" b="1" dirty="0" smtClean="0"/>
          </a:p>
          <a:p>
            <a:r>
              <a:rPr lang="en-US" b="1" i="1" u="sng" dirty="0" smtClean="0"/>
              <a:t>Blood Request </a:t>
            </a:r>
            <a:r>
              <a:rPr lang="en-US" b="1" i="1" dirty="0" smtClean="0"/>
              <a:t>:This entity represent the detail of requests for blood by patient or any hospital.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</a:t>
            </a:r>
            <a:r>
              <a:rPr lang="en-US" i="1" dirty="0" smtClean="0"/>
              <a:t>Attributes(</a:t>
            </a:r>
            <a:r>
              <a:rPr lang="en-US" i="1" dirty="0" err="1" smtClean="0"/>
              <a:t>Request_id,Quantity</a:t>
            </a:r>
            <a:r>
              <a:rPr lang="en-US" i="1" dirty="0" smtClean="0"/>
              <a:t> ,</a:t>
            </a:r>
            <a:r>
              <a:rPr lang="en-US" i="1" dirty="0" err="1" smtClean="0"/>
              <a:t>mbile_no</a:t>
            </a:r>
            <a:r>
              <a:rPr lang="en-US" i="1" dirty="0" smtClean="0"/>
              <a:t> ,</a:t>
            </a:r>
            <a:r>
              <a:rPr lang="en-US" i="1" dirty="0" err="1" smtClean="0"/>
              <a:t>Bd_group,Confirmation</a:t>
            </a:r>
            <a:r>
              <a:rPr lang="en-US" i="1" dirty="0" smtClean="0"/>
              <a:t>, Amount )</a:t>
            </a:r>
          </a:p>
          <a:p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7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ENTITY DESCRIPTION </a:t>
            </a:r>
            <a:r>
              <a:rPr lang="en-US" dirty="0" smtClean="0">
                <a:latin typeface="+mn-lt"/>
              </a:rPr>
              <a:t>(Contd.) </a:t>
            </a:r>
            <a:r>
              <a:rPr lang="en-US" dirty="0" smtClean="0">
                <a:latin typeface="Arial Black" panose="020B0A04020102020204" pitchFamily="34" charset="0"/>
              </a:rPr>
              <a:t>: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Patient </a:t>
            </a:r>
            <a:r>
              <a:rPr lang="en-US" b="1" dirty="0" smtClean="0"/>
              <a:t>: This entity represents detail of patient who needed blood.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</a:t>
            </a:r>
            <a:r>
              <a:rPr lang="en-US" i="1" dirty="0" smtClean="0"/>
              <a:t>Attributes( </a:t>
            </a:r>
            <a:r>
              <a:rPr lang="en-US" i="1" dirty="0" err="1" smtClean="0"/>
              <a:t>P_id</a:t>
            </a:r>
            <a:r>
              <a:rPr lang="en-US" i="1" dirty="0"/>
              <a:t> </a:t>
            </a:r>
            <a:r>
              <a:rPr lang="en-US" i="1" dirty="0" smtClean="0"/>
              <a:t>,</a:t>
            </a:r>
            <a:r>
              <a:rPr lang="en-US" i="1" dirty="0" err="1" smtClean="0"/>
              <a:t>P_name</a:t>
            </a:r>
            <a:r>
              <a:rPr lang="en-US" i="1" dirty="0"/>
              <a:t> </a:t>
            </a:r>
            <a:r>
              <a:rPr lang="en-US" i="1" dirty="0" smtClean="0"/>
              <a:t>,</a:t>
            </a:r>
            <a:r>
              <a:rPr lang="en-US" i="1" dirty="0" err="1" smtClean="0"/>
              <a:t>Patient_disease</a:t>
            </a:r>
            <a:r>
              <a:rPr lang="en-US" i="1" dirty="0" smtClean="0"/>
              <a:t> ,Hospital ,Blood_group )</a:t>
            </a:r>
            <a:endParaRPr lang="en-US" b="1" u="sng" dirty="0"/>
          </a:p>
          <a:p>
            <a:r>
              <a:rPr lang="en-US" b="1" u="sng" dirty="0" smtClean="0"/>
              <a:t>Medical Report </a:t>
            </a:r>
            <a:r>
              <a:rPr lang="en-US" b="1" dirty="0" smtClean="0"/>
              <a:t>: This entity represents medical report of the donor.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i="1" dirty="0" smtClean="0"/>
              <a:t>Attributes </a:t>
            </a:r>
            <a:r>
              <a:rPr lang="en-US" i="1" dirty="0"/>
              <a:t>(</a:t>
            </a:r>
            <a:r>
              <a:rPr lang="en-US" i="1" dirty="0" err="1"/>
              <a:t>Report_id</a:t>
            </a:r>
            <a:r>
              <a:rPr lang="en-US" i="1" dirty="0"/>
              <a:t>, </a:t>
            </a:r>
            <a:r>
              <a:rPr lang="en-US" i="1" dirty="0" err="1"/>
              <a:t>Bloodgroup</a:t>
            </a:r>
            <a:r>
              <a:rPr lang="en-US" i="1" dirty="0"/>
              <a:t> , Diseases </a:t>
            </a:r>
            <a:r>
              <a:rPr lang="en-US" i="1" dirty="0" smtClean="0"/>
              <a:t>)</a:t>
            </a:r>
            <a:endParaRPr lang="en-US" b="1" dirty="0" smtClean="0"/>
          </a:p>
          <a:p>
            <a:r>
              <a:rPr lang="en-US" b="1" u="sng" dirty="0" smtClean="0"/>
              <a:t>Stock</a:t>
            </a:r>
            <a:r>
              <a:rPr lang="en-US" b="1" dirty="0" smtClean="0"/>
              <a:t> : This entity represents the stock houses of the bank and the availability of the blood.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i="1" dirty="0" smtClean="0"/>
              <a:t>Attributes (</a:t>
            </a:r>
            <a:r>
              <a:rPr lang="en-US" i="1" dirty="0" err="1" smtClean="0"/>
              <a:t>Stock_id</a:t>
            </a:r>
            <a:r>
              <a:rPr lang="en-US" i="1" dirty="0" smtClean="0"/>
              <a:t> ,</a:t>
            </a:r>
            <a:r>
              <a:rPr lang="en-US" i="1" dirty="0" err="1" smtClean="0"/>
              <a:t>Stock_name</a:t>
            </a:r>
            <a:r>
              <a:rPr lang="en-US" i="1" dirty="0" smtClean="0"/>
              <a:t> ,</a:t>
            </a:r>
            <a:r>
              <a:rPr lang="en-US" i="1" dirty="0" err="1" smtClean="0"/>
              <a:t>Bloodgroup</a:t>
            </a:r>
            <a:r>
              <a:rPr lang="en-US" i="1" dirty="0" smtClean="0"/>
              <a:t> ,Quantity 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1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Entity – Relationship Details 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Blood Bank has Employees to manage them.</a:t>
            </a:r>
          </a:p>
          <a:p>
            <a:r>
              <a:rPr lang="en-US" dirty="0" smtClean="0"/>
              <a:t>Blood Bank has their respective stocks.</a:t>
            </a:r>
          </a:p>
          <a:p>
            <a:r>
              <a:rPr lang="en-US" dirty="0" smtClean="0"/>
              <a:t>Blood Bank has Donors who donates their blood.</a:t>
            </a:r>
          </a:p>
          <a:p>
            <a:r>
              <a:rPr lang="en-US" dirty="0" smtClean="0"/>
              <a:t>Blood Bank has blood request by some patient or by some hospital.</a:t>
            </a:r>
          </a:p>
          <a:p>
            <a:r>
              <a:rPr lang="en-US" dirty="0" smtClean="0"/>
              <a:t>Donors have their respective medical report.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6" y="940158"/>
            <a:ext cx="11513713" cy="5694296"/>
          </a:xfrm>
        </p:spPr>
      </p:pic>
      <p:sp>
        <p:nvSpPr>
          <p:cNvPr id="5" name="TextBox 4"/>
          <p:cNvSpPr txBox="1"/>
          <p:nvPr/>
        </p:nvSpPr>
        <p:spPr>
          <a:xfrm>
            <a:off x="0" y="296214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Entity-Relationship </a:t>
            </a:r>
            <a:r>
              <a:rPr lang="en-US" sz="2800" dirty="0">
                <a:latin typeface="Arial Black" panose="020B0A04020102020204" pitchFamily="34" charset="0"/>
              </a:rPr>
              <a:t>D</a:t>
            </a:r>
            <a:r>
              <a:rPr lang="en-US" sz="2800" dirty="0" smtClean="0">
                <a:latin typeface="Arial Black" panose="020B0A04020102020204" pitchFamily="34" charset="0"/>
              </a:rPr>
              <a:t>iagram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2177</Words>
  <Application>Microsoft Office PowerPoint</Application>
  <PresentationFormat>Widescreen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Algerian</vt:lpstr>
      <vt:lpstr>Arial</vt:lpstr>
      <vt:lpstr>Arial Black</vt:lpstr>
      <vt:lpstr>Trebuchet MS</vt:lpstr>
      <vt:lpstr>Wingdings</vt:lpstr>
      <vt:lpstr>Wingdings 3</vt:lpstr>
      <vt:lpstr>Facet</vt:lpstr>
      <vt:lpstr>BLOOD BANK MANAGEMENT SYSTEM  </vt:lpstr>
      <vt:lpstr>Table of Content :</vt:lpstr>
      <vt:lpstr>INTRODUCTION:</vt:lpstr>
      <vt:lpstr>OBJECTIVE :</vt:lpstr>
      <vt:lpstr>FEATURES :</vt:lpstr>
      <vt:lpstr>ENTITY DESCRIPTION :</vt:lpstr>
      <vt:lpstr>ENTITY DESCRIPTION (Contd.) : </vt:lpstr>
      <vt:lpstr>Entity – Relationship Details :</vt:lpstr>
      <vt:lpstr>PowerPoint Presentation</vt:lpstr>
      <vt:lpstr>PowerPoint Presentation</vt:lpstr>
      <vt:lpstr>NORMALIZATION :</vt:lpstr>
      <vt:lpstr>NORMALIZATION (Contd.) :</vt:lpstr>
      <vt:lpstr>NORMALIZATION (Contd.) :</vt:lpstr>
      <vt:lpstr>SQL QUERY :</vt:lpstr>
      <vt:lpstr>SQL QUERY (Contd.) :</vt:lpstr>
      <vt:lpstr>SQL QUERY (Contd.) :</vt:lpstr>
      <vt:lpstr>SQL QUERY (Contd.) :</vt:lpstr>
      <vt:lpstr>SQL QUERY (Contd.) :</vt:lpstr>
      <vt:lpstr>SQL QUERY (Contd.) :</vt:lpstr>
      <vt:lpstr>SQL QUERY (Contd.) :</vt:lpstr>
      <vt:lpstr>TABLES :</vt:lpstr>
      <vt:lpstr>TABLES (Contd.) :</vt:lpstr>
      <vt:lpstr>TABLES (Contd.) :</vt:lpstr>
      <vt:lpstr>TABLES (Contd.) :</vt:lpstr>
      <vt:lpstr>TEST CASES :</vt:lpstr>
      <vt:lpstr>TEST CASES (Contd.) :</vt:lpstr>
      <vt:lpstr>CONCLUSION :</vt:lpstr>
      <vt:lpstr>REFERENCES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SYSTEM</dc:title>
  <dc:creator>pawan bisht</dc:creator>
  <cp:lastModifiedBy>pawan bisht</cp:lastModifiedBy>
  <cp:revision>56</cp:revision>
  <dcterms:created xsi:type="dcterms:W3CDTF">2018-11-30T15:30:15Z</dcterms:created>
  <dcterms:modified xsi:type="dcterms:W3CDTF">2018-12-10T03:47:44Z</dcterms:modified>
</cp:coreProperties>
</file>