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9C50-6A71-4E6C-A02F-3B587AB62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8FD65-06F3-4631-BCF9-64AA01CB5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5829F-72C9-40D9-8C05-6A4FFEF5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5400D-9DE1-4497-B0E5-A8B5AB15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33B29-C7F8-47CD-A94D-BF94DAE3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57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5895-0FAB-4971-8D3F-81E9C725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40C2D-BA7A-4F9B-B677-B0720C2AF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6D7FF-1F00-46B8-8467-08556D2A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043B7-3E5E-4768-9443-AC545C95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D993E-E9C9-44C2-B384-3CE1C94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76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B0DA1-EE1B-4918-815B-8AE4AF79C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6B108-AFE0-4061-8796-D6F0F9EDE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89F85-1D47-4AC5-9511-B3624849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E3668-BDEF-4853-863C-183EF8AE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A3F03-72E4-46B5-A2DE-22CC4B65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54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B007-FD5C-44C1-9749-32F094B4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2A13-F3E1-4BBE-8136-78678821A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42ADE-2D16-4E8D-8DFC-1EDA3E15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380C-580E-4A46-929A-AABA9916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03004-0431-4D7C-916A-2FCA8C72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75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5265-C38F-46AC-A030-F87AF9A3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40B45-374D-465D-9907-F646F47E6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7F7C-916F-419D-8913-EA071E17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E825D-73C9-40E0-92C0-4FE9428E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DE75-8543-498B-B999-33DF48FB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34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3D9B-CCCA-472A-9D81-F0763377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91F9-B72B-4431-91E9-908A5C55B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3557F-56A5-4BF7-ACB9-F7CBF6291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7F0C6-1D6E-469E-8B9B-EA284125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5737B-6341-4B73-8B5F-290D4477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D1A6E-BD0D-40E9-9D5D-C7B96268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17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0F61-5992-4B81-8991-32DB8D26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97316-6634-4BA3-AA8D-6D1BFF0B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ED3B6-6F49-4F1E-88E8-11877F2AF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05BD7-0CF8-4523-B84D-A586272A8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43874-F259-44DB-9DF4-8394CDE6A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4EB38-E26F-41DF-A479-870273FC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ABB23-C4ED-49A5-8666-5814CC0D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97081-DDCD-41A7-8153-E0F45C16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98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6701-0DF2-4E8D-A617-E29FD036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06A48-E4D3-4DEB-BFF8-784F79FF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7F850-37D3-4845-B6E3-FD190B18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3935C-1C92-4D21-A8A9-D324882B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95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8E870-11D2-4C18-A0AE-E0570605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6F62C-3724-494B-A7AF-728B2D0F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F90B6-61C7-44F7-B02D-C5246BC8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43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1831-9770-45CA-B1A3-30A9E4C3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C67E-4D9C-421B-8D94-BCCA3726F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4A256-3ABA-4751-8FA3-FE52558B3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E17D0-E165-46E9-A004-0950610C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5D3C3-D017-4174-82D6-CC710A8F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EA35C-4205-4CBE-B16B-FD70A912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0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3831-13FB-439F-A6B1-CA5F3560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FF8E7-3C59-4CE4-8BE0-2F0515823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B1E40-FA99-4AE6-BF8C-C90036AF3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20A73-6AF7-4CFF-997F-7FE50086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3B8C8-057E-4A3A-B00D-85027573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9A086-2977-4875-96B1-5E36914D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42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8A586-6035-49C9-9AA1-48D163B3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99BEF-FC7D-4861-8075-E2CE347D7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5CA5D-17E4-455B-9478-D437868A9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F5C1-169F-4008-8DA2-5119B797D3E9}" type="datetimeFigureOut">
              <a:rPr lang="en-GB" smtClean="0"/>
              <a:t>22/02/2022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D2F61-BE41-4B09-80AD-3EBFC46A8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5DBF-7C65-4E1C-A1D1-45866E55A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96B31-62CB-4273-B9C3-CD27C91804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4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68480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Coursework 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7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16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Part 1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8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31EA4A8A-D21B-43D0-9525-2D00F9E2AE51}"/>
              </a:ext>
            </a:extLst>
          </p:cNvPr>
          <p:cNvSpPr/>
          <p:nvPr/>
        </p:nvSpPr>
        <p:spPr>
          <a:xfrm>
            <a:off x="686558" y="1194911"/>
            <a:ext cx="752635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891" indent="-342891">
              <a:buFont typeface="Courier New" panose="02070309020205020404" pitchFamily="49" charset="0"/>
              <a:buChar char="o"/>
            </a:pPr>
            <a:r>
              <a:rPr lang="en-GB" sz="2000" dirty="0"/>
              <a:t>M1: A short summary of the dataset.</a:t>
            </a:r>
          </a:p>
          <a:p>
            <a:pPr marL="342891" indent="-342891">
              <a:buFont typeface="Courier New" panose="02070309020205020404" pitchFamily="49" charset="0"/>
              <a:buChar char="o"/>
            </a:pPr>
            <a:r>
              <a:rPr lang="en-GB" sz="2000" dirty="0"/>
              <a:t>M2: Adequately join the protein sequences onto the epitopes table</a:t>
            </a:r>
          </a:p>
          <a:p>
            <a:pPr marL="342891" indent="-342891">
              <a:buFont typeface="Courier New" panose="02070309020205020404" pitchFamily="49" charset="0"/>
              <a:buChar char="o"/>
            </a:pPr>
            <a:r>
              <a:rPr lang="en-GB" sz="2000" dirty="0"/>
              <a:t>Data is now: 7105 x 28</a:t>
            </a:r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1068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Part 2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8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1F6696-5A9E-4A50-9B82-380D9314BA63}"/>
              </a:ext>
            </a:extLst>
          </p:cNvPr>
          <p:cNvSpPr/>
          <p:nvPr/>
        </p:nvSpPr>
        <p:spPr>
          <a:xfrm>
            <a:off x="686559" y="1194911"/>
            <a:ext cx="100048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Courier New" panose="02070309020205020404" pitchFamily="49" charset="0"/>
              <a:buChar char="o"/>
            </a:pPr>
            <a:r>
              <a:rPr lang="en-GB" sz="2000" dirty="0"/>
              <a:t>Data is now: 7105 x 28 : each row represent an epitope </a:t>
            </a:r>
          </a:p>
          <a:p>
            <a:pPr marL="342891" indent="-342891">
              <a:buFont typeface="Courier New" panose="02070309020205020404" pitchFamily="49" charset="0"/>
              <a:buChar char="o"/>
            </a:pPr>
            <a:r>
              <a:rPr lang="en-GB" sz="2000" dirty="0"/>
              <a:t>M3 (</a:t>
            </a:r>
            <a:r>
              <a:rPr lang="en-GB" sz="2000" dirty="0" err="1"/>
              <a:t>i</a:t>
            </a:r>
            <a:r>
              <a:rPr lang="en-GB" sz="2000" dirty="0"/>
              <a:t>): There is a column which tells you the corresponding protein sequences for each epitope. Remove the epitopes that do not have it</a:t>
            </a:r>
          </a:p>
          <a:p>
            <a:pPr marL="342891" indent="-342891">
              <a:buFont typeface="Courier New" panose="02070309020205020404" pitchFamily="49" charset="0"/>
              <a:buChar char="o"/>
            </a:pPr>
            <a:r>
              <a:rPr lang="en-GB" sz="2000" dirty="0"/>
              <a:t>Data is now: 7100 x 28 : each row represent an epitope</a:t>
            </a:r>
          </a:p>
          <a:p>
            <a:pPr marL="342891" indent="-342891">
              <a:buFont typeface="Courier New" panose="02070309020205020404" pitchFamily="49" charset="0"/>
              <a:buChar char="o"/>
            </a:pPr>
            <a:r>
              <a:rPr lang="en-GB" sz="2000" dirty="0"/>
              <a:t>For ii) we need to do the following: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CDE52-50B2-4F11-8C3E-F480BB80B686}"/>
              </a:ext>
            </a:extLst>
          </p:cNvPr>
          <p:cNvSpPr txBox="1"/>
          <p:nvPr/>
        </p:nvSpPr>
        <p:spPr>
          <a:xfrm>
            <a:off x="4722115" y="3186529"/>
            <a:ext cx="223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TSeq_sequence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80611-38DF-4403-B33B-690570C36ECB}"/>
              </a:ext>
            </a:extLst>
          </p:cNvPr>
          <p:cNvSpPr txBox="1"/>
          <p:nvPr/>
        </p:nvSpPr>
        <p:spPr>
          <a:xfrm>
            <a:off x="1606294" y="3186529"/>
            <a:ext cx="129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start_pos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BB8F2-9056-41F7-BC92-DC3966399284}"/>
              </a:ext>
            </a:extLst>
          </p:cNvPr>
          <p:cNvSpPr txBox="1"/>
          <p:nvPr/>
        </p:nvSpPr>
        <p:spPr>
          <a:xfrm>
            <a:off x="2900935" y="3186529"/>
            <a:ext cx="182118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end_pos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854A6-01C1-498D-8373-F4F8A97EFC96}"/>
              </a:ext>
            </a:extLst>
          </p:cNvPr>
          <p:cNvSpPr txBox="1"/>
          <p:nvPr/>
        </p:nvSpPr>
        <p:spPr>
          <a:xfrm>
            <a:off x="1994964" y="3773568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DE9DC-7E69-4FB7-A9A3-037F5F06C10C}"/>
              </a:ext>
            </a:extLst>
          </p:cNvPr>
          <p:cNvSpPr txBox="1"/>
          <p:nvPr/>
        </p:nvSpPr>
        <p:spPr>
          <a:xfrm>
            <a:off x="3296284" y="3802400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4308B8-223C-4570-9ED2-CB43C9AF279E}"/>
              </a:ext>
            </a:extLst>
          </p:cNvPr>
          <p:cNvSpPr txBox="1"/>
          <p:nvPr/>
        </p:nvSpPr>
        <p:spPr>
          <a:xfrm>
            <a:off x="4593399" y="3773568"/>
            <a:ext cx="249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AdamIsCoolAndNice</a:t>
            </a:r>
            <a:r>
              <a:rPr lang="en-GB" dirty="0"/>
              <a:t>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69BBFA-AC3C-4EDB-BD68-EC43003CC89A}"/>
              </a:ext>
            </a:extLst>
          </p:cNvPr>
          <p:cNvSpPr txBox="1"/>
          <p:nvPr/>
        </p:nvSpPr>
        <p:spPr>
          <a:xfrm>
            <a:off x="7483860" y="3788200"/>
            <a:ext cx="249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damIsCoolA</a:t>
            </a:r>
            <a:r>
              <a:rPr lang="en-GB" dirty="0"/>
              <a:t>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AAF38F-9114-4F67-BBE8-F695B8306D6A}"/>
              </a:ext>
            </a:extLst>
          </p:cNvPr>
          <p:cNvSpPr txBox="1"/>
          <p:nvPr/>
        </p:nvSpPr>
        <p:spPr>
          <a:xfrm>
            <a:off x="144522" y="3154333"/>
            <a:ext cx="129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epit_seq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7F907-29FD-45FF-882C-288409BD45C8}"/>
              </a:ext>
            </a:extLst>
          </p:cNvPr>
          <p:cNvSpPr txBox="1"/>
          <p:nvPr/>
        </p:nvSpPr>
        <p:spPr>
          <a:xfrm>
            <a:off x="10400" y="3773568"/>
            <a:ext cx="17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damIsCoolA</a:t>
            </a:r>
            <a:r>
              <a:rPr lang="en-GB" dirty="0"/>
              <a:t>”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21D34E-B96A-4324-9BAC-E626E59BAA39}"/>
              </a:ext>
            </a:extLst>
          </p:cNvPr>
          <p:cNvCxnSpPr/>
          <p:nvPr/>
        </p:nvCxnSpPr>
        <p:spPr>
          <a:xfrm>
            <a:off x="2164466" y="4142900"/>
            <a:ext cx="0" cy="61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CFDB0C-94E5-4CBE-BDA7-C1F103C9A268}"/>
              </a:ext>
            </a:extLst>
          </p:cNvPr>
          <p:cNvCxnSpPr>
            <a:cxnSpLocks/>
          </p:cNvCxnSpPr>
          <p:nvPr/>
        </p:nvCxnSpPr>
        <p:spPr>
          <a:xfrm>
            <a:off x="2141316" y="4757195"/>
            <a:ext cx="2847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00D778-7A67-48DF-BBB2-81FCEB138476}"/>
              </a:ext>
            </a:extLst>
          </p:cNvPr>
          <p:cNvCxnSpPr>
            <a:cxnSpLocks/>
          </p:cNvCxnSpPr>
          <p:nvPr/>
        </p:nvCxnSpPr>
        <p:spPr>
          <a:xfrm flipV="1">
            <a:off x="4988689" y="4074656"/>
            <a:ext cx="0" cy="68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FBD2D2-0D0F-4871-A2A7-7473077D10CA}"/>
              </a:ext>
            </a:extLst>
          </p:cNvPr>
          <p:cNvCxnSpPr>
            <a:cxnSpLocks/>
          </p:cNvCxnSpPr>
          <p:nvPr/>
        </p:nvCxnSpPr>
        <p:spPr>
          <a:xfrm>
            <a:off x="3484401" y="4074656"/>
            <a:ext cx="23150" cy="907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6E99D1-4A29-44E6-B960-F2B68A7F4EFA}"/>
              </a:ext>
            </a:extLst>
          </p:cNvPr>
          <p:cNvCxnSpPr>
            <a:cxnSpLocks/>
          </p:cNvCxnSpPr>
          <p:nvPr/>
        </p:nvCxnSpPr>
        <p:spPr>
          <a:xfrm>
            <a:off x="3484401" y="4979043"/>
            <a:ext cx="2478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EB4105-9EB3-4871-8C6F-5AADDD231212}"/>
              </a:ext>
            </a:extLst>
          </p:cNvPr>
          <p:cNvCxnSpPr>
            <a:cxnSpLocks/>
          </p:cNvCxnSpPr>
          <p:nvPr/>
        </p:nvCxnSpPr>
        <p:spPr>
          <a:xfrm flipV="1">
            <a:off x="5962891" y="4072107"/>
            <a:ext cx="0" cy="90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AFD716-7956-45C6-95EB-C2190A9088E7}"/>
              </a:ext>
            </a:extLst>
          </p:cNvPr>
          <p:cNvSpPr txBox="1"/>
          <p:nvPr/>
        </p:nvSpPr>
        <p:spPr>
          <a:xfrm>
            <a:off x="7469887" y="3186529"/>
            <a:ext cx="223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epit_seq_actual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18B26B-5C1E-4987-9EB2-7987E698EAE7}"/>
              </a:ext>
            </a:extLst>
          </p:cNvPr>
          <p:cNvSpPr txBox="1"/>
          <p:nvPr/>
        </p:nvSpPr>
        <p:spPr>
          <a:xfrm>
            <a:off x="686559" y="5557885"/>
            <a:ext cx="2080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Keep if </a:t>
            </a:r>
            <a:r>
              <a:rPr lang="en-GB" dirty="0" err="1"/>
              <a:t>epit_seq</a:t>
            </a:r>
            <a:r>
              <a:rPr lang="en-GB" dirty="0"/>
              <a:t>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1A114C-2096-43DF-B57C-F19220157C87}"/>
              </a:ext>
            </a:extLst>
          </p:cNvPr>
          <p:cNvSpPr txBox="1"/>
          <p:nvPr/>
        </p:nvSpPr>
        <p:spPr>
          <a:xfrm>
            <a:off x="2510204" y="5567961"/>
            <a:ext cx="223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epit_seq_actual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99EF5B-6A3E-40AE-B33F-75C361499FFB}"/>
              </a:ext>
            </a:extLst>
          </p:cNvPr>
          <p:cNvSpPr txBox="1"/>
          <p:nvPr/>
        </p:nvSpPr>
        <p:spPr>
          <a:xfrm>
            <a:off x="6174581" y="5752627"/>
            <a:ext cx="6196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Data is now 7094 x 28</a:t>
            </a:r>
          </a:p>
        </p:txBody>
      </p:sp>
    </p:spTree>
    <p:extLst>
      <p:ext uri="{BB962C8B-B14F-4D97-AF65-F5344CB8AC3E}">
        <p14:creationId xmlns:p14="http://schemas.microsoft.com/office/powerpoint/2010/main" val="124593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9" grpId="0"/>
      <p:bldP spid="14" grpId="0"/>
      <p:bldP spid="15" grpId="0"/>
      <p:bldP spid="18" grpId="0"/>
      <p:bldP spid="20" grpId="0"/>
      <p:bldP spid="21" grpId="0"/>
      <p:bldP spid="38" grpId="0"/>
      <p:bldP spid="39" grpId="0"/>
      <p:bldP spid="40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Part 3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8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1F6696-5A9E-4A50-9B82-380D9314BA63}"/>
              </a:ext>
            </a:extLst>
          </p:cNvPr>
          <p:cNvSpPr/>
          <p:nvPr/>
        </p:nvSpPr>
        <p:spPr>
          <a:xfrm>
            <a:off x="581784" y="1118207"/>
            <a:ext cx="10004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Courier New" panose="02070309020205020404" pitchFamily="49" charset="0"/>
              <a:buChar char="o"/>
            </a:pPr>
            <a:r>
              <a:rPr lang="en-GB" sz="2000" dirty="0"/>
              <a:t>After M3 (ii) 7094 x 28</a:t>
            </a:r>
          </a:p>
          <a:p>
            <a:pPr marL="342891" indent="-342891">
              <a:buFont typeface="Courier New" panose="02070309020205020404" pitchFamily="49" charset="0"/>
              <a:buChar char="o"/>
            </a:pPr>
            <a:r>
              <a:rPr lang="en-GB" sz="2000" dirty="0"/>
              <a:t>M3 (iii) </a:t>
            </a:r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891" indent="-342891">
              <a:buFont typeface="Courier New" panose="02070309020205020404" pitchFamily="49" charset="0"/>
              <a:buChar char="o"/>
            </a:pPr>
            <a:r>
              <a:rPr lang="en-GB" sz="2000" dirty="0"/>
              <a:t>M3 (iv)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CDE52-50B2-4F11-8C3E-F480BB80B686}"/>
              </a:ext>
            </a:extLst>
          </p:cNvPr>
          <p:cNvSpPr txBox="1"/>
          <p:nvPr/>
        </p:nvSpPr>
        <p:spPr>
          <a:xfrm>
            <a:off x="4643534" y="2134766"/>
            <a:ext cx="223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TSeq_length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80611-38DF-4403-B33B-690570C36ECB}"/>
              </a:ext>
            </a:extLst>
          </p:cNvPr>
          <p:cNvSpPr txBox="1"/>
          <p:nvPr/>
        </p:nvSpPr>
        <p:spPr>
          <a:xfrm>
            <a:off x="1527713" y="2134766"/>
            <a:ext cx="129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start_pos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BB8F2-9056-41F7-BC92-DC3966399284}"/>
              </a:ext>
            </a:extLst>
          </p:cNvPr>
          <p:cNvSpPr txBox="1"/>
          <p:nvPr/>
        </p:nvSpPr>
        <p:spPr>
          <a:xfrm>
            <a:off x="2822354" y="2134766"/>
            <a:ext cx="182118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end_pos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854A6-01C1-498D-8373-F4F8A97EFC96}"/>
              </a:ext>
            </a:extLst>
          </p:cNvPr>
          <p:cNvSpPr txBox="1"/>
          <p:nvPr/>
        </p:nvSpPr>
        <p:spPr>
          <a:xfrm>
            <a:off x="1898687" y="2778737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DE9DC-7E69-4FB7-A9A3-037F5F06C10C}"/>
              </a:ext>
            </a:extLst>
          </p:cNvPr>
          <p:cNvSpPr txBox="1"/>
          <p:nvPr/>
        </p:nvSpPr>
        <p:spPr>
          <a:xfrm>
            <a:off x="3217703" y="2750637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4308B8-223C-4570-9ED2-CB43C9AF279E}"/>
              </a:ext>
            </a:extLst>
          </p:cNvPr>
          <p:cNvSpPr txBox="1"/>
          <p:nvPr/>
        </p:nvSpPr>
        <p:spPr>
          <a:xfrm>
            <a:off x="4848414" y="2778737"/>
            <a:ext cx="249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99EF5B-6A3E-40AE-B33F-75C361499FFB}"/>
              </a:ext>
            </a:extLst>
          </p:cNvPr>
          <p:cNvSpPr txBox="1"/>
          <p:nvPr/>
        </p:nvSpPr>
        <p:spPr>
          <a:xfrm>
            <a:off x="7177611" y="2750637"/>
            <a:ext cx="6196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Data is now 6826 x 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97C0AF-8F06-4970-BB19-1A14D11DDFCE}"/>
              </a:ext>
            </a:extLst>
          </p:cNvPr>
          <p:cNvSpPr txBox="1"/>
          <p:nvPr/>
        </p:nvSpPr>
        <p:spPr>
          <a:xfrm>
            <a:off x="3739623" y="4466189"/>
            <a:ext cx="129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start_pos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30A84-AEB3-4222-A6B5-E3F3EB262772}"/>
              </a:ext>
            </a:extLst>
          </p:cNvPr>
          <p:cNvSpPr txBox="1"/>
          <p:nvPr/>
        </p:nvSpPr>
        <p:spPr>
          <a:xfrm>
            <a:off x="5034264" y="4466189"/>
            <a:ext cx="182118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end_pos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C62646-DC1F-4A3E-A827-B00C613C87C4}"/>
              </a:ext>
            </a:extLst>
          </p:cNvPr>
          <p:cNvSpPr txBox="1"/>
          <p:nvPr/>
        </p:nvSpPr>
        <p:spPr>
          <a:xfrm>
            <a:off x="4128293" y="5053228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DD0F92-E374-440B-AA06-3FE099529057}"/>
              </a:ext>
            </a:extLst>
          </p:cNvPr>
          <p:cNvSpPr txBox="1"/>
          <p:nvPr/>
        </p:nvSpPr>
        <p:spPr>
          <a:xfrm>
            <a:off x="5429613" y="5082060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777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81AFDC-0909-4C08-8FEC-A3807B9BF329}"/>
              </a:ext>
            </a:extLst>
          </p:cNvPr>
          <p:cNvSpPr txBox="1"/>
          <p:nvPr/>
        </p:nvSpPr>
        <p:spPr>
          <a:xfrm>
            <a:off x="2277851" y="4433993"/>
            <a:ext cx="129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epit_seq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A4A1F1-A1CC-44B5-BB67-B1666275223C}"/>
              </a:ext>
            </a:extLst>
          </p:cNvPr>
          <p:cNvSpPr txBox="1"/>
          <p:nvPr/>
        </p:nvSpPr>
        <p:spPr>
          <a:xfrm>
            <a:off x="2143729" y="5053228"/>
            <a:ext cx="17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damIsCoolA</a:t>
            </a:r>
            <a:r>
              <a:rPr lang="en-GB" dirty="0"/>
              <a:t>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540460-8572-4291-9357-A429D926F840}"/>
              </a:ext>
            </a:extLst>
          </p:cNvPr>
          <p:cNvSpPr txBox="1"/>
          <p:nvPr/>
        </p:nvSpPr>
        <p:spPr>
          <a:xfrm>
            <a:off x="4112197" y="5487797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346FD7-6A01-4278-B59A-47164D5FAB78}"/>
              </a:ext>
            </a:extLst>
          </p:cNvPr>
          <p:cNvSpPr txBox="1"/>
          <p:nvPr/>
        </p:nvSpPr>
        <p:spPr>
          <a:xfrm>
            <a:off x="5413517" y="5516629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777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5EB4ED-6208-40D0-A69C-C65EB396C430}"/>
              </a:ext>
            </a:extLst>
          </p:cNvPr>
          <p:cNvSpPr txBox="1"/>
          <p:nvPr/>
        </p:nvSpPr>
        <p:spPr>
          <a:xfrm>
            <a:off x="2127633" y="5487797"/>
            <a:ext cx="17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damIBsCoolA</a:t>
            </a:r>
            <a:r>
              <a:rPr lang="en-GB" dirty="0"/>
              <a:t>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D33666-00EC-41DA-B342-AD9FE42A466D}"/>
              </a:ext>
            </a:extLst>
          </p:cNvPr>
          <p:cNvSpPr txBox="1"/>
          <p:nvPr/>
        </p:nvSpPr>
        <p:spPr>
          <a:xfrm>
            <a:off x="4128293" y="5931472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7073BC-A217-4601-891C-8CBF47136993}"/>
              </a:ext>
            </a:extLst>
          </p:cNvPr>
          <p:cNvSpPr txBox="1"/>
          <p:nvPr/>
        </p:nvSpPr>
        <p:spPr>
          <a:xfrm>
            <a:off x="5429613" y="5960304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777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6C8F60-840B-4FF5-B3B5-D46736057665}"/>
              </a:ext>
            </a:extLst>
          </p:cNvPr>
          <p:cNvSpPr txBox="1"/>
          <p:nvPr/>
        </p:nvSpPr>
        <p:spPr>
          <a:xfrm>
            <a:off x="2143729" y="5931472"/>
            <a:ext cx="17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dJmIBsCoolA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57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9" grpId="0"/>
      <p:bldP spid="14" grpId="0"/>
      <p:bldP spid="15" grpId="0"/>
      <p:bldP spid="24" grpId="0"/>
      <p:bldP spid="26" grpId="0"/>
      <p:bldP spid="27" grpId="0"/>
      <p:bldP spid="28" grpId="0"/>
      <p:bldP spid="29" grpId="0"/>
      <p:bldP spid="32" grpId="0"/>
      <p:bldP spid="34" grpId="0"/>
      <p:bldP spid="35" grpId="0"/>
      <p:bldP spid="36" grpId="0"/>
      <p:bldP spid="37" grpId="0"/>
      <p:bldP spid="41" grpId="0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Part 4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8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1F6696-5A9E-4A50-9B82-380D9314BA63}"/>
              </a:ext>
            </a:extLst>
          </p:cNvPr>
          <p:cNvSpPr/>
          <p:nvPr/>
        </p:nvSpPr>
        <p:spPr>
          <a:xfrm>
            <a:off x="686559" y="1194911"/>
            <a:ext cx="10004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Courier New" panose="02070309020205020404" pitchFamily="49" charset="0"/>
              <a:buChar char="o"/>
            </a:pPr>
            <a:r>
              <a:rPr lang="en-GB" sz="2000" dirty="0"/>
              <a:t>M4</a:t>
            </a:r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CDE52-50B2-4F11-8C3E-F480BB80B686}"/>
              </a:ext>
            </a:extLst>
          </p:cNvPr>
          <p:cNvSpPr txBox="1"/>
          <p:nvPr/>
        </p:nvSpPr>
        <p:spPr>
          <a:xfrm>
            <a:off x="4643534" y="2134766"/>
            <a:ext cx="223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80611-38DF-4403-B33B-690570C36ECB}"/>
              </a:ext>
            </a:extLst>
          </p:cNvPr>
          <p:cNvSpPr txBox="1"/>
          <p:nvPr/>
        </p:nvSpPr>
        <p:spPr>
          <a:xfrm>
            <a:off x="1527713" y="2134766"/>
            <a:ext cx="129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n_Positive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BB8F2-9056-41F7-BC92-DC3966399284}"/>
              </a:ext>
            </a:extLst>
          </p:cNvPr>
          <p:cNvSpPr txBox="1"/>
          <p:nvPr/>
        </p:nvSpPr>
        <p:spPr>
          <a:xfrm>
            <a:off x="2822354" y="2134766"/>
            <a:ext cx="182118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n_Negative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854A6-01C1-498D-8373-F4F8A97EFC96}"/>
              </a:ext>
            </a:extLst>
          </p:cNvPr>
          <p:cNvSpPr txBox="1"/>
          <p:nvPr/>
        </p:nvSpPr>
        <p:spPr>
          <a:xfrm>
            <a:off x="1916383" y="2721805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DE9DC-7E69-4FB7-A9A3-037F5F06C10C}"/>
              </a:ext>
            </a:extLst>
          </p:cNvPr>
          <p:cNvSpPr txBox="1"/>
          <p:nvPr/>
        </p:nvSpPr>
        <p:spPr>
          <a:xfrm>
            <a:off x="3217703" y="2750637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4308B8-223C-4570-9ED2-CB43C9AF279E}"/>
              </a:ext>
            </a:extLst>
          </p:cNvPr>
          <p:cNvSpPr txBox="1"/>
          <p:nvPr/>
        </p:nvSpPr>
        <p:spPr>
          <a:xfrm>
            <a:off x="4848414" y="2778737"/>
            <a:ext cx="249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724EE2-DA25-4090-BB3C-636ED0960238}"/>
              </a:ext>
            </a:extLst>
          </p:cNvPr>
          <p:cNvSpPr txBox="1"/>
          <p:nvPr/>
        </p:nvSpPr>
        <p:spPr>
          <a:xfrm>
            <a:off x="1916383" y="3308844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18DA1F-CA7A-4260-8804-42DB6E21B7A1}"/>
              </a:ext>
            </a:extLst>
          </p:cNvPr>
          <p:cNvSpPr txBox="1"/>
          <p:nvPr/>
        </p:nvSpPr>
        <p:spPr>
          <a:xfrm>
            <a:off x="3217703" y="3273166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B7E8C-ABDE-4B31-81F0-CA27CDF074CE}"/>
              </a:ext>
            </a:extLst>
          </p:cNvPr>
          <p:cNvSpPr txBox="1"/>
          <p:nvPr/>
        </p:nvSpPr>
        <p:spPr>
          <a:xfrm>
            <a:off x="4848414" y="3340163"/>
            <a:ext cx="249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8260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9" grpId="0"/>
      <p:bldP spid="14" grpId="0"/>
      <p:bldP spid="15" grpId="0"/>
      <p:bldP spid="25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Part 5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8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1F6696-5A9E-4A50-9B82-380D9314BA63}"/>
              </a:ext>
            </a:extLst>
          </p:cNvPr>
          <p:cNvSpPr/>
          <p:nvPr/>
        </p:nvSpPr>
        <p:spPr>
          <a:xfrm>
            <a:off x="162665" y="1023461"/>
            <a:ext cx="1000488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Courier New" panose="02070309020205020404" pitchFamily="49" charset="0"/>
              <a:buChar char="o"/>
            </a:pPr>
            <a:r>
              <a:rPr lang="en-GB" sz="2000" dirty="0"/>
              <a:t>M5 (</a:t>
            </a:r>
            <a:r>
              <a:rPr lang="en-GB" sz="2000" dirty="0" err="1"/>
              <a:t>i</a:t>
            </a:r>
            <a:r>
              <a:rPr lang="en-GB" sz="2000" dirty="0"/>
              <a:t>) Bar plot of the new Class column </a:t>
            </a:r>
          </a:p>
          <a:p>
            <a:pPr marL="342891" indent="-342891">
              <a:buFont typeface="Courier New" panose="02070309020205020404" pitchFamily="49" charset="0"/>
              <a:buChar char="o"/>
            </a:pPr>
            <a:r>
              <a:rPr lang="en-GB" sz="2000" dirty="0"/>
              <a:t>(ii) Histogram (or equivalent) of the epitope lengths</a:t>
            </a:r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  <a:p>
            <a:endParaRPr lang="en-GB" sz="2000" dirty="0"/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891" indent="-34289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891" indent="-342891">
              <a:buFont typeface="Courier New" panose="02070309020205020404" pitchFamily="49" charset="0"/>
              <a:buChar char="o"/>
            </a:pPr>
            <a:r>
              <a:rPr lang="en-GB" sz="2000" dirty="0"/>
              <a:t>(iii)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287D1F-871B-43BC-A2F6-E314680CF6F3}"/>
              </a:ext>
            </a:extLst>
          </p:cNvPr>
          <p:cNvSpPr txBox="1"/>
          <p:nvPr/>
        </p:nvSpPr>
        <p:spPr>
          <a:xfrm>
            <a:off x="5498507" y="2868053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E83C8-331B-4F54-A5E1-7480FBABB3E8}"/>
              </a:ext>
            </a:extLst>
          </p:cNvPr>
          <p:cNvSpPr txBox="1"/>
          <p:nvPr/>
        </p:nvSpPr>
        <p:spPr>
          <a:xfrm>
            <a:off x="2830301" y="2281343"/>
            <a:ext cx="129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epit_seq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7AD93D-215D-4B71-94AA-54E8891DBD82}"/>
              </a:ext>
            </a:extLst>
          </p:cNvPr>
          <p:cNvSpPr txBox="1"/>
          <p:nvPr/>
        </p:nvSpPr>
        <p:spPr>
          <a:xfrm>
            <a:off x="2696179" y="2900578"/>
            <a:ext cx="17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damIsCoolA</a:t>
            </a:r>
            <a:r>
              <a:rPr lang="en-GB" dirty="0"/>
              <a:t>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C9A59-347D-4559-B741-6D6BB45385A5}"/>
              </a:ext>
            </a:extLst>
          </p:cNvPr>
          <p:cNvSpPr txBox="1"/>
          <p:nvPr/>
        </p:nvSpPr>
        <p:spPr>
          <a:xfrm>
            <a:off x="5514605" y="3302951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056AA5-A2EF-40F5-84F1-2308AA6913E6}"/>
              </a:ext>
            </a:extLst>
          </p:cNvPr>
          <p:cNvSpPr txBox="1"/>
          <p:nvPr/>
        </p:nvSpPr>
        <p:spPr>
          <a:xfrm>
            <a:off x="2680083" y="3335147"/>
            <a:ext cx="17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damIBsColA</a:t>
            </a:r>
            <a:r>
              <a:rPr lang="en-GB" dirty="0"/>
              <a:t>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12B5DB-42D8-4F10-B1DF-344924709A46}"/>
              </a:ext>
            </a:extLst>
          </p:cNvPr>
          <p:cNvSpPr txBox="1"/>
          <p:nvPr/>
        </p:nvSpPr>
        <p:spPr>
          <a:xfrm>
            <a:off x="5530701" y="3746626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65AEAE-4BFB-44B5-AF3D-C7CEAB2C01E1}"/>
              </a:ext>
            </a:extLst>
          </p:cNvPr>
          <p:cNvSpPr txBox="1"/>
          <p:nvPr/>
        </p:nvSpPr>
        <p:spPr>
          <a:xfrm>
            <a:off x="2696179" y="3778822"/>
            <a:ext cx="17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aaa</a:t>
            </a:r>
            <a:r>
              <a:rPr lang="en-GB" dirty="0"/>
              <a:t>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EAAEB2-2105-4D2F-BAF2-14022912520E}"/>
              </a:ext>
            </a:extLst>
          </p:cNvPr>
          <p:cNvSpPr txBox="1"/>
          <p:nvPr/>
        </p:nvSpPr>
        <p:spPr>
          <a:xfrm>
            <a:off x="5498508" y="4932223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4053CE-000A-4154-AFCD-97006A7C674E}"/>
              </a:ext>
            </a:extLst>
          </p:cNvPr>
          <p:cNvSpPr txBox="1"/>
          <p:nvPr/>
        </p:nvSpPr>
        <p:spPr>
          <a:xfrm>
            <a:off x="2814205" y="4877292"/>
            <a:ext cx="129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epit_seq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42228D-01EC-4E2E-85F6-90DD04CAA87C}"/>
              </a:ext>
            </a:extLst>
          </p:cNvPr>
          <p:cNvSpPr txBox="1"/>
          <p:nvPr/>
        </p:nvSpPr>
        <p:spPr>
          <a:xfrm>
            <a:off x="2680083" y="5496527"/>
            <a:ext cx="17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cdca</a:t>
            </a:r>
            <a:r>
              <a:rPr lang="en-GB" dirty="0"/>
              <a:t>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A63AF0-32FD-4695-8ADD-4B50BFC5CB3C}"/>
              </a:ext>
            </a:extLst>
          </p:cNvPr>
          <p:cNvSpPr txBox="1"/>
          <p:nvPr/>
        </p:nvSpPr>
        <p:spPr>
          <a:xfrm>
            <a:off x="2663987" y="5931096"/>
            <a:ext cx="17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efg</a:t>
            </a:r>
            <a:r>
              <a:rPr lang="en-GB" dirty="0"/>
              <a:t>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6CD2A8-9A60-4FEC-AD22-FEB41B9BFA66}"/>
              </a:ext>
            </a:extLst>
          </p:cNvPr>
          <p:cNvSpPr txBox="1"/>
          <p:nvPr/>
        </p:nvSpPr>
        <p:spPr>
          <a:xfrm>
            <a:off x="2680083" y="6374771"/>
            <a:ext cx="17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aaa</a:t>
            </a:r>
            <a:r>
              <a:rPr lang="en-GB" dirty="0"/>
              <a:t>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E9071F-E329-4DFE-A49C-0458BA355546}"/>
              </a:ext>
            </a:extLst>
          </p:cNvPr>
          <p:cNvSpPr txBox="1"/>
          <p:nvPr/>
        </p:nvSpPr>
        <p:spPr>
          <a:xfrm>
            <a:off x="5580759" y="5432688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2F41D3-96B6-4F38-9949-E6DE029166DA}"/>
              </a:ext>
            </a:extLst>
          </p:cNvPr>
          <p:cNvSpPr txBox="1"/>
          <p:nvPr/>
        </p:nvSpPr>
        <p:spPr>
          <a:xfrm>
            <a:off x="5580759" y="5951773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16E9DA-8D6A-4765-A8B1-D0626970F182}"/>
              </a:ext>
            </a:extLst>
          </p:cNvPr>
          <p:cNvSpPr txBox="1"/>
          <p:nvPr/>
        </p:nvSpPr>
        <p:spPr>
          <a:xfrm>
            <a:off x="5580759" y="6374771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3177A-3798-47C6-88AC-F60CC6382562}"/>
              </a:ext>
            </a:extLst>
          </p:cNvPr>
          <p:cNvSpPr txBox="1"/>
          <p:nvPr/>
        </p:nvSpPr>
        <p:spPr>
          <a:xfrm>
            <a:off x="7477125" y="5061958"/>
            <a:ext cx="408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A = 4 times</a:t>
            </a:r>
          </a:p>
          <a:p>
            <a:r>
              <a:rPr lang="en-GB" dirty="0"/>
              <a:t>                3 times in class 1   (3/4)=75%</a:t>
            </a:r>
          </a:p>
          <a:p>
            <a:r>
              <a:rPr lang="en-GB" dirty="0"/>
              <a:t>                1 times in class 0   (1/4)=25%</a:t>
            </a:r>
          </a:p>
        </p:txBody>
      </p:sp>
    </p:spTree>
    <p:extLst>
      <p:ext uri="{BB962C8B-B14F-4D97-AF65-F5344CB8AC3E}">
        <p14:creationId xmlns:p14="http://schemas.microsoft.com/office/powerpoint/2010/main" val="209735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  <p:bldP spid="24" grpId="0"/>
      <p:bldP spid="26" grpId="0"/>
      <p:bldP spid="28" grpId="0"/>
      <p:bldP spid="29" grpId="0"/>
      <p:bldP spid="32" grpId="0"/>
      <p:bldP spid="33" grpId="0"/>
      <p:bldP spid="35" grpId="0"/>
      <p:bldP spid="37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Part 6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8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1F6696-5A9E-4A50-9B82-380D9314BA63}"/>
              </a:ext>
            </a:extLst>
          </p:cNvPr>
          <p:cNvSpPr/>
          <p:nvPr/>
        </p:nvSpPr>
        <p:spPr>
          <a:xfrm>
            <a:off x="419696" y="1004745"/>
            <a:ext cx="10004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Courier New" panose="02070309020205020404" pitchFamily="49" charset="0"/>
              <a:buChar char="o"/>
            </a:pPr>
            <a:r>
              <a:rPr lang="en-GB" sz="2000" dirty="0"/>
              <a:t>M6 </a:t>
            </a:r>
          </a:p>
          <a:p>
            <a:pPr marL="800091" lvl="1" indent="-342891">
              <a:buFont typeface="Courier New" panose="02070309020205020404" pitchFamily="49" charset="0"/>
              <a:buChar char="o"/>
            </a:pPr>
            <a:r>
              <a:rPr lang="en-GB" sz="2000" dirty="0" err="1"/>
              <a:t>AA_window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0BFBED-A278-44ED-AAFD-DB0DCCB9100A}"/>
              </a:ext>
            </a:extLst>
          </p:cNvPr>
          <p:cNvSpPr txBox="1"/>
          <p:nvPr/>
        </p:nvSpPr>
        <p:spPr>
          <a:xfrm>
            <a:off x="5922265" y="2186404"/>
            <a:ext cx="223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TSeq_sequence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D2CE5-F85B-4014-947F-77E5A34F4E2D}"/>
              </a:ext>
            </a:extLst>
          </p:cNvPr>
          <p:cNvSpPr txBox="1"/>
          <p:nvPr/>
        </p:nvSpPr>
        <p:spPr>
          <a:xfrm>
            <a:off x="2806444" y="2186404"/>
            <a:ext cx="129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start_pos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E4D84C-3BDF-4CE3-9354-C97233665178}"/>
              </a:ext>
            </a:extLst>
          </p:cNvPr>
          <p:cNvSpPr txBox="1"/>
          <p:nvPr/>
        </p:nvSpPr>
        <p:spPr>
          <a:xfrm>
            <a:off x="4101085" y="2186404"/>
            <a:ext cx="182118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end_pos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8C2EFB-4FCF-4114-A7B6-55011B5632F4}"/>
              </a:ext>
            </a:extLst>
          </p:cNvPr>
          <p:cNvSpPr txBox="1"/>
          <p:nvPr/>
        </p:nvSpPr>
        <p:spPr>
          <a:xfrm>
            <a:off x="3195114" y="2773443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A1663-D1DD-4A27-BF2F-F6E03E344AC7}"/>
              </a:ext>
            </a:extLst>
          </p:cNvPr>
          <p:cNvSpPr txBox="1"/>
          <p:nvPr/>
        </p:nvSpPr>
        <p:spPr>
          <a:xfrm>
            <a:off x="4496434" y="2802275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30DA3A-8F4C-46DE-80A0-80FF5DA4B3C2}"/>
              </a:ext>
            </a:extLst>
          </p:cNvPr>
          <p:cNvSpPr txBox="1"/>
          <p:nvPr/>
        </p:nvSpPr>
        <p:spPr>
          <a:xfrm>
            <a:off x="5793549" y="2773443"/>
            <a:ext cx="311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AdamIsCoolAndNice</a:t>
            </a:r>
            <a:r>
              <a:rPr lang="en-GB" dirty="0"/>
              <a:t>….”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6E1D2F-EF9E-4FE3-9514-D98402C58A63}"/>
              </a:ext>
            </a:extLst>
          </p:cNvPr>
          <p:cNvSpPr txBox="1"/>
          <p:nvPr/>
        </p:nvSpPr>
        <p:spPr>
          <a:xfrm>
            <a:off x="1344672" y="2154208"/>
            <a:ext cx="129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epit_seq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5C7977-0636-46C0-BE2C-90FE42C40BBA}"/>
              </a:ext>
            </a:extLst>
          </p:cNvPr>
          <p:cNvSpPr txBox="1"/>
          <p:nvPr/>
        </p:nvSpPr>
        <p:spPr>
          <a:xfrm>
            <a:off x="1210550" y="2773443"/>
            <a:ext cx="17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damIsCoolA</a:t>
            </a:r>
            <a:r>
              <a:rPr lang="en-GB" dirty="0"/>
              <a:t>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4B2E07-2D4B-4323-95C8-D4B929F51BF1}"/>
              </a:ext>
            </a:extLst>
          </p:cNvPr>
          <p:cNvSpPr txBox="1"/>
          <p:nvPr/>
        </p:nvSpPr>
        <p:spPr>
          <a:xfrm>
            <a:off x="5817490" y="3850770"/>
            <a:ext cx="223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TSeq_sequence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D3B1E1-BE43-4562-8B1E-F379D548DD19}"/>
              </a:ext>
            </a:extLst>
          </p:cNvPr>
          <p:cNvSpPr txBox="1"/>
          <p:nvPr/>
        </p:nvSpPr>
        <p:spPr>
          <a:xfrm>
            <a:off x="2701669" y="3850770"/>
            <a:ext cx="129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start_pos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F7A95D-FEB9-4366-8CBF-3F3C5DBAD588}"/>
              </a:ext>
            </a:extLst>
          </p:cNvPr>
          <p:cNvSpPr txBox="1"/>
          <p:nvPr/>
        </p:nvSpPr>
        <p:spPr>
          <a:xfrm>
            <a:off x="3996310" y="3850770"/>
            <a:ext cx="182118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end_pos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0109ED-404E-47C0-B26A-4279B34CE5DF}"/>
              </a:ext>
            </a:extLst>
          </p:cNvPr>
          <p:cNvSpPr txBox="1"/>
          <p:nvPr/>
        </p:nvSpPr>
        <p:spPr>
          <a:xfrm>
            <a:off x="3090339" y="4437809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954792-ED96-433D-A62A-17A471147310}"/>
              </a:ext>
            </a:extLst>
          </p:cNvPr>
          <p:cNvSpPr txBox="1"/>
          <p:nvPr/>
        </p:nvSpPr>
        <p:spPr>
          <a:xfrm>
            <a:off x="4391659" y="4466641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AAC268-8AEC-49F9-A217-5E36BEA74586}"/>
              </a:ext>
            </a:extLst>
          </p:cNvPr>
          <p:cNvSpPr txBox="1"/>
          <p:nvPr/>
        </p:nvSpPr>
        <p:spPr>
          <a:xfrm>
            <a:off x="5688774" y="4437809"/>
            <a:ext cx="311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AdamIsCoolAndNice</a:t>
            </a:r>
            <a:r>
              <a:rPr lang="en-GB" dirty="0"/>
              <a:t>….”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9CA049-962C-42E3-A9A0-00F570F3DA57}"/>
              </a:ext>
            </a:extLst>
          </p:cNvPr>
          <p:cNvSpPr txBox="1"/>
          <p:nvPr/>
        </p:nvSpPr>
        <p:spPr>
          <a:xfrm>
            <a:off x="1239897" y="3818574"/>
            <a:ext cx="129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epit_seq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F4B30E-7D6C-427C-A573-590EE32D8F77}"/>
              </a:ext>
            </a:extLst>
          </p:cNvPr>
          <p:cNvSpPr txBox="1"/>
          <p:nvPr/>
        </p:nvSpPr>
        <p:spPr>
          <a:xfrm>
            <a:off x="1105775" y="4437809"/>
            <a:ext cx="17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damIsCoolA</a:t>
            </a:r>
            <a:r>
              <a:rPr lang="en-GB" dirty="0"/>
              <a:t>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AF10F0-9CFF-42DA-9010-0743B5B93313}"/>
              </a:ext>
            </a:extLst>
          </p:cNvPr>
          <p:cNvSpPr txBox="1"/>
          <p:nvPr/>
        </p:nvSpPr>
        <p:spPr>
          <a:xfrm>
            <a:off x="8965820" y="3917445"/>
            <a:ext cx="182118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AA_position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D05522-2B06-4D4E-9D8F-DF2D81D713F4}"/>
              </a:ext>
            </a:extLst>
          </p:cNvPr>
          <p:cNvSpPr txBox="1"/>
          <p:nvPr/>
        </p:nvSpPr>
        <p:spPr>
          <a:xfrm>
            <a:off x="9137072" y="4437809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881CC3-9923-40EC-82E4-13580E558EAF}"/>
              </a:ext>
            </a:extLst>
          </p:cNvPr>
          <p:cNvSpPr txBox="1"/>
          <p:nvPr/>
        </p:nvSpPr>
        <p:spPr>
          <a:xfrm>
            <a:off x="9137071" y="4961745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BEE87A-9E1F-40AF-860B-DCAD744A62ED}"/>
              </a:ext>
            </a:extLst>
          </p:cNvPr>
          <p:cNvSpPr txBox="1"/>
          <p:nvPr/>
        </p:nvSpPr>
        <p:spPr>
          <a:xfrm>
            <a:off x="9137071" y="5523062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5321BA-AF48-4C24-AEFC-501472075B69}"/>
              </a:ext>
            </a:extLst>
          </p:cNvPr>
          <p:cNvSpPr txBox="1"/>
          <p:nvPr/>
        </p:nvSpPr>
        <p:spPr>
          <a:xfrm>
            <a:off x="9137071" y="6055146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3B3822-2856-4DD7-8969-A4EDA6CAD36A}"/>
              </a:ext>
            </a:extLst>
          </p:cNvPr>
          <p:cNvSpPr txBox="1"/>
          <p:nvPr/>
        </p:nvSpPr>
        <p:spPr>
          <a:xfrm>
            <a:off x="3090339" y="4950849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4D7BF4-BF25-40EB-892C-5B792119D7FD}"/>
              </a:ext>
            </a:extLst>
          </p:cNvPr>
          <p:cNvSpPr txBox="1"/>
          <p:nvPr/>
        </p:nvSpPr>
        <p:spPr>
          <a:xfrm>
            <a:off x="4391659" y="4979681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8DC6E-892F-4A05-80C6-294117D57C39}"/>
              </a:ext>
            </a:extLst>
          </p:cNvPr>
          <p:cNvSpPr txBox="1"/>
          <p:nvPr/>
        </p:nvSpPr>
        <p:spPr>
          <a:xfrm>
            <a:off x="5688774" y="4950849"/>
            <a:ext cx="311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AdamIsCoolAndNice</a:t>
            </a:r>
            <a:r>
              <a:rPr lang="en-GB" dirty="0"/>
              <a:t>….”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F969AC-E1B4-46B3-98F9-6DD6CEDAAC29}"/>
              </a:ext>
            </a:extLst>
          </p:cNvPr>
          <p:cNvSpPr txBox="1"/>
          <p:nvPr/>
        </p:nvSpPr>
        <p:spPr>
          <a:xfrm>
            <a:off x="1105775" y="4950849"/>
            <a:ext cx="17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damIsCoolA</a:t>
            </a:r>
            <a:r>
              <a:rPr lang="en-GB" dirty="0"/>
              <a:t>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3661E0-124B-4780-B0B2-45C4F7A8EBC8}"/>
              </a:ext>
            </a:extLst>
          </p:cNvPr>
          <p:cNvSpPr txBox="1"/>
          <p:nvPr/>
        </p:nvSpPr>
        <p:spPr>
          <a:xfrm>
            <a:off x="3090339" y="5511564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86B40B-2D6E-41A9-B4E6-E60E1D3EC5E4}"/>
              </a:ext>
            </a:extLst>
          </p:cNvPr>
          <p:cNvSpPr txBox="1"/>
          <p:nvPr/>
        </p:nvSpPr>
        <p:spPr>
          <a:xfrm>
            <a:off x="4391659" y="5540396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DC8D1A-8C8C-4F47-B89D-C1E7D35F419A}"/>
              </a:ext>
            </a:extLst>
          </p:cNvPr>
          <p:cNvSpPr txBox="1"/>
          <p:nvPr/>
        </p:nvSpPr>
        <p:spPr>
          <a:xfrm>
            <a:off x="5688774" y="5511564"/>
            <a:ext cx="311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AdamIsCoolAndNice</a:t>
            </a:r>
            <a:r>
              <a:rPr lang="en-GB" dirty="0"/>
              <a:t>….”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BDA8C2-11C1-43BB-AD65-55DF5CFB0EE0}"/>
              </a:ext>
            </a:extLst>
          </p:cNvPr>
          <p:cNvSpPr txBox="1"/>
          <p:nvPr/>
        </p:nvSpPr>
        <p:spPr>
          <a:xfrm>
            <a:off x="1105775" y="5511564"/>
            <a:ext cx="17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damIsCoolA</a:t>
            </a:r>
            <a:r>
              <a:rPr lang="en-GB" dirty="0"/>
              <a:t>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ACD24C-F857-41CE-9126-00326285F4EF}"/>
              </a:ext>
            </a:extLst>
          </p:cNvPr>
          <p:cNvSpPr txBox="1"/>
          <p:nvPr/>
        </p:nvSpPr>
        <p:spPr>
          <a:xfrm>
            <a:off x="3090339" y="6107882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7EAE5CC-6652-446C-B135-2DEC54456230}"/>
              </a:ext>
            </a:extLst>
          </p:cNvPr>
          <p:cNvSpPr txBox="1"/>
          <p:nvPr/>
        </p:nvSpPr>
        <p:spPr>
          <a:xfrm>
            <a:off x="4391659" y="6136714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38CC81-5230-4F21-844E-53C2A3C31EAC}"/>
              </a:ext>
            </a:extLst>
          </p:cNvPr>
          <p:cNvSpPr txBox="1"/>
          <p:nvPr/>
        </p:nvSpPr>
        <p:spPr>
          <a:xfrm>
            <a:off x="5688774" y="6107882"/>
            <a:ext cx="311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AdamIsCoolAndNice</a:t>
            </a:r>
            <a:r>
              <a:rPr lang="en-GB" dirty="0"/>
              <a:t>….”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DBFAFC-B29F-49E3-956D-221BF4C1A9B0}"/>
              </a:ext>
            </a:extLst>
          </p:cNvPr>
          <p:cNvSpPr txBox="1"/>
          <p:nvPr/>
        </p:nvSpPr>
        <p:spPr>
          <a:xfrm>
            <a:off x="1105775" y="6107882"/>
            <a:ext cx="17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damIsCoolA</a:t>
            </a:r>
            <a:r>
              <a:rPr lang="en-GB" dirty="0"/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92BE6-48BA-4E16-BA98-6822FCE25C46}"/>
              </a:ext>
            </a:extLst>
          </p:cNvPr>
          <p:cNvSpPr txBox="1"/>
          <p:nvPr/>
        </p:nvSpPr>
        <p:spPr>
          <a:xfrm>
            <a:off x="9669880" y="1844799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102659 rows </a:t>
            </a:r>
          </a:p>
        </p:txBody>
      </p:sp>
    </p:spTree>
    <p:extLst>
      <p:ext uri="{BB962C8B-B14F-4D97-AF65-F5344CB8AC3E}">
        <p14:creationId xmlns:p14="http://schemas.microsoft.com/office/powerpoint/2010/main" val="152063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0" grpId="0"/>
      <p:bldP spid="31" grpId="0"/>
      <p:bldP spid="34" grpId="0"/>
      <p:bldP spid="36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Part 6 cont’d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8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1F6696-5A9E-4A50-9B82-380D9314BA63}"/>
              </a:ext>
            </a:extLst>
          </p:cNvPr>
          <p:cNvSpPr/>
          <p:nvPr/>
        </p:nvSpPr>
        <p:spPr>
          <a:xfrm>
            <a:off x="162664" y="891370"/>
            <a:ext cx="10004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Courier New" panose="02070309020205020404" pitchFamily="49" charset="0"/>
              <a:buChar char="o"/>
            </a:pPr>
            <a:r>
              <a:rPr lang="en-GB" sz="2000" dirty="0"/>
              <a:t>M6 </a:t>
            </a:r>
          </a:p>
          <a:p>
            <a:pPr marL="800091" lvl="1" indent="-342891">
              <a:buFont typeface="Courier New" panose="02070309020205020404" pitchFamily="49" charset="0"/>
              <a:buChar char="o"/>
            </a:pPr>
            <a:r>
              <a:rPr lang="en-GB" sz="2000" dirty="0" err="1"/>
              <a:t>AA_window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4B2E07-2D4B-4323-95C8-D4B929F51BF1}"/>
              </a:ext>
            </a:extLst>
          </p:cNvPr>
          <p:cNvSpPr txBox="1"/>
          <p:nvPr/>
        </p:nvSpPr>
        <p:spPr>
          <a:xfrm>
            <a:off x="3858260" y="2050548"/>
            <a:ext cx="223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TSeq_sequence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AAC268-8AEC-49F9-A217-5E36BEA74586}"/>
              </a:ext>
            </a:extLst>
          </p:cNvPr>
          <p:cNvSpPr txBox="1"/>
          <p:nvPr/>
        </p:nvSpPr>
        <p:spPr>
          <a:xfrm>
            <a:off x="3729544" y="2637587"/>
            <a:ext cx="311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AdamIsCoolAndNice</a:t>
            </a:r>
            <a:r>
              <a:rPr lang="en-GB" dirty="0"/>
              <a:t>….”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9CA049-962C-42E3-A9A0-00F570F3DA57}"/>
              </a:ext>
            </a:extLst>
          </p:cNvPr>
          <p:cNvSpPr txBox="1"/>
          <p:nvPr/>
        </p:nvSpPr>
        <p:spPr>
          <a:xfrm>
            <a:off x="1531039" y="1980252"/>
            <a:ext cx="129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epit_seq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F4B30E-7D6C-427C-A573-590EE32D8F77}"/>
              </a:ext>
            </a:extLst>
          </p:cNvPr>
          <p:cNvSpPr txBox="1"/>
          <p:nvPr/>
        </p:nvSpPr>
        <p:spPr>
          <a:xfrm>
            <a:off x="1396917" y="2599487"/>
            <a:ext cx="17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damIsCoolA</a:t>
            </a:r>
            <a:r>
              <a:rPr lang="en-GB" dirty="0"/>
              <a:t>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AF10F0-9CFF-42DA-9010-0743B5B93313}"/>
              </a:ext>
            </a:extLst>
          </p:cNvPr>
          <p:cNvSpPr txBox="1"/>
          <p:nvPr/>
        </p:nvSpPr>
        <p:spPr>
          <a:xfrm>
            <a:off x="6841870" y="2088841"/>
            <a:ext cx="182118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AA_position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D05522-2B06-4D4E-9D8F-DF2D81D713F4}"/>
              </a:ext>
            </a:extLst>
          </p:cNvPr>
          <p:cNvSpPr txBox="1"/>
          <p:nvPr/>
        </p:nvSpPr>
        <p:spPr>
          <a:xfrm>
            <a:off x="7177841" y="2695010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881CC3-9923-40EC-82E4-13580E558EAF}"/>
              </a:ext>
            </a:extLst>
          </p:cNvPr>
          <p:cNvSpPr txBox="1"/>
          <p:nvPr/>
        </p:nvSpPr>
        <p:spPr>
          <a:xfrm>
            <a:off x="7177841" y="3161523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BEE87A-9E1F-40AF-860B-DCAD744A62ED}"/>
              </a:ext>
            </a:extLst>
          </p:cNvPr>
          <p:cNvSpPr txBox="1"/>
          <p:nvPr/>
        </p:nvSpPr>
        <p:spPr>
          <a:xfrm>
            <a:off x="7177841" y="3722840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5321BA-AF48-4C24-AEFC-501472075B69}"/>
              </a:ext>
            </a:extLst>
          </p:cNvPr>
          <p:cNvSpPr txBox="1"/>
          <p:nvPr/>
        </p:nvSpPr>
        <p:spPr>
          <a:xfrm>
            <a:off x="7177841" y="4254924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08DC6E-892F-4A05-80C6-294117D57C39}"/>
              </a:ext>
            </a:extLst>
          </p:cNvPr>
          <p:cNvSpPr txBox="1"/>
          <p:nvPr/>
        </p:nvSpPr>
        <p:spPr>
          <a:xfrm>
            <a:off x="3729544" y="3150627"/>
            <a:ext cx="311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AdamIsCoolAndNice</a:t>
            </a:r>
            <a:r>
              <a:rPr lang="en-GB" dirty="0"/>
              <a:t>….”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F969AC-E1B4-46B3-98F9-6DD6CEDAAC29}"/>
              </a:ext>
            </a:extLst>
          </p:cNvPr>
          <p:cNvSpPr txBox="1"/>
          <p:nvPr/>
        </p:nvSpPr>
        <p:spPr>
          <a:xfrm>
            <a:off x="1396917" y="3112527"/>
            <a:ext cx="17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damIsCoolA</a:t>
            </a:r>
            <a:r>
              <a:rPr lang="en-GB" dirty="0"/>
              <a:t>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DC8D1A-8C8C-4F47-B89D-C1E7D35F419A}"/>
              </a:ext>
            </a:extLst>
          </p:cNvPr>
          <p:cNvSpPr txBox="1"/>
          <p:nvPr/>
        </p:nvSpPr>
        <p:spPr>
          <a:xfrm>
            <a:off x="3729544" y="3711342"/>
            <a:ext cx="311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AdamIsCoolAndNice</a:t>
            </a:r>
            <a:r>
              <a:rPr lang="en-GB" dirty="0"/>
              <a:t>….”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BDA8C2-11C1-43BB-AD65-55DF5CFB0EE0}"/>
              </a:ext>
            </a:extLst>
          </p:cNvPr>
          <p:cNvSpPr txBox="1"/>
          <p:nvPr/>
        </p:nvSpPr>
        <p:spPr>
          <a:xfrm>
            <a:off x="1396917" y="3673242"/>
            <a:ext cx="17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damIsCoolA</a:t>
            </a:r>
            <a:r>
              <a:rPr lang="en-GB" dirty="0"/>
              <a:t>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38CC81-5230-4F21-844E-53C2A3C31EAC}"/>
              </a:ext>
            </a:extLst>
          </p:cNvPr>
          <p:cNvSpPr txBox="1"/>
          <p:nvPr/>
        </p:nvSpPr>
        <p:spPr>
          <a:xfrm>
            <a:off x="3729544" y="4307660"/>
            <a:ext cx="311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AdamIsCoolAndNice</a:t>
            </a:r>
            <a:r>
              <a:rPr lang="en-GB" dirty="0"/>
              <a:t>….”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DBFAFC-B29F-49E3-956D-221BF4C1A9B0}"/>
              </a:ext>
            </a:extLst>
          </p:cNvPr>
          <p:cNvSpPr txBox="1"/>
          <p:nvPr/>
        </p:nvSpPr>
        <p:spPr>
          <a:xfrm>
            <a:off x="1396917" y="4269560"/>
            <a:ext cx="17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damIsCoolA</a:t>
            </a:r>
            <a:r>
              <a:rPr lang="en-GB" dirty="0"/>
              <a:t>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32C8FF-9155-4752-BAD1-00DD03C33DA0}"/>
              </a:ext>
            </a:extLst>
          </p:cNvPr>
          <p:cNvSpPr txBox="1"/>
          <p:nvPr/>
        </p:nvSpPr>
        <p:spPr>
          <a:xfrm>
            <a:off x="8488805" y="2068594"/>
            <a:ext cx="207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New_start_pos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14BDE7-04A7-4D35-BFE5-7686359867D0}"/>
              </a:ext>
            </a:extLst>
          </p:cNvPr>
          <p:cNvSpPr txBox="1"/>
          <p:nvPr/>
        </p:nvSpPr>
        <p:spPr>
          <a:xfrm>
            <a:off x="10241405" y="2105856"/>
            <a:ext cx="207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New_end_pos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D471-0DAC-4FC4-B94D-15F41194F062}"/>
              </a:ext>
            </a:extLst>
          </p:cNvPr>
          <p:cNvSpPr txBox="1"/>
          <p:nvPr/>
        </p:nvSpPr>
        <p:spPr>
          <a:xfrm>
            <a:off x="1104900" y="5625844"/>
            <a:ext cx="749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             …..5 6 7 8 9 10 11 </a:t>
            </a:r>
            <a:r>
              <a:rPr lang="en-GB" sz="2400" dirty="0">
                <a:solidFill>
                  <a:srgbClr val="FF0000"/>
                </a:solidFill>
              </a:rPr>
              <a:t>12</a:t>
            </a:r>
            <a:r>
              <a:rPr lang="en-GB" sz="2400" dirty="0"/>
              <a:t> 13 14 15 16 17 18 19 ….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C82CB8-BE6E-4E82-938E-567EC654BA67}"/>
              </a:ext>
            </a:extLst>
          </p:cNvPr>
          <p:cNvSpPr txBox="1"/>
          <p:nvPr/>
        </p:nvSpPr>
        <p:spPr>
          <a:xfrm>
            <a:off x="8939966" y="2695010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372414-6F4C-4C68-8A4B-9541320916D6}"/>
              </a:ext>
            </a:extLst>
          </p:cNvPr>
          <p:cNvSpPr txBox="1"/>
          <p:nvPr/>
        </p:nvSpPr>
        <p:spPr>
          <a:xfrm>
            <a:off x="10702091" y="2695010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76795A-AC5C-4956-8433-6A7CB47CA066}"/>
              </a:ext>
            </a:extLst>
          </p:cNvPr>
          <p:cNvSpPr txBox="1"/>
          <p:nvPr/>
        </p:nvSpPr>
        <p:spPr>
          <a:xfrm>
            <a:off x="8939966" y="3169087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6D8BD6-9F62-4F51-9A08-F5E3B0908BB5}"/>
              </a:ext>
            </a:extLst>
          </p:cNvPr>
          <p:cNvSpPr txBox="1"/>
          <p:nvPr/>
        </p:nvSpPr>
        <p:spPr>
          <a:xfrm>
            <a:off x="10702091" y="3169087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EE90661-D5B8-470E-8383-6D5C509E31D3}"/>
              </a:ext>
            </a:extLst>
          </p:cNvPr>
          <p:cNvSpPr txBox="1"/>
          <p:nvPr/>
        </p:nvSpPr>
        <p:spPr>
          <a:xfrm>
            <a:off x="8939966" y="3722840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3FE9B6-4CCE-4DDA-BD03-24A5F03793C4}"/>
              </a:ext>
            </a:extLst>
          </p:cNvPr>
          <p:cNvSpPr txBox="1"/>
          <p:nvPr/>
        </p:nvSpPr>
        <p:spPr>
          <a:xfrm>
            <a:off x="10702091" y="3722840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AF1AA9-6F80-4EF0-B543-7FF7855C1688}"/>
              </a:ext>
            </a:extLst>
          </p:cNvPr>
          <p:cNvSpPr txBox="1"/>
          <p:nvPr/>
        </p:nvSpPr>
        <p:spPr>
          <a:xfrm>
            <a:off x="8939966" y="4276593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C59882-153B-43F9-AEDE-F5C1E261CE17}"/>
              </a:ext>
            </a:extLst>
          </p:cNvPr>
          <p:cNvSpPr txBox="1"/>
          <p:nvPr/>
        </p:nvSpPr>
        <p:spPr>
          <a:xfrm>
            <a:off x="10702091" y="4276593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80109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8" grpId="0"/>
      <p:bldP spid="59" grpId="0"/>
      <p:bldP spid="62" grpId="0"/>
      <p:bldP spid="63" grpId="0"/>
      <p:bldP spid="66" grpId="0"/>
      <p:bldP spid="67" grpId="0"/>
      <p:bldP spid="39" grpId="0"/>
      <p:bldP spid="40" grpId="0"/>
      <p:bldP spid="70" grpId="0"/>
      <p:bldP spid="71" grpId="0"/>
      <p:bldP spid="72" grpId="0"/>
      <p:bldP spid="73" grpId="0"/>
      <p:bldP spid="76" grpId="0"/>
      <p:bldP spid="77" grpId="0"/>
      <p:bldP spid="78" grpId="0"/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22F30E-12E5-4BB1-922A-63FB85143989}"/>
              </a:ext>
            </a:extLst>
          </p:cNvPr>
          <p:cNvSpPr/>
          <p:nvPr/>
        </p:nvSpPr>
        <p:spPr>
          <a:xfrm>
            <a:off x="0" y="3"/>
            <a:ext cx="12192000" cy="8181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Part 6 cont’d</a:t>
            </a:r>
          </a:p>
        </p:txBody>
      </p:sp>
      <p:pic>
        <p:nvPicPr>
          <p:cNvPr id="1026" name="Picture 2" descr="http://www.midlandsaerospace.org.uk/images/400x160/Aston%20university%20transparent%20logo.png">
            <a:extLst>
              <a:ext uri="{FF2B5EF4-FFF2-40B4-BE49-F238E27FC236}">
                <a16:creationId xmlns:a16="http://schemas.microsoft.com/office/drawing/2014/main" id="{1D4E0F79-A823-4C31-B11E-E7EB2BE1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53" y="9978"/>
            <a:ext cx="1995504" cy="79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1F6696-5A9E-4A50-9B82-380D9314BA63}"/>
              </a:ext>
            </a:extLst>
          </p:cNvPr>
          <p:cNvSpPr/>
          <p:nvPr/>
        </p:nvSpPr>
        <p:spPr>
          <a:xfrm>
            <a:off x="162664" y="891370"/>
            <a:ext cx="10004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Courier New" panose="02070309020205020404" pitchFamily="49" charset="0"/>
              <a:buChar char="o"/>
            </a:pPr>
            <a:r>
              <a:rPr lang="en-GB" sz="2000" dirty="0"/>
              <a:t>M6 </a:t>
            </a:r>
          </a:p>
          <a:p>
            <a:pPr marL="800091" lvl="1" indent="-342891">
              <a:buFont typeface="Courier New" panose="02070309020205020404" pitchFamily="49" charset="0"/>
              <a:buChar char="o"/>
            </a:pPr>
            <a:r>
              <a:rPr lang="en-GB" sz="2000" dirty="0" err="1"/>
              <a:t>AA_window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4B2E07-2D4B-4323-95C8-D4B929F51BF1}"/>
              </a:ext>
            </a:extLst>
          </p:cNvPr>
          <p:cNvSpPr txBox="1"/>
          <p:nvPr/>
        </p:nvSpPr>
        <p:spPr>
          <a:xfrm>
            <a:off x="2624007" y="2097706"/>
            <a:ext cx="223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TSeq_sequence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AAC268-8AEC-49F9-A217-5E36BEA74586}"/>
              </a:ext>
            </a:extLst>
          </p:cNvPr>
          <p:cNvSpPr txBox="1"/>
          <p:nvPr/>
        </p:nvSpPr>
        <p:spPr>
          <a:xfrm>
            <a:off x="2495291" y="2684745"/>
            <a:ext cx="311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AdamIsCoolAndNice</a:t>
            </a:r>
            <a:r>
              <a:rPr lang="en-GB" dirty="0"/>
              <a:t>….”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9CA049-962C-42E3-A9A0-00F570F3DA57}"/>
              </a:ext>
            </a:extLst>
          </p:cNvPr>
          <p:cNvSpPr txBox="1"/>
          <p:nvPr/>
        </p:nvSpPr>
        <p:spPr>
          <a:xfrm>
            <a:off x="309111" y="2065185"/>
            <a:ext cx="1294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epit_seq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F4B30E-7D6C-427C-A573-590EE32D8F77}"/>
              </a:ext>
            </a:extLst>
          </p:cNvPr>
          <p:cNvSpPr txBox="1"/>
          <p:nvPr/>
        </p:nvSpPr>
        <p:spPr>
          <a:xfrm>
            <a:off x="162664" y="2646645"/>
            <a:ext cx="171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damIsCoolA</a:t>
            </a:r>
            <a:r>
              <a:rPr lang="en-GB" dirty="0"/>
              <a:t>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AF10F0-9CFF-42DA-9010-0743B5B93313}"/>
              </a:ext>
            </a:extLst>
          </p:cNvPr>
          <p:cNvSpPr txBox="1"/>
          <p:nvPr/>
        </p:nvSpPr>
        <p:spPr>
          <a:xfrm>
            <a:off x="5607617" y="2135999"/>
            <a:ext cx="182118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AA_position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D05522-2B06-4D4E-9D8F-DF2D81D713F4}"/>
              </a:ext>
            </a:extLst>
          </p:cNvPr>
          <p:cNvSpPr txBox="1"/>
          <p:nvPr/>
        </p:nvSpPr>
        <p:spPr>
          <a:xfrm>
            <a:off x="5943588" y="2742168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32C8FF-9155-4752-BAD1-00DD03C33DA0}"/>
              </a:ext>
            </a:extLst>
          </p:cNvPr>
          <p:cNvSpPr txBox="1"/>
          <p:nvPr/>
        </p:nvSpPr>
        <p:spPr>
          <a:xfrm>
            <a:off x="7254552" y="2115752"/>
            <a:ext cx="207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New_start_pos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14BDE7-04A7-4D35-BFE5-7686359867D0}"/>
              </a:ext>
            </a:extLst>
          </p:cNvPr>
          <p:cNvSpPr txBox="1"/>
          <p:nvPr/>
        </p:nvSpPr>
        <p:spPr>
          <a:xfrm>
            <a:off x="9007152" y="2153014"/>
            <a:ext cx="207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New_end_pos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C82CB8-BE6E-4E82-938E-567EC654BA67}"/>
              </a:ext>
            </a:extLst>
          </p:cNvPr>
          <p:cNvSpPr txBox="1"/>
          <p:nvPr/>
        </p:nvSpPr>
        <p:spPr>
          <a:xfrm>
            <a:off x="7705713" y="2742168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372414-6F4C-4C68-8A4B-9541320916D6}"/>
              </a:ext>
            </a:extLst>
          </p:cNvPr>
          <p:cNvSpPr txBox="1"/>
          <p:nvPr/>
        </p:nvSpPr>
        <p:spPr>
          <a:xfrm>
            <a:off x="9467838" y="2742168"/>
            <a:ext cx="10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B08699-40C5-41A8-B7B1-31981E9420FE}"/>
              </a:ext>
            </a:extLst>
          </p:cNvPr>
          <p:cNvCxnSpPr/>
          <p:nvPr/>
        </p:nvCxnSpPr>
        <p:spPr>
          <a:xfrm>
            <a:off x="3231266" y="3015977"/>
            <a:ext cx="0" cy="61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C7A9A6-92F4-4F8D-8F05-D1040AD5C6C1}"/>
              </a:ext>
            </a:extLst>
          </p:cNvPr>
          <p:cNvCxnSpPr>
            <a:cxnSpLocks/>
          </p:cNvCxnSpPr>
          <p:nvPr/>
        </p:nvCxnSpPr>
        <p:spPr>
          <a:xfrm>
            <a:off x="3231266" y="3633727"/>
            <a:ext cx="4633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2E1831-A8AF-48BF-A5A2-AEF2C587C342}"/>
              </a:ext>
            </a:extLst>
          </p:cNvPr>
          <p:cNvCxnSpPr>
            <a:cxnSpLocks/>
          </p:cNvCxnSpPr>
          <p:nvPr/>
        </p:nvCxnSpPr>
        <p:spPr>
          <a:xfrm flipV="1">
            <a:off x="7865239" y="3054077"/>
            <a:ext cx="0" cy="68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EE2BBA-32DE-4F92-9E3C-7EFC71B3D955}"/>
              </a:ext>
            </a:extLst>
          </p:cNvPr>
          <p:cNvCxnSpPr>
            <a:cxnSpLocks/>
          </p:cNvCxnSpPr>
          <p:nvPr/>
        </p:nvCxnSpPr>
        <p:spPr>
          <a:xfrm>
            <a:off x="4513114" y="3015977"/>
            <a:ext cx="23150" cy="907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019E829-707C-421F-869A-628CEB12B905}"/>
              </a:ext>
            </a:extLst>
          </p:cNvPr>
          <p:cNvCxnSpPr>
            <a:cxnSpLocks/>
          </p:cNvCxnSpPr>
          <p:nvPr/>
        </p:nvCxnSpPr>
        <p:spPr>
          <a:xfrm>
            <a:off x="4495579" y="3923819"/>
            <a:ext cx="5210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18BE36-A131-47BF-9331-0D92E556B4F2}"/>
              </a:ext>
            </a:extLst>
          </p:cNvPr>
          <p:cNvCxnSpPr>
            <a:cxnSpLocks/>
          </p:cNvCxnSpPr>
          <p:nvPr/>
        </p:nvCxnSpPr>
        <p:spPr>
          <a:xfrm flipV="1">
            <a:off x="9706216" y="3016883"/>
            <a:ext cx="0" cy="90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44DE0B-F2B2-4DF7-82A9-76CAED6F1A20}"/>
              </a:ext>
            </a:extLst>
          </p:cNvPr>
          <p:cNvSpPr txBox="1"/>
          <p:nvPr/>
        </p:nvSpPr>
        <p:spPr>
          <a:xfrm>
            <a:off x="10764019" y="2153014"/>
            <a:ext cx="223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AA_window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132C68-B9C4-4D2D-A9E3-8C5E8891D0D9}"/>
              </a:ext>
            </a:extLst>
          </p:cNvPr>
          <p:cNvSpPr txBox="1"/>
          <p:nvPr/>
        </p:nvSpPr>
        <p:spPr>
          <a:xfrm>
            <a:off x="10764019" y="2684745"/>
            <a:ext cx="1821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IsCoolAndNice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528D95-7C3C-495A-B1E3-C612A4D4C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839" y="4190979"/>
            <a:ext cx="6629400" cy="23431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9908138-6D45-46B2-8A8F-C9B055E169B0}"/>
              </a:ext>
            </a:extLst>
          </p:cNvPr>
          <p:cNvSpPr txBox="1"/>
          <p:nvPr/>
        </p:nvSpPr>
        <p:spPr>
          <a:xfrm>
            <a:off x="8597130" y="4098281"/>
            <a:ext cx="289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102659 rows  5 columns  </a:t>
            </a:r>
          </a:p>
        </p:txBody>
      </p:sp>
    </p:spTree>
    <p:extLst>
      <p:ext uri="{BB962C8B-B14F-4D97-AF65-F5344CB8AC3E}">
        <p14:creationId xmlns:p14="http://schemas.microsoft.com/office/powerpoint/2010/main" val="380529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49" grpId="0"/>
      <p:bldP spid="50" grpId="0"/>
      <p:bldP spid="51" grpId="0"/>
      <p:bldP spid="52" grpId="0"/>
      <p:bldP spid="39" grpId="0"/>
      <p:bldP spid="40" grpId="0"/>
      <p:bldP spid="70" grpId="0"/>
      <p:bldP spid="71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4517</TotalTime>
  <Words>504</Words>
  <Application>Microsoft Office PowerPoint</Application>
  <PresentationFormat>Widescreen</PresentationFormat>
  <Paragraphs>183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Farooq</dc:creator>
  <cp:lastModifiedBy>Adam Farooq (Research Student)</cp:lastModifiedBy>
  <cp:revision>342</cp:revision>
  <dcterms:created xsi:type="dcterms:W3CDTF">2018-01-09T23:51:19Z</dcterms:created>
  <dcterms:modified xsi:type="dcterms:W3CDTF">2022-02-22T19:58:14Z</dcterms:modified>
</cp:coreProperties>
</file>