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Lst>
  <p:notesMasterIdLst>
    <p:notesMasterId r:id="rId16"/>
  </p:notesMasterIdLst>
  <p:sldIdLst>
    <p:sldId id="256" r:id="rId2"/>
    <p:sldId id="270" r:id="rId3"/>
    <p:sldId id="282" r:id="rId4"/>
    <p:sldId id="271" r:id="rId5"/>
    <p:sldId id="272" r:id="rId6"/>
    <p:sldId id="273" r:id="rId7"/>
    <p:sldId id="274" r:id="rId8"/>
    <p:sldId id="275" r:id="rId9"/>
    <p:sldId id="276" r:id="rId10"/>
    <p:sldId id="277" r:id="rId11"/>
    <p:sldId id="278" r:id="rId12"/>
    <p:sldId id="279" r:id="rId13"/>
    <p:sldId id="280" r:id="rId14"/>
    <p:sldId id="283"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_Toc130734373"/><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ableau.com/learn/tutorials/on-demand/logical-calculations" TargetMode="External"/><Relationship Id="rId2" Type="http://schemas.openxmlformats.org/officeDocument/2006/relationships/hyperlink" Target="http://onlinehelp.tableau.com/current/pro/online/mac/en-us/help.htm#filtering_add_dragfields_dates.html" TargetMode="External"/><Relationship Id="rId1" Type="http://schemas.openxmlformats.org/officeDocument/2006/relationships/slideLayout" Target="../slideLayouts/slideLayout2.xml"/><Relationship Id="rId5" Type="http://schemas.openxmlformats.org/officeDocument/2006/relationships/hyperlink" Target="http://onlinehelp.tableau.com/current/pro/online/en-us/help.htm#actions.html" TargetMode="External"/><Relationship Id="rId4" Type="http://schemas.openxmlformats.org/officeDocument/2006/relationships/hyperlink" Target="http://onlinehelp.tableau.com/current/pro/online/en-us/help.htm#parameters.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kb.tableau.com/articles/knowledgebase/creating-groups-using-calculated-fields" TargetMode="External"/><Relationship Id="rId2" Type="http://schemas.openxmlformats.org/officeDocument/2006/relationships/hyperlink" Target="http://onlinehelp.tableau.com/current/pro/online/windows/en-us/help.htm#calculations_aggregation.html" TargetMode="External"/><Relationship Id="rId1" Type="http://schemas.openxmlformats.org/officeDocument/2006/relationships/slideLayout" Target="../slideLayouts/slideLayout2.xml"/><Relationship Id="rId4" Type="http://schemas.openxmlformats.org/officeDocument/2006/relationships/hyperlink" Target="http://onlinehelp.tableau.com/current/pro/online/mac/en-us/help.htm#functions_functions_str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387996" y="206063"/>
            <a:ext cx="10297175" cy="13265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7200" b="1" dirty="0" smtClean="0">
                <a:solidFill>
                  <a:schemeClr val="lt1"/>
                </a:solidFill>
                <a:latin typeface="Times New Roman"/>
                <a:ea typeface="Times New Roman"/>
                <a:cs typeface="Times New Roman"/>
                <a:sym typeface="Times New Roman"/>
              </a:rPr>
              <a:t>HR Analytics - Turnover</a:t>
            </a:r>
            <a:endParaRPr sz="7200" b="1" dirty="0">
              <a:solidFill>
                <a:schemeClr val="lt1"/>
              </a:solidFill>
              <a:latin typeface="Times New Roman"/>
              <a:ea typeface="Times New Roman"/>
              <a:cs typeface="Times New Roman"/>
              <a:sym typeface="Times New Roman"/>
            </a:endParaRPr>
          </a:p>
        </p:txBody>
      </p:sp>
      <p:sp>
        <p:nvSpPr>
          <p:cNvPr id="2" name="TextBox 1"/>
          <p:cNvSpPr txBox="1"/>
          <p:nvPr/>
        </p:nvSpPr>
        <p:spPr>
          <a:xfrm>
            <a:off x="9800822" y="6207617"/>
            <a:ext cx="2266682" cy="400110"/>
          </a:xfrm>
          <a:prstGeom prst="rect">
            <a:avLst/>
          </a:prstGeom>
          <a:noFill/>
        </p:spPr>
        <p:txBody>
          <a:bodyPr wrap="square" rtlCol="0">
            <a:spAutoFit/>
          </a:bodyPr>
          <a:lstStyle/>
          <a:p>
            <a:r>
              <a:rPr lang="en-IN" sz="2000" b="1" dirty="0" smtClean="0">
                <a:solidFill>
                  <a:schemeClr val="bg1"/>
                </a:solidFill>
              </a:rPr>
              <a:t>Pawan Nagar</a:t>
            </a:r>
            <a:endParaRPr lang="en-IN" sz="2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909" y="103032"/>
            <a:ext cx="12076091" cy="2031325"/>
          </a:xfrm>
          <a:prstGeom prst="rect">
            <a:avLst/>
          </a:prstGeom>
          <a:noFill/>
        </p:spPr>
        <p:txBody>
          <a:bodyPr wrap="square" rtlCol="0">
            <a:spAutoFit/>
          </a:bodyPr>
          <a:lstStyle/>
          <a:p>
            <a:pPr algn="ctr"/>
            <a:r>
              <a:rPr lang="en-IN" sz="2400" b="1" u="sng" dirty="0">
                <a:solidFill>
                  <a:schemeClr val="bg1"/>
                </a:solidFill>
              </a:rPr>
              <a:t>HR Turnover </a:t>
            </a:r>
            <a:r>
              <a:rPr lang="en-IN" sz="2400" b="1" u="sng" dirty="0" smtClean="0">
                <a:solidFill>
                  <a:schemeClr val="bg1"/>
                </a:solidFill>
              </a:rPr>
              <a:t>Analysis</a:t>
            </a:r>
          </a:p>
          <a:p>
            <a:pPr algn="ctr"/>
            <a:endParaRPr lang="en-IN" sz="2000" u="sng" dirty="0">
              <a:solidFill>
                <a:schemeClr val="bg1"/>
              </a:solidFill>
            </a:endParaRPr>
          </a:p>
          <a:p>
            <a:pPr algn="ctr"/>
            <a:r>
              <a:rPr lang="en-IN" b="1" dirty="0" smtClean="0">
                <a:solidFill>
                  <a:schemeClr val="bg1"/>
                </a:solidFill>
              </a:rPr>
              <a:t>Wireframe</a:t>
            </a:r>
          </a:p>
          <a:p>
            <a:pPr algn="ctr"/>
            <a:endParaRPr lang="en-IN" sz="2000" b="1" dirty="0">
              <a:solidFill>
                <a:schemeClr val="bg1"/>
              </a:solidFill>
            </a:endParaRPr>
          </a:p>
          <a:p>
            <a:pPr algn="ctr"/>
            <a:endParaRPr lang="en-IN" dirty="0" smtClean="0">
              <a:solidFill>
                <a:schemeClr val="bg1"/>
              </a:solidFill>
            </a:endParaRPr>
          </a:p>
          <a:p>
            <a:pPr algn="ctr"/>
            <a:r>
              <a:rPr lang="en-IN" dirty="0" smtClean="0">
                <a:solidFill>
                  <a:schemeClr val="bg1"/>
                </a:solidFill>
              </a:rPr>
              <a:t>As </a:t>
            </a:r>
            <a:r>
              <a:rPr lang="en-IN" dirty="0">
                <a:solidFill>
                  <a:schemeClr val="bg1"/>
                </a:solidFill>
              </a:rPr>
              <a:t>per the problem statement, we have divided analysis into three sections: - </a:t>
            </a:r>
          </a:p>
          <a:p>
            <a:pPr algn="ctr"/>
            <a:endParaRPr lang="en-IN" sz="2000" dirty="0">
              <a:solidFill>
                <a:schemeClr val="bg1"/>
              </a:solidFill>
            </a:endParaRPr>
          </a:p>
        </p:txBody>
      </p:sp>
      <p:pic>
        <p:nvPicPr>
          <p:cNvPr id="5" name="Picture 4"/>
          <p:cNvPicPr>
            <a:picLocks noChangeAspect="1"/>
          </p:cNvPicPr>
          <p:nvPr/>
        </p:nvPicPr>
        <p:blipFill>
          <a:blip r:embed="rId2"/>
          <a:stretch>
            <a:fillRect/>
          </a:stretch>
        </p:blipFill>
        <p:spPr>
          <a:xfrm>
            <a:off x="2897746" y="2409556"/>
            <a:ext cx="6340390" cy="780356"/>
          </a:xfrm>
          <a:prstGeom prst="rect">
            <a:avLst/>
          </a:prstGeom>
        </p:spPr>
      </p:pic>
      <p:sp>
        <p:nvSpPr>
          <p:cNvPr id="6" name="TextBox 5"/>
          <p:cNvSpPr txBox="1"/>
          <p:nvPr/>
        </p:nvSpPr>
        <p:spPr>
          <a:xfrm>
            <a:off x="2897746" y="2072802"/>
            <a:ext cx="6065950" cy="307777"/>
          </a:xfrm>
          <a:prstGeom prst="rect">
            <a:avLst/>
          </a:prstGeom>
          <a:noFill/>
        </p:spPr>
        <p:txBody>
          <a:bodyPr wrap="square" rtlCol="0">
            <a:spAutoFit/>
          </a:bodyPr>
          <a:lstStyle/>
          <a:p>
            <a:r>
              <a:rPr lang="en-IN" b="1" dirty="0">
                <a:solidFill>
                  <a:schemeClr val="bg1"/>
                </a:solidFill>
              </a:rPr>
              <a:t>Some Tiles for Quick Analysis:</a:t>
            </a:r>
            <a:endParaRPr lang="en-IN" dirty="0">
              <a:solidFill>
                <a:schemeClr val="bg1"/>
              </a:solidFill>
            </a:endParaRPr>
          </a:p>
        </p:txBody>
      </p:sp>
      <p:sp>
        <p:nvSpPr>
          <p:cNvPr id="7" name="TextBox 6"/>
          <p:cNvSpPr txBox="1"/>
          <p:nvPr/>
        </p:nvSpPr>
        <p:spPr>
          <a:xfrm>
            <a:off x="2897746" y="3526666"/>
            <a:ext cx="5705340" cy="1600438"/>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bg1"/>
                </a:solidFill>
              </a:rPr>
              <a:t>In this section of dashboard, we tried to interpret the followings:-  </a:t>
            </a:r>
          </a:p>
          <a:p>
            <a:pPr marL="285750" lvl="1" indent="-285750" fontAlgn="base">
              <a:buFont typeface="Wingdings" panose="05000000000000000000" pitchFamily="2" charset="2"/>
              <a:buChar char="v"/>
            </a:pPr>
            <a:r>
              <a:rPr lang="en-IN" dirty="0">
                <a:solidFill>
                  <a:schemeClr val="bg1"/>
                </a:solidFill>
              </a:rPr>
              <a:t>First tile show that total event. </a:t>
            </a:r>
          </a:p>
          <a:p>
            <a:pPr marL="285750" lvl="1" indent="-285750" fontAlgn="base">
              <a:buFont typeface="Wingdings" panose="05000000000000000000" pitchFamily="2" charset="2"/>
              <a:buChar char="v"/>
            </a:pPr>
            <a:r>
              <a:rPr lang="en-IN" dirty="0">
                <a:solidFill>
                  <a:schemeClr val="bg1"/>
                </a:solidFill>
              </a:rPr>
              <a:t>Second tile show that sum of stag. </a:t>
            </a:r>
          </a:p>
          <a:p>
            <a:pPr marL="285750" lvl="1" indent="-285750" fontAlgn="base">
              <a:buFont typeface="Wingdings" panose="05000000000000000000" pitchFamily="2" charset="2"/>
              <a:buChar char="v"/>
            </a:pPr>
            <a:r>
              <a:rPr lang="en-IN" dirty="0">
                <a:solidFill>
                  <a:schemeClr val="bg1"/>
                </a:solidFill>
              </a:rPr>
              <a:t>Third tile show sum of Self-control. </a:t>
            </a:r>
          </a:p>
          <a:p>
            <a:pPr marL="285750" lvl="1" indent="-285750" fontAlgn="base">
              <a:buFont typeface="Wingdings" panose="05000000000000000000" pitchFamily="2" charset="2"/>
              <a:buChar char="v"/>
            </a:pPr>
            <a:r>
              <a:rPr lang="en-IN" dirty="0">
                <a:solidFill>
                  <a:schemeClr val="bg1"/>
                </a:solidFill>
              </a:rPr>
              <a:t>Fourth tile show total count of Traffic. </a:t>
            </a:r>
          </a:p>
          <a:p>
            <a:pPr marL="285750" lvl="1" indent="-285750" fontAlgn="base">
              <a:buFont typeface="Wingdings" panose="05000000000000000000" pitchFamily="2" charset="2"/>
              <a:buChar char="v"/>
            </a:pPr>
            <a:r>
              <a:rPr lang="en-IN" dirty="0">
                <a:solidFill>
                  <a:schemeClr val="bg1"/>
                </a:solidFill>
              </a:rPr>
              <a:t>Fifth tile show total industry. </a:t>
            </a:r>
          </a:p>
          <a:p>
            <a:endParaRPr lang="en-IN" dirty="0">
              <a:solidFill>
                <a:schemeClr val="bg1"/>
              </a:solidFill>
            </a:endParaRPr>
          </a:p>
        </p:txBody>
      </p:sp>
    </p:spTree>
    <p:extLst>
      <p:ext uri="{BB962C8B-B14F-4D97-AF65-F5344CB8AC3E}">
        <p14:creationId xmlns:p14="http://schemas.microsoft.com/office/powerpoint/2010/main" val="298831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solidFill>
                <a:schemeClr val="bg1"/>
              </a:solidFill>
            </a:endParaRPr>
          </a:p>
        </p:txBody>
      </p:sp>
      <p:pic>
        <p:nvPicPr>
          <p:cNvPr id="3073" name="Picture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82" y="914400"/>
            <a:ext cx="2428875" cy="2133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82550" y="103257"/>
            <a:ext cx="28680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rPr>
              <a:t/>
            </a:r>
            <a:br>
              <a:rPr kumimoji="0" lang="en-US" altLang="en-US" sz="20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rPr>
            </a:br>
            <a:r>
              <a:rPr kumimoji="0" lang="en-US" altLang="en-US" sz="2000" b="0" i="0" u="none" strike="noStrike" cap="none" normalizeH="0" baseline="0" dirty="0" smtClean="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kumimoji="0" lang="en-US" altLang="en-US" sz="2000" b="1" i="0" u="none" strike="noStrike" cap="none" normalizeH="0" baseline="0" dirty="0" smtClean="0">
                <a:ln>
                  <a:noFill/>
                </a:ln>
                <a:solidFill>
                  <a:schemeClr val="bg1"/>
                </a:solidFill>
                <a:effectLst/>
                <a:latin typeface="Segoe UI" panose="020B0502040204020203" pitchFamily="34" charset="0"/>
                <a:ea typeface="Calibri" panose="020F0502020204030204" pitchFamily="34" charset="0"/>
                <a:cs typeface="Segoe UI" panose="020B0502040204020203" pitchFamily="34" charset="0"/>
              </a:rPr>
              <a:t>Filters Of Dashboard  </a:t>
            </a:r>
            <a:endParaRPr kumimoji="0" lang="en-US" altLang="en-US" sz="2000" b="0" i="0" u="none" strike="noStrike" cap="none" normalizeH="0" baseline="0" dirty="0" smtClean="0">
              <a:ln>
                <a:noFill/>
              </a:ln>
              <a:solidFill>
                <a:schemeClr val="bg1"/>
              </a:solidFill>
              <a:effectLst/>
              <a:latin typeface="Arial" panose="020B0604020202020204" pitchFamily="34" charset="0"/>
            </a:endParaRPr>
          </a:p>
        </p:txBody>
      </p:sp>
      <p:sp>
        <p:nvSpPr>
          <p:cNvPr id="12" name="TextBox 11"/>
          <p:cNvSpPr txBox="1"/>
          <p:nvPr/>
        </p:nvSpPr>
        <p:spPr>
          <a:xfrm>
            <a:off x="82550" y="3438659"/>
            <a:ext cx="4953089" cy="1169551"/>
          </a:xfrm>
          <a:prstGeom prst="rect">
            <a:avLst/>
          </a:prstGeom>
          <a:noFill/>
        </p:spPr>
        <p:txBody>
          <a:bodyPr wrap="square" rtlCol="0">
            <a:spAutoFit/>
          </a:bodyPr>
          <a:lstStyle/>
          <a:p>
            <a:pPr marL="285750" lvl="1" indent="-285750" fontAlgn="base">
              <a:buFont typeface="Arial" panose="020B0604020202020204" pitchFamily="34" charset="0"/>
              <a:buChar char="•"/>
            </a:pPr>
            <a:r>
              <a:rPr lang="en-IN" dirty="0">
                <a:solidFill>
                  <a:schemeClr val="bg1"/>
                </a:solidFill>
              </a:rPr>
              <a:t>Gender section represent type of Gender: - Male(M) and Female(F)  </a:t>
            </a:r>
          </a:p>
          <a:p>
            <a:pPr marL="285750" lvl="1" indent="-285750" fontAlgn="base">
              <a:buFont typeface="Arial" panose="020B0604020202020204" pitchFamily="34" charset="0"/>
              <a:buChar char="•"/>
            </a:pPr>
            <a:r>
              <a:rPr lang="en-IN" dirty="0" err="1">
                <a:solidFill>
                  <a:schemeClr val="bg1"/>
                </a:solidFill>
              </a:rPr>
              <a:t>Greywage</a:t>
            </a:r>
            <a:r>
              <a:rPr lang="en-IN" dirty="0">
                <a:solidFill>
                  <a:schemeClr val="bg1"/>
                </a:solidFill>
              </a:rPr>
              <a:t> Section represent: - Grey and White    </a:t>
            </a:r>
          </a:p>
          <a:p>
            <a:pPr marL="285750" lvl="1" indent="-285750" fontAlgn="base">
              <a:buFont typeface="Arial" panose="020B0604020202020204" pitchFamily="34" charset="0"/>
              <a:buChar char="•"/>
            </a:pPr>
            <a:r>
              <a:rPr lang="en-IN" dirty="0">
                <a:solidFill>
                  <a:schemeClr val="bg1"/>
                </a:solidFill>
              </a:rPr>
              <a:t>Way Section represent: - Travel Way     </a:t>
            </a:r>
          </a:p>
          <a:p>
            <a:pPr marL="285750" indent="-285750">
              <a:buFont typeface="Arial" panose="020B0604020202020204" pitchFamily="34" charset="0"/>
              <a:buChar char="•"/>
            </a:pPr>
            <a:endParaRPr lang="en-IN" dirty="0">
              <a:solidFill>
                <a:schemeClr val="bg1"/>
              </a:solidFill>
            </a:endParaRPr>
          </a:p>
        </p:txBody>
      </p:sp>
      <p:pic>
        <p:nvPicPr>
          <p:cNvPr id="13" name="Picture 12"/>
          <p:cNvPicPr>
            <a:picLocks noChangeAspect="1"/>
          </p:cNvPicPr>
          <p:nvPr/>
        </p:nvPicPr>
        <p:blipFill>
          <a:blip r:embed="rId3"/>
          <a:stretch>
            <a:fillRect/>
          </a:stretch>
        </p:blipFill>
        <p:spPr>
          <a:xfrm>
            <a:off x="258381" y="4773574"/>
            <a:ext cx="2428875" cy="1459801"/>
          </a:xfrm>
          <a:prstGeom prst="rect">
            <a:avLst/>
          </a:prstGeom>
        </p:spPr>
      </p:pic>
    </p:spTree>
    <p:extLst>
      <p:ext uri="{BB962C8B-B14F-4D97-AF65-F5344CB8AC3E}">
        <p14:creationId xmlns:p14="http://schemas.microsoft.com/office/powerpoint/2010/main" val="163328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2832" y="230919"/>
            <a:ext cx="2402032" cy="2944623"/>
          </a:xfrm>
          <a:prstGeom prst="rect">
            <a:avLst/>
          </a:prstGeom>
        </p:spPr>
      </p:pic>
      <p:sp>
        <p:nvSpPr>
          <p:cNvPr id="5" name="TextBox 4"/>
          <p:cNvSpPr txBox="1"/>
          <p:nvPr/>
        </p:nvSpPr>
        <p:spPr>
          <a:xfrm>
            <a:off x="232832" y="3567448"/>
            <a:ext cx="8743743" cy="307777"/>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solidFill>
                  <a:schemeClr val="bg1"/>
                </a:solidFill>
              </a:rPr>
              <a:t>Traffic </a:t>
            </a:r>
            <a:r>
              <a:rPr lang="en-US" dirty="0">
                <a:solidFill>
                  <a:schemeClr val="bg1"/>
                </a:solidFill>
              </a:rPr>
              <a:t>Section represent Like This(Some Data in Different Language-Russian) </a:t>
            </a:r>
            <a:endParaRPr lang="en-IN" dirty="0">
              <a:solidFill>
                <a:schemeClr val="bg1"/>
              </a:solidFill>
            </a:endParaRPr>
          </a:p>
        </p:txBody>
      </p:sp>
    </p:spTree>
    <p:extLst>
      <p:ext uri="{BB962C8B-B14F-4D97-AF65-F5344CB8AC3E}">
        <p14:creationId xmlns:p14="http://schemas.microsoft.com/office/powerpoint/2010/main" val="25160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031" y="515155"/>
            <a:ext cx="5100034" cy="1354217"/>
          </a:xfrm>
          <a:prstGeom prst="rect">
            <a:avLst/>
          </a:prstGeom>
          <a:noFill/>
        </p:spPr>
        <p:txBody>
          <a:bodyPr wrap="square" rtlCol="0">
            <a:spAutoFit/>
          </a:bodyPr>
          <a:lstStyle/>
          <a:p>
            <a:r>
              <a:rPr lang="en-IN" sz="2000" dirty="0" smtClean="0">
                <a:solidFill>
                  <a:schemeClr val="bg1"/>
                </a:solidFill>
              </a:rPr>
              <a:t> </a:t>
            </a:r>
            <a:r>
              <a:rPr lang="en-IN" sz="2000" b="1" dirty="0">
                <a:solidFill>
                  <a:schemeClr val="bg1"/>
                </a:solidFill>
              </a:rPr>
              <a:t>Gender Based Analysis </a:t>
            </a:r>
            <a:r>
              <a:rPr lang="en-IN" sz="2000" b="1" dirty="0" smtClean="0">
                <a:solidFill>
                  <a:schemeClr val="bg1"/>
                </a:solidFill>
              </a:rPr>
              <a:t>Visuals</a:t>
            </a:r>
          </a:p>
          <a:p>
            <a:pPr marL="285750" indent="-285750">
              <a:buFont typeface="Arial" panose="020B0604020202020204" pitchFamily="34" charset="0"/>
              <a:buChar char="•"/>
            </a:pPr>
            <a:r>
              <a:rPr lang="en-IN" dirty="0">
                <a:solidFill>
                  <a:schemeClr val="bg1"/>
                </a:solidFill>
              </a:rPr>
              <a:t>Here, we have our Dashboard interpret as follow: -</a:t>
            </a:r>
          </a:p>
          <a:p>
            <a:pPr marL="285750" lvl="0" indent="-285750">
              <a:buFont typeface="Arial" panose="020B0604020202020204" pitchFamily="34" charset="0"/>
              <a:buChar char="•"/>
            </a:pPr>
            <a:r>
              <a:rPr lang="en-IN" dirty="0">
                <a:solidFill>
                  <a:schemeClr val="bg1"/>
                </a:solidFill>
              </a:rPr>
              <a:t>Coach by Gender</a:t>
            </a:r>
          </a:p>
          <a:p>
            <a:pPr marL="285750" lvl="0" indent="-285750">
              <a:buFont typeface="Arial" panose="020B0604020202020204" pitchFamily="34" charset="0"/>
              <a:buChar char="•"/>
            </a:pPr>
            <a:r>
              <a:rPr lang="en-IN" dirty="0">
                <a:solidFill>
                  <a:schemeClr val="bg1"/>
                </a:solidFill>
              </a:rPr>
              <a:t>Total Gender Use traffic and Way</a:t>
            </a:r>
          </a:p>
          <a:p>
            <a:endParaRPr lang="en-IN" sz="2000" dirty="0">
              <a:solidFill>
                <a:schemeClr val="bg1"/>
              </a:solidFill>
            </a:endParaRPr>
          </a:p>
        </p:txBody>
      </p:sp>
      <p:pic>
        <p:nvPicPr>
          <p:cNvPr id="5" name="Picture 4"/>
          <p:cNvPicPr>
            <a:picLocks noChangeAspect="1"/>
          </p:cNvPicPr>
          <p:nvPr/>
        </p:nvPicPr>
        <p:blipFill>
          <a:blip r:embed="rId2"/>
          <a:stretch>
            <a:fillRect/>
          </a:stretch>
        </p:blipFill>
        <p:spPr>
          <a:xfrm>
            <a:off x="103031" y="1675792"/>
            <a:ext cx="2962913" cy="2115495"/>
          </a:xfrm>
          <a:prstGeom prst="rect">
            <a:avLst/>
          </a:prstGeom>
        </p:spPr>
      </p:pic>
      <p:pic>
        <p:nvPicPr>
          <p:cNvPr id="6" name="Picture 5"/>
          <p:cNvPicPr>
            <a:picLocks noChangeAspect="1"/>
          </p:cNvPicPr>
          <p:nvPr/>
        </p:nvPicPr>
        <p:blipFill>
          <a:blip r:embed="rId3"/>
          <a:stretch>
            <a:fillRect/>
          </a:stretch>
        </p:blipFill>
        <p:spPr>
          <a:xfrm>
            <a:off x="3826265" y="1675792"/>
            <a:ext cx="3097036" cy="2115495"/>
          </a:xfrm>
          <a:prstGeom prst="rect">
            <a:avLst/>
          </a:prstGeom>
        </p:spPr>
      </p:pic>
    </p:spTree>
    <p:extLst>
      <p:ext uri="{BB962C8B-B14F-4D97-AF65-F5344CB8AC3E}">
        <p14:creationId xmlns:p14="http://schemas.microsoft.com/office/powerpoint/2010/main" val="103229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IN" sz="9600" b="1" dirty="0" smtClean="0">
                <a:solidFill>
                  <a:schemeClr val="bg1"/>
                </a:solidFill>
              </a:rPr>
              <a:t>Thankyou !</a:t>
            </a:r>
            <a:endParaRPr lang="en-IN" sz="9600" b="1" dirty="0">
              <a:solidFill>
                <a:schemeClr val="bg1"/>
              </a:solidFill>
            </a:endParaRPr>
          </a:p>
        </p:txBody>
      </p:sp>
    </p:spTree>
    <p:extLst>
      <p:ext uri="{BB962C8B-B14F-4D97-AF65-F5344CB8AC3E}">
        <p14:creationId xmlns:p14="http://schemas.microsoft.com/office/powerpoint/2010/main" val="204591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073" y="1880314"/>
            <a:ext cx="11681138" cy="3323987"/>
          </a:xfrm>
          <a:prstGeom prst="rect">
            <a:avLst/>
          </a:prstGeom>
          <a:noFill/>
        </p:spPr>
        <p:txBody>
          <a:bodyPr wrap="square" rtlCol="0">
            <a:spAutoFit/>
          </a:bodyPr>
          <a:lstStyle/>
          <a:p>
            <a:pPr algn="just"/>
            <a:endParaRPr lang="en-US" altLang="en-US" sz="2400" dirty="0">
              <a:solidFill>
                <a:schemeClr val="bg1"/>
              </a:solidFill>
              <a:ea typeface="Arial" panose="020B0604020202020204" pitchFamily="34" charset="0"/>
              <a:hlinkClick r:id="rId2"/>
            </a:endParaRPr>
          </a:p>
          <a:p>
            <a:pPr algn="just"/>
            <a:r>
              <a:rPr lang="en-US" altLang="en-US" sz="2400" dirty="0" smtClean="0">
                <a:solidFill>
                  <a:schemeClr val="bg1"/>
                </a:solidFill>
                <a:ea typeface="Arial" panose="020B0604020202020204" pitchFamily="34" charset="0"/>
                <a:hlinkClick r:id="rId2"/>
              </a:rPr>
              <a:t> </a:t>
            </a:r>
            <a:r>
              <a:rPr lang="en-US" sz="1800" dirty="0" smtClean="0">
                <a:solidFill>
                  <a:schemeClr val="bg1"/>
                </a:solidFill>
              </a:rPr>
              <a:t>HR </a:t>
            </a:r>
            <a:r>
              <a:rPr lang="en-US" sz="1800" dirty="0">
                <a:solidFill>
                  <a:schemeClr val="bg1"/>
                </a:solidFill>
              </a:rPr>
              <a:t>is not just about hiring people it is an ocean of its own. HR department goes through a constant journey of finding, selecting, onboarding and monitoring the right talent. You are required to use analytics concept to provide a smooth monitoring of workforce for the HR department. Edward Babushkin is a Russian people analyst and prolific writer. Through his Russian blog he has built a large community of people analytics practitioners and has become the face of people analytics in the East. In one of his translated posts he poses the question: Which employee will be most likely to stay the longest, Johnson, Peterson, or Sidorson? In his support article, he than shows how to predict this using survival analysis. According to Edward, the data set is real – which is exciting! For the rest, the data is pretty straight forward. The only thing to keep an eye on is that some terms got lost in translation from Russian to English. As an example, ‘</a:t>
            </a:r>
            <a:r>
              <a:rPr lang="en-US" sz="1800" dirty="0" err="1">
                <a:solidFill>
                  <a:schemeClr val="bg1"/>
                </a:solidFill>
              </a:rPr>
              <a:t>independ</a:t>
            </a:r>
            <a:r>
              <a:rPr lang="en-US" sz="1800" dirty="0">
                <a:solidFill>
                  <a:schemeClr val="bg1"/>
                </a:solidFill>
              </a:rPr>
              <a:t>’ translates to a reversed scale of agreeableness, </a:t>
            </a:r>
            <a:r>
              <a:rPr lang="en-US" sz="1800" dirty="0" smtClean="0">
                <a:solidFill>
                  <a:schemeClr val="bg1"/>
                </a:solidFill>
              </a:rPr>
              <a:t>‘self-control’ </a:t>
            </a:r>
            <a:r>
              <a:rPr lang="en-US" sz="1800" dirty="0">
                <a:solidFill>
                  <a:schemeClr val="bg1"/>
                </a:solidFill>
              </a:rPr>
              <a:t>is conscientiousness, ‘anxiety’ is neuroticism, and ‘novator’ stands for openness. </a:t>
            </a:r>
            <a:endParaRPr lang="en-IN" sz="1800" dirty="0">
              <a:solidFill>
                <a:schemeClr val="bg1"/>
              </a:solidFill>
            </a:endParaRPr>
          </a:p>
        </p:txBody>
      </p:sp>
      <p:sp>
        <p:nvSpPr>
          <p:cNvPr id="2" name="TextBox 1"/>
          <p:cNvSpPr txBox="1"/>
          <p:nvPr/>
        </p:nvSpPr>
        <p:spPr>
          <a:xfrm>
            <a:off x="695459" y="566670"/>
            <a:ext cx="3490175" cy="461665"/>
          </a:xfrm>
          <a:prstGeom prst="rect">
            <a:avLst/>
          </a:prstGeom>
          <a:noFill/>
        </p:spPr>
        <p:txBody>
          <a:bodyPr wrap="square" rtlCol="0">
            <a:spAutoFit/>
          </a:bodyPr>
          <a:lstStyle/>
          <a:p>
            <a:r>
              <a:rPr lang="en-IN" sz="2400" dirty="0" smtClean="0">
                <a:solidFill>
                  <a:schemeClr val="bg1"/>
                </a:solidFill>
              </a:rPr>
              <a:t>Problem Statement</a:t>
            </a:r>
            <a:endParaRPr lang="en-IN" sz="2400" dirty="0">
              <a:solidFill>
                <a:schemeClr val="bg1"/>
              </a:solidFill>
            </a:endParaRPr>
          </a:p>
        </p:txBody>
      </p:sp>
    </p:spTree>
    <p:extLst>
      <p:ext uri="{BB962C8B-B14F-4D97-AF65-F5344CB8AC3E}">
        <p14:creationId xmlns:p14="http://schemas.microsoft.com/office/powerpoint/2010/main" val="257554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1" y="472112"/>
            <a:ext cx="1661375" cy="615553"/>
          </a:xfrm>
          <a:prstGeom prst="rect">
            <a:avLst/>
          </a:prstGeom>
          <a:noFill/>
        </p:spPr>
        <p:txBody>
          <a:bodyPr wrap="square" rtlCol="0">
            <a:spAutoFit/>
          </a:bodyPr>
          <a:lstStyle/>
          <a:p>
            <a:r>
              <a:rPr lang="en-IN" sz="2000" b="1" dirty="0">
                <a:solidFill>
                  <a:schemeClr val="bg1"/>
                </a:solidFill>
              </a:rPr>
              <a:t>Tools used </a:t>
            </a:r>
          </a:p>
          <a:p>
            <a:endParaRPr lang="en-IN" dirty="0">
              <a:solidFill>
                <a:schemeClr val="bg1"/>
              </a:solidFill>
            </a:endParaRPr>
          </a:p>
        </p:txBody>
      </p:sp>
      <p:sp>
        <p:nvSpPr>
          <p:cNvPr id="4" name="Rectangle 3"/>
          <p:cNvSpPr/>
          <p:nvPr/>
        </p:nvSpPr>
        <p:spPr>
          <a:xfrm>
            <a:off x="540911" y="1336771"/>
            <a:ext cx="10187189" cy="617285"/>
          </a:xfrm>
          <a:prstGeom prst="rect">
            <a:avLst/>
          </a:prstGeom>
        </p:spPr>
        <p:txBody>
          <a:bodyPr wrap="square">
            <a:spAutoFit/>
          </a:bodyPr>
          <a:lstStyle/>
          <a:p>
            <a:pPr marL="6350" marR="180975" indent="-6350" algn="just">
              <a:lnSpc>
                <a:spcPct val="111000"/>
              </a:lnSpc>
              <a:spcAft>
                <a:spcPts val="20"/>
              </a:spcAft>
            </a:pPr>
            <a:r>
              <a:rPr lang="en-IN" sz="1600" dirty="0">
                <a:solidFill>
                  <a:schemeClr val="bg1"/>
                </a:solidFill>
                <a:latin typeface="Arial" panose="020B0604020202020204" pitchFamily="34" charset="0"/>
                <a:ea typeface="Arial" panose="020B0604020202020204" pitchFamily="34" charset="0"/>
              </a:rPr>
              <a:t>Business Intelligence tools and libraries works such as Excel, Power BI are used to build the whole framework.  </a:t>
            </a:r>
          </a:p>
        </p:txBody>
      </p:sp>
      <p:pic>
        <p:nvPicPr>
          <p:cNvPr id="5" name="Picture 4"/>
          <p:cNvPicPr/>
          <p:nvPr/>
        </p:nvPicPr>
        <p:blipFill>
          <a:blip r:embed="rId2"/>
          <a:stretch>
            <a:fillRect/>
          </a:stretch>
        </p:blipFill>
        <p:spPr>
          <a:xfrm>
            <a:off x="1455312" y="2782037"/>
            <a:ext cx="3429000" cy="1628775"/>
          </a:xfrm>
          <a:prstGeom prst="rect">
            <a:avLst/>
          </a:prstGeom>
        </p:spPr>
      </p:pic>
      <p:pic>
        <p:nvPicPr>
          <p:cNvPr id="6" name="Picture 5" descr="Microsoft Power BI Desktop 2.114.664.0 Crack + License Key"/>
          <p:cNvPicPr/>
          <p:nvPr/>
        </p:nvPicPr>
        <p:blipFill>
          <a:blip r:embed="rId3">
            <a:extLst>
              <a:ext uri="{28A0092B-C50C-407E-A947-70E740481C1C}">
                <a14:useLocalDpi xmlns:a14="http://schemas.microsoft.com/office/drawing/2010/main" val="0"/>
              </a:ext>
            </a:extLst>
          </a:blip>
          <a:srcRect/>
          <a:stretch>
            <a:fillRect/>
          </a:stretch>
        </p:blipFill>
        <p:spPr bwMode="auto">
          <a:xfrm>
            <a:off x="6671255" y="2310550"/>
            <a:ext cx="2571750" cy="2571750"/>
          </a:xfrm>
          <a:prstGeom prst="rect">
            <a:avLst/>
          </a:prstGeom>
          <a:noFill/>
          <a:ln>
            <a:noFill/>
          </a:ln>
        </p:spPr>
      </p:pic>
    </p:spTree>
    <p:extLst>
      <p:ext uri="{BB962C8B-B14F-4D97-AF65-F5344CB8AC3E}">
        <p14:creationId xmlns:p14="http://schemas.microsoft.com/office/powerpoint/2010/main" val="406468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183" y="218941"/>
            <a:ext cx="11861442" cy="1169551"/>
          </a:xfrm>
          <a:prstGeom prst="rect">
            <a:avLst/>
          </a:prstGeom>
          <a:noFill/>
        </p:spPr>
        <p:txBody>
          <a:bodyPr wrap="square" rtlCol="0">
            <a:spAutoFit/>
          </a:bodyPr>
          <a:lstStyle/>
          <a:p>
            <a:r>
              <a:rPr lang="en-IN" b="1" dirty="0">
                <a:solidFill>
                  <a:schemeClr val="bg1"/>
                </a:solidFill>
              </a:rPr>
              <a:t>Power Bi Server Architecture </a:t>
            </a:r>
          </a:p>
          <a:p>
            <a:r>
              <a:rPr lang="en-IN" dirty="0">
                <a:solidFill>
                  <a:schemeClr val="bg1"/>
                </a:solidFill>
              </a:rPr>
              <a:t>Power BI architecture is a service built on top of Azure. There are multiple data sources that Power BI can connect to. Power BI Desktop allows you to create reports and data visualizations on the dataset. Power BI gateway is connected to on premise data sources to get continuous data for reporting and analytics. </a:t>
            </a:r>
          </a:p>
          <a:p>
            <a:endParaRPr lang="en-IN" dirty="0">
              <a:solidFill>
                <a:schemeClr val="bg1"/>
              </a:solidFill>
            </a:endParaRPr>
          </a:p>
        </p:txBody>
      </p:sp>
      <p:pic>
        <p:nvPicPr>
          <p:cNvPr id="5" name="Picture 4" descr="Power BI Architecture - Components Explained in Data Flow Diagram"/>
          <p:cNvPicPr/>
          <p:nvPr/>
        </p:nvPicPr>
        <p:blipFill>
          <a:blip r:embed="rId2">
            <a:extLst>
              <a:ext uri="{28A0092B-C50C-407E-A947-70E740481C1C}">
                <a14:useLocalDpi xmlns:a14="http://schemas.microsoft.com/office/drawing/2010/main" val="0"/>
              </a:ext>
            </a:extLst>
          </a:blip>
          <a:srcRect/>
          <a:stretch>
            <a:fillRect/>
          </a:stretch>
        </p:blipFill>
        <p:spPr bwMode="auto">
          <a:xfrm>
            <a:off x="193183" y="1388492"/>
            <a:ext cx="5705659" cy="2578201"/>
          </a:xfrm>
          <a:prstGeom prst="rect">
            <a:avLst/>
          </a:prstGeom>
          <a:noFill/>
          <a:ln>
            <a:noFill/>
          </a:ln>
        </p:spPr>
      </p:pic>
      <p:sp>
        <p:nvSpPr>
          <p:cNvPr id="6" name="TextBox 5"/>
          <p:cNvSpPr txBox="1"/>
          <p:nvPr/>
        </p:nvSpPr>
        <p:spPr>
          <a:xfrm>
            <a:off x="193183" y="4134118"/>
            <a:ext cx="11861442" cy="2462213"/>
          </a:xfrm>
          <a:prstGeom prst="rect">
            <a:avLst/>
          </a:prstGeom>
          <a:noFill/>
        </p:spPr>
        <p:txBody>
          <a:bodyPr wrap="square" rtlCol="0">
            <a:spAutoFit/>
          </a:bodyPr>
          <a:lstStyle/>
          <a:p>
            <a:r>
              <a:rPr lang="en-IN" dirty="0">
                <a:solidFill>
                  <a:schemeClr val="bg1"/>
                </a:solidFill>
              </a:rPr>
              <a:t>Power Bi Server is internally managed by the multiple server processes. </a:t>
            </a:r>
          </a:p>
          <a:p>
            <a:r>
              <a:rPr lang="en-IN" dirty="0">
                <a:solidFill>
                  <a:schemeClr val="bg1"/>
                </a:solidFill>
              </a:rPr>
              <a:t> </a:t>
            </a:r>
          </a:p>
          <a:p>
            <a:pPr lvl="0"/>
            <a:r>
              <a:rPr lang="en-IN" b="1" dirty="0">
                <a:solidFill>
                  <a:schemeClr val="bg1"/>
                </a:solidFill>
              </a:rPr>
              <a:t>Data Preparation: - </a:t>
            </a:r>
            <a:r>
              <a:rPr lang="en-IN" dirty="0">
                <a:solidFill>
                  <a:schemeClr val="bg1"/>
                </a:solidFill>
              </a:rPr>
              <a:t> </a:t>
            </a:r>
            <a:endParaRPr lang="en-IN" b="1" dirty="0">
              <a:solidFill>
                <a:schemeClr val="bg1"/>
              </a:solidFill>
            </a:endParaRPr>
          </a:p>
          <a:p>
            <a:r>
              <a:rPr lang="en-IN" dirty="0">
                <a:solidFill>
                  <a:schemeClr val="bg1"/>
                </a:solidFill>
              </a:rPr>
              <a:t>Self-service data prep for big data in Power BI – Data flows can be used to easily ingest, cleanse, transform, integrate, enrich, and schematize data from a large array of transactional and observational sources, encompassing all data preparation logic. </a:t>
            </a:r>
          </a:p>
          <a:p>
            <a:pPr lvl="0"/>
            <a:r>
              <a:rPr lang="en-IN" b="1" dirty="0">
                <a:solidFill>
                  <a:schemeClr val="bg1"/>
                </a:solidFill>
              </a:rPr>
              <a:t>Transform: -</a:t>
            </a:r>
          </a:p>
          <a:p>
            <a:r>
              <a:rPr lang="en-IN" dirty="0">
                <a:solidFill>
                  <a:schemeClr val="bg1"/>
                </a:solidFill>
              </a:rPr>
              <a:t>Power BI Desktop to access SAP Business Warehouse (SAP BW) data. The SAP BW Connector Implementation 2.0 has significant improvements in performance and capabilities from version 1.0. Power BI Report Server is an on-premises report server with a web portal in which you display and manage reports and KPIs. Along with it come the tools to create Power BI reports, paginated reports, mobile reports, and KPIs. Your users can access those reports in different ways: viewing them in a web browser or mobile device, or as an email in their in-box. </a:t>
            </a:r>
          </a:p>
          <a:p>
            <a:endParaRPr lang="en-IN" dirty="0">
              <a:solidFill>
                <a:schemeClr val="bg1"/>
              </a:solidFill>
            </a:endParaRPr>
          </a:p>
        </p:txBody>
      </p:sp>
    </p:spTree>
    <p:extLst>
      <p:ext uri="{BB962C8B-B14F-4D97-AF65-F5344CB8AC3E}">
        <p14:creationId xmlns:p14="http://schemas.microsoft.com/office/powerpoint/2010/main" val="229558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031" y="167425"/>
            <a:ext cx="12088969" cy="2031325"/>
          </a:xfrm>
          <a:prstGeom prst="rect">
            <a:avLst/>
          </a:prstGeom>
          <a:noFill/>
        </p:spPr>
        <p:txBody>
          <a:bodyPr wrap="square" rtlCol="0">
            <a:spAutoFit/>
          </a:bodyPr>
          <a:lstStyle/>
          <a:p>
            <a:pPr lvl="0"/>
            <a:r>
              <a:rPr lang="en-IN" b="1" dirty="0">
                <a:solidFill>
                  <a:schemeClr val="bg1"/>
                </a:solidFill>
              </a:rPr>
              <a:t>Data Warehouse: -</a:t>
            </a:r>
          </a:p>
          <a:p>
            <a:r>
              <a:rPr lang="en-IN" dirty="0">
                <a:solidFill>
                  <a:schemeClr val="bg1"/>
                </a:solidFill>
              </a:rPr>
              <a:t>A data warehouse is a type of data management system that is designed to enable and support business intelligence (BI) activities, especially analytics. Data warehouses are intended to perform queries and analysis and often contain large amounts of historical data.</a:t>
            </a:r>
          </a:p>
          <a:p>
            <a:pPr lvl="0"/>
            <a:endParaRPr lang="en-IN" b="1" dirty="0" smtClean="0">
              <a:solidFill>
                <a:schemeClr val="bg1"/>
              </a:solidFill>
            </a:endParaRPr>
          </a:p>
          <a:p>
            <a:pPr lvl="0"/>
            <a:r>
              <a:rPr lang="en-IN" b="1" dirty="0" smtClean="0">
                <a:solidFill>
                  <a:schemeClr val="bg1"/>
                </a:solidFill>
              </a:rPr>
              <a:t>Visualization</a:t>
            </a:r>
            <a:endParaRPr lang="en-IN" b="1" dirty="0">
              <a:solidFill>
                <a:schemeClr val="bg1"/>
              </a:solidFill>
            </a:endParaRPr>
          </a:p>
          <a:p>
            <a:r>
              <a:rPr lang="en-IN" dirty="0">
                <a:solidFill>
                  <a:schemeClr val="bg1"/>
                </a:solidFill>
              </a:rPr>
              <a:t>Data visualization brings data to life, making you the master storyteller of the insights hidden within your numbers. Through live data dashboards, interactive reports, charts, graphs, and other visual representations, data visualization helps users develop powerful business insight quickly and effectively.</a:t>
            </a:r>
          </a:p>
          <a:p>
            <a:endParaRPr lang="en-IN" dirty="0">
              <a:solidFill>
                <a:schemeClr val="bg1"/>
              </a:solidFill>
            </a:endParaRPr>
          </a:p>
        </p:txBody>
      </p:sp>
      <p:sp>
        <p:nvSpPr>
          <p:cNvPr id="5" name="TextBox 4"/>
          <p:cNvSpPr txBox="1"/>
          <p:nvPr/>
        </p:nvSpPr>
        <p:spPr>
          <a:xfrm>
            <a:off x="193183" y="2508882"/>
            <a:ext cx="2408349" cy="523220"/>
          </a:xfrm>
          <a:prstGeom prst="rect">
            <a:avLst/>
          </a:prstGeom>
          <a:noFill/>
        </p:spPr>
        <p:txBody>
          <a:bodyPr wrap="square" rtlCol="0">
            <a:spAutoFit/>
          </a:bodyPr>
          <a:lstStyle/>
          <a:p>
            <a:r>
              <a:rPr lang="en-IN" b="1" dirty="0">
                <a:solidFill>
                  <a:schemeClr val="bg1"/>
                </a:solidFill>
              </a:rPr>
              <a:t>Process Flow of Power Bi </a:t>
            </a:r>
          </a:p>
          <a:p>
            <a:endParaRPr lang="en-IN" dirty="0">
              <a:solidFill>
                <a:schemeClr val="bg1"/>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3183" y="3032102"/>
            <a:ext cx="4961501" cy="2995211"/>
          </a:xfrm>
          <a:prstGeom prst="rect">
            <a:avLst/>
          </a:prstGeom>
        </p:spPr>
      </p:pic>
    </p:spTree>
    <p:extLst>
      <p:ext uri="{BB962C8B-B14F-4D97-AF65-F5344CB8AC3E}">
        <p14:creationId xmlns:p14="http://schemas.microsoft.com/office/powerpoint/2010/main" val="360968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06062" y="97795"/>
            <a:ext cx="38405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8834" tIns="45720" rIns="91440" bIns="0" numCol="1" anchor="ctr" anchorCtr="0" compatLnSpc="1">
            <a:prstTxWarp prst="textNoShape">
              <a:avLst/>
            </a:prstTxWarp>
            <a:spAutoFit/>
          </a:bodyPr>
          <a:lstStyle/>
          <a:p>
            <a:endParaRPr lang="en-IN">
              <a:solidFill>
                <a:schemeClr val="bg1"/>
              </a:solidFill>
            </a:endParaRPr>
          </a:p>
        </p:txBody>
      </p:sp>
      <p:pic>
        <p:nvPicPr>
          <p:cNvPr id="2049" name="Picture 7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2" y="914401"/>
            <a:ext cx="5730875" cy="37576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6062" y="360608"/>
            <a:ext cx="2975020" cy="400110"/>
          </a:xfrm>
          <a:prstGeom prst="rect">
            <a:avLst/>
          </a:prstGeom>
          <a:noFill/>
        </p:spPr>
        <p:txBody>
          <a:bodyPr wrap="square" rtlCol="0">
            <a:spAutoFit/>
          </a:bodyPr>
          <a:lstStyle/>
          <a:p>
            <a:r>
              <a:rPr lang="en-IN" sz="2000" dirty="0">
                <a:solidFill>
                  <a:schemeClr val="bg1"/>
                </a:solidFill>
              </a:rPr>
              <a:t>Functional Architecture</a:t>
            </a:r>
          </a:p>
        </p:txBody>
      </p:sp>
      <p:sp>
        <p:nvSpPr>
          <p:cNvPr id="8" name="TextBox 7"/>
          <p:cNvSpPr txBox="1"/>
          <p:nvPr/>
        </p:nvSpPr>
        <p:spPr>
          <a:xfrm>
            <a:off x="206062" y="5293217"/>
            <a:ext cx="11037195" cy="307777"/>
          </a:xfrm>
          <a:prstGeom prst="rect">
            <a:avLst/>
          </a:prstGeom>
          <a:noFill/>
        </p:spPr>
        <p:txBody>
          <a:bodyPr wrap="square" rtlCol="0">
            <a:spAutoFit/>
          </a:bodyPr>
          <a:lstStyle/>
          <a:p>
            <a:r>
              <a:rPr lang="en-IN">
                <a:solidFill>
                  <a:schemeClr val="bg1"/>
                </a:solidFill>
              </a:rPr>
              <a:t>Figure 1: Functional Architecture of Business Intelligence </a:t>
            </a:r>
          </a:p>
        </p:txBody>
      </p:sp>
    </p:spTree>
    <p:extLst>
      <p:ext uri="{BB962C8B-B14F-4D97-AF65-F5344CB8AC3E}">
        <p14:creationId xmlns:p14="http://schemas.microsoft.com/office/powerpoint/2010/main" val="143505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8560" y="184650"/>
            <a:ext cx="5731510" cy="3268980"/>
          </a:xfrm>
          <a:prstGeom prst="rect">
            <a:avLst/>
          </a:prstGeom>
        </p:spPr>
      </p:pic>
      <p:sp>
        <p:nvSpPr>
          <p:cNvPr id="5" name="TextBox 4"/>
          <p:cNvSpPr txBox="1"/>
          <p:nvPr/>
        </p:nvSpPr>
        <p:spPr>
          <a:xfrm>
            <a:off x="399245" y="3837904"/>
            <a:ext cx="10232288" cy="1384995"/>
          </a:xfrm>
          <a:prstGeom prst="rect">
            <a:avLst/>
          </a:prstGeom>
          <a:noFill/>
        </p:spPr>
        <p:txBody>
          <a:bodyPr wrap="none" rtlCol="0">
            <a:spAutoFit/>
          </a:bodyPr>
          <a:lstStyle/>
          <a:p>
            <a:r>
              <a:rPr lang="en-IN" b="1" dirty="0">
                <a:solidFill>
                  <a:schemeClr val="bg1"/>
                </a:solidFill>
              </a:rPr>
              <a:t>Optimization </a:t>
            </a:r>
          </a:p>
          <a:p>
            <a:r>
              <a:rPr lang="en-IN" b="1" dirty="0">
                <a:solidFill>
                  <a:schemeClr val="bg1"/>
                </a:solidFill>
              </a:rPr>
              <a:t>Your data strategy drives performance </a:t>
            </a:r>
          </a:p>
          <a:p>
            <a:pPr lvl="0" fontAlgn="base"/>
            <a:r>
              <a:rPr lang="en-IN" dirty="0">
                <a:solidFill>
                  <a:schemeClr val="bg1"/>
                </a:solidFill>
              </a:rPr>
              <a:t>Minimize the number of fields </a:t>
            </a:r>
          </a:p>
          <a:p>
            <a:pPr lvl="0" fontAlgn="base"/>
            <a:r>
              <a:rPr lang="en-IN" dirty="0">
                <a:solidFill>
                  <a:schemeClr val="bg1"/>
                </a:solidFill>
              </a:rPr>
              <a:t>Minimize the number of records </a:t>
            </a:r>
          </a:p>
          <a:p>
            <a:pPr lvl="0" fontAlgn="base"/>
            <a:r>
              <a:rPr lang="en-IN" dirty="0">
                <a:solidFill>
                  <a:schemeClr val="bg1"/>
                </a:solidFill>
              </a:rPr>
              <a:t>Optimize extracts to speed up future queries by materializing calculations, removing columns and the use of accelerated views </a:t>
            </a:r>
          </a:p>
          <a:p>
            <a:endParaRPr lang="en-IN" dirty="0">
              <a:solidFill>
                <a:schemeClr val="bg1"/>
              </a:solidFill>
            </a:endParaRPr>
          </a:p>
        </p:txBody>
      </p:sp>
    </p:spTree>
    <p:extLst>
      <p:ext uri="{BB962C8B-B14F-4D97-AF65-F5344CB8AC3E}">
        <p14:creationId xmlns:p14="http://schemas.microsoft.com/office/powerpoint/2010/main" val="376366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908" y="270457"/>
            <a:ext cx="5718221" cy="615553"/>
          </a:xfrm>
          <a:prstGeom prst="rect">
            <a:avLst/>
          </a:prstGeom>
          <a:noFill/>
        </p:spPr>
        <p:txBody>
          <a:bodyPr wrap="square" rtlCol="0">
            <a:spAutoFit/>
          </a:bodyPr>
          <a:lstStyle/>
          <a:p>
            <a:r>
              <a:rPr lang="en-IN" sz="2000" b="1" dirty="0">
                <a:solidFill>
                  <a:schemeClr val="bg1"/>
                </a:solidFill>
              </a:rPr>
              <a:t>Reduce the marks (data points) in your view </a:t>
            </a:r>
          </a:p>
          <a:p>
            <a:endParaRPr lang="en-IN" dirty="0">
              <a:solidFill>
                <a:schemeClr val="bg1"/>
              </a:solidFill>
            </a:endParaRPr>
          </a:p>
        </p:txBody>
      </p:sp>
      <p:sp>
        <p:nvSpPr>
          <p:cNvPr id="5" name="TextBox 4"/>
          <p:cNvSpPr txBox="1"/>
          <p:nvPr/>
        </p:nvSpPr>
        <p:spPr>
          <a:xfrm>
            <a:off x="176008" y="1004552"/>
            <a:ext cx="11964475" cy="5416868"/>
          </a:xfrm>
          <a:prstGeom prst="rect">
            <a:avLst/>
          </a:prstGeom>
          <a:noFill/>
        </p:spPr>
        <p:txBody>
          <a:bodyPr wrap="square" rtlCol="0">
            <a:spAutoFit/>
          </a:bodyPr>
          <a:lstStyle/>
          <a:p>
            <a:pPr marL="285750" lvl="0" indent="-285750" fontAlgn="base">
              <a:buFont typeface="Arial" panose="020B0604020202020204" pitchFamily="34" charset="0"/>
              <a:buChar char="•"/>
            </a:pPr>
            <a:r>
              <a:rPr lang="en-IN" dirty="0">
                <a:solidFill>
                  <a:schemeClr val="bg1"/>
                </a:solidFill>
              </a:rPr>
              <a:t>Practice guided analytics. There’s no need to fit everything you plan to show in a single view. Compile related views and connect them with action filters to travel from overview to highly-granular views at the speed of thought. </a:t>
            </a:r>
          </a:p>
          <a:p>
            <a:pPr marL="285750" lvl="0" indent="-285750" fontAlgn="base">
              <a:buFont typeface="Arial" panose="020B0604020202020204" pitchFamily="34" charset="0"/>
              <a:buChar char="•"/>
            </a:pPr>
            <a:r>
              <a:rPr lang="en-IN" dirty="0">
                <a:solidFill>
                  <a:schemeClr val="bg1"/>
                </a:solidFill>
              </a:rPr>
              <a:t>Remove unneeded dimensions from the detail shelf. </a:t>
            </a:r>
          </a:p>
          <a:p>
            <a:pPr marL="285750" indent="-285750">
              <a:buFont typeface="Arial" panose="020B0604020202020204" pitchFamily="34" charset="0"/>
              <a:buChar char="•"/>
            </a:pPr>
            <a:r>
              <a:rPr lang="en-IN" dirty="0">
                <a:solidFill>
                  <a:schemeClr val="bg1"/>
                </a:solidFill>
              </a:rPr>
              <a:t>Explore. Try displaying your data in different types of views. </a:t>
            </a:r>
            <a:r>
              <a:rPr lang="en-IN" b="1" dirty="0">
                <a:solidFill>
                  <a:schemeClr val="bg1"/>
                </a:solidFill>
              </a:rPr>
              <a:t>Limit your filters </a:t>
            </a:r>
            <a:r>
              <a:rPr lang="en-IN" b="1" dirty="0" smtClean="0">
                <a:solidFill>
                  <a:schemeClr val="bg1"/>
                </a:solidFill>
              </a:rPr>
              <a:t>by</a:t>
            </a:r>
          </a:p>
          <a:p>
            <a:pPr marL="285750" indent="-285750">
              <a:buFont typeface="Arial" panose="020B0604020202020204" pitchFamily="34" charset="0"/>
              <a:buChar char="•"/>
            </a:pPr>
            <a:endParaRPr lang="en-IN" b="1" dirty="0">
              <a:solidFill>
                <a:schemeClr val="bg1"/>
              </a:solidFill>
            </a:endParaRPr>
          </a:p>
          <a:p>
            <a:pPr marL="285750" indent="-285750">
              <a:buFont typeface="Arial" panose="020B0604020202020204" pitchFamily="34" charset="0"/>
              <a:buChar char="•"/>
            </a:pPr>
            <a:endParaRPr lang="en-IN" b="1" dirty="0" smtClean="0">
              <a:solidFill>
                <a:schemeClr val="bg1"/>
              </a:solidFill>
            </a:endParaRPr>
          </a:p>
          <a:p>
            <a:r>
              <a:rPr lang="en-IN" sz="2000" b="1" dirty="0">
                <a:solidFill>
                  <a:schemeClr val="bg1"/>
                </a:solidFill>
              </a:rPr>
              <a:t>number and </a:t>
            </a:r>
            <a:r>
              <a:rPr lang="en-IN" sz="2000" b="1" dirty="0" smtClean="0">
                <a:solidFill>
                  <a:schemeClr val="bg1"/>
                </a:solidFill>
              </a:rPr>
              <a:t>type</a:t>
            </a:r>
          </a:p>
          <a:p>
            <a:pPr marL="285750" lvl="0" indent="-285750" fontAlgn="base">
              <a:buFont typeface="Arial" panose="020B0604020202020204" pitchFamily="34" charset="0"/>
              <a:buChar char="•"/>
            </a:pPr>
            <a:r>
              <a:rPr lang="en-IN" dirty="0">
                <a:solidFill>
                  <a:schemeClr val="bg1"/>
                </a:solidFill>
              </a:rPr>
              <a:t>Reduce the number of filters in use. Excessive filters on a view will create a more complex query, which takes longer to return results. Double-check your filters and remove any that aren’t necessary. </a:t>
            </a:r>
          </a:p>
          <a:p>
            <a:pPr marL="285750" lvl="0" indent="-285750" fontAlgn="base">
              <a:buFont typeface="Arial" panose="020B0604020202020204" pitchFamily="34" charset="0"/>
              <a:buChar char="•"/>
            </a:pPr>
            <a:r>
              <a:rPr lang="en-IN" dirty="0">
                <a:solidFill>
                  <a:schemeClr val="bg1"/>
                </a:solidFill>
              </a:rPr>
              <a:t>Use an include filter. Exclude filters load the entire domain of a dimension, while include filters do not. An include filter runs much faster than an exclude filter, especially for dimensions with many members. </a:t>
            </a:r>
          </a:p>
          <a:p>
            <a:pPr marL="285750" lvl="0" indent="-285750" fontAlgn="base">
              <a:buFont typeface="Arial" panose="020B0604020202020204" pitchFamily="34" charset="0"/>
              <a:buChar char="•"/>
            </a:pPr>
            <a:r>
              <a:rPr lang="en-IN" dirty="0">
                <a:solidFill>
                  <a:schemeClr val="bg1"/>
                </a:solidFill>
                <a:hlinkClick r:id="rId2"/>
              </a:rPr>
              <a:t>Use a continuous date filter.</a:t>
            </a:r>
            <a:r>
              <a:rPr lang="en-IN" dirty="0">
                <a:solidFill>
                  <a:schemeClr val="bg1"/>
                </a:solidFill>
              </a:rPr>
              <a:t> Continuous date filters (relative and range-of-date filters) can take advantage of the indexing properties in your database and are faster than discrete date filters. </a:t>
            </a:r>
          </a:p>
          <a:p>
            <a:pPr marL="285750" lvl="0" indent="-285750" fontAlgn="base">
              <a:buFont typeface="Arial" panose="020B0604020202020204" pitchFamily="34" charset="0"/>
              <a:buChar char="•"/>
            </a:pPr>
            <a:r>
              <a:rPr lang="en-IN" dirty="0">
                <a:solidFill>
                  <a:schemeClr val="bg1"/>
                </a:solidFill>
                <a:hlinkClick r:id="rId3"/>
              </a:rPr>
              <a:t>Use Boolean or numeric filters.</a:t>
            </a:r>
            <a:r>
              <a:rPr lang="en-IN" dirty="0">
                <a:solidFill>
                  <a:schemeClr val="bg1"/>
                </a:solidFill>
              </a:rPr>
              <a:t> Computers process integers and Booleans (t/f) much faster than strings. </a:t>
            </a:r>
          </a:p>
          <a:p>
            <a:pPr marL="285750" lvl="0" indent="-285750" fontAlgn="base">
              <a:buFont typeface="Arial" panose="020B0604020202020204" pitchFamily="34" charset="0"/>
              <a:buChar char="•"/>
            </a:pPr>
            <a:r>
              <a:rPr lang="en-IN" dirty="0">
                <a:solidFill>
                  <a:schemeClr val="bg1"/>
                </a:solidFill>
              </a:rPr>
              <a:t>Use</a:t>
            </a:r>
            <a:r>
              <a:rPr lang="en-IN" dirty="0">
                <a:solidFill>
                  <a:schemeClr val="bg1"/>
                </a:solidFill>
                <a:hlinkClick r:id="rId4"/>
              </a:rPr>
              <a:t> parameters </a:t>
            </a:r>
            <a:r>
              <a:rPr lang="en-IN" dirty="0">
                <a:solidFill>
                  <a:schemeClr val="bg1"/>
                </a:solidFill>
              </a:rPr>
              <a:t>and</a:t>
            </a:r>
            <a:r>
              <a:rPr lang="en-IN" dirty="0">
                <a:solidFill>
                  <a:schemeClr val="bg1"/>
                </a:solidFill>
                <a:hlinkClick r:id="rId5"/>
              </a:rPr>
              <a:t> action filters.</a:t>
            </a:r>
            <a:r>
              <a:rPr lang="en-IN" dirty="0">
                <a:solidFill>
                  <a:schemeClr val="bg1"/>
                </a:solidFill>
              </a:rPr>
              <a:t> These reduce the query load (and work across data sources). </a:t>
            </a:r>
          </a:p>
          <a:p>
            <a:endParaRPr lang="en-IN" sz="2000" dirty="0" smtClean="0">
              <a:solidFill>
                <a:schemeClr val="bg1"/>
              </a:solidFill>
            </a:endParaRPr>
          </a:p>
          <a:p>
            <a:r>
              <a:rPr lang="en-IN" sz="2000" b="1" dirty="0">
                <a:solidFill>
                  <a:schemeClr val="bg1"/>
                </a:solidFill>
              </a:rPr>
              <a:t>Optimize and materialize your calculations </a:t>
            </a:r>
            <a:endParaRPr lang="en-IN" sz="2000" b="1" dirty="0" smtClean="0">
              <a:solidFill>
                <a:schemeClr val="bg1"/>
              </a:solidFill>
            </a:endParaRPr>
          </a:p>
          <a:p>
            <a:pPr marL="285750" lvl="0" indent="-285750" fontAlgn="base">
              <a:buFont typeface="Arial" panose="020B0604020202020204" pitchFamily="34" charset="0"/>
              <a:buChar char="•"/>
            </a:pPr>
            <a:r>
              <a:rPr lang="en-IN" dirty="0">
                <a:solidFill>
                  <a:schemeClr val="bg1"/>
                </a:solidFill>
              </a:rPr>
              <a:t>Perform calculations in the database </a:t>
            </a:r>
          </a:p>
          <a:p>
            <a:pPr marL="285750" lvl="0" indent="-285750" fontAlgn="base">
              <a:buFont typeface="Arial" panose="020B0604020202020204" pitchFamily="34" charset="0"/>
              <a:buChar char="•"/>
            </a:pPr>
            <a:r>
              <a:rPr lang="en-IN" dirty="0">
                <a:solidFill>
                  <a:schemeClr val="bg1"/>
                </a:solidFill>
              </a:rPr>
              <a:t>Reduce the number of nested calculations. </a:t>
            </a:r>
          </a:p>
          <a:p>
            <a:pPr marL="285750" indent="-285750">
              <a:buFont typeface="Arial" panose="020B0604020202020204" pitchFamily="34" charset="0"/>
              <a:buChar char="•"/>
            </a:pPr>
            <a:r>
              <a:rPr lang="en-IN" dirty="0">
                <a:solidFill>
                  <a:schemeClr val="bg1"/>
                </a:solidFill>
              </a:rPr>
              <a:t>Reduce the granularity of LOD or table calculations in the view. The more granular the calculation, the longer it takes</a:t>
            </a:r>
            <a:r>
              <a:rPr lang="en-IN" dirty="0" smtClean="0">
                <a:solidFill>
                  <a:schemeClr val="bg1"/>
                </a:solidFill>
              </a:rPr>
              <a:t>.</a:t>
            </a:r>
          </a:p>
          <a:p>
            <a:pPr marL="285750" lvl="1" indent="-285750" fontAlgn="base">
              <a:buFont typeface="Arial" panose="020B0604020202020204" pitchFamily="34" charset="0"/>
              <a:buChar char="•"/>
            </a:pPr>
            <a:r>
              <a:rPr lang="en-IN" dirty="0">
                <a:solidFill>
                  <a:schemeClr val="bg1"/>
                </a:solidFill>
              </a:rPr>
              <a:t>LODs - Look at the number of unique dimension members in the calculation. </a:t>
            </a:r>
          </a:p>
          <a:p>
            <a:pPr marL="285750" indent="-285750">
              <a:buFont typeface="Arial" panose="020B0604020202020204" pitchFamily="34" charset="0"/>
              <a:buChar char="•"/>
            </a:pPr>
            <a:r>
              <a:rPr lang="en-IN" dirty="0">
                <a:solidFill>
                  <a:schemeClr val="bg1"/>
                </a:solidFill>
              </a:rPr>
              <a:t>Table Calculations - the more marks in the view, the longer it will take to calculate</a:t>
            </a:r>
            <a:endParaRPr lang="en-IN" sz="2800" b="1"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361239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616744" cy="1600438"/>
          </a:xfrm>
          <a:prstGeom prst="rect">
            <a:avLst/>
          </a:prstGeom>
          <a:noFill/>
        </p:spPr>
        <p:txBody>
          <a:bodyPr wrap="square" rtlCol="0">
            <a:spAutoFit/>
          </a:bodyPr>
          <a:lstStyle/>
          <a:p>
            <a:pPr marL="285750" lvl="0" indent="-285750" fontAlgn="base">
              <a:buFont typeface="Arial" panose="020B0604020202020204" pitchFamily="34" charset="0"/>
              <a:buChar char="•"/>
            </a:pPr>
            <a:r>
              <a:rPr lang="en-IN" dirty="0">
                <a:solidFill>
                  <a:schemeClr val="bg1"/>
                </a:solidFill>
                <a:hlinkClick r:id="rId2"/>
              </a:rPr>
              <a:t>Where possible, use MIN or MAX instead of AVG.</a:t>
            </a:r>
            <a:r>
              <a:rPr lang="en-IN" dirty="0">
                <a:solidFill>
                  <a:schemeClr val="bg1"/>
                </a:solidFill>
              </a:rPr>
              <a:t> AVG requires more processing than MIN or MAX. Often rows will be duplicated and display the same result with MIN, MAX, or AVG. </a:t>
            </a:r>
          </a:p>
          <a:p>
            <a:pPr marL="285750" lvl="0" indent="-285750" fontAlgn="base">
              <a:buFont typeface="Arial" panose="020B0604020202020204" pitchFamily="34" charset="0"/>
              <a:buChar char="•"/>
            </a:pPr>
            <a:r>
              <a:rPr lang="en-IN" dirty="0">
                <a:solidFill>
                  <a:schemeClr val="bg1"/>
                </a:solidFill>
                <a:hlinkClick r:id="rId3"/>
              </a:rPr>
              <a:t>Make groups with calculations.</a:t>
            </a:r>
            <a:r>
              <a:rPr lang="en-IN" dirty="0">
                <a:solidFill>
                  <a:schemeClr val="bg1"/>
                </a:solidFill>
              </a:rPr>
              <a:t> Like include filters, calculated groups load only named members of the domain, whereas Tableau’s group function loads the entire domain. </a:t>
            </a:r>
          </a:p>
          <a:p>
            <a:pPr marL="285750" lvl="0" indent="-285750" fontAlgn="base">
              <a:buFont typeface="Arial" panose="020B0604020202020204" pitchFamily="34" charset="0"/>
              <a:buChar char="•"/>
            </a:pPr>
            <a:r>
              <a:rPr lang="en-IN" dirty="0">
                <a:solidFill>
                  <a:schemeClr val="bg1"/>
                </a:solidFill>
                <a:hlinkClick r:id="rId4"/>
              </a:rPr>
              <a:t>Use Booleans or numeric calculations instead of string calculations.</a:t>
            </a:r>
            <a:r>
              <a:rPr lang="en-IN" dirty="0">
                <a:solidFill>
                  <a:schemeClr val="bg1"/>
                </a:solidFill>
              </a:rPr>
              <a:t> Computers can process integers and Booleans (t/f) much faster than strings. Boolean&gt;</a:t>
            </a:r>
            <a:r>
              <a:rPr lang="en-IN" dirty="0" err="1">
                <a:solidFill>
                  <a:schemeClr val="bg1"/>
                </a:solidFill>
              </a:rPr>
              <a:t>Int</a:t>
            </a:r>
            <a:r>
              <a:rPr lang="en-IN" dirty="0">
                <a:solidFill>
                  <a:schemeClr val="bg1"/>
                </a:solidFill>
              </a:rPr>
              <a:t>&gt;Float&gt;Date&gt;</a:t>
            </a:r>
            <a:r>
              <a:rPr lang="en-IN" dirty="0" err="1">
                <a:solidFill>
                  <a:schemeClr val="bg1"/>
                </a:solidFill>
              </a:rPr>
              <a:t>DateTime</a:t>
            </a:r>
            <a:r>
              <a:rPr lang="en-IN" dirty="0">
                <a:solidFill>
                  <a:schemeClr val="bg1"/>
                </a:solidFill>
              </a:rPr>
              <a:t>&gt;String </a:t>
            </a:r>
          </a:p>
          <a:p>
            <a:endParaRPr lang="en-IN" dirty="0">
              <a:solidFill>
                <a:schemeClr val="bg1"/>
              </a:solidFill>
            </a:endParaRPr>
          </a:p>
        </p:txBody>
      </p:sp>
    </p:spTree>
    <p:extLst>
      <p:ext uri="{BB962C8B-B14F-4D97-AF65-F5344CB8AC3E}">
        <p14:creationId xmlns:p14="http://schemas.microsoft.com/office/powerpoint/2010/main" val="566073436"/>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1152</Words>
  <Application>Microsoft Office PowerPoint</Application>
  <PresentationFormat>Widescreen</PresentationFormat>
  <Paragraphs>73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Century Gothic</vt:lpstr>
      <vt:lpstr>Times New Roman</vt:lpstr>
      <vt:lpstr>Arial</vt:lpstr>
      <vt:lpstr>Noto Sans Symbols</vt:lpstr>
      <vt:lpstr>Wingdings</vt:lpstr>
      <vt:lpstr>Calibri</vt:lpstr>
      <vt:lpstr>Segoe UI</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PAVAN</cp:lastModifiedBy>
  <cp:revision>19</cp:revision>
  <dcterms:created xsi:type="dcterms:W3CDTF">2021-06-19T13:01:53Z</dcterms:created>
  <dcterms:modified xsi:type="dcterms:W3CDTF">2023-03-31T16:09:57Z</dcterms:modified>
</cp:coreProperties>
</file>