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48" r:id="rId1"/>
  </p:sldMasterIdLst>
  <p:notesMasterIdLst>
    <p:notesMasterId r:id="rId14"/>
  </p:notesMasterIdLst>
  <p:sldIdLst>
    <p:sldId id="256" r:id="rId2"/>
    <p:sldId id="270" r:id="rId3"/>
    <p:sldId id="282" r:id="rId4"/>
    <p:sldId id="271" r:id="rId5"/>
    <p:sldId id="272" r:id="rId6"/>
    <p:sldId id="273" r:id="rId7"/>
    <p:sldId id="274" r:id="rId8"/>
    <p:sldId id="277" r:id="rId9"/>
    <p:sldId id="278" r:id="rId10"/>
    <p:sldId id="279" r:id="rId11"/>
    <p:sldId id="280" r:id="rId12"/>
    <p:sldId id="283" r:id="rId13"/>
  </p:sldIdLst>
  <p:sldSz cx="12192000" cy="6858000"/>
  <p:notesSz cx="6858000" cy="9144000"/>
  <p:embeddedFontLst>
    <p:embeddedFont>
      <p:font typeface="Century Gothic" panose="020B0502020202020204" pitchFamily="3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Segoe UI" panose="020B05020402040202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_Toc130734373"/><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387996" y="206063"/>
            <a:ext cx="11679508" cy="1326524"/>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SzPts val="1680"/>
              <a:buNone/>
            </a:pPr>
            <a:r>
              <a:rPr lang="en-US" sz="7200" b="1" dirty="0" smtClean="0">
                <a:solidFill>
                  <a:schemeClr val="lt1"/>
                </a:solidFill>
                <a:latin typeface="Times New Roman"/>
                <a:ea typeface="Times New Roman"/>
                <a:cs typeface="Times New Roman"/>
                <a:sym typeface="Times New Roman"/>
              </a:rPr>
              <a:t>HR Analytics – JOB CLASSIFICATION</a:t>
            </a:r>
            <a:endParaRPr sz="7200" b="1" dirty="0">
              <a:solidFill>
                <a:schemeClr val="lt1"/>
              </a:solidFill>
              <a:latin typeface="Times New Roman"/>
              <a:ea typeface="Times New Roman"/>
              <a:cs typeface="Times New Roman"/>
              <a:sym typeface="Times New Roman"/>
            </a:endParaRPr>
          </a:p>
        </p:txBody>
      </p:sp>
      <p:sp>
        <p:nvSpPr>
          <p:cNvPr id="2" name="TextBox 1"/>
          <p:cNvSpPr txBox="1"/>
          <p:nvPr/>
        </p:nvSpPr>
        <p:spPr>
          <a:xfrm>
            <a:off x="9800822" y="6207617"/>
            <a:ext cx="2266682" cy="400110"/>
          </a:xfrm>
          <a:prstGeom prst="rect">
            <a:avLst/>
          </a:prstGeom>
          <a:noFill/>
        </p:spPr>
        <p:txBody>
          <a:bodyPr wrap="square" rtlCol="0">
            <a:spAutoFit/>
          </a:bodyPr>
          <a:lstStyle/>
          <a:p>
            <a:r>
              <a:rPr lang="en-IN" sz="2000" b="1" dirty="0" smtClean="0">
                <a:solidFill>
                  <a:schemeClr val="bg1"/>
                </a:solidFill>
              </a:rPr>
              <a:t>Pawan Nagar</a:t>
            </a:r>
            <a:endParaRPr lang="en-IN" sz="20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2832" y="3567448"/>
            <a:ext cx="8743743" cy="307777"/>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solidFill>
                  <a:schemeClr val="bg1"/>
                </a:solidFill>
              </a:rPr>
              <a:t>Bar chart are represent that PG and job class  </a:t>
            </a:r>
            <a:endParaRPr lang="en-IN"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32" y="478035"/>
            <a:ext cx="4639322" cy="2295845"/>
          </a:xfrm>
          <a:prstGeom prst="rect">
            <a:avLst/>
          </a:prstGeom>
        </p:spPr>
      </p:pic>
    </p:spTree>
    <p:extLst>
      <p:ext uri="{BB962C8B-B14F-4D97-AF65-F5344CB8AC3E}">
        <p14:creationId xmlns:p14="http://schemas.microsoft.com/office/powerpoint/2010/main" val="25160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668" y="347730"/>
            <a:ext cx="5100034" cy="1631216"/>
          </a:xfrm>
          <a:prstGeom prst="rect">
            <a:avLst/>
          </a:prstGeom>
          <a:noFill/>
        </p:spPr>
        <p:txBody>
          <a:bodyPr wrap="square" rtlCol="0">
            <a:spAutoFit/>
          </a:bodyPr>
          <a:lstStyle/>
          <a:p>
            <a:r>
              <a:rPr lang="en-IN" sz="2000" dirty="0" smtClean="0">
                <a:solidFill>
                  <a:schemeClr val="bg1"/>
                </a:solidFill>
              </a:rPr>
              <a:t>This column chart are represent that :- </a:t>
            </a:r>
          </a:p>
          <a:p>
            <a:pPr marL="342900" indent="-342900">
              <a:buFont typeface="Wingdings" panose="05000000000000000000" pitchFamily="2" charset="2"/>
              <a:buChar char="v"/>
            </a:pPr>
            <a:r>
              <a:rPr lang="en-IN" sz="2000" dirty="0" smtClean="0">
                <a:solidFill>
                  <a:schemeClr val="bg1"/>
                </a:solidFill>
              </a:rPr>
              <a:t>First column chart find relations PG and  job , job family's</a:t>
            </a:r>
          </a:p>
          <a:p>
            <a:pPr marL="342900" indent="-342900">
              <a:buFont typeface="Wingdings" panose="05000000000000000000" pitchFamily="2" charset="2"/>
              <a:buChar char="v"/>
            </a:pPr>
            <a:r>
              <a:rPr lang="en-IN" sz="2000" dirty="0" smtClean="0">
                <a:solidFill>
                  <a:schemeClr val="bg1"/>
                </a:solidFill>
              </a:rPr>
              <a:t>Second  column chart are represent PG and his contact level</a:t>
            </a:r>
            <a:endParaRPr lang="en-IN" sz="20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78" y="2410284"/>
            <a:ext cx="3057952" cy="255305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9713" y="2410284"/>
            <a:ext cx="4428675" cy="2553056"/>
          </a:xfrm>
          <a:prstGeom prst="rect">
            <a:avLst/>
          </a:prstGeom>
        </p:spPr>
      </p:pic>
    </p:spTree>
    <p:extLst>
      <p:ext uri="{BB962C8B-B14F-4D97-AF65-F5344CB8AC3E}">
        <p14:creationId xmlns:p14="http://schemas.microsoft.com/office/powerpoint/2010/main" val="103229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IN" sz="9600" b="1" dirty="0" smtClean="0">
                <a:solidFill>
                  <a:schemeClr val="bg1"/>
                </a:solidFill>
              </a:rPr>
              <a:t>Thankyou !</a:t>
            </a:r>
            <a:endParaRPr lang="en-IN" sz="9600" b="1" dirty="0">
              <a:solidFill>
                <a:schemeClr val="bg1"/>
              </a:solidFill>
            </a:endParaRPr>
          </a:p>
        </p:txBody>
      </p:sp>
    </p:spTree>
    <p:extLst>
      <p:ext uri="{BB962C8B-B14F-4D97-AF65-F5344CB8AC3E}">
        <p14:creationId xmlns:p14="http://schemas.microsoft.com/office/powerpoint/2010/main" val="2045916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2073" y="1880314"/>
            <a:ext cx="11681138" cy="4216539"/>
          </a:xfrm>
          <a:prstGeom prst="rect">
            <a:avLst/>
          </a:prstGeom>
          <a:noFill/>
        </p:spPr>
        <p:txBody>
          <a:bodyPr wrap="square" rtlCol="0">
            <a:spAutoFit/>
          </a:bodyPr>
          <a:lstStyle/>
          <a:p>
            <a:pPr algn="just"/>
            <a:endParaRPr lang="en-US" altLang="en-US" sz="2400" dirty="0">
              <a:solidFill>
                <a:schemeClr val="bg1"/>
              </a:solidFill>
              <a:ea typeface="Arial" panose="020B0604020202020204" pitchFamily="34" charset="0"/>
              <a:hlinkClick r:id="rId2"/>
            </a:endParaRPr>
          </a:p>
          <a:p>
            <a:r>
              <a:rPr lang="en-US" altLang="en-US" sz="2400" dirty="0" smtClean="0">
                <a:solidFill>
                  <a:schemeClr val="bg1"/>
                </a:solidFill>
                <a:ea typeface="Arial" panose="020B0604020202020204" pitchFamily="34" charset="0"/>
                <a:hlinkClick r:id="rId2"/>
              </a:rPr>
              <a:t> </a:t>
            </a:r>
            <a:r>
              <a:rPr lang="en-IN" sz="2000" dirty="0">
                <a:solidFill>
                  <a:schemeClr val="bg1"/>
                </a:solidFill>
              </a:rPr>
              <a:t>HR is not just about hiring people it is an ocean of its own. HR department goes through a constant journey of finding, selecting, </a:t>
            </a:r>
            <a:r>
              <a:rPr lang="en-IN" sz="2000" dirty="0" err="1">
                <a:solidFill>
                  <a:schemeClr val="bg1"/>
                </a:solidFill>
              </a:rPr>
              <a:t>onboarding</a:t>
            </a:r>
            <a:r>
              <a:rPr lang="en-IN" sz="2000" dirty="0">
                <a:solidFill>
                  <a:schemeClr val="bg1"/>
                </a:solidFill>
              </a:rPr>
              <a:t> and monitoring the right talent. You are required to use analytics concept to provide a smooth monitoring of workforce for the HR department. Job classifications reflect both job families and pay grade related information. This is especially relevant when new jobs are created which need to fit in the existing job structure. Jobs have a number of distinct features which impact the job’s classification. These include education level, experience, organizational impact, level of supervision, financial budget, and more. Knowing these factors for different jobs enables a job analyst to classify jobs into groups – which are connected to pay scales and benefit packages. </a:t>
            </a:r>
            <a:r>
              <a:rPr lang="en-IN" sz="2000" dirty="0" err="1">
                <a:solidFill>
                  <a:schemeClr val="bg1"/>
                </a:solidFill>
              </a:rPr>
              <a:t>Sundmark</a:t>
            </a:r>
            <a:r>
              <a:rPr lang="en-IN" sz="2000" dirty="0">
                <a:solidFill>
                  <a:schemeClr val="bg1"/>
                </a:solidFill>
              </a:rPr>
              <a:t> points out that Linear Discriminant Analysis (LDA) can be used to find combinations of features which characterize a number of classes of objects or events. Using LDA, </a:t>
            </a:r>
            <a:r>
              <a:rPr lang="en-IN" sz="2000" dirty="0" err="1">
                <a:solidFill>
                  <a:schemeClr val="bg1"/>
                </a:solidFill>
              </a:rPr>
              <a:t>Sundmark’s</a:t>
            </a:r>
            <a:r>
              <a:rPr lang="en-IN" sz="2000" dirty="0">
                <a:solidFill>
                  <a:schemeClr val="bg1"/>
                </a:solidFill>
              </a:rPr>
              <a:t> job classification data set can be used to classify newly created jobs in the existing job structure, providing guidelines for newly created functions.</a:t>
            </a:r>
          </a:p>
        </p:txBody>
      </p:sp>
      <p:sp>
        <p:nvSpPr>
          <p:cNvPr id="2" name="TextBox 1"/>
          <p:cNvSpPr txBox="1"/>
          <p:nvPr/>
        </p:nvSpPr>
        <p:spPr>
          <a:xfrm>
            <a:off x="695459" y="566670"/>
            <a:ext cx="3490175" cy="461665"/>
          </a:xfrm>
          <a:prstGeom prst="rect">
            <a:avLst/>
          </a:prstGeom>
          <a:noFill/>
        </p:spPr>
        <p:txBody>
          <a:bodyPr wrap="square" rtlCol="0">
            <a:spAutoFit/>
          </a:bodyPr>
          <a:lstStyle/>
          <a:p>
            <a:r>
              <a:rPr lang="en-IN" sz="2400" dirty="0" smtClean="0">
                <a:solidFill>
                  <a:schemeClr val="bg1"/>
                </a:solidFill>
              </a:rPr>
              <a:t>Problem Statement</a:t>
            </a:r>
            <a:endParaRPr lang="en-IN" sz="2400" dirty="0">
              <a:solidFill>
                <a:schemeClr val="bg1"/>
              </a:solidFill>
            </a:endParaRPr>
          </a:p>
        </p:txBody>
      </p:sp>
    </p:spTree>
    <p:extLst>
      <p:ext uri="{BB962C8B-B14F-4D97-AF65-F5344CB8AC3E}">
        <p14:creationId xmlns:p14="http://schemas.microsoft.com/office/powerpoint/2010/main" val="257554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0911" y="472112"/>
            <a:ext cx="1661375" cy="615553"/>
          </a:xfrm>
          <a:prstGeom prst="rect">
            <a:avLst/>
          </a:prstGeom>
          <a:noFill/>
        </p:spPr>
        <p:txBody>
          <a:bodyPr wrap="square" rtlCol="0">
            <a:spAutoFit/>
          </a:bodyPr>
          <a:lstStyle/>
          <a:p>
            <a:r>
              <a:rPr lang="en-IN" sz="2000" b="1" dirty="0">
                <a:solidFill>
                  <a:schemeClr val="bg1"/>
                </a:solidFill>
              </a:rPr>
              <a:t>Tools used </a:t>
            </a:r>
          </a:p>
          <a:p>
            <a:endParaRPr lang="en-IN" dirty="0">
              <a:solidFill>
                <a:schemeClr val="bg1"/>
              </a:solidFill>
            </a:endParaRPr>
          </a:p>
        </p:txBody>
      </p:sp>
      <p:sp>
        <p:nvSpPr>
          <p:cNvPr id="4" name="Rectangle 3"/>
          <p:cNvSpPr/>
          <p:nvPr/>
        </p:nvSpPr>
        <p:spPr>
          <a:xfrm>
            <a:off x="540911" y="1336771"/>
            <a:ext cx="10187189" cy="617285"/>
          </a:xfrm>
          <a:prstGeom prst="rect">
            <a:avLst/>
          </a:prstGeom>
        </p:spPr>
        <p:txBody>
          <a:bodyPr wrap="square">
            <a:spAutoFit/>
          </a:bodyPr>
          <a:lstStyle/>
          <a:p>
            <a:pPr marL="6350" marR="180975" indent="-6350" algn="just">
              <a:lnSpc>
                <a:spcPct val="111000"/>
              </a:lnSpc>
              <a:spcAft>
                <a:spcPts val="20"/>
              </a:spcAft>
            </a:pPr>
            <a:r>
              <a:rPr lang="en-IN" sz="1600" dirty="0">
                <a:solidFill>
                  <a:schemeClr val="bg1"/>
                </a:solidFill>
                <a:latin typeface="Arial" panose="020B0604020202020204" pitchFamily="34" charset="0"/>
                <a:ea typeface="Arial" panose="020B0604020202020204" pitchFamily="34" charset="0"/>
              </a:rPr>
              <a:t>Business Intelligence tools and libraries works such as Excel, Power BI are used to build the whole framework.  </a:t>
            </a:r>
          </a:p>
        </p:txBody>
      </p:sp>
      <p:pic>
        <p:nvPicPr>
          <p:cNvPr id="5" name="Picture 4"/>
          <p:cNvPicPr/>
          <p:nvPr/>
        </p:nvPicPr>
        <p:blipFill>
          <a:blip r:embed="rId2"/>
          <a:stretch>
            <a:fillRect/>
          </a:stretch>
        </p:blipFill>
        <p:spPr>
          <a:xfrm>
            <a:off x="1455312" y="2782037"/>
            <a:ext cx="3429000" cy="1628775"/>
          </a:xfrm>
          <a:prstGeom prst="rect">
            <a:avLst/>
          </a:prstGeom>
        </p:spPr>
      </p:pic>
      <p:pic>
        <p:nvPicPr>
          <p:cNvPr id="3" name="Picture 2"/>
          <p:cNvPicPr>
            <a:picLocks noChangeAspect="1"/>
          </p:cNvPicPr>
          <p:nvPr/>
        </p:nvPicPr>
        <p:blipFill>
          <a:blip r:embed="rId3"/>
          <a:stretch>
            <a:fillRect/>
          </a:stretch>
        </p:blipFill>
        <p:spPr>
          <a:xfrm>
            <a:off x="5511796" y="2782037"/>
            <a:ext cx="3383573" cy="1628775"/>
          </a:xfrm>
          <a:prstGeom prst="rect">
            <a:avLst/>
          </a:prstGeom>
        </p:spPr>
      </p:pic>
    </p:spTree>
    <p:extLst>
      <p:ext uri="{BB962C8B-B14F-4D97-AF65-F5344CB8AC3E}">
        <p14:creationId xmlns:p14="http://schemas.microsoft.com/office/powerpoint/2010/main" val="406468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183" y="218941"/>
            <a:ext cx="11861442" cy="1600438"/>
          </a:xfrm>
          <a:prstGeom prst="rect">
            <a:avLst/>
          </a:prstGeom>
          <a:noFill/>
        </p:spPr>
        <p:txBody>
          <a:bodyPr wrap="square" rtlCol="0">
            <a:spAutoFit/>
          </a:bodyPr>
          <a:lstStyle/>
          <a:p>
            <a:r>
              <a:rPr lang="en-IN" b="1" dirty="0">
                <a:solidFill>
                  <a:schemeClr val="bg1"/>
                </a:solidFill>
              </a:rPr>
              <a:t>Tableau Architecture </a:t>
            </a:r>
            <a:endParaRPr lang="en-IN" b="1" dirty="0" smtClean="0">
              <a:solidFill>
                <a:schemeClr val="bg1"/>
              </a:solidFill>
            </a:endParaRPr>
          </a:p>
          <a:p>
            <a:r>
              <a:rPr lang="en-IN" dirty="0">
                <a:solidFill>
                  <a:schemeClr val="bg1"/>
                </a:solidFill>
              </a:rPr>
              <a:t>Tableau has a highly scalable, n-tier client-server architecture that serves mobile clients, web clients and desktop-installed software. Tableau Server architecture supports fast and flexible deployments. </a:t>
            </a:r>
          </a:p>
          <a:p>
            <a:r>
              <a:rPr lang="en-IN" dirty="0">
                <a:solidFill>
                  <a:schemeClr val="bg1"/>
                </a:solidFill>
              </a:rPr>
              <a:t> </a:t>
            </a:r>
          </a:p>
          <a:p>
            <a:r>
              <a:rPr lang="en-IN" dirty="0">
                <a:solidFill>
                  <a:schemeClr val="bg1"/>
                </a:solidFill>
              </a:rPr>
              <a:t>The following diagram shows Tableau Server’s architecture: </a:t>
            </a:r>
          </a:p>
          <a:p>
            <a:r>
              <a:rPr lang="en-IN" dirty="0" smtClean="0">
                <a:solidFill>
                  <a:schemeClr val="bg1"/>
                </a:solidFill>
              </a:rPr>
              <a:t>. </a:t>
            </a:r>
            <a:endParaRPr lang="en-IN" dirty="0">
              <a:solidFill>
                <a:schemeClr val="bg1"/>
              </a:solidFill>
            </a:endParaRPr>
          </a:p>
          <a:p>
            <a:endParaRPr lang="en-IN" dirty="0">
              <a:solidFill>
                <a:schemeClr val="bg1"/>
              </a:solidFill>
            </a:endParaRPr>
          </a:p>
        </p:txBody>
      </p:sp>
      <p:sp>
        <p:nvSpPr>
          <p:cNvPr id="6" name="TextBox 5"/>
          <p:cNvSpPr txBox="1"/>
          <p:nvPr/>
        </p:nvSpPr>
        <p:spPr>
          <a:xfrm>
            <a:off x="193183" y="4134118"/>
            <a:ext cx="11861442" cy="2462213"/>
          </a:xfrm>
          <a:prstGeom prst="rect">
            <a:avLst/>
          </a:prstGeom>
          <a:noFill/>
        </p:spPr>
        <p:txBody>
          <a:bodyPr wrap="square" rtlCol="0">
            <a:spAutoFit/>
          </a:bodyPr>
          <a:lstStyle/>
          <a:p>
            <a:r>
              <a:rPr lang="en-IN" dirty="0" smtClean="0">
                <a:solidFill>
                  <a:schemeClr val="bg1"/>
                </a:solidFill>
              </a:rPr>
              <a:t>Tableau </a:t>
            </a:r>
            <a:r>
              <a:rPr lang="en-IN" dirty="0">
                <a:solidFill>
                  <a:schemeClr val="bg1"/>
                </a:solidFill>
              </a:rPr>
              <a:t>Server is internally managed by the multiple server processes. </a:t>
            </a:r>
          </a:p>
          <a:p>
            <a:r>
              <a:rPr lang="en-IN" dirty="0">
                <a:solidFill>
                  <a:schemeClr val="bg1"/>
                </a:solidFill>
              </a:rPr>
              <a:t> </a:t>
            </a:r>
            <a:r>
              <a:rPr lang="en-IN" b="1" dirty="0">
                <a:solidFill>
                  <a:schemeClr val="bg1"/>
                </a:solidFill>
              </a:rPr>
              <a:t>Gateway/Load Balancer</a:t>
            </a:r>
            <a:r>
              <a:rPr lang="en-IN" dirty="0">
                <a:solidFill>
                  <a:schemeClr val="bg1"/>
                </a:solidFill>
              </a:rPr>
              <a:t> </a:t>
            </a:r>
            <a:endParaRPr lang="en-IN" b="1" dirty="0">
              <a:solidFill>
                <a:schemeClr val="bg1"/>
              </a:solidFill>
            </a:endParaRPr>
          </a:p>
          <a:p>
            <a:r>
              <a:rPr lang="en-IN" dirty="0">
                <a:solidFill>
                  <a:schemeClr val="bg1"/>
                </a:solidFill>
              </a:rPr>
              <a:t>It acts as an Entry gate to the Tableau Server and also balances the load to the Server if multiple Processes are configured. </a:t>
            </a:r>
          </a:p>
          <a:p>
            <a:r>
              <a:rPr lang="en-IN" b="1" dirty="0" smtClean="0">
                <a:solidFill>
                  <a:schemeClr val="bg1"/>
                </a:solidFill>
              </a:rPr>
              <a:t> </a:t>
            </a:r>
            <a:r>
              <a:rPr lang="en-IN" b="1" dirty="0">
                <a:solidFill>
                  <a:schemeClr val="bg1"/>
                </a:solidFill>
              </a:rPr>
              <a:t>Application Server:- </a:t>
            </a:r>
          </a:p>
          <a:p>
            <a:r>
              <a:rPr lang="en-IN" dirty="0">
                <a:solidFill>
                  <a:schemeClr val="bg1"/>
                </a:solidFill>
              </a:rPr>
              <a:t>Application Server processes (wgserver.exe) handle browsing and permissions for the Tableau Server web and mobile interfaces. When a user opens a view in a client device, that user starts a session on Tableau Server. This means that an Application Server thread starts and checks the permissions for that user and that view. </a:t>
            </a:r>
          </a:p>
          <a:p>
            <a:r>
              <a:rPr lang="en-IN" b="1" dirty="0">
                <a:solidFill>
                  <a:schemeClr val="bg1"/>
                </a:solidFill>
              </a:rPr>
              <a:t>Repository:- </a:t>
            </a:r>
          </a:p>
          <a:p>
            <a:r>
              <a:rPr lang="en-IN" dirty="0">
                <a:solidFill>
                  <a:schemeClr val="bg1"/>
                </a:solidFill>
              </a:rPr>
              <a:t>Tableau Server Repository is a PostgreSQL database that stores server data. This data includes information about Tableau Server users, groups and group assignments, permissions, projects, data sources, and extract metadata and refresh information. </a:t>
            </a:r>
          </a:p>
          <a:p>
            <a:endParaRPr lang="en-IN" dirty="0">
              <a:solidFill>
                <a:schemeClr val="bg1"/>
              </a:solidFill>
            </a:endParaRPr>
          </a:p>
        </p:txBody>
      </p:sp>
      <p:pic>
        <p:nvPicPr>
          <p:cNvPr id="7" name="Picture 6"/>
          <p:cNvPicPr/>
          <p:nvPr/>
        </p:nvPicPr>
        <p:blipFill>
          <a:blip r:embed="rId2"/>
          <a:stretch>
            <a:fillRect/>
          </a:stretch>
        </p:blipFill>
        <p:spPr>
          <a:xfrm>
            <a:off x="193183" y="1385726"/>
            <a:ext cx="5359963" cy="2645361"/>
          </a:xfrm>
          <a:prstGeom prst="rect">
            <a:avLst/>
          </a:prstGeom>
        </p:spPr>
      </p:pic>
    </p:spTree>
    <p:extLst>
      <p:ext uri="{BB962C8B-B14F-4D97-AF65-F5344CB8AC3E}">
        <p14:creationId xmlns:p14="http://schemas.microsoft.com/office/powerpoint/2010/main" val="229558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031" y="167425"/>
            <a:ext cx="12088969" cy="3323987"/>
          </a:xfrm>
          <a:prstGeom prst="rect">
            <a:avLst/>
          </a:prstGeom>
          <a:noFill/>
        </p:spPr>
        <p:txBody>
          <a:bodyPr wrap="square" rtlCol="0">
            <a:spAutoFit/>
          </a:bodyPr>
          <a:lstStyle/>
          <a:p>
            <a:r>
              <a:rPr lang="en-IN" b="1" dirty="0">
                <a:solidFill>
                  <a:schemeClr val="bg1"/>
                </a:solidFill>
              </a:rPr>
              <a:t>VIZQL Server:- </a:t>
            </a:r>
          </a:p>
          <a:p>
            <a:r>
              <a:rPr lang="en-IN" dirty="0">
                <a:solidFill>
                  <a:schemeClr val="bg1"/>
                </a:solidFill>
              </a:rPr>
              <a:t>Once a view is opened, the client sends a request to the </a:t>
            </a:r>
            <a:r>
              <a:rPr lang="en-IN" dirty="0" err="1">
                <a:solidFill>
                  <a:schemeClr val="bg1"/>
                </a:solidFill>
              </a:rPr>
              <a:t>VizQL</a:t>
            </a:r>
            <a:r>
              <a:rPr lang="en-IN" dirty="0">
                <a:solidFill>
                  <a:schemeClr val="bg1"/>
                </a:solidFill>
              </a:rPr>
              <a:t> process (vizqlserver.exe). The </a:t>
            </a:r>
            <a:r>
              <a:rPr lang="en-IN" dirty="0" err="1">
                <a:solidFill>
                  <a:schemeClr val="bg1"/>
                </a:solidFill>
              </a:rPr>
              <a:t>VizQL</a:t>
            </a:r>
            <a:r>
              <a:rPr lang="en-IN" dirty="0">
                <a:solidFill>
                  <a:schemeClr val="bg1"/>
                </a:solidFill>
              </a:rPr>
              <a:t> process then sends queries directly to the data source, returning a result set that is rendered as images and presented to the user. Each </a:t>
            </a:r>
            <a:r>
              <a:rPr lang="en-IN" dirty="0" err="1">
                <a:solidFill>
                  <a:schemeClr val="bg1"/>
                </a:solidFill>
              </a:rPr>
              <a:t>VizQL</a:t>
            </a:r>
            <a:r>
              <a:rPr lang="en-IN" dirty="0">
                <a:solidFill>
                  <a:schemeClr val="bg1"/>
                </a:solidFill>
              </a:rPr>
              <a:t> Server has its own cache that can be shared across multiple users </a:t>
            </a:r>
          </a:p>
          <a:p>
            <a:r>
              <a:rPr lang="en-IN" dirty="0">
                <a:solidFill>
                  <a:schemeClr val="bg1"/>
                </a:solidFill>
              </a:rPr>
              <a:t> </a:t>
            </a:r>
            <a:r>
              <a:rPr lang="en-IN" b="1" dirty="0">
                <a:solidFill>
                  <a:schemeClr val="bg1"/>
                </a:solidFill>
              </a:rPr>
              <a:t>5) Data Engine:- </a:t>
            </a:r>
            <a:endParaRPr lang="en-IN" dirty="0">
              <a:solidFill>
                <a:schemeClr val="bg1"/>
              </a:solidFill>
            </a:endParaRPr>
          </a:p>
          <a:p>
            <a:r>
              <a:rPr lang="en-IN" dirty="0">
                <a:solidFill>
                  <a:schemeClr val="bg1"/>
                </a:solidFill>
              </a:rPr>
              <a:t>It Stores data  extracts and answers queries</a:t>
            </a:r>
          </a:p>
          <a:p>
            <a:r>
              <a:rPr lang="en-IN" b="1" dirty="0">
                <a:solidFill>
                  <a:schemeClr val="bg1"/>
                </a:solidFill>
              </a:rPr>
              <a:t>Backgrounder:- </a:t>
            </a:r>
          </a:p>
          <a:p>
            <a:r>
              <a:rPr lang="en-IN" dirty="0">
                <a:solidFill>
                  <a:schemeClr val="bg1"/>
                </a:solidFill>
              </a:rPr>
              <a:t>The backgrounder Executes server tasks which includes refreshes scheduled extracts, tasks initiated from </a:t>
            </a:r>
            <a:r>
              <a:rPr lang="en-IN" dirty="0" err="1">
                <a:solidFill>
                  <a:schemeClr val="bg1"/>
                </a:solidFill>
              </a:rPr>
              <a:t>tabcmd</a:t>
            </a:r>
            <a:r>
              <a:rPr lang="en-IN" dirty="0">
                <a:solidFill>
                  <a:schemeClr val="bg1"/>
                </a:solidFill>
              </a:rPr>
              <a:t> and manages other background tasks. </a:t>
            </a:r>
            <a:endParaRPr lang="en-IN" dirty="0" smtClean="0">
              <a:solidFill>
                <a:schemeClr val="bg1"/>
              </a:solidFill>
            </a:endParaRPr>
          </a:p>
          <a:p>
            <a:r>
              <a:rPr lang="en-IN" b="1" dirty="0">
                <a:solidFill>
                  <a:schemeClr val="bg1"/>
                </a:solidFill>
              </a:rPr>
              <a:t>Data Server:- </a:t>
            </a:r>
          </a:p>
          <a:p>
            <a:r>
              <a:rPr lang="en-IN" dirty="0">
                <a:solidFill>
                  <a:schemeClr val="bg1"/>
                </a:solidFill>
              </a:rPr>
              <a:t>Data Server Manages connections to Tableau Server data sources </a:t>
            </a:r>
          </a:p>
          <a:p>
            <a:r>
              <a:rPr lang="en-IN" dirty="0">
                <a:solidFill>
                  <a:schemeClr val="bg1"/>
                </a:solidFill>
              </a:rPr>
              <a:t>It also maintains metadata from Tableau Desktop, such as calculations, definitions, and groups. </a:t>
            </a:r>
          </a:p>
          <a:p>
            <a:r>
              <a:rPr lang="en-IN" dirty="0">
                <a:solidFill>
                  <a:schemeClr val="bg1"/>
                </a:solidFill>
              </a:rPr>
              <a:t> </a:t>
            </a:r>
          </a:p>
          <a:p>
            <a:endParaRPr lang="en-IN" dirty="0">
              <a:solidFill>
                <a:schemeClr val="bg1"/>
              </a:solidFill>
            </a:endParaRPr>
          </a:p>
          <a:p>
            <a:endParaRPr lang="en-IN" dirty="0">
              <a:solidFill>
                <a:schemeClr val="bg1"/>
              </a:solidFill>
            </a:endParaRPr>
          </a:p>
        </p:txBody>
      </p:sp>
      <p:sp>
        <p:nvSpPr>
          <p:cNvPr id="5" name="TextBox 4"/>
          <p:cNvSpPr txBox="1"/>
          <p:nvPr/>
        </p:nvSpPr>
        <p:spPr>
          <a:xfrm>
            <a:off x="193183" y="2968192"/>
            <a:ext cx="3155324" cy="338554"/>
          </a:xfrm>
          <a:prstGeom prst="rect">
            <a:avLst/>
          </a:prstGeom>
          <a:noFill/>
        </p:spPr>
        <p:txBody>
          <a:bodyPr wrap="square" rtlCol="0">
            <a:spAutoFit/>
          </a:bodyPr>
          <a:lstStyle/>
          <a:p>
            <a:r>
              <a:rPr lang="en-IN" sz="1600" dirty="0">
                <a:solidFill>
                  <a:schemeClr val="bg1"/>
                </a:solidFill>
              </a:rPr>
              <a:t>Tableau Communication Flow </a:t>
            </a:r>
          </a:p>
        </p:txBody>
      </p:sp>
      <p:pic>
        <p:nvPicPr>
          <p:cNvPr id="7" name="Picture 6"/>
          <p:cNvPicPr/>
          <p:nvPr/>
        </p:nvPicPr>
        <p:blipFill>
          <a:blip r:embed="rId2"/>
          <a:stretch>
            <a:fillRect/>
          </a:stretch>
        </p:blipFill>
        <p:spPr>
          <a:xfrm>
            <a:off x="662721" y="3491412"/>
            <a:ext cx="3870642" cy="2997111"/>
          </a:xfrm>
          <a:prstGeom prst="rect">
            <a:avLst/>
          </a:prstGeom>
        </p:spPr>
      </p:pic>
    </p:spTree>
    <p:extLst>
      <p:ext uri="{BB962C8B-B14F-4D97-AF65-F5344CB8AC3E}">
        <p14:creationId xmlns:p14="http://schemas.microsoft.com/office/powerpoint/2010/main" val="360968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06062" y="97795"/>
            <a:ext cx="38405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8834" tIns="45720" rIns="91440" bIns="0" numCol="1" anchor="ctr" anchorCtr="0" compatLnSpc="1">
            <a:prstTxWarp prst="textNoShape">
              <a:avLst/>
            </a:prstTxWarp>
            <a:spAutoFit/>
          </a:bodyPr>
          <a:lstStyle/>
          <a:p>
            <a:endParaRPr lang="en-IN">
              <a:solidFill>
                <a:schemeClr val="bg1"/>
              </a:solidFill>
            </a:endParaRPr>
          </a:p>
        </p:txBody>
      </p:sp>
      <p:pic>
        <p:nvPicPr>
          <p:cNvPr id="2049" name="Picture 7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62" y="914401"/>
            <a:ext cx="5730875" cy="37576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6062" y="360608"/>
            <a:ext cx="2975020" cy="400110"/>
          </a:xfrm>
          <a:prstGeom prst="rect">
            <a:avLst/>
          </a:prstGeom>
          <a:noFill/>
        </p:spPr>
        <p:txBody>
          <a:bodyPr wrap="square" rtlCol="0">
            <a:spAutoFit/>
          </a:bodyPr>
          <a:lstStyle/>
          <a:p>
            <a:r>
              <a:rPr lang="en-IN" sz="2000" dirty="0">
                <a:solidFill>
                  <a:schemeClr val="bg1"/>
                </a:solidFill>
              </a:rPr>
              <a:t>Functional Architecture</a:t>
            </a:r>
          </a:p>
        </p:txBody>
      </p:sp>
      <p:sp>
        <p:nvSpPr>
          <p:cNvPr id="8" name="TextBox 7"/>
          <p:cNvSpPr txBox="1"/>
          <p:nvPr/>
        </p:nvSpPr>
        <p:spPr>
          <a:xfrm>
            <a:off x="206062" y="5293217"/>
            <a:ext cx="11037195" cy="307777"/>
          </a:xfrm>
          <a:prstGeom prst="rect">
            <a:avLst/>
          </a:prstGeom>
          <a:noFill/>
        </p:spPr>
        <p:txBody>
          <a:bodyPr wrap="square" rtlCol="0">
            <a:spAutoFit/>
          </a:bodyPr>
          <a:lstStyle/>
          <a:p>
            <a:r>
              <a:rPr lang="en-IN">
                <a:solidFill>
                  <a:schemeClr val="bg1"/>
                </a:solidFill>
              </a:rPr>
              <a:t>Figure 1: Functional Architecture of Business Intelligence </a:t>
            </a:r>
          </a:p>
        </p:txBody>
      </p:sp>
    </p:spTree>
    <p:extLst>
      <p:ext uri="{BB962C8B-B14F-4D97-AF65-F5344CB8AC3E}">
        <p14:creationId xmlns:p14="http://schemas.microsoft.com/office/powerpoint/2010/main" val="143505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9244" y="3837904"/>
            <a:ext cx="11792755" cy="1600438"/>
          </a:xfrm>
          <a:prstGeom prst="rect">
            <a:avLst/>
          </a:prstGeom>
          <a:noFill/>
        </p:spPr>
        <p:txBody>
          <a:bodyPr wrap="square" rtlCol="0">
            <a:spAutoFit/>
          </a:bodyPr>
          <a:lstStyle/>
          <a:p>
            <a:pPr lvl="0" fontAlgn="base"/>
            <a:r>
              <a:rPr lang="en-IN" b="1" dirty="0">
                <a:solidFill>
                  <a:schemeClr val="bg1"/>
                </a:solidFill>
              </a:rPr>
              <a:t>Tableau Online</a:t>
            </a:r>
            <a:r>
              <a:rPr lang="en-IN" dirty="0">
                <a:solidFill>
                  <a:schemeClr val="bg1"/>
                </a:solidFill>
              </a:rPr>
              <a:t> Get up and running quickly with no hardware required. Tableau Online is fully hosted by Tableau so all upgrades and maintenance are automatically managed for you. </a:t>
            </a:r>
          </a:p>
          <a:p>
            <a:pPr lvl="0" fontAlgn="base"/>
            <a:r>
              <a:rPr lang="en-IN" b="1" dirty="0">
                <a:solidFill>
                  <a:schemeClr val="bg1"/>
                </a:solidFill>
              </a:rPr>
              <a:t>Tableau Server</a:t>
            </a:r>
            <a:r>
              <a:rPr lang="en-IN" dirty="0">
                <a:solidFill>
                  <a:schemeClr val="bg1"/>
                </a:solidFill>
              </a:rPr>
              <a:t> deployed on public cloud: Leverage the flexibility and scalability of cloud infrastructure without giving up control. Deploy to Amazon Web Services, Google Cloud Platform, or Microsoft Azure infrastructure to quickly get started with Tableau Server (on your choice of Windows or Linux). Bring your own license or purchase on your preferred marketplace. </a:t>
            </a:r>
          </a:p>
          <a:p>
            <a:pPr lvl="0" fontAlgn="base"/>
            <a:r>
              <a:rPr lang="en-IN" b="1" dirty="0">
                <a:solidFill>
                  <a:schemeClr val="bg1"/>
                </a:solidFill>
              </a:rPr>
              <a:t>Tableau Server deployed on-premises</a:t>
            </a:r>
            <a:r>
              <a:rPr lang="en-IN" dirty="0">
                <a:solidFill>
                  <a:schemeClr val="bg1"/>
                </a:solidFill>
              </a:rPr>
              <a:t>: Manage and scale your own hardware and software (whether Windows or Linux) as needed. Customize your deployment as you see fit.</a:t>
            </a:r>
            <a:r>
              <a:rPr lang="en-IN" b="1" dirty="0">
                <a:solidFill>
                  <a:schemeClr val="bg1"/>
                </a:solidFill>
              </a:rPr>
              <a:t> </a:t>
            </a:r>
            <a:endParaRPr lang="en-IN" dirty="0">
              <a:solidFill>
                <a:schemeClr val="bg1"/>
              </a:solidFill>
            </a:endParaRPr>
          </a:p>
        </p:txBody>
      </p:sp>
      <p:sp>
        <p:nvSpPr>
          <p:cNvPr id="2" name="Rectangle 1"/>
          <p:cNvSpPr/>
          <p:nvPr/>
        </p:nvSpPr>
        <p:spPr>
          <a:xfrm>
            <a:off x="399245" y="189527"/>
            <a:ext cx="2129109" cy="322845"/>
          </a:xfrm>
          <a:prstGeom prst="rect">
            <a:avLst/>
          </a:prstGeom>
        </p:spPr>
        <p:txBody>
          <a:bodyPr wrap="none">
            <a:spAutoFit/>
          </a:bodyPr>
          <a:lstStyle/>
          <a:p>
            <a:pPr marL="6350" indent="-6350">
              <a:lnSpc>
                <a:spcPct val="107000"/>
              </a:lnSpc>
              <a:spcAft>
                <a:spcPts val="1435"/>
              </a:spcAft>
            </a:pPr>
            <a:r>
              <a:rPr lang="en-IN" b="1" dirty="0">
                <a:solidFill>
                  <a:schemeClr val="bg1"/>
                </a:solidFill>
                <a:latin typeface="Calibri" panose="020F0502020204030204" pitchFamily="34" charset="0"/>
                <a:ea typeface="Calibri" panose="020F0502020204030204" pitchFamily="34" charset="0"/>
              </a:rPr>
              <a:t>. Deployment Description </a:t>
            </a:r>
          </a:p>
        </p:txBody>
      </p:sp>
      <p:pic>
        <p:nvPicPr>
          <p:cNvPr id="6" name="Picture 5"/>
          <p:cNvPicPr/>
          <p:nvPr/>
        </p:nvPicPr>
        <p:blipFill>
          <a:blip r:embed="rId2"/>
          <a:stretch>
            <a:fillRect/>
          </a:stretch>
        </p:blipFill>
        <p:spPr>
          <a:xfrm>
            <a:off x="399245" y="638438"/>
            <a:ext cx="5727700" cy="3073400"/>
          </a:xfrm>
          <a:prstGeom prst="rect">
            <a:avLst/>
          </a:prstGeom>
        </p:spPr>
      </p:pic>
    </p:spTree>
    <p:extLst>
      <p:ext uri="{BB962C8B-B14F-4D97-AF65-F5344CB8AC3E}">
        <p14:creationId xmlns:p14="http://schemas.microsoft.com/office/powerpoint/2010/main" val="376366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909" y="103032"/>
            <a:ext cx="12076091" cy="2031325"/>
          </a:xfrm>
          <a:prstGeom prst="rect">
            <a:avLst/>
          </a:prstGeom>
          <a:noFill/>
        </p:spPr>
        <p:txBody>
          <a:bodyPr wrap="square" rtlCol="0">
            <a:spAutoFit/>
          </a:bodyPr>
          <a:lstStyle/>
          <a:p>
            <a:pPr algn="ctr"/>
            <a:r>
              <a:rPr lang="en-IN" sz="2400" b="1" u="sng" dirty="0">
                <a:solidFill>
                  <a:schemeClr val="bg1"/>
                </a:solidFill>
              </a:rPr>
              <a:t>HR  </a:t>
            </a:r>
            <a:r>
              <a:rPr lang="en-IN" sz="2400" b="1" u="sng" dirty="0" smtClean="0">
                <a:solidFill>
                  <a:schemeClr val="bg1"/>
                </a:solidFill>
              </a:rPr>
              <a:t>Analytic job classification</a:t>
            </a:r>
          </a:p>
          <a:p>
            <a:pPr algn="ctr"/>
            <a:endParaRPr lang="en-IN" sz="2000" u="sng" dirty="0">
              <a:solidFill>
                <a:schemeClr val="bg1"/>
              </a:solidFill>
            </a:endParaRPr>
          </a:p>
          <a:p>
            <a:pPr algn="ctr"/>
            <a:r>
              <a:rPr lang="en-IN" b="1" dirty="0" smtClean="0">
                <a:solidFill>
                  <a:schemeClr val="bg1"/>
                </a:solidFill>
              </a:rPr>
              <a:t>Wireframe</a:t>
            </a:r>
          </a:p>
          <a:p>
            <a:pPr algn="ctr"/>
            <a:endParaRPr lang="en-IN" sz="2000" b="1" dirty="0">
              <a:solidFill>
                <a:schemeClr val="bg1"/>
              </a:solidFill>
            </a:endParaRPr>
          </a:p>
          <a:p>
            <a:pPr algn="ctr"/>
            <a:endParaRPr lang="en-IN" dirty="0" smtClean="0">
              <a:solidFill>
                <a:schemeClr val="bg1"/>
              </a:solidFill>
            </a:endParaRPr>
          </a:p>
          <a:p>
            <a:pPr algn="ctr"/>
            <a:r>
              <a:rPr lang="en-IN" dirty="0" smtClean="0">
                <a:solidFill>
                  <a:schemeClr val="bg1"/>
                </a:solidFill>
              </a:rPr>
              <a:t>As </a:t>
            </a:r>
            <a:r>
              <a:rPr lang="en-IN" dirty="0">
                <a:solidFill>
                  <a:schemeClr val="bg1"/>
                </a:solidFill>
              </a:rPr>
              <a:t>per the problem statement, we have divided analysis into three sections: - </a:t>
            </a:r>
          </a:p>
          <a:p>
            <a:pPr algn="ctr"/>
            <a:endParaRPr lang="en-IN" sz="2000" dirty="0">
              <a:solidFill>
                <a:schemeClr val="bg1"/>
              </a:solidFill>
            </a:endParaRPr>
          </a:p>
        </p:txBody>
      </p:sp>
      <p:sp>
        <p:nvSpPr>
          <p:cNvPr id="6" name="TextBox 5"/>
          <p:cNvSpPr txBox="1"/>
          <p:nvPr/>
        </p:nvSpPr>
        <p:spPr>
          <a:xfrm>
            <a:off x="2897746" y="2072802"/>
            <a:ext cx="6065950" cy="307777"/>
          </a:xfrm>
          <a:prstGeom prst="rect">
            <a:avLst/>
          </a:prstGeom>
          <a:noFill/>
        </p:spPr>
        <p:txBody>
          <a:bodyPr wrap="square" rtlCol="0">
            <a:spAutoFit/>
          </a:bodyPr>
          <a:lstStyle/>
          <a:p>
            <a:r>
              <a:rPr lang="en-IN" b="1" dirty="0">
                <a:solidFill>
                  <a:schemeClr val="bg1"/>
                </a:solidFill>
              </a:rPr>
              <a:t>Some Tiles for Quick Analysis:</a:t>
            </a:r>
            <a:endParaRPr lang="en-IN" dirty="0">
              <a:solidFill>
                <a:schemeClr val="bg1"/>
              </a:solidFill>
            </a:endParaRPr>
          </a:p>
        </p:txBody>
      </p:sp>
      <p:sp>
        <p:nvSpPr>
          <p:cNvPr id="7" name="TextBox 6"/>
          <p:cNvSpPr txBox="1"/>
          <p:nvPr/>
        </p:nvSpPr>
        <p:spPr>
          <a:xfrm>
            <a:off x="2897746" y="3526666"/>
            <a:ext cx="5705340" cy="1169551"/>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bg1"/>
                </a:solidFill>
              </a:rPr>
              <a:t>In this section of dashboard, we tried to interpret the followings:-  </a:t>
            </a:r>
          </a:p>
          <a:p>
            <a:pPr marL="285750" lvl="1" indent="-285750" fontAlgn="base">
              <a:buFont typeface="Wingdings" panose="05000000000000000000" pitchFamily="2" charset="2"/>
              <a:buChar char="v"/>
            </a:pPr>
            <a:r>
              <a:rPr lang="en-IN" dirty="0">
                <a:solidFill>
                  <a:schemeClr val="bg1"/>
                </a:solidFill>
              </a:rPr>
              <a:t>First tile show that </a:t>
            </a:r>
            <a:r>
              <a:rPr lang="en-IN" dirty="0" smtClean="0">
                <a:solidFill>
                  <a:schemeClr val="bg1"/>
                </a:solidFill>
              </a:rPr>
              <a:t>total job of class  </a:t>
            </a:r>
            <a:endParaRPr lang="en-IN" dirty="0">
              <a:solidFill>
                <a:schemeClr val="bg1"/>
              </a:solidFill>
            </a:endParaRPr>
          </a:p>
          <a:p>
            <a:pPr marL="285750" lvl="1" indent="-285750" fontAlgn="base">
              <a:buFont typeface="Wingdings" panose="05000000000000000000" pitchFamily="2" charset="2"/>
              <a:buChar char="v"/>
            </a:pPr>
            <a:r>
              <a:rPr lang="en-IN" dirty="0">
                <a:solidFill>
                  <a:schemeClr val="bg1"/>
                </a:solidFill>
              </a:rPr>
              <a:t>Second tile show that </a:t>
            </a:r>
            <a:r>
              <a:rPr lang="en-IN" dirty="0" smtClean="0">
                <a:solidFill>
                  <a:schemeClr val="bg1"/>
                </a:solidFill>
              </a:rPr>
              <a:t>count of total family</a:t>
            </a:r>
            <a:endParaRPr lang="en-IN" dirty="0">
              <a:solidFill>
                <a:schemeClr val="bg1"/>
              </a:solidFill>
            </a:endParaRPr>
          </a:p>
          <a:p>
            <a:pPr marL="285750" lvl="1" indent="-285750" fontAlgn="base">
              <a:buFont typeface="Wingdings" panose="05000000000000000000" pitchFamily="2" charset="2"/>
              <a:buChar char="v"/>
            </a:pPr>
            <a:r>
              <a:rPr lang="en-IN" dirty="0">
                <a:solidFill>
                  <a:schemeClr val="bg1"/>
                </a:solidFill>
              </a:rPr>
              <a:t>Third tile </a:t>
            </a:r>
            <a:r>
              <a:rPr lang="en-IN" dirty="0" smtClean="0">
                <a:solidFill>
                  <a:schemeClr val="bg1"/>
                </a:solidFill>
              </a:rPr>
              <a:t>show type of education</a:t>
            </a:r>
            <a:endParaRPr lang="en-IN" dirty="0">
              <a:solidFill>
                <a:schemeClr val="bg1"/>
              </a:solidFill>
            </a:endParaRPr>
          </a:p>
          <a:p>
            <a:endParaRPr lang="en-IN"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746" y="2365555"/>
            <a:ext cx="5020376" cy="838317"/>
          </a:xfrm>
          <a:prstGeom prst="rect">
            <a:avLst/>
          </a:prstGeom>
        </p:spPr>
      </p:pic>
    </p:spTree>
    <p:extLst>
      <p:ext uri="{BB962C8B-B14F-4D97-AF65-F5344CB8AC3E}">
        <p14:creationId xmlns:p14="http://schemas.microsoft.com/office/powerpoint/2010/main" val="2988315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747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solidFill>
                <a:schemeClr val="bg1"/>
              </a:solidFill>
            </a:endParaRPr>
          </a:p>
        </p:txBody>
      </p:sp>
      <p:sp>
        <p:nvSpPr>
          <p:cNvPr id="6" name="Rectangle 3"/>
          <p:cNvSpPr>
            <a:spLocks noChangeArrowheads="1"/>
          </p:cNvSpPr>
          <p:nvPr/>
        </p:nvSpPr>
        <p:spPr bwMode="auto">
          <a:xfrm>
            <a:off x="82550" y="103257"/>
            <a:ext cx="286809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rPr>
              <a:t/>
            </a:r>
            <a:br>
              <a:rPr kumimoji="0" lang="en-US" altLang="en-US" sz="20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rPr>
            </a:br>
            <a:r>
              <a:rPr kumimoji="0" lang="en-US" altLang="en-US" sz="2000" b="0" i="0" u="none" strike="noStrike" cap="none" normalizeH="0" baseline="0" dirty="0" smtClean="0">
                <a:ln>
                  <a:noFill/>
                </a:ln>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kumimoji="0" lang="en-US" altLang="en-US" sz="2000" b="1" i="0" u="none" strike="noStrike" cap="none" normalizeH="0" baseline="0" dirty="0" smtClean="0">
                <a:ln>
                  <a:noFill/>
                </a:ln>
                <a:solidFill>
                  <a:schemeClr val="bg1"/>
                </a:solidFill>
                <a:effectLst/>
                <a:latin typeface="Segoe UI" panose="020B0502040204020203" pitchFamily="34" charset="0"/>
                <a:ea typeface="Calibri" panose="020F0502020204030204" pitchFamily="34" charset="0"/>
                <a:cs typeface="Segoe UI" panose="020B0502040204020203" pitchFamily="34" charset="0"/>
              </a:rPr>
              <a:t>Filters Of Dashboard  </a:t>
            </a:r>
            <a:endParaRPr kumimoji="0" lang="en-US" altLang="en-US" sz="2000" b="0" i="0" u="none" strike="noStrike" cap="none" normalizeH="0" baseline="0" dirty="0" smtClean="0">
              <a:ln>
                <a:noFill/>
              </a:ln>
              <a:solidFill>
                <a:schemeClr val="bg1"/>
              </a:solidFill>
              <a:effectLst/>
              <a:latin typeface="Arial" panose="020B0604020202020204" pitchFamily="34" charset="0"/>
            </a:endParaRPr>
          </a:p>
        </p:txBody>
      </p:sp>
      <p:sp>
        <p:nvSpPr>
          <p:cNvPr id="12" name="TextBox 11"/>
          <p:cNvSpPr txBox="1"/>
          <p:nvPr/>
        </p:nvSpPr>
        <p:spPr>
          <a:xfrm>
            <a:off x="184731" y="4288665"/>
            <a:ext cx="4953089" cy="1169551"/>
          </a:xfrm>
          <a:prstGeom prst="rect">
            <a:avLst/>
          </a:prstGeom>
          <a:noFill/>
        </p:spPr>
        <p:txBody>
          <a:bodyPr wrap="square" rtlCol="0">
            <a:spAutoFit/>
          </a:bodyPr>
          <a:lstStyle/>
          <a:p>
            <a:pPr marL="285750" lvl="1" indent="-285750" fontAlgn="base">
              <a:buFont typeface="Arial" panose="020B0604020202020204" pitchFamily="34" charset="0"/>
              <a:buChar char="•"/>
            </a:pPr>
            <a:r>
              <a:rPr lang="en-IN" dirty="0" smtClean="0">
                <a:solidFill>
                  <a:schemeClr val="bg1"/>
                </a:solidFill>
              </a:rPr>
              <a:t>section </a:t>
            </a:r>
            <a:r>
              <a:rPr lang="en-IN" dirty="0">
                <a:solidFill>
                  <a:schemeClr val="bg1"/>
                </a:solidFill>
              </a:rPr>
              <a:t>represent type </a:t>
            </a:r>
            <a:r>
              <a:rPr lang="en-IN" dirty="0" smtClean="0">
                <a:solidFill>
                  <a:schemeClr val="bg1"/>
                </a:solidFill>
              </a:rPr>
              <a:t>of education level: </a:t>
            </a:r>
            <a:r>
              <a:rPr lang="en-IN" dirty="0">
                <a:solidFill>
                  <a:schemeClr val="bg1"/>
                </a:solidFill>
              </a:rPr>
              <a:t>- </a:t>
            </a:r>
            <a:r>
              <a:rPr lang="en-IN" dirty="0" smtClean="0">
                <a:solidFill>
                  <a:schemeClr val="bg1"/>
                </a:solidFill>
              </a:rPr>
              <a:t>total id and total education level </a:t>
            </a:r>
          </a:p>
          <a:p>
            <a:pPr marL="285750" lvl="1" indent="-285750" fontAlgn="base">
              <a:buFont typeface="Arial" panose="020B0604020202020204" pitchFamily="34" charset="0"/>
              <a:buChar char="•"/>
            </a:pPr>
            <a:endParaRPr lang="en-IN" dirty="0">
              <a:solidFill>
                <a:schemeClr val="bg1"/>
              </a:solidFill>
            </a:endParaRPr>
          </a:p>
          <a:p>
            <a:pPr marL="285750" lvl="1" indent="-285750" fontAlgn="base">
              <a:buFont typeface="Arial" panose="020B0604020202020204" pitchFamily="34" charset="0"/>
              <a:buChar char="•"/>
            </a:pPr>
            <a:r>
              <a:rPr lang="en-IN" dirty="0" smtClean="0">
                <a:solidFill>
                  <a:schemeClr val="bg1"/>
                </a:solidFill>
              </a:rPr>
              <a:t>Column chart are represent that how increase education level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31" y="942720"/>
            <a:ext cx="3581900" cy="2638793"/>
          </a:xfrm>
          <a:prstGeom prst="rect">
            <a:avLst/>
          </a:prstGeom>
        </p:spPr>
      </p:pic>
    </p:spTree>
    <p:extLst>
      <p:ext uri="{BB962C8B-B14F-4D97-AF65-F5344CB8AC3E}">
        <p14:creationId xmlns:p14="http://schemas.microsoft.com/office/powerpoint/2010/main" val="1633283925"/>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804</Words>
  <Application>Microsoft Office PowerPoint</Application>
  <PresentationFormat>Widescreen</PresentationFormat>
  <Paragraphs>56</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Noto Sans Symbols</vt:lpstr>
      <vt:lpstr>Century Gothic</vt:lpstr>
      <vt:lpstr>Times New Roman</vt:lpstr>
      <vt:lpstr>Arial</vt:lpstr>
      <vt:lpstr>Calibri</vt:lpstr>
      <vt:lpstr>Wingdings</vt:lpstr>
      <vt:lpstr>Segoe UI</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PAVAN</cp:lastModifiedBy>
  <cp:revision>30</cp:revision>
  <dcterms:created xsi:type="dcterms:W3CDTF">2021-06-19T13:01:53Z</dcterms:created>
  <dcterms:modified xsi:type="dcterms:W3CDTF">2023-04-29T12:48:07Z</dcterms:modified>
</cp:coreProperties>
</file>